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57" r:id="rId5"/>
    <p:sldId id="275" r:id="rId6"/>
    <p:sldId id="276" r:id="rId7"/>
    <p:sldId id="265" r:id="rId8"/>
    <p:sldId id="277" r:id="rId9"/>
    <p:sldId id="278" r:id="rId10"/>
    <p:sldId id="279" r:id="rId11"/>
    <p:sldId id="292" r:id="rId12"/>
    <p:sldId id="293" r:id="rId13"/>
    <p:sldId id="294" r:id="rId14"/>
    <p:sldId id="295" r:id="rId15"/>
    <p:sldId id="296" r:id="rId16"/>
    <p:sldId id="297" r:id="rId17"/>
    <p:sldId id="298" r:id="rId18"/>
    <p:sldId id="291" r:id="rId19"/>
    <p:sldId id="273" r:id="rId20"/>
    <p:sldId id="274" r:id="rId21"/>
    <p:sldId id="290" r:id="rId22"/>
    <p:sldId id="280" r:id="rId23"/>
    <p:sldId id="281" r:id="rId24"/>
    <p:sldId id="282"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80" autoAdjust="0"/>
  </p:normalViewPr>
  <p:slideViewPr>
    <p:cSldViewPr>
      <p:cViewPr varScale="1">
        <p:scale>
          <a:sx n="72" d="100"/>
          <a:sy n="72" d="100"/>
        </p:scale>
        <p:origin x="732"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pPr/>
              <a:t>4/14/2018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pPr/>
              <a:t>‹#›</a:t>
            </a:fld>
            <a:endParaRPr lang="en-US" dirty="0"/>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pPr/>
              <a:t>4/14/2018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pPr/>
              <a:t>‹#›</a:t>
            </a:fld>
            <a:endParaRPr lang="en-US" dirty="0"/>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mg-facts.com/Sports/The-American-Sports-Industry-Is-Worth-42/53738"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ports.yahoo.com/news/mlb--world-series-game-6-is-the-most-expensive-baseball-ticket-in-history-192252713.html" TargetMode="External"/><Relationship Id="rId4" Type="http://schemas.openxmlformats.org/officeDocument/2006/relationships/hyperlink" Target="http://hockeygearhq.com/business-sports-comparing-nhl-nfl-nba-mlb-jobs-industry-354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huge salaries of professional athletes are, unfortunately, the fault of countless fans who are willing to put their lives on hold and pour large amounts of money into tickets, Pay-Per-View rentals, sports memorabilia, gear, and other team-related merchandise. America’s sports industry is worth a whopping </a:t>
            </a:r>
            <a:r>
              <a:rPr lang="en-US" sz="1200" b="0" i="0" u="sng" kern="1200" dirty="0">
                <a:solidFill>
                  <a:schemeClr val="tx1"/>
                </a:solidFill>
                <a:effectLst/>
                <a:latin typeface="+mn-lt"/>
                <a:ea typeface="+mn-ea"/>
                <a:cs typeface="+mn-cs"/>
                <a:hlinkClick r:id="rId3"/>
              </a:rPr>
              <a:t>$422 billion</a:t>
            </a:r>
            <a:r>
              <a:rPr lang="en-US" sz="1200" b="0" i="0" kern="1200" dirty="0">
                <a:solidFill>
                  <a:schemeClr val="tx1"/>
                </a:solidFill>
                <a:effectLst/>
                <a:latin typeface="+mn-lt"/>
                <a:ea typeface="+mn-ea"/>
                <a:cs typeface="+mn-cs"/>
              </a:rPr>
              <a:t>, employing 1 percent of the population with almost 3 million sports-related jobs. And that does not include the salaries of professional athletes.</a:t>
            </a:r>
          </a:p>
          <a:p>
            <a:r>
              <a:rPr lang="en-US" sz="1200" b="0" i="0" kern="1200" dirty="0">
                <a:solidFill>
                  <a:schemeClr val="tx1"/>
                </a:solidFill>
                <a:effectLst/>
                <a:latin typeface="+mn-lt"/>
                <a:ea typeface="+mn-ea"/>
                <a:cs typeface="+mn-cs"/>
              </a:rPr>
              <a:t>The </a:t>
            </a:r>
            <a:r>
              <a:rPr lang="en-US" sz="1200" b="0" i="0" u="sng" kern="1200" dirty="0">
                <a:solidFill>
                  <a:schemeClr val="tx1"/>
                </a:solidFill>
                <a:effectLst/>
                <a:latin typeface="+mn-lt"/>
                <a:ea typeface="+mn-ea"/>
                <a:cs typeface="+mn-cs"/>
                <a:hlinkClick r:id="rId4"/>
              </a:rPr>
              <a:t>NFL generates $9 billion per year</a:t>
            </a:r>
            <a:r>
              <a:rPr lang="en-US" sz="1200" b="0" i="0" kern="1200" dirty="0">
                <a:solidFill>
                  <a:schemeClr val="tx1"/>
                </a:solidFill>
                <a:effectLst/>
                <a:latin typeface="+mn-lt"/>
                <a:ea typeface="+mn-ea"/>
                <a:cs typeface="+mn-cs"/>
              </a:rPr>
              <a:t>, and the MLB comes in second, with $7.2 billion.</a:t>
            </a:r>
          </a:p>
          <a:p>
            <a:r>
              <a:rPr lang="en-US" sz="1200" b="0" i="0" kern="1200" dirty="0">
                <a:solidFill>
                  <a:schemeClr val="tx1"/>
                </a:solidFill>
                <a:effectLst/>
                <a:latin typeface="+mn-lt"/>
                <a:ea typeface="+mn-ea"/>
                <a:cs typeface="+mn-cs"/>
              </a:rPr>
              <a:t>Fans go insane when it comes to collecting sports memorabilia and attending games, and both are only becoming more expensive — but fans aren’t becoming any less interested. The 2013 World Series’ Game 6 was named “the most expensive baseball ticket in history,” with standing room-only tickets being sold at </a:t>
            </a:r>
            <a:r>
              <a:rPr lang="en-US" sz="1200" b="0" i="0" u="sng" kern="1200" dirty="0">
                <a:solidFill>
                  <a:schemeClr val="tx1"/>
                </a:solidFill>
                <a:effectLst/>
                <a:latin typeface="+mn-lt"/>
                <a:ea typeface="+mn-ea"/>
                <a:cs typeface="+mn-cs"/>
                <a:hlinkClick r:id="rId5"/>
              </a:rPr>
              <a:t>$900 each</a:t>
            </a:r>
            <a:r>
              <a:rPr lang="en-US" sz="1200" b="0" i="0" kern="1200" dirty="0">
                <a:solidFill>
                  <a:schemeClr val="tx1"/>
                </a:solidFill>
                <a:effectLst/>
                <a:latin typeface="+mn-lt"/>
                <a:ea typeface="+mn-ea"/>
                <a:cs typeface="+mn-cs"/>
              </a:rPr>
              <a:t>. Both the demand and the reckless enthusiasm to buy tickets at any cost are reasons for this needless inflation, and those printing price tags know this well enough to continue pumping money out of the herd of sports enthusiasts who are willing to dole it out.</a:t>
            </a:r>
          </a:p>
          <a:p>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pPr/>
              <a:t>4</a:t>
            </a:fld>
            <a:endParaRPr lang="en-US" dirty="0"/>
          </a:p>
        </p:txBody>
      </p:sp>
    </p:spTree>
    <p:extLst>
      <p:ext uri="{BB962C8B-B14F-4D97-AF65-F5344CB8AC3E}">
        <p14:creationId xmlns:p14="http://schemas.microsoft.com/office/powerpoint/2010/main" val="581602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dirty="0"/>
              <a:t>Click to edit Master title style</a:t>
            </a:r>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D19F0044-B80D-4E4B-BF87-E82EBCC691AD}" type="datetime1">
              <a:rPr lang="en-US" smtClean="0"/>
              <a:pPr/>
              <a:t>4/14/2018</a:t>
            </a:fld>
            <a:endParaRPr lang="en-US" dirty="0"/>
          </a:p>
        </p:txBody>
      </p:sp>
      <p:sp>
        <p:nvSpPr>
          <p:cNvPr id="5" name="Footer Placeholder 4"/>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a:t>
            </a:r>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9E2B7-A033-4316-B221-8031E163EC03}" type="datetime1">
              <a:rPr lang="en-US" smtClean="0"/>
              <a:pPr/>
              <a:t>4/14/2018</a:t>
            </a:fld>
            <a:endParaRPr lang="en-US" dirty="0"/>
          </a:p>
        </p:txBody>
      </p:sp>
      <p:sp>
        <p:nvSpPr>
          <p:cNvPr id="5" name="Footer Placeholder 4"/>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151D93-6729-4B7E-B7AB-326BE7B67A9D}" type="datetime1">
              <a:rPr lang="en-US" smtClean="0"/>
              <a:pPr/>
              <a:t>4/14/2018</a:t>
            </a:fld>
            <a:endParaRPr lang="en-US" dirty="0"/>
          </a:p>
        </p:txBody>
      </p:sp>
      <p:sp>
        <p:nvSpPr>
          <p:cNvPr id="5" name="Footer Placeholder 4"/>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61CA9C-C498-4DB2-8C32-F53B3ED67252}" type="datetime1">
              <a:rPr lang="en-US" smtClean="0"/>
              <a:pPr/>
              <a:t>4/14/2018</a:t>
            </a:fld>
            <a:endParaRPr lang="en-US" dirty="0"/>
          </a:p>
        </p:txBody>
      </p:sp>
      <p:sp>
        <p:nvSpPr>
          <p:cNvPr id="5" name="Footer Placeholder 4"/>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BFEB3-8699-4EE2-B7AC-D179B0BD0CD7}" type="datetime1">
              <a:rPr lang="en-US" smtClean="0"/>
              <a:pPr/>
              <a:t>4/14/2018</a:t>
            </a:fld>
            <a:endParaRPr lang="en-US" dirty="0"/>
          </a:p>
        </p:txBody>
      </p:sp>
      <p:sp>
        <p:nvSpPr>
          <p:cNvPr id="5" name="Footer Placeholder 4"/>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6" name="Slide Number Placeholder 5"/>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6D2E04-C3CB-4C7E-8515-927FA1787A86}" type="datetime1">
              <a:rPr lang="en-US" smtClean="0"/>
              <a:pPr/>
              <a:t>4/14/2018</a:t>
            </a:fld>
            <a:endParaRPr lang="en-US" dirty="0"/>
          </a:p>
        </p:txBody>
      </p:sp>
      <p:sp>
        <p:nvSpPr>
          <p:cNvPr id="6" name="Footer Placeholder 5"/>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7" name="Slide Number Placeholder 6"/>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A549B9-C90C-459C-B682-A74D4DF2782A}" type="datetime1">
              <a:rPr lang="en-US" smtClean="0"/>
              <a:pPr/>
              <a:t>4/14/2018</a:t>
            </a:fld>
            <a:endParaRPr lang="en-US" dirty="0"/>
          </a:p>
        </p:txBody>
      </p:sp>
      <p:sp>
        <p:nvSpPr>
          <p:cNvPr id="8" name="Footer Placeholder 7"/>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9" name="Slide Number Placeholder 8"/>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A8614-63D0-479B-A5F2-2E23449C522B}" type="datetime1">
              <a:rPr lang="en-US" smtClean="0"/>
              <a:pPr/>
              <a:t>4/14/2018</a:t>
            </a:fld>
            <a:endParaRPr lang="en-US" dirty="0"/>
          </a:p>
        </p:txBody>
      </p:sp>
      <p:sp>
        <p:nvSpPr>
          <p:cNvPr id="4" name="Footer Placeholder 3"/>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5" name="Slide Number Placeholder 4"/>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7BCA0-3D51-40A6-9EC8-21C37A475030}" type="datetime1">
              <a:rPr lang="en-US" smtClean="0"/>
              <a:pPr/>
              <a:t>4/14/2018</a:t>
            </a:fld>
            <a:endParaRPr lang="en-US" dirty="0"/>
          </a:p>
        </p:txBody>
      </p:sp>
      <p:sp>
        <p:nvSpPr>
          <p:cNvPr id="3" name="Footer Placeholder 2"/>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4" name="Slide Number Placeholder 3"/>
          <p:cNvSpPr>
            <a:spLocks noGrp="1"/>
          </p:cNvSpPr>
          <p:nvPr>
            <p:ph type="sldNum" sz="quarter" idx="12"/>
          </p:nvPr>
        </p:nvSpPr>
        <p:spPr/>
        <p:txBody>
          <a:body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800">
                <a:solidFill>
                  <a:schemeClr val="tx1">
                    <a:tint val="75000"/>
                  </a:schemeClr>
                </a:solidFill>
              </a:defRPr>
            </a:lvl1pPr>
          </a:lstStyle>
          <a:p>
            <a:fld id="{94F11D09-7747-4DC3-9634-868003027796}" type="datetime1">
              <a:rPr lang="en-US" smtClean="0"/>
              <a:pPr/>
              <a:t>4/14/2018</a:t>
            </a:fld>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dirty="0"/>
              <a:t>Use Restriction: INFO6210 Spring 2018, Use of this material outside this class required approval by Instructor Chaiyaporn Mutsalklisana © 2018</a:t>
            </a:r>
          </a:p>
          <a:p>
            <a:endParaRPr lang="en-US" dirty="0"/>
          </a:p>
          <a:p>
            <a:endParaRPr lang="en-US" dirty="0"/>
          </a:p>
          <a:p>
            <a:endParaRPr lang="en-US" dirty="0"/>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800">
                <a:solidFill>
                  <a:schemeClr val="tx1">
                    <a:tint val="75000"/>
                  </a:schemeClr>
                </a:solidFill>
              </a:defRPr>
            </a:lvl1p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basketball-reference.com/" TargetMode="External"/><Relationship Id="rId7" Type="http://schemas.openxmlformats.org/officeDocument/2006/relationships/hyperlink" Target="http://www.stackflow.com/" TargetMode="External"/><Relationship Id="rId2" Type="http://schemas.openxmlformats.org/officeDocument/2006/relationships/hyperlink" Target="http://www.nba.com/players/stephen/curry/201939" TargetMode="External"/><Relationship Id="rId1" Type="http://schemas.openxmlformats.org/officeDocument/2006/relationships/slideLayout" Target="../slideLayouts/slideLayout2.xml"/><Relationship Id="rId6" Type="http://schemas.openxmlformats.org/officeDocument/2006/relationships/hyperlink" Target="http://www.statista.com/" TargetMode="External"/><Relationship Id="rId5" Type="http://schemas.openxmlformats.org/officeDocument/2006/relationships/hyperlink" Target="http://www.google.com/" TargetMode="External"/><Relationship Id="rId4" Type="http://schemas.openxmlformats.org/officeDocument/2006/relationships/hyperlink" Target="http://www.rotoworld.com/sports/nba/basketball?ls=roto:nba:gna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BI%20videos/Sp%20add%20to%20cart.webm" TargetMode="External"/><Relationship Id="rId2" Type="http://schemas.openxmlformats.org/officeDocument/2006/relationships/hyperlink" Target="../BI%20videos/ADD%20%20to%20wallet.webm" TargetMode="External"/><Relationship Id="rId1" Type="http://schemas.openxmlformats.org/officeDocument/2006/relationships/slideLayout" Target="../slideLayouts/slideLayout2.xml"/><Relationship Id="rId6" Type="http://schemas.openxmlformats.org/officeDocument/2006/relationships/hyperlink" Target="../BI%20videos/Price%20Updation%20basketball%20&amp;%20football..webm" TargetMode="External"/><Relationship Id="rId5" Type="http://schemas.openxmlformats.org/officeDocument/2006/relationships/hyperlink" Target="../BI%20videos/ADD%20to%20watchlist.webm" TargetMode="External"/><Relationship Id="rId4" Type="http://schemas.openxmlformats.org/officeDocument/2006/relationships/hyperlink" Target="../BI%20videos/ADD%20to%20portfolio.web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BI%20videos/SP%20selling%20video.webm" TargetMode="External"/><Relationship Id="rId7" Type="http://schemas.openxmlformats.org/officeDocument/2006/relationships/hyperlink" Target="../BI%20videos/Spsignup%20.webm" TargetMode="External"/><Relationship Id="rId2" Type="http://schemas.openxmlformats.org/officeDocument/2006/relationships/hyperlink" Target="../BI%20videos/store%20procedure%20player%20names.webm" TargetMode="External"/><Relationship Id="rId1" Type="http://schemas.openxmlformats.org/officeDocument/2006/relationships/slideLayout" Target="../slideLayouts/slideLayout2.xml"/><Relationship Id="rId6" Type="http://schemas.openxmlformats.org/officeDocument/2006/relationships/hyperlink" Target="../BI%20videos/View%20player%20market.webm" TargetMode="External"/><Relationship Id="rId5" Type="http://schemas.openxmlformats.org/officeDocument/2006/relationships/hyperlink" Target="../BI%20videos/Spviewcustomer.webm" TargetMode="External"/><Relationship Id="rId4" Type="http://schemas.openxmlformats.org/officeDocument/2006/relationships/hyperlink" Target="../BI%20videos/SPupdateorder.web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latin typeface="Harlow Solid Italic" panose="04030604020F02020D02" pitchFamily="82" charset="0"/>
              </a:rPr>
              <a:t>Baller Index</a:t>
            </a:r>
          </a:p>
        </p:txBody>
      </p:sp>
      <p:sp>
        <p:nvSpPr>
          <p:cNvPr id="3" name="Subtitle 2"/>
          <p:cNvSpPr>
            <a:spLocks noGrp="1"/>
          </p:cNvSpPr>
          <p:nvPr>
            <p:ph type="subTitle" idx="1"/>
          </p:nvPr>
        </p:nvSpPr>
        <p:spPr/>
        <p:txBody>
          <a:bodyPr/>
          <a:lstStyle/>
          <a:p>
            <a:pPr algn="ctr"/>
            <a:r>
              <a:rPr lang="en-US" dirty="0">
                <a:latin typeface="+mj-lt"/>
              </a:rPr>
              <a:t>           Player Exchange</a:t>
            </a:r>
          </a:p>
        </p:txBody>
      </p:sp>
      <p:sp>
        <p:nvSpPr>
          <p:cNvPr id="4" name="Rectangle 3"/>
          <p:cNvSpPr/>
          <p:nvPr/>
        </p:nvSpPr>
        <p:spPr>
          <a:xfrm>
            <a:off x="9067800" y="5779477"/>
            <a:ext cx="2211631" cy="646331"/>
          </a:xfrm>
          <a:prstGeom prst="rect">
            <a:avLst/>
          </a:prstGeom>
          <a:noFill/>
        </p:spPr>
        <p:txBody>
          <a:bodyPr wrap="none" lIns="91440" tIns="45720" rIns="91440" bIns="45720">
            <a:spAutoFit/>
          </a:bodyPr>
          <a:lstStyle/>
          <a:p>
            <a:pPr algn="ctr"/>
            <a:r>
              <a:rPr lang="en-US" sz="3600" b="1" cap="none"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t>TEAM STAR</a:t>
            </a:r>
          </a:p>
        </p:txBody>
      </p:sp>
      <p:sp>
        <p:nvSpPr>
          <p:cNvPr id="5" name="Footer Placeholder 4"/>
          <p:cNvSpPr>
            <a:spLocks noGrp="1"/>
          </p:cNvSpPr>
          <p:nvPr>
            <p:ph type="ftr" sz="quarter" idx="11"/>
          </p:nvPr>
        </p:nvSpPr>
        <p:spPr>
          <a:xfrm>
            <a:off x="914400" y="6420551"/>
            <a:ext cx="7082481" cy="180976"/>
          </a:xfrm>
        </p:spPr>
        <p:txBody>
          <a:bodyPr/>
          <a:lstStyle/>
          <a:p>
            <a:r>
              <a:rPr lang="en-US" b="1" i="1" dirty="0"/>
              <a:t>"Use Restriction: INFO6210 Spring 2018, Use of this material outside this class required approval by Instructor Chaiyaporn Mutsalklisana © 2018</a:t>
            </a:r>
            <a:endParaRPr lang="en-US" dirty="0"/>
          </a:p>
          <a:p>
            <a:r>
              <a:rPr lang="en-US" b="1" i="1" dirty="0"/>
              <a:t>(Material and Content include portions and/or whole report/presentation in the form of hard copy &amp; digital media)"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4637"/>
            <a:ext cx="10058400" cy="5791200"/>
          </a:xfrm>
        </p:spPr>
        <p:txBody>
          <a:bodyPr/>
          <a:lstStyle/>
          <a:p>
            <a:pPr marL="0" indent="0">
              <a:buNone/>
            </a:pPr>
            <a:r>
              <a:rPr lang="en-US" dirty="0"/>
              <a:t>Stored Procedure to </a:t>
            </a:r>
            <a:r>
              <a:rPr lang="en-US" u="sng" dirty="0"/>
              <a:t>Add Money to Wallet</a:t>
            </a:r>
          </a:p>
        </p:txBody>
      </p:sp>
      <p:sp>
        <p:nvSpPr>
          <p:cNvPr id="4" name="Footer Placeholder 3"/>
          <p:cNvSpPr>
            <a:spLocks noGrp="1"/>
          </p:cNvSpPr>
          <p:nvPr>
            <p:ph type="ftr" sz="quarter" idx="11"/>
          </p:nvPr>
        </p:nvSpPr>
        <p:spPr/>
        <p:txBody>
          <a:bodyPr/>
          <a:lstStyle/>
          <a:p>
            <a:r>
              <a:rPr lang="en-US"/>
              <a:t>Use Restriction: INFO6210 Spring 2018, Use of this material outside this class required approval by Instructor Chaiyaporn Mutsalklisana © 2018   </a:t>
            </a:r>
            <a:endParaRPr lang="en-US" dirty="0"/>
          </a:p>
        </p:txBody>
      </p:sp>
      <p:pic>
        <p:nvPicPr>
          <p:cNvPr id="3075" name="Picture 3" descr="C:\Users\Ramit Jaal\Desktop\imag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6762"/>
            <a:ext cx="10820400" cy="532447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371600" y="2895600"/>
            <a:ext cx="27432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3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Use Restriction: INFO6210 Spring 2018, Use of this material outside this class required approval by Instructor Chaiyaporn Mutsalklisana © 2018   </a:t>
            </a:r>
            <a:endParaRPr lang="en-US" dirty="0"/>
          </a:p>
        </p:txBody>
      </p:sp>
      <p:pic>
        <p:nvPicPr>
          <p:cNvPr id="4098" name="Picture 2" descr="C:\Users\Ramit Jaal\Desktop\im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11658600" cy="5638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228600"/>
            <a:ext cx="4648200" cy="369332"/>
          </a:xfrm>
          <a:prstGeom prst="rect">
            <a:avLst/>
          </a:prstGeom>
          <a:noFill/>
        </p:spPr>
        <p:txBody>
          <a:bodyPr wrap="square" rtlCol="0">
            <a:spAutoFit/>
          </a:bodyPr>
          <a:lstStyle/>
          <a:p>
            <a:r>
              <a:rPr lang="en-US" dirty="0"/>
              <a:t>Stored Procedure to </a:t>
            </a:r>
            <a:r>
              <a:rPr lang="en-US" u="sng" dirty="0"/>
              <a:t>Update Price (Football)</a:t>
            </a:r>
          </a:p>
        </p:txBody>
      </p:sp>
    </p:spTree>
    <p:extLst>
      <p:ext uri="{BB962C8B-B14F-4D97-AF65-F5344CB8AC3E}">
        <p14:creationId xmlns:p14="http://schemas.microsoft.com/office/powerpoint/2010/main" val="39649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10058400" cy="381000"/>
          </a:xfrm>
        </p:spPr>
        <p:txBody>
          <a:bodyPr>
            <a:normAutofit fontScale="90000"/>
          </a:bodyPr>
          <a:lstStyle/>
          <a:p>
            <a:r>
              <a:rPr lang="en-US" dirty="0"/>
              <a:t>Continued</a:t>
            </a:r>
          </a:p>
        </p:txBody>
      </p:sp>
      <p:sp>
        <p:nvSpPr>
          <p:cNvPr id="4" name="Footer Placeholder 3"/>
          <p:cNvSpPr>
            <a:spLocks noGrp="1"/>
          </p:cNvSpPr>
          <p:nvPr>
            <p:ph type="ftr" sz="quarter" idx="11"/>
          </p:nvPr>
        </p:nvSpPr>
        <p:spPr/>
        <p:txBody>
          <a:bodyPr/>
          <a:lstStyle/>
          <a:p>
            <a:r>
              <a:rPr lang="en-US"/>
              <a:t>Use Restriction: INFO6210 Spring 2018, Use of this material outside this class required approval by Instructor Chaiyaporn Mutsalklisana © 2018   </a:t>
            </a:r>
            <a:endParaRPr lang="en-US" dirty="0"/>
          </a:p>
        </p:txBody>
      </p:sp>
      <p:pic>
        <p:nvPicPr>
          <p:cNvPr id="5122" name="Picture 2" descr="C:\Users\Ramit Jaal\Desktop\image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11337303"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57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0058400" cy="381000"/>
          </a:xfrm>
        </p:spPr>
        <p:txBody>
          <a:bodyPr>
            <a:normAutofit/>
          </a:bodyPr>
          <a:lstStyle/>
          <a:p>
            <a:r>
              <a:rPr lang="en-US" sz="1800" dirty="0"/>
              <a:t>Stored Procedure to </a:t>
            </a:r>
            <a:r>
              <a:rPr lang="en-US" sz="1800" u="sng" dirty="0"/>
              <a:t>Update Price (Basketball)</a:t>
            </a:r>
            <a:endParaRPr lang="en-US" sz="1800"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Use Restriction: INFO6210 Spring 2018, Use of this material outside this class required approval by Instructor Chaiyaporn Mutsalklisana © 2018   </a:t>
            </a:r>
            <a:endParaRPr lang="en-US" dirty="0"/>
          </a:p>
        </p:txBody>
      </p:sp>
      <p:pic>
        <p:nvPicPr>
          <p:cNvPr id="6146" name="Picture 2" descr="C:\Users\Ramit Jaal\Desktop\image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533400"/>
            <a:ext cx="11087100"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76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058400" cy="304800"/>
          </a:xfrm>
        </p:spPr>
        <p:txBody>
          <a:bodyPr>
            <a:normAutofit fontScale="90000"/>
          </a:bodyPr>
          <a:lstStyle/>
          <a:p>
            <a:r>
              <a:rPr lang="en-US" dirty="0"/>
              <a:t>Continued</a:t>
            </a:r>
          </a:p>
        </p:txBody>
      </p:sp>
      <p:sp>
        <p:nvSpPr>
          <p:cNvPr id="4" name="Footer Placeholder 3"/>
          <p:cNvSpPr>
            <a:spLocks noGrp="1"/>
          </p:cNvSpPr>
          <p:nvPr>
            <p:ph type="ftr" sz="quarter" idx="11"/>
          </p:nvPr>
        </p:nvSpPr>
        <p:spPr/>
        <p:txBody>
          <a:bodyPr/>
          <a:lstStyle/>
          <a:p>
            <a:r>
              <a:rPr lang="en-US"/>
              <a:t>Use Restriction: INFO6210 Spring 2018, Use of this material outside this class required approval by Instructor Chaiyaporn Mutsalklisana © 2018   </a:t>
            </a:r>
            <a:endParaRPr lang="en-US" dirty="0"/>
          </a:p>
        </p:txBody>
      </p:sp>
      <p:pic>
        <p:nvPicPr>
          <p:cNvPr id="7170" name="Picture 2" descr="C:\Users\Ramit Jaal\Desktop\image (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452" y="685800"/>
            <a:ext cx="11128748"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82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1AA-12E3-4F67-A43F-B154D299A647}"/>
              </a:ext>
            </a:extLst>
          </p:cNvPr>
          <p:cNvSpPr>
            <a:spLocks noGrp="1"/>
          </p:cNvSpPr>
          <p:nvPr>
            <p:ph type="title"/>
          </p:nvPr>
        </p:nvSpPr>
        <p:spPr>
          <a:xfrm>
            <a:off x="1066800" y="304800"/>
            <a:ext cx="10058400" cy="838200"/>
          </a:xfrm>
        </p:spPr>
        <p:txBody>
          <a:bodyPr/>
          <a:lstStyle/>
          <a:p>
            <a:r>
              <a:rPr lang="en-US" dirty="0"/>
              <a:t>Backup</a:t>
            </a:r>
          </a:p>
        </p:txBody>
      </p:sp>
      <p:sp>
        <p:nvSpPr>
          <p:cNvPr id="3" name="Content Placeholder 2">
            <a:extLst>
              <a:ext uri="{FF2B5EF4-FFF2-40B4-BE49-F238E27FC236}">
                <a16:creationId xmlns:a16="http://schemas.microsoft.com/office/drawing/2014/main" id="{D73CAFD9-F875-4D89-AD4E-CEDC1BAEC7EA}"/>
              </a:ext>
            </a:extLst>
          </p:cNvPr>
          <p:cNvSpPr>
            <a:spLocks noGrp="1"/>
          </p:cNvSpPr>
          <p:nvPr>
            <p:ph idx="1"/>
          </p:nvPr>
        </p:nvSpPr>
        <p:spPr>
          <a:xfrm>
            <a:off x="457200" y="1319212"/>
            <a:ext cx="10058400" cy="4897138"/>
          </a:xfrm>
        </p:spPr>
        <p:txBody>
          <a:bodyPr>
            <a:normAutofit lnSpcReduction="10000"/>
          </a:bodyPr>
          <a:lstStyle/>
          <a:p>
            <a:r>
              <a:rPr lang="en-US" dirty="0"/>
              <a:t>Number of hours full backup = 5</a:t>
            </a:r>
          </a:p>
          <a:p>
            <a:r>
              <a:rPr lang="en-US" dirty="0"/>
              <a:t>Number of hours incremental backup = 1</a:t>
            </a:r>
          </a:p>
          <a:p>
            <a:r>
              <a:rPr lang="en-US" dirty="0"/>
              <a:t>Number of hours full incremental backup = 3</a:t>
            </a:r>
          </a:p>
          <a:p>
            <a:pPr marL="0" indent="0">
              <a:buNone/>
            </a:pPr>
            <a:r>
              <a:rPr lang="en-US" u="sng" dirty="0"/>
              <a:t>Peak hours  </a:t>
            </a:r>
          </a:p>
          <a:p>
            <a:pPr marL="274320" lvl="1" indent="0">
              <a:buNone/>
            </a:pPr>
            <a:r>
              <a:rPr lang="en-US" dirty="0"/>
              <a:t>during weekdays (3PM to 2AM)</a:t>
            </a:r>
          </a:p>
          <a:p>
            <a:pPr marL="274320" lvl="1" indent="0">
              <a:buNone/>
            </a:pPr>
            <a:r>
              <a:rPr lang="en-US" dirty="0"/>
              <a:t>During weekends (1PM  to 2AM)</a:t>
            </a:r>
          </a:p>
          <a:p>
            <a:pPr marL="0" indent="0">
              <a:buNone/>
            </a:pPr>
            <a:r>
              <a:rPr lang="en-US" u="sng" dirty="0"/>
              <a:t>Backup Plan</a:t>
            </a:r>
          </a:p>
          <a:p>
            <a:pPr marL="0" indent="0">
              <a:buNone/>
            </a:pPr>
            <a:r>
              <a:rPr lang="en-US" dirty="0"/>
              <a:t>Incremental backup – Monday , Tuesday , Wednesday (6-7AM)</a:t>
            </a:r>
          </a:p>
          <a:p>
            <a:pPr marL="0" indent="0">
              <a:buNone/>
            </a:pPr>
            <a:r>
              <a:rPr lang="en-US" dirty="0"/>
              <a:t>Full Incremental backup – Thursday (6-9AM)</a:t>
            </a:r>
          </a:p>
          <a:p>
            <a:pPr marL="0" indent="0">
              <a:buNone/>
            </a:pPr>
            <a:r>
              <a:rPr lang="en-US" dirty="0"/>
              <a:t>Full Backup – Monday(6-11AM)</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CDD5985F-0D50-406F-A853-6FD479C8901B}"/>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Tree>
    <p:extLst>
      <p:ext uri="{BB962C8B-B14F-4D97-AF65-F5344CB8AC3E}">
        <p14:creationId xmlns:p14="http://schemas.microsoft.com/office/powerpoint/2010/main" val="120212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425"/>
            <a:ext cx="10058400" cy="762000"/>
          </a:xfrm>
        </p:spPr>
        <p:txBody>
          <a:bodyPr/>
          <a:lstStyle/>
          <a:p>
            <a:pPr algn="ctr"/>
            <a:r>
              <a:rPr lang="en-US" dirty="0"/>
              <a:t>ENTITY RELATIONSHIP DIAGRAM</a:t>
            </a:r>
          </a:p>
        </p:txBody>
      </p:sp>
      <p:sp>
        <p:nvSpPr>
          <p:cNvPr id="4" name="Footer Placeholder 3"/>
          <p:cNvSpPr>
            <a:spLocks noGrp="1"/>
          </p:cNvSpPr>
          <p:nvPr>
            <p:ph type="ftr" sz="quarter" idx="11"/>
          </p:nvPr>
        </p:nvSpPr>
        <p:spPr>
          <a:xfrm>
            <a:off x="1066800" y="6477000"/>
            <a:ext cx="8839200" cy="533400"/>
          </a:xfrm>
        </p:spPr>
        <p:txBody>
          <a:bodyPr/>
          <a:lstStyle/>
          <a:p>
            <a:r>
              <a:rPr lang="en-US" b="1" i="1" dirty="0"/>
              <a:t>"Use Restriction: INFO6210 Spring 2018, Use of this material outside this class required approval by Instructor Chaiyaporn Mutsalklisana © 2018</a:t>
            </a:r>
            <a:endParaRPr lang="en-US" dirty="0"/>
          </a:p>
          <a:p>
            <a:r>
              <a:rPr lang="en-US" b="1" i="1" dirty="0"/>
              <a:t>(Material and Content include portions and/or whole report/presentation in the form of hard copy &amp; digital media)"</a:t>
            </a:r>
            <a:endParaRPr lang="en-US" dirty="0"/>
          </a:p>
          <a:p>
            <a:endParaRPr lang="en-US" dirty="0"/>
          </a:p>
        </p:txBody>
      </p:sp>
      <p:pic>
        <p:nvPicPr>
          <p:cNvPr id="3" name="Picture 2">
            <a:extLst>
              <a:ext uri="{FF2B5EF4-FFF2-40B4-BE49-F238E27FC236}">
                <a16:creationId xmlns:a16="http://schemas.microsoft.com/office/drawing/2014/main" id="{E40D8A0B-62CA-433B-9DAA-9BBA1A05F3F4}"/>
              </a:ext>
            </a:extLst>
          </p:cNvPr>
          <p:cNvPicPr>
            <a:picLocks noChangeAspect="1"/>
          </p:cNvPicPr>
          <p:nvPr/>
        </p:nvPicPr>
        <p:blipFill>
          <a:blip r:embed="rId2"/>
          <a:stretch>
            <a:fillRect/>
          </a:stretch>
        </p:blipFill>
        <p:spPr>
          <a:xfrm>
            <a:off x="914400" y="913124"/>
            <a:ext cx="10363200" cy="5553937"/>
          </a:xfrm>
          <a:prstGeom prst="rect">
            <a:avLst/>
          </a:prstGeom>
        </p:spPr>
      </p:pic>
    </p:spTree>
    <p:extLst>
      <p:ext uri="{BB962C8B-B14F-4D97-AF65-F5344CB8AC3E}">
        <p14:creationId xmlns:p14="http://schemas.microsoft.com/office/powerpoint/2010/main" val="136748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and Constraints</a:t>
            </a:r>
          </a:p>
        </p:txBody>
      </p:sp>
      <p:sp>
        <p:nvSpPr>
          <p:cNvPr id="3" name="Footer Placeholder 2"/>
          <p:cNvSpPr>
            <a:spLocks noGrp="1"/>
          </p:cNvSpPr>
          <p:nvPr>
            <p:ph type="ftr" sz="quarter" idx="11"/>
          </p:nvPr>
        </p:nvSpPr>
        <p:spPr>
          <a:xfrm>
            <a:off x="1070918" y="6392562"/>
            <a:ext cx="7920682" cy="465438"/>
          </a:xfrm>
        </p:spPr>
        <p:txBody>
          <a:bodyPr/>
          <a:lstStyle/>
          <a:p>
            <a:r>
              <a:rPr lang="en-US" b="1" i="1" dirty="0"/>
              <a:t>"Use Restriction: INFO6210 Spring 2018, Use of this material outside this class required approval by Instructor Chaiyaporn Mutsalklisana © 2018</a:t>
            </a:r>
            <a:endParaRPr lang="en-US" dirty="0"/>
          </a:p>
          <a:p>
            <a:r>
              <a:rPr lang="en-US" b="1" i="1" dirty="0"/>
              <a:t>(Material and Content include portions and/or whole report/presentation in the form of hard copy &amp; digital media)"</a:t>
            </a:r>
            <a:endParaRPr lang="en-US" dirty="0"/>
          </a:p>
          <a:p>
            <a:endParaRPr lang="en-US" dirty="0"/>
          </a:p>
        </p:txBody>
      </p:sp>
      <p:sp>
        <p:nvSpPr>
          <p:cNvPr id="4" name="TextBox 3"/>
          <p:cNvSpPr txBox="1"/>
          <p:nvPr/>
        </p:nvSpPr>
        <p:spPr>
          <a:xfrm>
            <a:off x="990600" y="1828800"/>
            <a:ext cx="10363200"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Buyers and Sellers are available in the Baller Index</a:t>
            </a:r>
          </a:p>
          <a:p>
            <a:pPr marL="285750" indent="-285750">
              <a:buFont typeface="Arial" panose="020B0604020202020204" pitchFamily="34" charset="0"/>
              <a:buChar char="•"/>
            </a:pPr>
            <a:r>
              <a:rPr lang="en-US" sz="2000" dirty="0"/>
              <a:t>Stats factor taken into consideration only if the player plays the game</a:t>
            </a:r>
          </a:p>
          <a:p>
            <a:pPr marL="285750" indent="-285750">
              <a:buFont typeface="Arial" panose="020B0604020202020204" pitchFamily="34" charset="0"/>
              <a:buChar char="•"/>
            </a:pPr>
            <a:r>
              <a:rPr lang="en-US" sz="2000" dirty="0"/>
              <a:t>Initial shares floated in the market is 100000</a:t>
            </a:r>
          </a:p>
          <a:p>
            <a:pPr marL="285750" indent="-285750">
              <a:buFont typeface="Arial" panose="020B0604020202020204" pitchFamily="34" charset="0"/>
              <a:buChar char="•"/>
            </a:pPr>
            <a:r>
              <a:rPr lang="en-US" sz="2000" dirty="0"/>
              <a:t>Initial price of the player is decided by the player rater (Top 10 = $10, Top 11-20 = $7, rest of the players = $5)</a:t>
            </a:r>
          </a:p>
          <a:p>
            <a:pPr marL="285750" lvl="0" indent="-285750">
              <a:buFont typeface="Arial" panose="020B0604020202020204" pitchFamily="34" charset="0"/>
              <a:buChar char="•"/>
            </a:pPr>
            <a:r>
              <a:rPr lang="en-US" sz="2000" dirty="0"/>
              <a:t>Offseason the market will not be affected by stats, but by simple supply/demand</a:t>
            </a:r>
          </a:p>
          <a:p>
            <a:pPr marL="285750" lvl="0" indent="-285750">
              <a:buFont typeface="Arial" panose="020B0604020202020204" pitchFamily="34" charset="0"/>
              <a:buChar char="•"/>
            </a:pPr>
            <a:r>
              <a:rPr lang="en-US" sz="2000" dirty="0"/>
              <a:t>The customer market is based only in the United States having a valid Social Security Number</a:t>
            </a:r>
          </a:p>
          <a:p>
            <a:pPr marL="285750" lvl="0" indent="-285750">
              <a:buFont typeface="Arial" panose="020B0604020202020204" pitchFamily="34" charset="0"/>
              <a:buChar char="•"/>
            </a:pPr>
            <a:r>
              <a:rPr lang="en-US" sz="2000" dirty="0"/>
              <a:t>Limit of bank account of every individual customer will be 1</a:t>
            </a:r>
          </a:p>
          <a:p>
            <a:pPr marL="285750" lvl="0" indent="-285750">
              <a:buFont typeface="Arial" panose="020B0604020202020204" pitchFamily="34" charset="0"/>
              <a:buChar char="•"/>
            </a:pPr>
            <a:r>
              <a:rPr lang="en-US" sz="2000" dirty="0"/>
              <a:t>A customer can open multiple user account with different email 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2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4AD9-DC7B-40D0-B0A0-F9937DDAD2B7}"/>
              </a:ext>
            </a:extLst>
          </p:cNvPr>
          <p:cNvSpPr>
            <a:spLocks noGrp="1"/>
          </p:cNvSpPr>
          <p:nvPr>
            <p:ph type="title"/>
          </p:nvPr>
        </p:nvSpPr>
        <p:spPr/>
        <p:txBody>
          <a:bodyPr/>
          <a:lstStyle/>
          <a:p>
            <a:pPr algn="ctr"/>
            <a:r>
              <a:rPr lang="en-US" dirty="0"/>
              <a:t>Players Analyzed</a:t>
            </a:r>
          </a:p>
        </p:txBody>
      </p:sp>
      <p:sp>
        <p:nvSpPr>
          <p:cNvPr id="3" name="Footer Placeholder 2">
            <a:extLst>
              <a:ext uri="{FF2B5EF4-FFF2-40B4-BE49-F238E27FC236}">
                <a16:creationId xmlns:a16="http://schemas.microsoft.com/office/drawing/2014/main" id="{A2B116D6-5671-46DF-851F-DE2DAFA7713F}"/>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4" name="TextBox 3">
            <a:extLst>
              <a:ext uri="{FF2B5EF4-FFF2-40B4-BE49-F238E27FC236}">
                <a16:creationId xmlns:a16="http://schemas.microsoft.com/office/drawing/2014/main" id="{D6DB140B-83A3-413C-A0D4-F9C5CD4F3350}"/>
              </a:ext>
            </a:extLst>
          </p:cNvPr>
          <p:cNvSpPr txBox="1"/>
          <p:nvPr/>
        </p:nvSpPr>
        <p:spPr>
          <a:xfrm>
            <a:off x="1295400" y="2278221"/>
            <a:ext cx="3505200" cy="2554545"/>
          </a:xfrm>
          <a:prstGeom prst="rect">
            <a:avLst/>
          </a:prstGeom>
          <a:noFill/>
        </p:spPr>
        <p:txBody>
          <a:bodyPr wrap="square" rtlCol="0">
            <a:spAutoFit/>
          </a:bodyPr>
          <a:lstStyle/>
          <a:p>
            <a:r>
              <a:rPr lang="en-US" sz="3200" dirty="0">
                <a:latin typeface="Agency FB" panose="020B0503020202020204" pitchFamily="34" charset="0"/>
              </a:rPr>
              <a:t>Basketball</a:t>
            </a:r>
          </a:p>
          <a:p>
            <a:pPr marL="742950" lvl="1" indent="-285750">
              <a:buFont typeface="Arial" panose="020B0604020202020204" pitchFamily="34" charset="0"/>
              <a:buChar char="•"/>
            </a:pPr>
            <a:r>
              <a:rPr lang="en-US" sz="3200" dirty="0">
                <a:latin typeface="Agency FB" panose="020B0503020202020204" pitchFamily="34" charset="0"/>
              </a:rPr>
              <a:t>James Harden</a:t>
            </a:r>
          </a:p>
          <a:p>
            <a:pPr marL="742950" lvl="1" indent="-285750">
              <a:buFont typeface="Arial" panose="020B0604020202020204" pitchFamily="34" charset="0"/>
              <a:buChar char="•"/>
            </a:pPr>
            <a:r>
              <a:rPr lang="en-US" sz="3200" dirty="0">
                <a:latin typeface="Agency FB" panose="020B0503020202020204" pitchFamily="34" charset="0"/>
              </a:rPr>
              <a:t>Anthony Davis</a:t>
            </a:r>
          </a:p>
          <a:p>
            <a:pPr marL="742950" lvl="1" indent="-285750">
              <a:buFont typeface="Arial" panose="020B0604020202020204" pitchFamily="34" charset="0"/>
              <a:buChar char="•"/>
            </a:pPr>
            <a:r>
              <a:rPr lang="en-US" sz="3200" dirty="0">
                <a:latin typeface="Agency FB" panose="020B0503020202020204" pitchFamily="34" charset="0"/>
              </a:rPr>
              <a:t>Paul George</a:t>
            </a:r>
          </a:p>
          <a:p>
            <a:pPr marL="742950" lvl="1" indent="-285750">
              <a:buFont typeface="Arial" panose="020B0604020202020204" pitchFamily="34" charset="0"/>
              <a:buChar char="•"/>
            </a:pPr>
            <a:r>
              <a:rPr lang="en-US" sz="3200" dirty="0">
                <a:latin typeface="Agency FB" panose="020B0503020202020204" pitchFamily="34" charset="0"/>
              </a:rPr>
              <a:t>Blake Griffin</a:t>
            </a:r>
          </a:p>
        </p:txBody>
      </p:sp>
      <p:sp>
        <p:nvSpPr>
          <p:cNvPr id="5" name="TextBox 4">
            <a:extLst>
              <a:ext uri="{FF2B5EF4-FFF2-40B4-BE49-F238E27FC236}">
                <a16:creationId xmlns:a16="http://schemas.microsoft.com/office/drawing/2014/main" id="{A9B8D56F-2DDC-4E18-9D10-3C9A19D4AB56}"/>
              </a:ext>
            </a:extLst>
          </p:cNvPr>
          <p:cNvSpPr txBox="1"/>
          <p:nvPr/>
        </p:nvSpPr>
        <p:spPr>
          <a:xfrm>
            <a:off x="6705600" y="2032000"/>
            <a:ext cx="4114800" cy="3046988"/>
          </a:xfrm>
          <a:prstGeom prst="rect">
            <a:avLst/>
          </a:prstGeom>
          <a:noFill/>
        </p:spPr>
        <p:txBody>
          <a:bodyPr wrap="square" rtlCol="0">
            <a:spAutoFit/>
          </a:bodyPr>
          <a:lstStyle/>
          <a:p>
            <a:r>
              <a:rPr lang="en-US" sz="3200" dirty="0">
                <a:latin typeface="Agency FB" panose="020B0503020202020204" pitchFamily="34" charset="0"/>
              </a:rPr>
              <a:t>Soccer</a:t>
            </a:r>
          </a:p>
          <a:p>
            <a:pPr marL="742950" lvl="1" indent="-285750">
              <a:buFont typeface="Arial" panose="020B0604020202020204" pitchFamily="34" charset="0"/>
              <a:buChar char="•"/>
            </a:pPr>
            <a:r>
              <a:rPr lang="en-US" sz="3200" dirty="0">
                <a:latin typeface="Agency FB" panose="020B0503020202020204" pitchFamily="34" charset="0"/>
              </a:rPr>
              <a:t>Kaka</a:t>
            </a:r>
          </a:p>
          <a:p>
            <a:pPr marL="742950" lvl="1" indent="-285750">
              <a:buFont typeface="Arial" panose="020B0604020202020204" pitchFamily="34" charset="0"/>
              <a:buChar char="•"/>
            </a:pPr>
            <a:r>
              <a:rPr lang="en-US" sz="3200" dirty="0">
                <a:latin typeface="Agency FB" panose="020B0503020202020204" pitchFamily="34" charset="0"/>
              </a:rPr>
              <a:t>Sebastian Giovinco</a:t>
            </a:r>
          </a:p>
          <a:p>
            <a:pPr marL="742950" lvl="1" indent="-285750">
              <a:buFont typeface="Arial" panose="020B0604020202020204" pitchFamily="34" charset="0"/>
              <a:buChar char="•"/>
            </a:pPr>
            <a:r>
              <a:rPr lang="en-US" sz="3200" dirty="0">
                <a:latin typeface="Agency FB" panose="020B0503020202020204" pitchFamily="34" charset="0"/>
              </a:rPr>
              <a:t>Gyasi Zardes</a:t>
            </a:r>
          </a:p>
          <a:p>
            <a:pPr marL="742950" lvl="1" indent="-285750">
              <a:buFont typeface="Arial" panose="020B0604020202020204" pitchFamily="34" charset="0"/>
              <a:buChar char="•"/>
            </a:pPr>
            <a:r>
              <a:rPr lang="en-US" sz="3200" dirty="0">
                <a:latin typeface="Agency FB" panose="020B0503020202020204" pitchFamily="34" charset="0"/>
              </a:rPr>
              <a:t>David Villa</a:t>
            </a:r>
          </a:p>
          <a:p>
            <a:pPr marL="742950" lvl="1" indent="-285750">
              <a:buFont typeface="Arial" panose="020B0604020202020204" pitchFamily="34" charset="0"/>
              <a:buChar char="•"/>
            </a:pPr>
            <a:r>
              <a:rPr lang="en-US" sz="3200" dirty="0">
                <a:latin typeface="Agency FB" panose="020B0503020202020204" pitchFamily="34" charset="0"/>
              </a:rPr>
              <a:t>Tim Howard</a:t>
            </a:r>
          </a:p>
        </p:txBody>
      </p:sp>
    </p:spTree>
    <p:extLst>
      <p:ext uri="{BB962C8B-B14F-4D97-AF65-F5344CB8AC3E}">
        <p14:creationId xmlns:p14="http://schemas.microsoft.com/office/powerpoint/2010/main" val="367555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23A9-CD15-446A-8364-F055A107972E}"/>
              </a:ext>
            </a:extLst>
          </p:cNvPr>
          <p:cNvSpPr>
            <a:spLocks noGrp="1"/>
          </p:cNvSpPr>
          <p:nvPr>
            <p:ph type="title"/>
          </p:nvPr>
        </p:nvSpPr>
        <p:spPr>
          <a:xfrm>
            <a:off x="152400" y="-96505"/>
            <a:ext cx="10058400" cy="762000"/>
          </a:xfrm>
        </p:spPr>
        <p:txBody>
          <a:bodyPr/>
          <a:lstStyle/>
          <a:p>
            <a:r>
              <a:rPr lang="en-US" dirty="0"/>
              <a:t>Stock Analysis</a:t>
            </a:r>
          </a:p>
        </p:txBody>
      </p:sp>
      <p:sp>
        <p:nvSpPr>
          <p:cNvPr id="3" name="Footer Placeholder 2">
            <a:extLst>
              <a:ext uri="{FF2B5EF4-FFF2-40B4-BE49-F238E27FC236}">
                <a16:creationId xmlns:a16="http://schemas.microsoft.com/office/drawing/2014/main" id="{97ECC294-33EA-4EB8-9D4F-4DCA0813B92E}"/>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pic>
        <p:nvPicPr>
          <p:cNvPr id="6" name="Picture 5">
            <a:extLst>
              <a:ext uri="{FF2B5EF4-FFF2-40B4-BE49-F238E27FC236}">
                <a16:creationId xmlns:a16="http://schemas.microsoft.com/office/drawing/2014/main" id="{2386D957-2356-4AC2-8684-FAD081E8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25803"/>
            <a:ext cx="11887200" cy="5634507"/>
          </a:xfrm>
          <a:prstGeom prst="rect">
            <a:avLst/>
          </a:prstGeom>
        </p:spPr>
      </p:pic>
    </p:spTree>
    <p:extLst>
      <p:ext uri="{BB962C8B-B14F-4D97-AF65-F5344CB8AC3E}">
        <p14:creationId xmlns:p14="http://schemas.microsoft.com/office/powerpoint/2010/main" val="342086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BEA8F-B15E-4B51-9099-B3F9C67E894A}"/>
              </a:ext>
            </a:extLst>
          </p:cNvPr>
          <p:cNvSpPr>
            <a:spLocks noGrp="1"/>
          </p:cNvSpPr>
          <p:nvPr>
            <p:ph idx="1"/>
          </p:nvPr>
        </p:nvSpPr>
        <p:spPr>
          <a:xfrm>
            <a:off x="76200" y="1010938"/>
            <a:ext cx="11506199" cy="5562600"/>
          </a:xfrm>
        </p:spPr>
        <p:txBody>
          <a:bodyPr>
            <a:normAutofit lnSpcReduction="10000"/>
          </a:bodyPr>
          <a:lstStyle/>
          <a:p>
            <a:pPr algn="just">
              <a:lnSpc>
                <a:spcPct val="100000"/>
              </a:lnSpc>
            </a:pPr>
            <a:r>
              <a:rPr lang="en-US" dirty="0"/>
              <a:t>Sports is an activity involving physical exertion and skill in which an individual or team competes against one or the other. It induces adrenaline in the bloodstream of not only players but also the viewers and supporters. Often, we lose contact with reality and immerse ourselves deeply in the nail-biting action and entertainment. </a:t>
            </a:r>
          </a:p>
          <a:p>
            <a:pPr algn="just">
              <a:lnSpc>
                <a:spcPct val="100000"/>
              </a:lnSpc>
            </a:pPr>
            <a:r>
              <a:rPr lang="en-US" dirty="0"/>
              <a:t>The huge salaries of professional athletes are, unfortunately, the fault of countless fans who are willing to put their lives on hold and pour large amounts of money into tickets, Pay-Per-View rentals, sports memorabilia, gear, and other team-related merchandise. America’s sports industry is worth a whopping $422 billion, employing 1 percent of the population with almost 3 million sports-related jobs. Fans go insane when it comes to collecting sports memorabilia and attending games, and both are only becoming more expensive, but fans aren’t becoming any less interested. Both the demand and the reckless enthusiasm to buy tickets at any cost are reasons for this needless inflation, and those printing price tags know this well enough to continue pumping money out of the herd of sports enthusiasts who are willing to dole it out.</a:t>
            </a:r>
          </a:p>
          <a:p>
            <a:pPr algn="just">
              <a:lnSpc>
                <a:spcPct val="100000"/>
              </a:lnSpc>
            </a:pPr>
            <a:endParaRPr lang="en-US" dirty="0"/>
          </a:p>
          <a:p>
            <a:pPr algn="just"/>
            <a:endParaRPr lang="en-US" dirty="0"/>
          </a:p>
        </p:txBody>
      </p:sp>
      <p:sp>
        <p:nvSpPr>
          <p:cNvPr id="4" name="Footer Placeholder 3">
            <a:extLst>
              <a:ext uri="{FF2B5EF4-FFF2-40B4-BE49-F238E27FC236}">
                <a16:creationId xmlns:a16="http://schemas.microsoft.com/office/drawing/2014/main" id="{A49DE85B-E9AD-4512-81B5-A7B532BA1E9E}"/>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5" name="Title 1">
            <a:extLst>
              <a:ext uri="{FF2B5EF4-FFF2-40B4-BE49-F238E27FC236}">
                <a16:creationId xmlns:a16="http://schemas.microsoft.com/office/drawing/2014/main" id="{E150FA4D-0440-48C4-B2AD-95BB974C09D3}"/>
              </a:ext>
            </a:extLst>
          </p:cNvPr>
          <p:cNvSpPr>
            <a:spLocks noGrp="1"/>
          </p:cNvSpPr>
          <p:nvPr>
            <p:ph type="title"/>
          </p:nvPr>
        </p:nvSpPr>
        <p:spPr>
          <a:xfrm>
            <a:off x="446314" y="154595"/>
            <a:ext cx="10058400" cy="838200"/>
          </a:xfrm>
        </p:spPr>
        <p:txBody>
          <a:bodyPr/>
          <a:lstStyle/>
          <a:p>
            <a:pPr algn="ctr"/>
            <a:r>
              <a:rPr lang="en-US" dirty="0"/>
              <a:t>Problem Statement</a:t>
            </a:r>
          </a:p>
        </p:txBody>
      </p:sp>
    </p:spTree>
    <p:extLst>
      <p:ext uri="{BB962C8B-B14F-4D97-AF65-F5344CB8AC3E}">
        <p14:creationId xmlns:p14="http://schemas.microsoft.com/office/powerpoint/2010/main" val="322213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5840C3D-2B06-4851-B2BA-46B280F59280}"/>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pic>
        <p:nvPicPr>
          <p:cNvPr id="5" name="Picture 4">
            <a:extLst>
              <a:ext uri="{FF2B5EF4-FFF2-40B4-BE49-F238E27FC236}">
                <a16:creationId xmlns:a16="http://schemas.microsoft.com/office/drawing/2014/main" id="{5AED0EBC-1D1E-4C54-AEC8-6DA4F6FDA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11734800" cy="6087653"/>
          </a:xfrm>
          <a:prstGeom prst="rect">
            <a:avLst/>
          </a:prstGeom>
        </p:spPr>
      </p:pic>
    </p:spTree>
    <p:extLst>
      <p:ext uri="{BB962C8B-B14F-4D97-AF65-F5344CB8AC3E}">
        <p14:creationId xmlns:p14="http://schemas.microsoft.com/office/powerpoint/2010/main" val="131119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84E4-1F7A-43BD-AF98-722090198A08}"/>
              </a:ext>
            </a:extLst>
          </p:cNvPr>
          <p:cNvSpPr>
            <a:spLocks noGrp="1"/>
          </p:cNvSpPr>
          <p:nvPr>
            <p:ph type="title"/>
          </p:nvPr>
        </p:nvSpPr>
        <p:spPr>
          <a:xfrm>
            <a:off x="685800" y="304800"/>
            <a:ext cx="10058400" cy="685800"/>
          </a:xfrm>
        </p:spPr>
        <p:txBody>
          <a:bodyPr/>
          <a:lstStyle/>
          <a:p>
            <a:r>
              <a:rPr lang="en-US" dirty="0"/>
              <a:t>Future Scope</a:t>
            </a:r>
          </a:p>
        </p:txBody>
      </p:sp>
      <p:sp>
        <p:nvSpPr>
          <p:cNvPr id="3" name="Footer Placeholder 2">
            <a:extLst>
              <a:ext uri="{FF2B5EF4-FFF2-40B4-BE49-F238E27FC236}">
                <a16:creationId xmlns:a16="http://schemas.microsoft.com/office/drawing/2014/main" id="{CFF783A4-DA2A-4C34-A6AB-B7ADC0427F1F}"/>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pic>
        <p:nvPicPr>
          <p:cNvPr id="6" name="Picture 5">
            <a:extLst>
              <a:ext uri="{FF2B5EF4-FFF2-40B4-BE49-F238E27FC236}">
                <a16:creationId xmlns:a16="http://schemas.microsoft.com/office/drawing/2014/main" id="{FC5BCB70-1017-4032-9B22-7AD03C483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821038"/>
            <a:ext cx="5105400" cy="5554362"/>
          </a:xfrm>
          <a:prstGeom prst="rect">
            <a:avLst/>
          </a:prstGeom>
        </p:spPr>
      </p:pic>
      <p:sp>
        <p:nvSpPr>
          <p:cNvPr id="4" name="TextBox 3"/>
          <p:cNvSpPr txBox="1"/>
          <p:nvPr/>
        </p:nvSpPr>
        <p:spPr>
          <a:xfrm>
            <a:off x="609600" y="1371600"/>
            <a:ext cx="5715000" cy="3139321"/>
          </a:xfrm>
          <a:prstGeom prst="rect">
            <a:avLst/>
          </a:prstGeom>
          <a:noFill/>
        </p:spPr>
        <p:txBody>
          <a:bodyPr wrap="square" rtlCol="0">
            <a:spAutoFit/>
          </a:bodyPr>
          <a:lstStyle/>
          <a:p>
            <a:r>
              <a:rPr lang="en-US" dirty="0"/>
              <a:t>Currently the Baller Index consist of two sports:</a:t>
            </a:r>
          </a:p>
          <a:p>
            <a:pPr marL="742950" lvl="1" indent="-285750">
              <a:buFont typeface="Arial" panose="020B0604020202020204" pitchFamily="34" charset="0"/>
              <a:buChar char="•"/>
            </a:pPr>
            <a:r>
              <a:rPr lang="en-US" dirty="0"/>
              <a:t>Major League Soccer</a:t>
            </a:r>
          </a:p>
          <a:p>
            <a:pPr marL="742950" lvl="1" indent="-285750">
              <a:buFont typeface="Arial" panose="020B0604020202020204" pitchFamily="34" charset="0"/>
              <a:buChar char="•"/>
            </a:pPr>
            <a:r>
              <a:rPr lang="en-US" dirty="0"/>
              <a:t>National Basketball Association</a:t>
            </a:r>
          </a:p>
          <a:p>
            <a:pPr marL="285750" indent="-285750">
              <a:buFont typeface="Arial" panose="020B0604020202020204" pitchFamily="34" charset="0"/>
              <a:buChar char="•"/>
            </a:pPr>
            <a:endParaRPr lang="en-US" dirty="0"/>
          </a:p>
          <a:p>
            <a:r>
              <a:rPr lang="en-US" dirty="0"/>
              <a:t>The above mentioned sport captures only 20% of the total viewership. The business of the Baller Index can be further expanded by including major leagues. This will exponentially increase the customer base. </a:t>
            </a:r>
          </a:p>
          <a:p>
            <a:endParaRPr lang="en-US" dirty="0"/>
          </a:p>
          <a:p>
            <a:r>
              <a:rPr lang="en-US" dirty="0"/>
              <a:t>If a success, we could expand to different countries and other major sports.</a:t>
            </a:r>
          </a:p>
        </p:txBody>
      </p:sp>
    </p:spTree>
    <p:extLst>
      <p:ext uri="{BB962C8B-B14F-4D97-AF65-F5344CB8AC3E}">
        <p14:creationId xmlns:p14="http://schemas.microsoft.com/office/powerpoint/2010/main" val="174328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p>
        </p:txBody>
      </p:sp>
      <p:sp>
        <p:nvSpPr>
          <p:cNvPr id="4" name="Content Placeholder 3"/>
          <p:cNvSpPr>
            <a:spLocks noGrp="1"/>
          </p:cNvSpPr>
          <p:nvPr>
            <p:ph idx="1"/>
          </p:nvPr>
        </p:nvSpPr>
        <p:spPr/>
        <p:txBody>
          <a:bodyPr/>
          <a:lstStyle/>
          <a:p>
            <a:r>
              <a:rPr lang="en-US" dirty="0">
                <a:hlinkClick r:id="rId2"/>
              </a:rPr>
              <a:t>http://www.nba.com/players/stephen/curry/201939</a:t>
            </a:r>
            <a:endParaRPr lang="en-US" dirty="0"/>
          </a:p>
          <a:p>
            <a:r>
              <a:rPr lang="en-US" dirty="0">
                <a:hlinkClick r:id="rId3"/>
              </a:rPr>
              <a:t>https://www.basketball-reference.com/</a:t>
            </a:r>
            <a:endParaRPr lang="en-US" dirty="0"/>
          </a:p>
          <a:p>
            <a:r>
              <a:rPr lang="en-US" dirty="0">
                <a:hlinkClick r:id="rId4"/>
              </a:rPr>
              <a:t>http://www.rotoworld.com/sports/nba/basketball?ls=roto:nba:gnav</a:t>
            </a:r>
            <a:endParaRPr lang="en-US" dirty="0"/>
          </a:p>
          <a:p>
            <a:r>
              <a:rPr lang="en-US" dirty="0">
                <a:hlinkClick r:id="rId5"/>
              </a:rPr>
              <a:t>www.google.com</a:t>
            </a:r>
            <a:endParaRPr lang="en-US" dirty="0"/>
          </a:p>
          <a:p>
            <a:r>
              <a:rPr lang="en-US" dirty="0">
                <a:hlinkClick r:id="rId6"/>
              </a:rPr>
              <a:t>www.statista.com</a:t>
            </a:r>
            <a:endParaRPr lang="en-US" dirty="0"/>
          </a:p>
          <a:p>
            <a:r>
              <a:rPr lang="en-US" dirty="0">
                <a:hlinkClick r:id="rId7"/>
              </a:rPr>
              <a:t>www.stackflow.com</a:t>
            </a:r>
            <a:endParaRPr lang="en-US" dirty="0"/>
          </a:p>
          <a:p>
            <a:pPr marL="0" indent="0">
              <a:buNone/>
            </a:pPr>
            <a:endParaRPr lang="en-US" dirty="0"/>
          </a:p>
        </p:txBody>
      </p:sp>
      <p:sp>
        <p:nvSpPr>
          <p:cNvPr id="2" name="Footer Placeholder 1"/>
          <p:cNvSpPr>
            <a:spLocks noGrp="1"/>
          </p:cNvSpPr>
          <p:nvPr>
            <p:ph type="ftr" sz="quarter" idx="11"/>
          </p:nvPr>
        </p:nvSpPr>
        <p:spPr>
          <a:xfrm>
            <a:off x="1070918" y="6392562"/>
            <a:ext cx="10740082" cy="465438"/>
          </a:xfrm>
        </p:spPr>
        <p:txBody>
          <a:bodyPr/>
          <a:lstStyle/>
          <a:p>
            <a:r>
              <a:rPr lang="en-US" b="1" i="1" dirty="0"/>
              <a:t>"Use Restriction: INFO6210 Spring 2018, Use of this material outside this class required approval by Instructor Chaiyaporn Mutsalklisana © 2018</a:t>
            </a:r>
            <a:endParaRPr lang="en-US" dirty="0"/>
          </a:p>
          <a:p>
            <a:r>
              <a:rPr lang="en-US" b="1" i="1" dirty="0"/>
              <a:t>(Material and Content include portions and/or whole report/presentation in the form of hard copy &amp; digital media)"</a:t>
            </a:r>
            <a:endParaRPr lang="en-US" dirty="0"/>
          </a:p>
          <a:p>
            <a:endParaRPr lang="en-US" dirty="0"/>
          </a:p>
        </p:txBody>
      </p:sp>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8498591-0B95-4FCE-8377-508039C0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918" y="685800"/>
            <a:ext cx="9673282" cy="5706762"/>
          </a:xfrm>
        </p:spPr>
      </p:pic>
      <p:sp>
        <p:nvSpPr>
          <p:cNvPr id="4" name="Footer Placeholder 3">
            <a:extLst>
              <a:ext uri="{FF2B5EF4-FFF2-40B4-BE49-F238E27FC236}">
                <a16:creationId xmlns:a16="http://schemas.microsoft.com/office/drawing/2014/main" id="{5F5EC6FF-EABC-4503-867E-39C95EF9B37A}"/>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
        <p:nvSpPr>
          <p:cNvPr id="7" name="TextBox 6">
            <a:extLst>
              <a:ext uri="{FF2B5EF4-FFF2-40B4-BE49-F238E27FC236}">
                <a16:creationId xmlns:a16="http://schemas.microsoft.com/office/drawing/2014/main" id="{908FAAA6-D328-4148-BB6F-75D45C273736}"/>
              </a:ext>
            </a:extLst>
          </p:cNvPr>
          <p:cNvSpPr txBox="1"/>
          <p:nvPr/>
        </p:nvSpPr>
        <p:spPr>
          <a:xfrm>
            <a:off x="1676400" y="197795"/>
            <a:ext cx="8686800" cy="369332"/>
          </a:xfrm>
          <a:prstGeom prst="rect">
            <a:avLst/>
          </a:prstGeom>
          <a:noFill/>
        </p:spPr>
        <p:txBody>
          <a:bodyPr wrap="square" rtlCol="0">
            <a:spAutoFit/>
          </a:bodyPr>
          <a:lstStyle/>
          <a:p>
            <a:pPr algn="ctr"/>
            <a:r>
              <a:rPr lang="en-US" dirty="0"/>
              <a:t>North America sports market revenue in Billion U.S dollars </a:t>
            </a:r>
          </a:p>
        </p:txBody>
      </p:sp>
    </p:spTree>
    <p:extLst>
      <p:ext uri="{BB962C8B-B14F-4D97-AF65-F5344CB8AC3E}">
        <p14:creationId xmlns:p14="http://schemas.microsoft.com/office/powerpoint/2010/main" val="254249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8514" y="1066800"/>
            <a:ext cx="11887200" cy="5410200"/>
          </a:xfrm>
        </p:spPr>
        <p:txBody>
          <a:bodyPr>
            <a:normAutofit lnSpcReduction="10000"/>
          </a:bodyPr>
          <a:lstStyle/>
          <a:p>
            <a:pPr marL="0" indent="0" algn="just" fontAlgn="base">
              <a:buNone/>
            </a:pPr>
            <a:r>
              <a:rPr lang="en-US" dirty="0"/>
              <a:t>Now, what if I told you that you can make money watching sports. The fans make sports great and its the fans who are being looted by this enormous industry. It is our turn to exploit this industry that we fans built together. </a:t>
            </a:r>
          </a:p>
          <a:p>
            <a:pPr marL="0" indent="0" algn="just" fontAlgn="base">
              <a:buNone/>
            </a:pPr>
            <a:r>
              <a:rPr lang="en-US" dirty="0"/>
              <a:t>We have built a database management system which allows you to invest in the stock of players. Each player will be given a preset value based on his career averages and current real-time form. </a:t>
            </a:r>
          </a:p>
          <a:p>
            <a:pPr marL="0" indent="0" algn="just" fontAlgn="base">
              <a:buNone/>
            </a:pPr>
            <a:r>
              <a:rPr lang="en-US" dirty="0"/>
              <a:t>The prices of the players are subject to dynamic pricing and will be updated on a daily basis, if the player performs better than his career averages we will see a bump in his initial preset price, likewise his price will drop in case he performs below his career averages. We have developed a mathematical algorithm which increases the stock of the players accurately with improvement in form and averages, this mathematical model also takes into account that different positions in the game accumulate different stats, and fairly increases the player's price value. Players can buy and sell shares of players at their convenience. So, if you are an avid sports fanatic you probably have an eye on the next breakout star. It’s time to put your research passion and instincts in the right direction and make some money. </a:t>
            </a:r>
          </a:p>
        </p:txBody>
      </p:sp>
      <p:sp>
        <p:nvSpPr>
          <p:cNvPr id="6" name="Footer Placeholder 5"/>
          <p:cNvSpPr>
            <a:spLocks noGrp="1"/>
          </p:cNvSpPr>
          <p:nvPr>
            <p:ph type="ftr" sz="quarter" idx="11"/>
          </p:nvPr>
        </p:nvSpPr>
        <p:spPr>
          <a:xfrm>
            <a:off x="416011" y="6477000"/>
            <a:ext cx="8956589" cy="304800"/>
          </a:xfrm>
        </p:spPr>
        <p:txBody>
          <a:bodyPr/>
          <a:lstStyle/>
          <a:p>
            <a:r>
              <a:rPr lang="en-US" b="1" i="1" dirty="0"/>
              <a:t>"Use Restriction: INFO6210 Spring 2018, Use of this material outside this class required approval by Instructor Chaiyaporn Mutsalklisana © 2018</a:t>
            </a:r>
            <a:endParaRPr lang="en-US" dirty="0"/>
          </a:p>
          <a:p>
            <a:r>
              <a:rPr lang="en-US" b="1" i="1" dirty="0"/>
              <a:t>(Material and Content include portions and/or whole report/presentation in the form of hard copy &amp; digital media)"</a:t>
            </a:r>
            <a:endParaRPr lang="en-US" dirty="0"/>
          </a:p>
          <a:p>
            <a:endParaRPr lang="en-US" dirty="0"/>
          </a:p>
        </p:txBody>
      </p:sp>
      <p:sp>
        <p:nvSpPr>
          <p:cNvPr id="7" name="TextBox 6">
            <a:extLst>
              <a:ext uri="{FF2B5EF4-FFF2-40B4-BE49-F238E27FC236}">
                <a16:creationId xmlns:a16="http://schemas.microsoft.com/office/drawing/2014/main" id="{091351B8-FA68-4CE9-BC57-B8245D1C094A}"/>
              </a:ext>
            </a:extLst>
          </p:cNvPr>
          <p:cNvSpPr txBox="1"/>
          <p:nvPr/>
        </p:nvSpPr>
        <p:spPr>
          <a:xfrm>
            <a:off x="1828800" y="228600"/>
            <a:ext cx="6509331" cy="646331"/>
          </a:xfrm>
          <a:prstGeom prst="rect">
            <a:avLst/>
          </a:prstGeom>
          <a:noFill/>
        </p:spPr>
        <p:txBody>
          <a:bodyPr wrap="square" rtlCol="0">
            <a:spAutoFit/>
          </a:bodyPr>
          <a:lstStyle/>
          <a:p>
            <a:pPr algn="ctr"/>
            <a:r>
              <a:rPr lang="en-US" sz="3600" dirty="0">
                <a:latin typeface="Impact" panose="020B0806030902050204" pitchFamily="34" charset="0"/>
              </a:rPr>
              <a:t>INTRODUCTION</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1552-BF36-4C5E-B8A4-244E0EF80ACF}"/>
              </a:ext>
            </a:extLst>
          </p:cNvPr>
          <p:cNvSpPr>
            <a:spLocks noGrp="1"/>
          </p:cNvSpPr>
          <p:nvPr>
            <p:ph type="title"/>
          </p:nvPr>
        </p:nvSpPr>
        <p:spPr>
          <a:xfrm>
            <a:off x="1066800" y="304800"/>
            <a:ext cx="10058400" cy="762000"/>
          </a:xfrm>
        </p:spPr>
        <p:txBody>
          <a:bodyPr/>
          <a:lstStyle/>
          <a:p>
            <a:r>
              <a:rPr lang="en-US" dirty="0"/>
              <a:t>Executed MYSQL Queries	</a:t>
            </a:r>
          </a:p>
        </p:txBody>
      </p:sp>
      <p:sp>
        <p:nvSpPr>
          <p:cNvPr id="3" name="Content Placeholder 2">
            <a:extLst>
              <a:ext uri="{FF2B5EF4-FFF2-40B4-BE49-F238E27FC236}">
                <a16:creationId xmlns:a16="http://schemas.microsoft.com/office/drawing/2014/main" id="{1D031440-78CF-477F-96BF-3C719AD8E0E4}"/>
              </a:ext>
            </a:extLst>
          </p:cNvPr>
          <p:cNvSpPr>
            <a:spLocks noGrp="1"/>
          </p:cNvSpPr>
          <p:nvPr>
            <p:ph idx="1"/>
          </p:nvPr>
        </p:nvSpPr>
        <p:spPr>
          <a:xfrm>
            <a:off x="533400" y="1371600"/>
            <a:ext cx="10591800" cy="4648200"/>
          </a:xfrm>
        </p:spPr>
        <p:txBody>
          <a:bodyPr/>
          <a:lstStyle/>
          <a:p>
            <a:r>
              <a:rPr lang="en-US" dirty="0"/>
              <a:t>20 Tables</a:t>
            </a:r>
          </a:p>
          <a:p>
            <a:r>
              <a:rPr lang="en-US" dirty="0"/>
              <a:t>12 Stored Procedure</a:t>
            </a:r>
          </a:p>
          <a:p>
            <a:r>
              <a:rPr lang="en-US" dirty="0"/>
              <a:t>3 Joins</a:t>
            </a:r>
          </a:p>
          <a:p>
            <a:r>
              <a:rPr lang="en-US" dirty="0"/>
              <a:t>2 Triggers</a:t>
            </a:r>
          </a:p>
          <a:p>
            <a:r>
              <a:rPr lang="en-US" dirty="0"/>
              <a:t>2 Views</a:t>
            </a:r>
          </a:p>
          <a:p>
            <a:r>
              <a:rPr lang="en-US" dirty="0"/>
              <a:t>Users and Privileges</a:t>
            </a:r>
          </a:p>
          <a:p>
            <a:pPr lvl="1"/>
            <a:r>
              <a:rPr lang="en-US" dirty="0"/>
              <a:t>New user Soumya – not given access to the  database</a:t>
            </a:r>
          </a:p>
          <a:p>
            <a:pPr lvl="1"/>
            <a:r>
              <a:rPr lang="en-US" dirty="0"/>
              <a:t>System admin – select, insert, update , create tables , but he cant create a new user</a:t>
            </a:r>
          </a:p>
          <a:p>
            <a:pPr lvl="1"/>
            <a:r>
              <a:rPr lang="en-US" dirty="0"/>
              <a:t>Analyst - select, insert, update but he cant alter tables and create tables.</a:t>
            </a:r>
          </a:p>
          <a:p>
            <a:endParaRPr lang="en-US" dirty="0"/>
          </a:p>
        </p:txBody>
      </p:sp>
      <p:sp>
        <p:nvSpPr>
          <p:cNvPr id="4" name="Footer Placeholder 3">
            <a:extLst>
              <a:ext uri="{FF2B5EF4-FFF2-40B4-BE49-F238E27FC236}">
                <a16:creationId xmlns:a16="http://schemas.microsoft.com/office/drawing/2014/main" id="{C1B02E8A-6B7E-4162-B3D4-B46F26752D3E}"/>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Tree>
    <p:extLst>
      <p:ext uri="{BB962C8B-B14F-4D97-AF65-F5344CB8AC3E}">
        <p14:creationId xmlns:p14="http://schemas.microsoft.com/office/powerpoint/2010/main" val="287867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1C54-FB31-4BF1-B3E9-6030C7DEEF77}"/>
              </a:ext>
            </a:extLst>
          </p:cNvPr>
          <p:cNvSpPr>
            <a:spLocks noGrp="1"/>
          </p:cNvSpPr>
          <p:nvPr>
            <p:ph type="title"/>
          </p:nvPr>
        </p:nvSpPr>
        <p:spPr>
          <a:xfrm>
            <a:off x="381000" y="160638"/>
            <a:ext cx="10058400" cy="677562"/>
          </a:xfrm>
        </p:spPr>
        <p:txBody>
          <a:bodyPr/>
          <a:lstStyle/>
          <a:p>
            <a:r>
              <a:rPr lang="en-US" dirty="0"/>
              <a:t>Stores Procedure</a:t>
            </a:r>
          </a:p>
        </p:txBody>
      </p:sp>
      <p:sp>
        <p:nvSpPr>
          <p:cNvPr id="6" name="Content Placeholder 5">
            <a:extLst>
              <a:ext uri="{FF2B5EF4-FFF2-40B4-BE49-F238E27FC236}">
                <a16:creationId xmlns:a16="http://schemas.microsoft.com/office/drawing/2014/main" id="{AB5CBBCC-E0D5-44AC-9FE5-F5AB2723A85B}"/>
              </a:ext>
            </a:extLst>
          </p:cNvPr>
          <p:cNvSpPr>
            <a:spLocks noGrp="1"/>
          </p:cNvSpPr>
          <p:nvPr>
            <p:ph idx="1"/>
          </p:nvPr>
        </p:nvSpPr>
        <p:spPr>
          <a:xfrm>
            <a:off x="152400" y="990600"/>
            <a:ext cx="11582400" cy="5715000"/>
          </a:xfrm>
        </p:spPr>
        <p:txBody>
          <a:bodyPr>
            <a:normAutofit fontScale="92500" lnSpcReduction="20000"/>
          </a:bodyPr>
          <a:lstStyle/>
          <a:p>
            <a:pPr marL="0" indent="0">
              <a:buNone/>
            </a:pPr>
            <a:r>
              <a:rPr lang="en-US" dirty="0"/>
              <a:t>1. </a:t>
            </a:r>
            <a:r>
              <a:rPr lang="en-US" u="sng" dirty="0">
                <a:solidFill>
                  <a:schemeClr val="accent6">
                    <a:lumMod val="60000"/>
                    <a:lumOff val="40000"/>
                  </a:schemeClr>
                </a:solidFill>
                <a:hlinkClick r:id="rId2" action="ppaction://hlinkfile"/>
              </a:rPr>
              <a:t>SP Add Money</a:t>
            </a:r>
            <a:r>
              <a:rPr lang="en-US" dirty="0">
                <a:solidFill>
                  <a:schemeClr val="accent6">
                    <a:lumMod val="60000"/>
                    <a:lumOff val="40000"/>
                  </a:schemeClr>
                </a:solidFill>
              </a:rPr>
              <a:t> </a:t>
            </a:r>
            <a:r>
              <a:rPr lang="en-US" dirty="0"/>
              <a:t>- UserID,  ‘add or remove’, amount</a:t>
            </a:r>
          </a:p>
          <a:p>
            <a:pPr marL="0" indent="0">
              <a:buNone/>
            </a:pPr>
            <a:r>
              <a:rPr lang="en-US" dirty="0"/>
              <a:t>Adding/removing money to the wallet. </a:t>
            </a:r>
          </a:p>
          <a:p>
            <a:pPr marL="0" indent="0">
              <a:buNone/>
            </a:pPr>
            <a:r>
              <a:rPr lang="en-US" dirty="0"/>
              <a:t>2. </a:t>
            </a:r>
            <a:r>
              <a:rPr lang="en-US" dirty="0">
                <a:solidFill>
                  <a:schemeClr val="accent6">
                    <a:lumMod val="40000"/>
                    <a:lumOff val="60000"/>
                  </a:schemeClr>
                </a:solidFill>
                <a:hlinkClick r:id="rId3" action="ppaction://hlinkfile"/>
              </a:rPr>
              <a:t>SP Add to Cart </a:t>
            </a:r>
            <a:r>
              <a:rPr lang="en-US" dirty="0"/>
              <a:t>– UserID, PlayerID, No.of shares</a:t>
            </a:r>
          </a:p>
          <a:p>
            <a:pPr marL="0" indent="0">
              <a:buNone/>
            </a:pPr>
            <a:r>
              <a:rPr lang="en-US" dirty="0"/>
              <a:t>Adding player to cart and number of shares. </a:t>
            </a:r>
          </a:p>
          <a:p>
            <a:pPr marL="0" indent="0">
              <a:buNone/>
            </a:pPr>
            <a:r>
              <a:rPr lang="en-US" dirty="0"/>
              <a:t>3. </a:t>
            </a:r>
            <a:r>
              <a:rPr lang="en-US" dirty="0">
                <a:hlinkClick r:id="rId4" action="ppaction://hlinkfile"/>
              </a:rPr>
              <a:t>SP Add to Portfolio </a:t>
            </a:r>
            <a:r>
              <a:rPr lang="en-US" dirty="0"/>
              <a:t>– UserID, PlayerID, No.of shares</a:t>
            </a:r>
          </a:p>
          <a:p>
            <a:pPr marL="0" indent="0">
              <a:buNone/>
            </a:pPr>
            <a:r>
              <a:rPr lang="en-US" dirty="0"/>
              <a:t>Adding player to your portfolio and the number of shares.</a:t>
            </a:r>
          </a:p>
          <a:p>
            <a:pPr marL="0" indent="0">
              <a:buNone/>
            </a:pPr>
            <a:r>
              <a:rPr lang="en-US" dirty="0"/>
              <a:t>4. </a:t>
            </a:r>
            <a:r>
              <a:rPr lang="en-US" dirty="0">
                <a:hlinkClick r:id="rId5" action="ppaction://hlinkfile"/>
              </a:rPr>
              <a:t>SP Add to Watchlist </a:t>
            </a:r>
            <a:r>
              <a:rPr lang="en-US" dirty="0"/>
              <a:t>– PlayerID , ‘Add or remove’, UserID</a:t>
            </a:r>
          </a:p>
          <a:p>
            <a:pPr marL="0" indent="0">
              <a:buNone/>
            </a:pPr>
            <a:r>
              <a:rPr lang="en-US" dirty="0"/>
              <a:t>Adding and removing players from watchlist .</a:t>
            </a:r>
          </a:p>
          <a:p>
            <a:pPr marL="0" indent="0">
              <a:buNone/>
            </a:pPr>
            <a:r>
              <a:rPr lang="en-US" dirty="0"/>
              <a:t>5. </a:t>
            </a:r>
            <a:r>
              <a:rPr lang="en-US" dirty="0">
                <a:hlinkClick r:id="rId6" action="ppaction://hlinkfile"/>
              </a:rPr>
              <a:t>SP New Price B </a:t>
            </a:r>
            <a:r>
              <a:rPr lang="en-US" dirty="0"/>
              <a:t>– PlayerID</a:t>
            </a:r>
          </a:p>
          <a:p>
            <a:pPr marL="0" indent="0">
              <a:buNone/>
            </a:pPr>
            <a:r>
              <a:rPr lang="en-US" dirty="0"/>
              <a:t>Price Updation of Basketball Players after every game.</a:t>
            </a:r>
          </a:p>
          <a:p>
            <a:pPr marL="0" indent="0">
              <a:buNone/>
            </a:pPr>
            <a:r>
              <a:rPr lang="en-US" dirty="0"/>
              <a:t>6. </a:t>
            </a:r>
            <a:r>
              <a:rPr lang="en-US" dirty="0">
                <a:hlinkClick r:id="rId6" action="ppaction://hlinkfile"/>
              </a:rPr>
              <a:t>SP New Price F</a:t>
            </a:r>
            <a:r>
              <a:rPr lang="en-US" dirty="0"/>
              <a:t>– PlayerID</a:t>
            </a:r>
          </a:p>
          <a:p>
            <a:pPr marL="0" indent="0">
              <a:buNone/>
            </a:pPr>
            <a:r>
              <a:rPr lang="en-US" dirty="0"/>
              <a:t>Price Updation of football Players after every game.</a:t>
            </a:r>
          </a:p>
          <a:p>
            <a:pPr marL="457200" indent="-457200">
              <a:buFont typeface="+mj-lt"/>
              <a:buAutoNum type="arabicPeriod"/>
            </a:pPr>
            <a:endParaRPr lang="en-US" dirty="0"/>
          </a:p>
        </p:txBody>
      </p:sp>
      <p:sp>
        <p:nvSpPr>
          <p:cNvPr id="5" name="Footer Placeholder 4">
            <a:extLst>
              <a:ext uri="{FF2B5EF4-FFF2-40B4-BE49-F238E27FC236}">
                <a16:creationId xmlns:a16="http://schemas.microsoft.com/office/drawing/2014/main" id="{A72FBABE-2EBC-41CF-9B70-FE245A11F904}"/>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Tree>
    <p:extLst>
      <p:ext uri="{BB962C8B-B14F-4D97-AF65-F5344CB8AC3E}">
        <p14:creationId xmlns:p14="http://schemas.microsoft.com/office/powerpoint/2010/main" val="21486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C9F0B-1BDC-4C0C-B722-B22B6CC2B191}"/>
              </a:ext>
            </a:extLst>
          </p:cNvPr>
          <p:cNvSpPr>
            <a:spLocks noGrp="1"/>
          </p:cNvSpPr>
          <p:nvPr>
            <p:ph idx="1"/>
          </p:nvPr>
        </p:nvSpPr>
        <p:spPr>
          <a:xfrm>
            <a:off x="1066800" y="381000"/>
            <a:ext cx="10058400" cy="5638800"/>
          </a:xfrm>
        </p:spPr>
        <p:txBody>
          <a:bodyPr>
            <a:normAutofit fontScale="85000" lnSpcReduction="20000"/>
          </a:bodyPr>
          <a:lstStyle/>
          <a:p>
            <a:pPr marL="0" indent="0">
              <a:buNone/>
            </a:pPr>
            <a:r>
              <a:rPr lang="en-US" dirty="0"/>
              <a:t>7. </a:t>
            </a:r>
            <a:r>
              <a:rPr lang="en-US" dirty="0">
                <a:hlinkClick r:id="rId2" action="ppaction://hlinkfile"/>
              </a:rPr>
              <a:t>SP Player Name </a:t>
            </a:r>
            <a:r>
              <a:rPr lang="en-US" dirty="0"/>
              <a:t>– PlayerID</a:t>
            </a:r>
          </a:p>
          <a:p>
            <a:pPr marL="0" indent="0">
              <a:buNone/>
            </a:pPr>
            <a:r>
              <a:rPr lang="en-US" dirty="0"/>
              <a:t>Select player name and view al the personal details and stats.</a:t>
            </a:r>
          </a:p>
          <a:p>
            <a:pPr marL="0" indent="0">
              <a:buNone/>
            </a:pPr>
            <a:r>
              <a:rPr lang="en-US" dirty="0"/>
              <a:t>8. </a:t>
            </a:r>
            <a:r>
              <a:rPr lang="en-US" dirty="0">
                <a:hlinkClick r:id="rId3" action="ppaction://hlinkfile"/>
              </a:rPr>
              <a:t>SP Selling Share </a:t>
            </a:r>
            <a:r>
              <a:rPr lang="en-US" dirty="0"/>
              <a:t>– UserID, PlayerID, Number of Shares</a:t>
            </a:r>
          </a:p>
          <a:p>
            <a:pPr marL="0" indent="0">
              <a:buNone/>
            </a:pPr>
            <a:r>
              <a:rPr lang="en-US" dirty="0"/>
              <a:t>Store procedure for selling shares  and updating other tables.</a:t>
            </a:r>
          </a:p>
          <a:p>
            <a:pPr marL="0" indent="0">
              <a:buNone/>
            </a:pPr>
            <a:r>
              <a:rPr lang="en-US" dirty="0"/>
              <a:t>9. </a:t>
            </a:r>
            <a:r>
              <a:rPr lang="en-US" dirty="0">
                <a:hlinkClick r:id="rId4" action="ppaction://hlinkfile"/>
              </a:rPr>
              <a:t>SP Update Order </a:t>
            </a:r>
            <a:r>
              <a:rPr lang="en-US" dirty="0"/>
              <a:t>– UserID</a:t>
            </a:r>
          </a:p>
          <a:p>
            <a:pPr marL="0" indent="0">
              <a:buNone/>
            </a:pPr>
            <a:r>
              <a:rPr lang="en-US" dirty="0"/>
              <a:t>Order table gets updated when a an order is placed from the cart</a:t>
            </a:r>
          </a:p>
          <a:p>
            <a:pPr marL="0" indent="0">
              <a:buNone/>
            </a:pPr>
            <a:r>
              <a:rPr lang="en-US" dirty="0"/>
              <a:t>10. </a:t>
            </a:r>
            <a:r>
              <a:rPr lang="en-US" dirty="0">
                <a:hlinkClick r:id="rId5" action="ppaction://hlinkfile"/>
              </a:rPr>
              <a:t>SP View Customer Details </a:t>
            </a:r>
            <a:r>
              <a:rPr lang="en-US" dirty="0"/>
              <a:t>– UserID</a:t>
            </a:r>
          </a:p>
          <a:p>
            <a:pPr marL="0" indent="0">
              <a:buNone/>
            </a:pPr>
            <a:r>
              <a:rPr lang="en-US" dirty="0"/>
              <a:t>To view details of the customer</a:t>
            </a:r>
          </a:p>
          <a:p>
            <a:pPr marL="0" indent="0">
              <a:buNone/>
            </a:pPr>
            <a:r>
              <a:rPr lang="en-US" dirty="0"/>
              <a:t>11. </a:t>
            </a:r>
            <a:r>
              <a:rPr lang="en-US" dirty="0">
                <a:hlinkClick r:id="rId6" action="ppaction://hlinkfile"/>
              </a:rPr>
              <a:t>SP View Player Market </a:t>
            </a:r>
            <a:r>
              <a:rPr lang="en-US" dirty="0"/>
              <a:t>– GameType</a:t>
            </a:r>
          </a:p>
          <a:p>
            <a:pPr marL="0" indent="0">
              <a:buNone/>
            </a:pPr>
            <a:r>
              <a:rPr lang="en-US" dirty="0"/>
              <a:t>To view individual Player Market</a:t>
            </a:r>
          </a:p>
          <a:p>
            <a:pPr marL="0" indent="0">
              <a:buNone/>
            </a:pPr>
            <a:r>
              <a:rPr lang="en-US" dirty="0"/>
              <a:t>12. </a:t>
            </a:r>
            <a:r>
              <a:rPr lang="en-US" dirty="0">
                <a:hlinkClick r:id="rId7" action="ppaction://hlinkfile"/>
              </a:rPr>
              <a:t>SP Sign Up </a:t>
            </a:r>
            <a:r>
              <a:rPr lang="en-US" dirty="0"/>
              <a:t>– Email, Password, Name on Card, Card Number, Expiry Date, Address, ZIP, First Name, Last Name, Nationality, Age, SSN  </a:t>
            </a:r>
          </a:p>
          <a:p>
            <a:pPr marL="0" indent="0">
              <a:buNone/>
            </a:pPr>
            <a:r>
              <a:rPr lang="en-US" dirty="0"/>
              <a:t>Creating New User</a:t>
            </a:r>
          </a:p>
        </p:txBody>
      </p:sp>
      <p:sp>
        <p:nvSpPr>
          <p:cNvPr id="4" name="Footer Placeholder 3">
            <a:extLst>
              <a:ext uri="{FF2B5EF4-FFF2-40B4-BE49-F238E27FC236}">
                <a16:creationId xmlns:a16="http://schemas.microsoft.com/office/drawing/2014/main" id="{FC8D0075-99B0-4C76-BDE0-ADEB95286F2C}"/>
              </a:ext>
            </a:extLst>
          </p:cNvPr>
          <p:cNvSpPr>
            <a:spLocks noGrp="1"/>
          </p:cNvSpPr>
          <p:nvPr>
            <p:ph type="ftr" sz="quarter" idx="11"/>
          </p:nvPr>
        </p:nvSpPr>
        <p:spPr/>
        <p:txBody>
          <a:bodyPr/>
          <a:lstStyle/>
          <a:p>
            <a:r>
              <a:rPr lang="en-US" dirty="0"/>
              <a:t>Use Restriction: INFO6210 Spring 2018, Use of this material outside this class required approval by Instructor Chaiyaporn Mutsalklisana © 2018   </a:t>
            </a:r>
          </a:p>
        </p:txBody>
      </p:sp>
    </p:spTree>
    <p:extLst>
      <p:ext uri="{BB962C8B-B14F-4D97-AF65-F5344CB8AC3E}">
        <p14:creationId xmlns:p14="http://schemas.microsoft.com/office/powerpoint/2010/main" val="28515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10058400" cy="1143000"/>
          </a:xfrm>
        </p:spPr>
        <p:txBody>
          <a:bodyPr/>
          <a:lstStyle/>
          <a:p>
            <a:r>
              <a:rPr lang="en-US" dirty="0"/>
              <a:t>Fundamental Stored Procedure</a:t>
            </a:r>
          </a:p>
        </p:txBody>
      </p:sp>
      <p:sp>
        <p:nvSpPr>
          <p:cNvPr id="3" name="Content Placeholder 2"/>
          <p:cNvSpPr>
            <a:spLocks noGrp="1"/>
          </p:cNvSpPr>
          <p:nvPr>
            <p:ph idx="1"/>
          </p:nvPr>
        </p:nvSpPr>
        <p:spPr>
          <a:xfrm>
            <a:off x="228600" y="533400"/>
            <a:ext cx="11582400" cy="6096000"/>
          </a:xfrm>
        </p:spPr>
        <p:txBody>
          <a:bodyPr>
            <a:normAutofit/>
          </a:bodyPr>
          <a:lstStyle/>
          <a:p>
            <a:pPr marL="0" indent="0" algn="just">
              <a:lnSpc>
                <a:spcPct val="120000"/>
              </a:lnSpc>
              <a:spcBef>
                <a:spcPts val="0"/>
              </a:spcBef>
              <a:buNone/>
            </a:pPr>
            <a:r>
              <a:rPr lang="en-US" dirty="0"/>
              <a:t>Stored Procedure for </a:t>
            </a:r>
            <a:r>
              <a:rPr lang="en-US" u="sng" dirty="0"/>
              <a:t>SIGNUP</a:t>
            </a:r>
          </a:p>
          <a:p>
            <a:pPr marL="0" indent="0" algn="just">
              <a:lnSpc>
                <a:spcPct val="120000"/>
              </a:lnSpc>
              <a:spcBef>
                <a:spcPts val="0"/>
              </a:spcBef>
              <a:buNone/>
            </a:pPr>
            <a:endParaRPr lang="en-US" dirty="0"/>
          </a:p>
          <a:p>
            <a:pPr marL="0" indent="0" algn="just">
              <a:lnSpc>
                <a:spcPct val="120000"/>
              </a:lnSpc>
              <a:buNone/>
            </a:pPr>
            <a:endParaRPr lang="en-US" dirty="0"/>
          </a:p>
        </p:txBody>
      </p:sp>
      <p:sp>
        <p:nvSpPr>
          <p:cNvPr id="4" name="Footer Placeholder 3"/>
          <p:cNvSpPr>
            <a:spLocks noGrp="1"/>
          </p:cNvSpPr>
          <p:nvPr>
            <p:ph type="ftr" sz="quarter" idx="11"/>
          </p:nvPr>
        </p:nvSpPr>
        <p:spPr/>
        <p:txBody>
          <a:bodyPr/>
          <a:lstStyle/>
          <a:p>
            <a:r>
              <a:rPr lang="en-US"/>
              <a:t>Use Restriction: INFO6210 Spring 2018, Use of this material outside this class required approval by Instructor Chaiyaporn Mutsalklisana © 2018   </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52513"/>
            <a:ext cx="11049000" cy="519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62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
            <a:ext cx="10058400" cy="5943600"/>
          </a:xfrm>
        </p:spPr>
        <p:txBody>
          <a:bodyPr/>
          <a:lstStyle/>
          <a:p>
            <a:pPr marL="0" indent="0">
              <a:buNone/>
            </a:pPr>
            <a:r>
              <a:rPr lang="en-US" dirty="0"/>
              <a:t>Stored Procedure for </a:t>
            </a:r>
            <a:r>
              <a:rPr lang="en-US" u="sng" dirty="0"/>
              <a:t>Selling</a:t>
            </a:r>
          </a:p>
        </p:txBody>
      </p:sp>
      <p:sp>
        <p:nvSpPr>
          <p:cNvPr id="4" name="Footer Placeholder 3"/>
          <p:cNvSpPr>
            <a:spLocks noGrp="1"/>
          </p:cNvSpPr>
          <p:nvPr>
            <p:ph type="ftr" sz="quarter" idx="11"/>
          </p:nvPr>
        </p:nvSpPr>
        <p:spPr/>
        <p:txBody>
          <a:bodyPr/>
          <a:lstStyle/>
          <a:p>
            <a:r>
              <a:rPr lang="en-US"/>
              <a:t>Use Restriction: INFO6210 Spring 2018, Use of this material outside this class required approval by Instructor Chaiyaporn Mutsalklisana © 2018   </a:t>
            </a:r>
            <a:endParaRPr lang="en-US" dirty="0"/>
          </a:p>
        </p:txBody>
      </p:sp>
      <p:pic>
        <p:nvPicPr>
          <p:cNvPr id="2051" name="Picture 3" descr="C:\Users\Ramit Jaal\Desktop\imag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57212"/>
            <a:ext cx="10896600" cy="5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6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_16x9.potx" id="{DCF2C791-EE76-41C3-9BB0-21CE31E0B312}" vid="{AA4094CD-6F6C-4074-B677-74FA5D2823E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8D310D-4A5D-4E4B-9AC7-1412ED7A301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490F993-4A60-4320-8214-6C61F2B2D882}">
  <ds:schemaRefs>
    <ds:schemaRef ds:uri="http://schemas.microsoft.com/sharepoint/v3/contenttype/forms"/>
  </ds:schemaRefs>
</ds:datastoreItem>
</file>

<file path=customXml/itemProps3.xml><?xml version="1.0" encoding="utf-8"?>
<ds:datastoreItem xmlns:ds="http://schemas.openxmlformats.org/officeDocument/2006/customXml" ds:itemID="{D2394A7E-DAA4-49A6-A2E1-C4E8E87306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1323</Words>
  <Application>Microsoft Office PowerPoint</Application>
  <PresentationFormat>Widescreen</PresentationFormat>
  <Paragraphs>136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Agency FB</vt:lpstr>
      <vt:lpstr>Arial</vt:lpstr>
      <vt:lpstr>Franklin Gothic Medium</vt:lpstr>
      <vt:lpstr>Harlow Solid Italic</vt:lpstr>
      <vt:lpstr>Impact</vt:lpstr>
      <vt:lpstr>Basketball 16x9</vt:lpstr>
      <vt:lpstr>Baller Index</vt:lpstr>
      <vt:lpstr>Problem Statement</vt:lpstr>
      <vt:lpstr>PowerPoint Presentation</vt:lpstr>
      <vt:lpstr>PowerPoint Presentation</vt:lpstr>
      <vt:lpstr>Executed MYSQL Queries </vt:lpstr>
      <vt:lpstr>Stores Procedure</vt:lpstr>
      <vt:lpstr>PowerPoint Presentation</vt:lpstr>
      <vt:lpstr>Fundamental Stored Procedure</vt:lpstr>
      <vt:lpstr>PowerPoint Presentation</vt:lpstr>
      <vt:lpstr>PowerPoint Presentation</vt:lpstr>
      <vt:lpstr>PowerPoint Presentation</vt:lpstr>
      <vt:lpstr>Continued</vt:lpstr>
      <vt:lpstr>Stored Procedure to Update Price (Basketball)</vt:lpstr>
      <vt:lpstr>Continued</vt:lpstr>
      <vt:lpstr>Backup</vt:lpstr>
      <vt:lpstr>ENTITY RELATIONSHIP DIAGRAM</vt:lpstr>
      <vt:lpstr>Assumptions and Constraints</vt:lpstr>
      <vt:lpstr>Players Analyzed</vt:lpstr>
      <vt:lpstr>Stock Analysis</vt:lpstr>
      <vt:lpstr>PowerPoint Presentation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2013-07-31T01:42:28Z</dcterms:created>
  <dcterms:modified xsi:type="dcterms:W3CDTF">2018-04-15T00:55:38Z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