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4"/>
  </p:sldMasterIdLst>
  <p:sldIdLst>
    <p:sldId id="257" r:id="rId5"/>
    <p:sldId id="266" r:id="rId6"/>
    <p:sldId id="269" r:id="rId7"/>
    <p:sldId id="270" r:id="rId8"/>
    <p:sldId id="267" r:id="rId9"/>
    <p:sldId id="272" r:id="rId10"/>
    <p:sldId id="258" r:id="rId11"/>
    <p:sldId id="271"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RANSH ." userId="e0e4130daf493a2b" providerId="LiveId" clId="{BD229892-1A20-4852-98C4-F56CC1B8E666}"/>
    <pc:docChg chg="undo custSel addSld modSld">
      <pc:chgData name="RUDRANSH ." userId="e0e4130daf493a2b" providerId="LiveId" clId="{BD229892-1A20-4852-98C4-F56CC1B8E666}" dt="2024-06-25T07:37:01.022" v="524" actId="1076"/>
      <pc:docMkLst>
        <pc:docMk/>
      </pc:docMkLst>
      <pc:sldChg chg="addSp delSp modSp mod">
        <pc:chgData name="RUDRANSH ." userId="e0e4130daf493a2b" providerId="LiveId" clId="{BD229892-1A20-4852-98C4-F56CC1B8E666}" dt="2024-06-25T07:16:46.862" v="72" actId="478"/>
        <pc:sldMkLst>
          <pc:docMk/>
          <pc:sldMk cId="4043737824" sldId="257"/>
        </pc:sldMkLst>
        <pc:picChg chg="add del">
          <ac:chgData name="RUDRANSH ." userId="e0e4130daf493a2b" providerId="LiveId" clId="{BD229892-1A20-4852-98C4-F56CC1B8E666}" dt="2024-06-25T07:16:46.862" v="72" actId="478"/>
          <ac:picMkLst>
            <pc:docMk/>
            <pc:sldMk cId="4043737824" sldId="257"/>
            <ac:picMk id="7" creationId="{D624C52C-3D1A-4082-BE3B-DC89E1E29B3F}"/>
          </ac:picMkLst>
        </pc:picChg>
        <pc:picChg chg="add del mod">
          <ac:chgData name="RUDRANSH ." userId="e0e4130daf493a2b" providerId="LiveId" clId="{BD229892-1A20-4852-98C4-F56CC1B8E666}" dt="2024-06-25T07:16:46.410" v="71"/>
          <ac:picMkLst>
            <pc:docMk/>
            <pc:sldMk cId="4043737824" sldId="257"/>
            <ac:picMk id="1026" creationId="{5B62695A-DEE2-4BF1-85D5-BBE798D29C91}"/>
          </ac:picMkLst>
        </pc:picChg>
      </pc:sldChg>
      <pc:sldChg chg="modSp mod">
        <pc:chgData name="RUDRANSH ." userId="e0e4130daf493a2b" providerId="LiveId" clId="{BD229892-1A20-4852-98C4-F56CC1B8E666}" dt="2024-06-25T07:29:17.635" v="340" actId="27636"/>
        <pc:sldMkLst>
          <pc:docMk/>
          <pc:sldMk cId="191714609" sldId="258"/>
        </pc:sldMkLst>
        <pc:spChg chg="mod">
          <ac:chgData name="RUDRANSH ." userId="e0e4130daf493a2b" providerId="LiveId" clId="{BD229892-1A20-4852-98C4-F56CC1B8E666}" dt="2024-06-25T07:29:17.635" v="340" actId="27636"/>
          <ac:spMkLst>
            <pc:docMk/>
            <pc:sldMk cId="191714609" sldId="258"/>
            <ac:spMk id="3" creationId="{255E1F2F-E259-4EA8-9FFD-3A10AF541859}"/>
          </ac:spMkLst>
        </pc:spChg>
      </pc:sldChg>
      <pc:sldChg chg="addSp delSp modSp add mod setBg">
        <pc:chgData name="RUDRANSH ." userId="e0e4130daf493a2b" providerId="LiveId" clId="{BD229892-1A20-4852-98C4-F56CC1B8E666}" dt="2024-06-25T07:37:01.022" v="524" actId="1076"/>
        <pc:sldMkLst>
          <pc:docMk/>
          <pc:sldMk cId="1788005581" sldId="266"/>
        </pc:sldMkLst>
        <pc:spChg chg="mod">
          <ac:chgData name="RUDRANSH ." userId="e0e4130daf493a2b" providerId="LiveId" clId="{BD229892-1A20-4852-98C4-F56CC1B8E666}" dt="2024-06-25T07:36:19.572" v="517" actId="14100"/>
          <ac:spMkLst>
            <pc:docMk/>
            <pc:sldMk cId="1788005581" sldId="266"/>
            <ac:spMk id="2" creationId="{78FD68DA-43BA-4508-8DE2-BA9BB7B2FA5B}"/>
          </ac:spMkLst>
        </pc:spChg>
        <pc:spChg chg="add mod">
          <ac:chgData name="RUDRANSH ." userId="e0e4130daf493a2b" providerId="LiveId" clId="{BD229892-1A20-4852-98C4-F56CC1B8E666}" dt="2024-06-25T07:37:01.022" v="524" actId="1076"/>
          <ac:spMkLst>
            <pc:docMk/>
            <pc:sldMk cId="1788005581" sldId="266"/>
            <ac:spMk id="6" creationId="{FDF5B807-CC8A-4560-9C2F-223D5FA99535}"/>
          </ac:spMkLst>
        </pc:spChg>
        <pc:picChg chg="del">
          <ac:chgData name="RUDRANSH ." userId="e0e4130daf493a2b" providerId="LiveId" clId="{BD229892-1A20-4852-98C4-F56CC1B8E666}" dt="2024-06-25T07:11:56.580" v="15" actId="478"/>
          <ac:picMkLst>
            <pc:docMk/>
            <pc:sldMk cId="1788005581" sldId="266"/>
            <ac:picMk id="7" creationId="{D624C52C-3D1A-4082-BE3B-DC89E1E29B3F}"/>
          </ac:picMkLst>
        </pc:picChg>
        <pc:picChg chg="add mod">
          <ac:chgData name="RUDRANSH ." userId="e0e4130daf493a2b" providerId="LiveId" clId="{BD229892-1A20-4852-98C4-F56CC1B8E666}" dt="2024-06-25T07:17:36.884" v="85" actId="1076"/>
          <ac:picMkLst>
            <pc:docMk/>
            <pc:sldMk cId="1788005581" sldId="266"/>
            <ac:picMk id="2050" creationId="{3842791C-9402-4665-9479-67E363704671}"/>
          </ac:picMkLst>
        </pc:picChg>
      </pc:sldChg>
      <pc:sldChg chg="addSp delSp modSp add mod">
        <pc:chgData name="RUDRANSH ." userId="e0e4130daf493a2b" providerId="LiveId" clId="{BD229892-1A20-4852-98C4-F56CC1B8E666}" dt="2024-06-25T07:34:23.878" v="499" actId="478"/>
        <pc:sldMkLst>
          <pc:docMk/>
          <pc:sldMk cId="2414671081" sldId="267"/>
        </pc:sldMkLst>
        <pc:spChg chg="del mod">
          <ac:chgData name="RUDRANSH ." userId="e0e4130daf493a2b" providerId="LiveId" clId="{BD229892-1A20-4852-98C4-F56CC1B8E666}" dt="2024-06-25T07:30:59.287" v="416" actId="478"/>
          <ac:spMkLst>
            <pc:docMk/>
            <pc:sldMk cId="2414671081" sldId="267"/>
            <ac:spMk id="2" creationId="{78FD68DA-43BA-4508-8DE2-BA9BB7B2FA5B}"/>
          </ac:spMkLst>
        </pc:spChg>
        <pc:spChg chg="del mod">
          <ac:chgData name="RUDRANSH ." userId="e0e4130daf493a2b" providerId="LiveId" clId="{BD229892-1A20-4852-98C4-F56CC1B8E666}" dt="2024-06-25T07:34:15.964" v="498" actId="478"/>
          <ac:spMkLst>
            <pc:docMk/>
            <pc:sldMk cId="2414671081" sldId="267"/>
            <ac:spMk id="3" creationId="{A8E9CFF2-3777-4FF4-A759-8491175B0B7C}"/>
          </ac:spMkLst>
        </pc:spChg>
        <pc:spChg chg="add mod">
          <ac:chgData name="RUDRANSH ." userId="e0e4130daf493a2b" providerId="LiveId" clId="{BD229892-1A20-4852-98C4-F56CC1B8E666}" dt="2024-06-25T07:33:00.248" v="479" actId="14100"/>
          <ac:spMkLst>
            <pc:docMk/>
            <pc:sldMk cId="2414671081" sldId="267"/>
            <ac:spMk id="5" creationId="{7E7202E9-1311-4A99-BEFB-7A262AA6AB6C}"/>
          </ac:spMkLst>
        </pc:spChg>
        <pc:spChg chg="add mod">
          <ac:chgData name="RUDRANSH ." userId="e0e4130daf493a2b" providerId="LiveId" clId="{BD229892-1A20-4852-98C4-F56CC1B8E666}" dt="2024-06-25T07:32:26.184" v="474" actId="1076"/>
          <ac:spMkLst>
            <pc:docMk/>
            <pc:sldMk cId="2414671081" sldId="267"/>
            <ac:spMk id="6" creationId="{D581AB07-80B2-4DCA-8A1F-2941C1C745C5}"/>
          </ac:spMkLst>
        </pc:spChg>
        <pc:spChg chg="add del mod">
          <ac:chgData name="RUDRANSH ." userId="e0e4130daf493a2b" providerId="LiveId" clId="{BD229892-1A20-4852-98C4-F56CC1B8E666}" dt="2024-06-25T07:31:06.221" v="417" actId="478"/>
          <ac:spMkLst>
            <pc:docMk/>
            <pc:sldMk cId="2414671081" sldId="267"/>
            <ac:spMk id="7" creationId="{26ECF353-6B59-4958-AB48-5C37D60D46B6}"/>
          </ac:spMkLst>
        </pc:spChg>
        <pc:spChg chg="add del mod">
          <ac:chgData name="RUDRANSH ." userId="e0e4130daf493a2b" providerId="LiveId" clId="{BD229892-1A20-4852-98C4-F56CC1B8E666}" dt="2024-06-25T07:34:23.878" v="499" actId="478"/>
          <ac:spMkLst>
            <pc:docMk/>
            <pc:sldMk cId="2414671081" sldId="267"/>
            <ac:spMk id="9" creationId="{9406375C-6212-4B6C-BB74-5CD3772C49CF}"/>
          </ac:spMkLst>
        </pc:spChg>
        <pc:picChg chg="mod">
          <ac:chgData name="RUDRANSH ." userId="e0e4130daf493a2b" providerId="LiveId" clId="{BD229892-1A20-4852-98C4-F56CC1B8E666}" dt="2024-06-25T07:26:45.475" v="275" actId="1076"/>
          <ac:picMkLst>
            <pc:docMk/>
            <pc:sldMk cId="2414671081" sldId="267"/>
            <ac:picMk id="2050" creationId="{3842791C-9402-4665-9479-67E363704671}"/>
          </ac:picMkLst>
        </pc:picChg>
      </pc:sldChg>
      <pc:sldChg chg="delSp modSp add mod">
        <pc:chgData name="RUDRANSH ." userId="e0e4130daf493a2b" providerId="LiveId" clId="{BD229892-1A20-4852-98C4-F56CC1B8E666}" dt="2024-06-25T07:34:00.203" v="495" actId="14838"/>
        <pc:sldMkLst>
          <pc:docMk/>
          <pc:sldMk cId="1985302530" sldId="268"/>
        </pc:sldMkLst>
        <pc:spChg chg="mod">
          <ac:chgData name="RUDRANSH ." userId="e0e4130daf493a2b" providerId="LiveId" clId="{BD229892-1A20-4852-98C4-F56CC1B8E666}" dt="2024-06-25T07:34:00.203" v="495" actId="14838"/>
          <ac:spMkLst>
            <pc:docMk/>
            <pc:sldMk cId="1985302530" sldId="268"/>
            <ac:spMk id="2" creationId="{17430276-9127-44E2-A4C6-1ACD87FF8A2B}"/>
          </ac:spMkLst>
        </pc:spChg>
        <pc:picChg chg="del">
          <ac:chgData name="RUDRANSH ." userId="e0e4130daf493a2b" providerId="LiveId" clId="{BD229892-1A20-4852-98C4-F56CC1B8E666}" dt="2024-06-25T07:33:13.384" v="481" actId="478"/>
          <ac:picMkLst>
            <pc:docMk/>
            <pc:sldMk cId="1985302530" sldId="268"/>
            <ac:picMk id="4" creationId="{1009A560-5582-4FBF-8A18-81E7575CC9C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7/2/2024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476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19431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7/2/2024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70194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7/2/2024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78674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7/2/2024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77226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74215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7318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3425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7/2/2024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235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605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7/2/2024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904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61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735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61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4379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437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7/2/2024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6666041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75825" y="2173087"/>
            <a:ext cx="11999634" cy="1452279"/>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spc="0" dirty="0">
                <a:ln/>
                <a:solidFill>
                  <a:srgbClr val="92D050"/>
                </a:solidFill>
              </a:rPr>
              <a:t>Super Shop sales Data analysis using power bi Dashboard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0" y="389967"/>
            <a:ext cx="3738282" cy="416857"/>
          </a:xfrm>
        </p:spPr>
        <p:txBody>
          <a:bodyPr>
            <a:noAutofit/>
            <a:scene3d>
              <a:camera prst="orthographicFront"/>
              <a:lightRig rig="soft" dir="t">
                <a:rot lat="0" lon="0" rev="15600000"/>
              </a:lightRig>
            </a:scene3d>
            <a:sp3d extrusionH="57150" prstMaterial="softEdge">
              <a:bevelT w="25400" h="38100"/>
            </a:sp3d>
          </a:bodyPr>
          <a:lstStyle/>
          <a:p>
            <a:r>
              <a:rPr lang="en-US" sz="1800" b="1" cap="none" spc="0" dirty="0">
                <a:ln/>
                <a:effectLst>
                  <a:outerShdw blurRad="38100" dist="38100" dir="2700000" algn="tl">
                    <a:srgbClr val="000000">
                      <a:alpha val="43137"/>
                    </a:srgbClr>
                  </a:outerShdw>
                </a:effectLst>
              </a:rPr>
              <a:t>Author: Mr. Jay Jitesh Chavan</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1682" y="2124635"/>
            <a:ext cx="11268635" cy="1788455"/>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Bef>
                <a:spcPts val="600"/>
              </a:spcBef>
              <a:spcAft>
                <a:spcPts val="600"/>
              </a:spcAft>
            </a:pPr>
            <a:r>
              <a:rPr lang="en-US" sz="2400" b="1" i="0" cap="none" dirty="0">
                <a:effectLst/>
                <a:latin typeface="MS Reference Sans Serif" panose="020B0604030504040204" pitchFamily="34" charset="0"/>
              </a:rPr>
              <a:t>	To contribute to the success of a business by utilizing data analysis techniques, specifically focusing on </a:t>
            </a:r>
            <a:r>
              <a:rPr lang="en-US" sz="2400" b="1" i="0" cap="none" dirty="0">
                <a:solidFill>
                  <a:schemeClr val="accent6"/>
                </a:solidFill>
                <a:effectLst/>
                <a:latin typeface="MS Reference Sans Serif" panose="020B0604030504040204" pitchFamily="34" charset="0"/>
              </a:rPr>
              <a:t>time series analysis, </a:t>
            </a:r>
            <a:r>
              <a:rPr lang="en-US" sz="2400" b="1" i="0" cap="none" dirty="0">
                <a:effectLst/>
                <a:latin typeface="MS Reference Sans Serif" panose="020B0604030504040204" pitchFamily="34" charset="0"/>
              </a:rPr>
              <a:t>to provide valuable insights and accurate</a:t>
            </a:r>
            <a:r>
              <a:rPr lang="en-US" sz="2400" b="1" i="0" cap="none" dirty="0">
                <a:solidFill>
                  <a:schemeClr val="accent6"/>
                </a:solidFill>
                <a:effectLst/>
                <a:latin typeface="MS Reference Sans Serif" panose="020B0604030504040204" pitchFamily="34" charset="0"/>
              </a:rPr>
              <a:t> sales forecasting.</a:t>
            </a:r>
            <a:endParaRPr lang="en-US" sz="2000" b="1" spc="0" dirty="0">
              <a:ln/>
              <a:solidFill>
                <a:schemeClr val="accent6"/>
              </a:solidFill>
              <a:latin typeface="MS Reference Sans Serif" panose="020B060403050404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103659" y="6441143"/>
            <a:ext cx="3316941" cy="416857"/>
          </a:xfrm>
        </p:spPr>
        <p:txBody>
          <a:bodyPr>
            <a:normAutofit fontScale="92500"/>
            <a:scene3d>
              <a:camera prst="orthographicFront"/>
              <a:lightRig rig="soft" dir="t">
                <a:rot lat="0" lon="0" rev="15600000"/>
              </a:lightRig>
            </a:scene3d>
            <a:sp3d extrusionH="57150" prstMaterial="softEdge">
              <a:bevelT w="25400" h="38100"/>
            </a:sp3d>
          </a:bodyPr>
          <a:lstStyle/>
          <a:p>
            <a:r>
              <a:rPr lang="en-US" sz="2400" b="1" cap="none" spc="0" dirty="0">
                <a:ln/>
                <a:solidFill>
                  <a:schemeClr val="accent5">
                    <a:lumMod val="75000"/>
                  </a:schemeClr>
                </a:solidFill>
              </a:rPr>
              <a:t>Author: Mr. Jay </a:t>
            </a:r>
            <a:r>
              <a:rPr lang="en-US" b="1" cap="none" spc="0" dirty="0" err="1">
                <a:ln/>
                <a:solidFill>
                  <a:schemeClr val="accent5">
                    <a:lumMod val="75000"/>
                  </a:schemeClr>
                </a:solidFill>
              </a:rPr>
              <a:t>C</a:t>
            </a:r>
            <a:r>
              <a:rPr lang="en-US" sz="2400" b="1" cap="none" spc="0" dirty="0" err="1">
                <a:ln/>
                <a:solidFill>
                  <a:schemeClr val="accent5">
                    <a:lumMod val="75000"/>
                  </a:schemeClr>
                </a:solidFill>
              </a:rPr>
              <a:t>avan</a:t>
            </a:r>
            <a:endParaRPr lang="en-US" sz="2400" b="1" cap="none" spc="0" dirty="0">
              <a:ln/>
              <a:solidFill>
                <a:schemeClr val="accent5">
                  <a:lumMod val="75000"/>
                </a:schemeClr>
              </a:solidFill>
            </a:endParaRPr>
          </a:p>
        </p:txBody>
      </p:sp>
      <p:sp>
        <p:nvSpPr>
          <p:cNvPr id="6" name="Title 1">
            <a:extLst>
              <a:ext uri="{FF2B5EF4-FFF2-40B4-BE49-F238E27FC236}">
                <a16:creationId xmlns:a16="http://schemas.microsoft.com/office/drawing/2014/main" id="{FDF5B807-CC8A-4560-9C2F-223D5FA99535}"/>
              </a:ext>
            </a:extLst>
          </p:cNvPr>
          <p:cNvSpPr txBox="1">
            <a:spLocks/>
          </p:cNvSpPr>
          <p:nvPr/>
        </p:nvSpPr>
        <p:spPr>
          <a:xfrm>
            <a:off x="-927847" y="1438835"/>
            <a:ext cx="5275730" cy="1129553"/>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just">
              <a:lnSpc>
                <a:spcPct val="150000"/>
              </a:lnSpc>
              <a:spcBef>
                <a:spcPts val="600"/>
              </a:spcBef>
              <a:spcAft>
                <a:spcPts val="600"/>
              </a:spcAft>
            </a:pPr>
            <a:r>
              <a:rPr lang="en-US" sz="3600" b="1" dirty="0">
                <a:ln/>
                <a:solidFill>
                  <a:schemeClr val="accent3"/>
                </a:solidFill>
              </a:rPr>
              <a:t>Objectives</a:t>
            </a:r>
            <a:br>
              <a:rPr lang="en-US" sz="3600" b="1" dirty="0">
                <a:ln/>
                <a:solidFill>
                  <a:schemeClr val="accent2">
                    <a:lumMod val="60000"/>
                    <a:lumOff val="40000"/>
                  </a:schemeClr>
                </a:solidFill>
              </a:rPr>
            </a:br>
            <a:endParaRPr lang="en-US" sz="2000" b="1" dirty="0">
              <a:ln/>
              <a:solidFill>
                <a:schemeClr val="accent6"/>
              </a:solidFill>
              <a:latin typeface="MS Reference Sans Serif" panose="020B0604030504040204" pitchFamily="34" charset="0"/>
            </a:endParaRPr>
          </a:p>
        </p:txBody>
      </p:sp>
    </p:spTree>
    <p:extLst>
      <p:ext uri="{BB962C8B-B14F-4D97-AF65-F5344CB8AC3E}">
        <p14:creationId xmlns:p14="http://schemas.microsoft.com/office/powerpoint/2010/main" val="178800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21024" y="1062318"/>
            <a:ext cx="11846858" cy="3523129"/>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Bef>
                <a:spcPts val="600"/>
              </a:spcBef>
              <a:spcAft>
                <a:spcPts val="600"/>
              </a:spcAft>
            </a:pPr>
            <a:r>
              <a:rPr lang="en-US" sz="2400" b="1" i="0" cap="none" dirty="0">
                <a:solidFill>
                  <a:schemeClr val="accent3"/>
                </a:solidFill>
                <a:effectLst/>
                <a:latin typeface="MS Reference Sans Serif" panose="020B0604030504040204" pitchFamily="34" charset="0"/>
              </a:rPr>
              <a:t>The objective can be broken down into the following detailed components:</a:t>
            </a:r>
            <a:br>
              <a:rPr lang="en-US" sz="2400" b="1" i="0" cap="none" dirty="0">
                <a:solidFill>
                  <a:schemeClr val="accent3"/>
                </a:solidFill>
                <a:effectLst/>
                <a:latin typeface="MS Reference Sans Serif" panose="020B0604030504040204" pitchFamily="34" charset="0"/>
              </a:rPr>
            </a:br>
            <a:r>
              <a:rPr lang="en-US" sz="2400" b="1" i="0" cap="none" dirty="0">
                <a:solidFill>
                  <a:srgbClr val="00B0F0"/>
                </a:solidFill>
                <a:effectLst/>
                <a:latin typeface="MS Reference Sans Serif" panose="020B0604030504040204" pitchFamily="34" charset="0"/>
              </a:rPr>
              <a:t>1. Dashboard Creation: </a:t>
            </a:r>
            <a:r>
              <a:rPr lang="en-US" sz="2400" b="1" i="0" cap="none" dirty="0">
                <a:effectLst/>
                <a:latin typeface="MS Reference Sans Serif" panose="020B0604030504040204" pitchFamily="34" charset="0"/>
              </a:rPr>
              <a:t>Identify the KPIs, design an intuitive and visually appealing dashboard, add interactive visualizations and filtering capabilities to allow users to explore the data at various levels of granularity. </a:t>
            </a:r>
            <a:br>
              <a:rPr lang="en-US" sz="2400" b="1" i="0" cap="none" dirty="0">
                <a:effectLst/>
                <a:latin typeface="MS Reference Sans Serif" panose="020B0604030504040204" pitchFamily="34" charset="0"/>
              </a:rPr>
            </a:br>
            <a:r>
              <a:rPr lang="en-US" sz="2400" b="1" i="0" cap="none" dirty="0">
                <a:solidFill>
                  <a:srgbClr val="00B0F0"/>
                </a:solidFill>
                <a:effectLst/>
                <a:latin typeface="MS Reference Sans Serif" panose="020B0604030504040204" pitchFamily="34" charset="0"/>
              </a:rPr>
              <a:t>2. Data Analysis: </a:t>
            </a:r>
            <a:r>
              <a:rPr lang="en-US" sz="2400" b="1" i="0" cap="none" dirty="0">
                <a:effectLst/>
                <a:latin typeface="MS Reference Sans Serif" panose="020B0604030504040204" pitchFamily="34" charset="0"/>
              </a:rPr>
              <a:t>Provide valuable insights to business entities regarding the effectiveness of their sales strategies through visualization and charts.</a:t>
            </a:r>
            <a:endParaRPr lang="en-US" sz="2000" b="1" spc="0" dirty="0">
              <a:ln/>
              <a:solidFill>
                <a:schemeClr val="accent6"/>
              </a:solidFill>
              <a:latin typeface="MS Reference Sans Serif" panose="020B060403050404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103659" y="6441143"/>
            <a:ext cx="3316941" cy="416857"/>
          </a:xfrm>
        </p:spPr>
        <p:txBody>
          <a:bodyPr>
            <a:normAutofit fontScale="92500"/>
            <a:scene3d>
              <a:camera prst="orthographicFront"/>
              <a:lightRig rig="soft" dir="t">
                <a:rot lat="0" lon="0" rev="15600000"/>
              </a:lightRig>
            </a:scene3d>
            <a:sp3d extrusionH="57150" prstMaterial="softEdge">
              <a:bevelT w="25400" h="38100"/>
            </a:sp3d>
          </a:bodyPr>
          <a:lstStyle/>
          <a:p>
            <a:r>
              <a:rPr lang="en-US" sz="2400" b="1" cap="none" spc="0" dirty="0">
                <a:ln/>
                <a:solidFill>
                  <a:schemeClr val="accent5">
                    <a:lumMod val="75000"/>
                  </a:schemeClr>
                </a:solidFill>
              </a:rPr>
              <a:t>Author: Mr. Jay </a:t>
            </a:r>
            <a:r>
              <a:rPr lang="en-US" b="1" cap="none" spc="0" dirty="0" err="1">
                <a:ln/>
                <a:solidFill>
                  <a:schemeClr val="accent5">
                    <a:lumMod val="75000"/>
                  </a:schemeClr>
                </a:solidFill>
              </a:rPr>
              <a:t>C</a:t>
            </a:r>
            <a:r>
              <a:rPr lang="en-US" sz="2400" b="1" cap="none" spc="0" dirty="0" err="1">
                <a:ln/>
                <a:solidFill>
                  <a:schemeClr val="accent5">
                    <a:lumMod val="75000"/>
                  </a:schemeClr>
                </a:solidFill>
              </a:rPr>
              <a:t>avan</a:t>
            </a:r>
            <a:endParaRPr lang="en-US" sz="2400" b="1" cap="none" spc="0" dirty="0">
              <a:ln/>
              <a:solidFill>
                <a:schemeClr val="accent5">
                  <a:lumMod val="75000"/>
                </a:schemeClr>
              </a:solidFill>
            </a:endParaRPr>
          </a:p>
        </p:txBody>
      </p:sp>
      <p:sp>
        <p:nvSpPr>
          <p:cNvPr id="6" name="Title 1">
            <a:extLst>
              <a:ext uri="{FF2B5EF4-FFF2-40B4-BE49-F238E27FC236}">
                <a16:creationId xmlns:a16="http://schemas.microsoft.com/office/drawing/2014/main" id="{FDF5B807-CC8A-4560-9C2F-223D5FA99535}"/>
              </a:ext>
            </a:extLst>
          </p:cNvPr>
          <p:cNvSpPr txBox="1">
            <a:spLocks/>
          </p:cNvSpPr>
          <p:nvPr/>
        </p:nvSpPr>
        <p:spPr>
          <a:xfrm>
            <a:off x="-1035423" y="295835"/>
            <a:ext cx="5275730" cy="1129553"/>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just">
              <a:lnSpc>
                <a:spcPct val="150000"/>
              </a:lnSpc>
              <a:spcBef>
                <a:spcPts val="600"/>
              </a:spcBef>
              <a:spcAft>
                <a:spcPts val="600"/>
              </a:spcAft>
            </a:pPr>
            <a:r>
              <a:rPr lang="en-US" sz="3600" b="1" dirty="0">
                <a:ln/>
                <a:solidFill>
                  <a:srgbClr val="FFFF00"/>
                </a:solidFill>
                <a:effectLst>
                  <a:outerShdw blurRad="38100" dist="38100" dir="2700000" algn="tl">
                    <a:srgbClr val="000000">
                      <a:alpha val="43137"/>
                    </a:srgbClr>
                  </a:outerShdw>
                </a:effectLst>
              </a:rPr>
              <a:t>DESCRIPTION</a:t>
            </a:r>
            <a:br>
              <a:rPr lang="en-US" sz="3600" b="1" dirty="0">
                <a:ln/>
                <a:solidFill>
                  <a:srgbClr val="FFFF00"/>
                </a:solidFill>
                <a:effectLst>
                  <a:outerShdw blurRad="38100" dist="38100" dir="2700000" algn="tl">
                    <a:srgbClr val="000000">
                      <a:alpha val="43137"/>
                    </a:srgbClr>
                  </a:outerShdw>
                </a:effectLst>
              </a:rPr>
            </a:br>
            <a:endParaRPr lang="en-US" sz="2000" b="1" dirty="0">
              <a:ln/>
              <a:solidFill>
                <a:srgbClr val="FFFF00"/>
              </a:solidFill>
              <a:effectLst>
                <a:outerShdw blurRad="38100" dist="38100" dir="2700000" algn="tl">
                  <a:srgbClr val="000000">
                    <a:alpha val="43137"/>
                  </a:srgbClr>
                </a:outerShdw>
              </a:effectLst>
              <a:latin typeface="MS Reference Sans Serif" panose="020B0604030504040204" pitchFamily="34" charset="0"/>
            </a:endParaRPr>
          </a:p>
        </p:txBody>
      </p:sp>
    </p:spTree>
    <p:extLst>
      <p:ext uri="{BB962C8B-B14F-4D97-AF65-F5344CB8AC3E}">
        <p14:creationId xmlns:p14="http://schemas.microsoft.com/office/powerpoint/2010/main" val="105768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33082" y="1143001"/>
            <a:ext cx="11681012" cy="3429000"/>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just">
              <a:lnSpc>
                <a:spcPct val="150000"/>
              </a:lnSpc>
              <a:spcBef>
                <a:spcPts val="600"/>
              </a:spcBef>
              <a:spcAft>
                <a:spcPts val="600"/>
              </a:spcAft>
            </a:pPr>
            <a:r>
              <a:rPr lang="en-US" sz="2400" b="1" cap="none" dirty="0">
                <a:solidFill>
                  <a:srgbClr val="00B0F0"/>
                </a:solidFill>
                <a:latin typeface="MS Reference Sans Serif" panose="020B0604030504040204" pitchFamily="34" charset="0"/>
              </a:rPr>
              <a:t>3. </a:t>
            </a:r>
            <a:r>
              <a:rPr lang="en-US" sz="2400" b="1" i="0" cap="none" dirty="0">
                <a:solidFill>
                  <a:srgbClr val="00B0F0"/>
                </a:solidFill>
                <a:effectLst/>
                <a:latin typeface="MS Reference Sans Serif" panose="020B0604030504040204" pitchFamily="34" charset="0"/>
              </a:rPr>
              <a:t>Sales Forecasting: </a:t>
            </a:r>
            <a:r>
              <a:rPr lang="en-US" sz="2400" b="1" i="0" cap="none" dirty="0">
                <a:effectLst/>
                <a:latin typeface="MS Reference Sans Serif" panose="020B0604030504040204" pitchFamily="34" charset="0"/>
              </a:rPr>
              <a:t>Leverage historic data and apply time series </a:t>
            </a:r>
            <a:br>
              <a:rPr lang="en-US" sz="2400" b="1" i="0" cap="none" dirty="0">
                <a:effectLst/>
                <a:latin typeface="MS Reference Sans Serif" panose="020B0604030504040204" pitchFamily="34" charset="0"/>
              </a:rPr>
            </a:br>
            <a:r>
              <a:rPr lang="en-US" sz="2400" b="1" i="0" cap="none" dirty="0">
                <a:effectLst/>
                <a:latin typeface="MS Reference Sans Serif" panose="020B0604030504040204" pitchFamily="34" charset="0"/>
              </a:rPr>
              <a:t>analysis to generate sales forecasts for next 15 days.</a:t>
            </a:r>
            <a:br>
              <a:rPr lang="en-US" sz="2400" b="1" i="0" cap="none" dirty="0">
                <a:effectLst/>
                <a:latin typeface="MS Reference Sans Serif" panose="020B0604030504040204" pitchFamily="34" charset="0"/>
              </a:rPr>
            </a:br>
            <a:r>
              <a:rPr lang="en-US" sz="2400" b="1" i="0" cap="none" dirty="0">
                <a:solidFill>
                  <a:srgbClr val="00B0F0"/>
                </a:solidFill>
                <a:effectLst/>
                <a:latin typeface="MS Reference Sans Serif" panose="020B0604030504040204" pitchFamily="34" charset="0"/>
              </a:rPr>
              <a:t>4. Actionable Insights and Recommendations: </a:t>
            </a:r>
            <a:r>
              <a:rPr lang="en-US" sz="2400" b="1" i="0" cap="none" dirty="0">
                <a:effectLst/>
                <a:latin typeface="MS Reference Sans Serif" panose="020B0604030504040204" pitchFamily="34" charset="0"/>
              </a:rPr>
              <a:t>End goal is to share valuable insights and actionable information that can drive strategic decision-making and support the supermarket's goals for growth, efficiency, and customer satisfaction.</a:t>
            </a:r>
            <a:endParaRPr lang="en-US" sz="2000" b="1" spc="0" dirty="0">
              <a:ln/>
              <a:solidFill>
                <a:schemeClr val="accent6"/>
              </a:solidFill>
              <a:latin typeface="MS Reference Sans Serif" panose="020B060403050404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103659" y="6441143"/>
            <a:ext cx="3316941" cy="416857"/>
          </a:xfrm>
        </p:spPr>
        <p:txBody>
          <a:bodyPr>
            <a:normAutofit fontScale="92500"/>
            <a:scene3d>
              <a:camera prst="orthographicFront"/>
              <a:lightRig rig="soft" dir="t">
                <a:rot lat="0" lon="0" rev="15600000"/>
              </a:lightRig>
            </a:scene3d>
            <a:sp3d extrusionH="57150" prstMaterial="softEdge">
              <a:bevelT w="25400" h="38100"/>
            </a:sp3d>
          </a:bodyPr>
          <a:lstStyle/>
          <a:p>
            <a:r>
              <a:rPr lang="en-US" sz="2400" b="1" cap="none" spc="0" dirty="0">
                <a:ln/>
                <a:solidFill>
                  <a:schemeClr val="accent5">
                    <a:lumMod val="75000"/>
                  </a:schemeClr>
                </a:solidFill>
              </a:rPr>
              <a:t>Author: Mr. Jay </a:t>
            </a:r>
            <a:r>
              <a:rPr lang="en-US" b="1" cap="none" spc="0" dirty="0" err="1">
                <a:ln/>
                <a:solidFill>
                  <a:schemeClr val="accent5">
                    <a:lumMod val="75000"/>
                  </a:schemeClr>
                </a:solidFill>
              </a:rPr>
              <a:t>C</a:t>
            </a:r>
            <a:r>
              <a:rPr lang="en-US" sz="2400" b="1" cap="none" spc="0" dirty="0" err="1">
                <a:ln/>
                <a:solidFill>
                  <a:schemeClr val="accent5">
                    <a:lumMod val="75000"/>
                  </a:schemeClr>
                </a:solidFill>
              </a:rPr>
              <a:t>avan</a:t>
            </a:r>
            <a:endParaRPr lang="en-US" sz="2400" b="1" cap="none" spc="0" dirty="0">
              <a:ln/>
              <a:solidFill>
                <a:schemeClr val="accent5">
                  <a:lumMod val="75000"/>
                </a:schemeClr>
              </a:solidFill>
            </a:endParaRPr>
          </a:p>
        </p:txBody>
      </p:sp>
      <p:sp>
        <p:nvSpPr>
          <p:cNvPr id="6" name="Title 1">
            <a:extLst>
              <a:ext uri="{FF2B5EF4-FFF2-40B4-BE49-F238E27FC236}">
                <a16:creationId xmlns:a16="http://schemas.microsoft.com/office/drawing/2014/main" id="{FDF5B807-CC8A-4560-9C2F-223D5FA99535}"/>
              </a:ext>
            </a:extLst>
          </p:cNvPr>
          <p:cNvSpPr txBox="1">
            <a:spLocks/>
          </p:cNvSpPr>
          <p:nvPr/>
        </p:nvSpPr>
        <p:spPr>
          <a:xfrm>
            <a:off x="-981635" y="376517"/>
            <a:ext cx="5275730" cy="1129553"/>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just">
              <a:lnSpc>
                <a:spcPct val="150000"/>
              </a:lnSpc>
              <a:spcBef>
                <a:spcPts val="600"/>
              </a:spcBef>
              <a:spcAft>
                <a:spcPts val="600"/>
              </a:spcAft>
            </a:pPr>
            <a:r>
              <a:rPr lang="en-US" sz="3600" b="1" dirty="0">
                <a:ln/>
                <a:solidFill>
                  <a:srgbClr val="FFFF00"/>
                </a:solidFill>
                <a:effectLst>
                  <a:outerShdw blurRad="38100" dist="38100" dir="2700000" algn="tl">
                    <a:srgbClr val="000000">
                      <a:alpha val="43137"/>
                    </a:srgbClr>
                  </a:outerShdw>
                </a:effectLst>
              </a:rPr>
              <a:t>DESCRIPTION</a:t>
            </a:r>
            <a:br>
              <a:rPr lang="en-US" sz="3600" b="1" dirty="0">
                <a:ln/>
                <a:solidFill>
                  <a:srgbClr val="FFFF00"/>
                </a:solidFill>
                <a:effectLst>
                  <a:outerShdw blurRad="38100" dist="38100" dir="2700000" algn="tl">
                    <a:srgbClr val="000000">
                      <a:alpha val="43137"/>
                    </a:srgbClr>
                  </a:outerShdw>
                </a:effectLst>
              </a:rPr>
            </a:br>
            <a:endParaRPr lang="en-US" sz="2000" b="1" dirty="0">
              <a:ln/>
              <a:solidFill>
                <a:srgbClr val="FFFF00"/>
              </a:solidFill>
              <a:effectLst>
                <a:outerShdw blurRad="38100" dist="38100" dir="2700000" algn="tl">
                  <a:srgbClr val="000000">
                    <a:alpha val="43137"/>
                  </a:srgbClr>
                </a:outerShdw>
              </a:effectLst>
              <a:latin typeface="MS Reference Sans Serif" panose="020B0604030504040204" pitchFamily="34" charset="0"/>
            </a:endParaRPr>
          </a:p>
        </p:txBody>
      </p:sp>
    </p:spTree>
    <p:extLst>
      <p:ext uri="{BB962C8B-B14F-4D97-AF65-F5344CB8AC3E}">
        <p14:creationId xmlns:p14="http://schemas.microsoft.com/office/powerpoint/2010/main" val="155735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202E9-1311-4A99-BEFB-7A262AA6AB6C}"/>
              </a:ext>
            </a:extLst>
          </p:cNvPr>
          <p:cNvSpPr txBox="1">
            <a:spLocks/>
          </p:cNvSpPr>
          <p:nvPr/>
        </p:nvSpPr>
        <p:spPr>
          <a:xfrm>
            <a:off x="0" y="316005"/>
            <a:ext cx="6450102" cy="1055592"/>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nSpc>
                <a:spcPct val="150000"/>
              </a:lnSpc>
              <a:spcBef>
                <a:spcPts val="600"/>
              </a:spcBef>
              <a:spcAft>
                <a:spcPts val="600"/>
              </a:spcAft>
            </a:pPr>
            <a:r>
              <a:rPr lang="en-US" sz="3600" b="1" u="sng" dirty="0" err="1">
                <a:ln/>
                <a:solidFill>
                  <a:schemeClr val="accent2">
                    <a:lumMod val="60000"/>
                    <a:lumOff val="40000"/>
                  </a:schemeClr>
                </a:solidFill>
              </a:rPr>
              <a:t>sTEPS</a:t>
            </a:r>
            <a:r>
              <a:rPr lang="en-US" sz="3600" b="1" u="sng" dirty="0">
                <a:ln/>
                <a:solidFill>
                  <a:schemeClr val="accent2">
                    <a:lumMod val="60000"/>
                    <a:lumOff val="40000"/>
                  </a:schemeClr>
                </a:solidFill>
              </a:rPr>
              <a:t> of implementation</a:t>
            </a:r>
            <a:r>
              <a:rPr lang="en-US" sz="3600" b="1" dirty="0">
                <a:ln/>
                <a:solidFill>
                  <a:schemeClr val="accent2">
                    <a:lumMod val="60000"/>
                    <a:lumOff val="40000"/>
                  </a:schemeClr>
                </a:solidFill>
              </a:rPr>
              <a:t>:</a:t>
            </a:r>
            <a:endParaRPr lang="en-US" sz="2000" dirty="0">
              <a:ln/>
              <a:solidFill>
                <a:schemeClr val="accent2">
                  <a:lumMod val="60000"/>
                  <a:lumOff val="40000"/>
                </a:schemeClr>
              </a:solidFill>
              <a:latin typeface="MS Reference Sans Serif" panose="020B0604030504040204" pitchFamily="34" charset="0"/>
            </a:endParaRPr>
          </a:p>
        </p:txBody>
      </p:sp>
      <p:sp>
        <p:nvSpPr>
          <p:cNvPr id="6" name="Subtitle 2">
            <a:extLst>
              <a:ext uri="{FF2B5EF4-FFF2-40B4-BE49-F238E27FC236}">
                <a16:creationId xmlns:a16="http://schemas.microsoft.com/office/drawing/2014/main" id="{D581AB07-80B2-4DCA-8A1F-2941C1C745C5}"/>
              </a:ext>
            </a:extLst>
          </p:cNvPr>
          <p:cNvSpPr txBox="1">
            <a:spLocks/>
          </p:cNvSpPr>
          <p:nvPr/>
        </p:nvSpPr>
        <p:spPr>
          <a:xfrm>
            <a:off x="2178424" y="1721224"/>
            <a:ext cx="6279775" cy="46930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mj-lt"/>
              <a:buAutoNum type="arabicPeriod"/>
            </a:pPr>
            <a:r>
              <a:rPr lang="en-US" i="0" cap="none" dirty="0">
                <a:solidFill>
                  <a:schemeClr val="accent5"/>
                </a:solidFill>
                <a:latin typeface="MS Reference Sans Serif" panose="020B0604030504040204" pitchFamily="34" charset="0"/>
              </a:rPr>
              <a:t>IMPORTING DATA SET</a:t>
            </a:r>
            <a:r>
              <a:rPr lang="en-US" dirty="0">
                <a:solidFill>
                  <a:schemeClr val="accent5"/>
                </a:solidFill>
                <a:latin typeface="Roboto" panose="020B0604020202020204" pitchFamily="2" charset="0"/>
              </a:rPr>
              <a:t> </a:t>
            </a:r>
          </a:p>
          <a:p>
            <a:pPr marL="457200" indent="-457200">
              <a:buFont typeface="+mj-lt"/>
              <a:buAutoNum type="arabicPeriod"/>
            </a:pPr>
            <a:r>
              <a:rPr lang="en-US" i="0" cap="none" dirty="0">
                <a:solidFill>
                  <a:schemeClr val="accent5"/>
                </a:solidFill>
                <a:latin typeface="MS Reference Sans Serif" panose="020B0604030504040204" pitchFamily="34" charset="0"/>
              </a:rPr>
              <a:t>DATA CLEANING</a:t>
            </a:r>
          </a:p>
          <a:p>
            <a:pPr marL="457200" indent="-457200">
              <a:buFont typeface="+mj-lt"/>
              <a:buAutoNum type="arabicPeriod"/>
            </a:pPr>
            <a:r>
              <a:rPr lang="en-US" i="0" cap="none" dirty="0">
                <a:solidFill>
                  <a:schemeClr val="accent5"/>
                </a:solidFill>
                <a:latin typeface="MS Reference Sans Serif" panose="020B0604030504040204" pitchFamily="34" charset="0"/>
              </a:rPr>
              <a:t>DATA PROCESSING </a:t>
            </a:r>
          </a:p>
          <a:p>
            <a:pPr marL="457200" indent="-457200">
              <a:buFont typeface="+mj-lt"/>
              <a:buAutoNum type="arabicPeriod"/>
            </a:pPr>
            <a:r>
              <a:rPr lang="en-US" i="0" cap="none" dirty="0">
                <a:solidFill>
                  <a:schemeClr val="accent5"/>
                </a:solidFill>
                <a:latin typeface="MS Reference Sans Serif" panose="020B0604030504040204" pitchFamily="34" charset="0"/>
              </a:rPr>
              <a:t>DAX QUERIES</a:t>
            </a:r>
          </a:p>
          <a:p>
            <a:pPr marL="457200" indent="-457200">
              <a:buFont typeface="+mj-lt"/>
              <a:buAutoNum type="arabicPeriod"/>
            </a:pPr>
            <a:r>
              <a:rPr lang="en-US" dirty="0">
                <a:solidFill>
                  <a:schemeClr val="accent5"/>
                </a:solidFill>
                <a:latin typeface="MS Reference Sans Serif" panose="020B0604030504040204" pitchFamily="34" charset="0"/>
              </a:rPr>
              <a:t>ADVANCE </a:t>
            </a:r>
            <a:r>
              <a:rPr lang="en-US" i="0" cap="none" dirty="0">
                <a:solidFill>
                  <a:schemeClr val="accent5"/>
                </a:solidFill>
                <a:latin typeface="MS Reference Sans Serif" panose="020B0604030504040204" pitchFamily="34" charset="0"/>
              </a:rPr>
              <a:t>DASHBOARD CREATION</a:t>
            </a:r>
          </a:p>
          <a:p>
            <a:pPr marL="457200" indent="-457200">
              <a:buFont typeface="+mj-lt"/>
              <a:buAutoNum type="arabicPeriod"/>
            </a:pPr>
            <a:r>
              <a:rPr lang="en-US" dirty="0">
                <a:solidFill>
                  <a:schemeClr val="accent5"/>
                </a:solidFill>
                <a:latin typeface="MS Reference Sans Serif" panose="020B0604030504040204" pitchFamily="34" charset="0"/>
              </a:rPr>
              <a:t>FORECASTING</a:t>
            </a:r>
            <a:endParaRPr lang="en-US" dirty="0">
              <a:solidFill>
                <a:schemeClr val="accent5"/>
              </a:solidFill>
              <a:latin typeface="Roboto" panose="020B0604020202020204" pitchFamily="2" charset="0"/>
            </a:endParaRPr>
          </a:p>
        </p:txBody>
      </p:sp>
    </p:spTree>
    <p:extLst>
      <p:ext uri="{BB962C8B-B14F-4D97-AF65-F5344CB8AC3E}">
        <p14:creationId xmlns:p14="http://schemas.microsoft.com/office/powerpoint/2010/main" val="241467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202E9-1311-4A99-BEFB-7A262AA6AB6C}"/>
              </a:ext>
            </a:extLst>
          </p:cNvPr>
          <p:cNvSpPr txBox="1">
            <a:spLocks/>
          </p:cNvSpPr>
          <p:nvPr/>
        </p:nvSpPr>
        <p:spPr>
          <a:xfrm>
            <a:off x="174812" y="934573"/>
            <a:ext cx="6450102" cy="1055592"/>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nSpc>
                <a:spcPct val="150000"/>
              </a:lnSpc>
              <a:spcBef>
                <a:spcPts val="600"/>
              </a:spcBef>
              <a:spcAft>
                <a:spcPts val="600"/>
              </a:spcAft>
            </a:pPr>
            <a:r>
              <a:rPr lang="en-US" sz="3600" b="1" u="sng" dirty="0">
                <a:ln/>
                <a:solidFill>
                  <a:schemeClr val="accent2">
                    <a:lumMod val="60000"/>
                    <a:lumOff val="40000"/>
                  </a:schemeClr>
                </a:solidFill>
              </a:rPr>
              <a:t>Output</a:t>
            </a:r>
            <a:r>
              <a:rPr lang="en-US" sz="3600" b="1" dirty="0">
                <a:ln/>
                <a:solidFill>
                  <a:schemeClr val="accent2">
                    <a:lumMod val="60000"/>
                    <a:lumOff val="40000"/>
                  </a:schemeClr>
                </a:solidFill>
              </a:rPr>
              <a:t>:</a:t>
            </a:r>
            <a:endParaRPr lang="en-US" sz="2000" dirty="0">
              <a:ln/>
              <a:solidFill>
                <a:schemeClr val="accent2">
                  <a:lumMod val="60000"/>
                  <a:lumOff val="40000"/>
                </a:schemeClr>
              </a:solidFill>
              <a:latin typeface="MS Reference Sans Serif" panose="020B0604030504040204" pitchFamily="34" charset="0"/>
            </a:endParaRPr>
          </a:p>
        </p:txBody>
      </p:sp>
      <p:sp>
        <p:nvSpPr>
          <p:cNvPr id="6" name="Subtitle 2">
            <a:extLst>
              <a:ext uri="{FF2B5EF4-FFF2-40B4-BE49-F238E27FC236}">
                <a16:creationId xmlns:a16="http://schemas.microsoft.com/office/drawing/2014/main" id="{D581AB07-80B2-4DCA-8A1F-2941C1C745C5}"/>
              </a:ext>
            </a:extLst>
          </p:cNvPr>
          <p:cNvSpPr txBox="1">
            <a:spLocks/>
          </p:cNvSpPr>
          <p:nvPr/>
        </p:nvSpPr>
        <p:spPr>
          <a:xfrm>
            <a:off x="1452283" y="2521325"/>
            <a:ext cx="9735670" cy="46930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mj-lt"/>
              <a:buAutoNum type="arabicPeriod"/>
            </a:pPr>
            <a:r>
              <a:rPr lang="en-US" sz="2400" i="0" cap="none" dirty="0">
                <a:solidFill>
                  <a:schemeClr val="accent5"/>
                </a:solidFill>
                <a:latin typeface="MS Reference Sans Serif" panose="020B0604030504040204" pitchFamily="34" charset="0"/>
              </a:rPr>
              <a:t>SUPER SHOP SALES DASDBOARD</a:t>
            </a:r>
          </a:p>
          <a:p>
            <a:endParaRPr lang="en-US" sz="1000" i="0" cap="none" dirty="0">
              <a:solidFill>
                <a:schemeClr val="accent5"/>
              </a:solidFill>
              <a:latin typeface="MS Reference Sans Serif" panose="020B0604030504040204" pitchFamily="34" charset="0"/>
            </a:endParaRPr>
          </a:p>
          <a:p>
            <a:r>
              <a:rPr lang="en-US" sz="2400" i="0" cap="none" dirty="0">
                <a:solidFill>
                  <a:schemeClr val="accent5"/>
                </a:solidFill>
                <a:latin typeface="MS Reference Sans Serif" panose="020B0604030504040204" pitchFamily="34" charset="0"/>
              </a:rPr>
              <a:t>2. SUPER SHOP SALES </a:t>
            </a:r>
            <a:r>
              <a:rPr lang="en-US" sz="2400" dirty="0">
                <a:solidFill>
                  <a:schemeClr val="accent5"/>
                </a:solidFill>
                <a:latin typeface="MS Reference Sans Serif" panose="020B0604030504040204" pitchFamily="34" charset="0"/>
              </a:rPr>
              <a:t>FORECASTING – 15 DAYS FORECAST</a:t>
            </a:r>
            <a:endParaRPr lang="en-US" sz="2400" dirty="0">
              <a:solidFill>
                <a:schemeClr val="accent5"/>
              </a:solidFill>
              <a:latin typeface="Roboto" panose="020B0604020202020204" pitchFamily="2" charset="0"/>
            </a:endParaRPr>
          </a:p>
        </p:txBody>
      </p:sp>
    </p:spTree>
    <p:extLst>
      <p:ext uri="{BB962C8B-B14F-4D97-AF65-F5344CB8AC3E}">
        <p14:creationId xmlns:p14="http://schemas.microsoft.com/office/powerpoint/2010/main" val="220626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BCAC58-3D3B-4848-8CF7-66EEEECC7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7F42B-66F5-4BAC-8861-4E3BE728A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85"/>
            <a:ext cx="12192000" cy="6832429"/>
          </a:xfrm>
          <a:prstGeom prst="rect">
            <a:avLst/>
          </a:prstGeom>
        </p:spPr>
      </p:pic>
    </p:spTree>
    <p:extLst>
      <p:ext uri="{BB962C8B-B14F-4D97-AF65-F5344CB8AC3E}">
        <p14:creationId xmlns:p14="http://schemas.microsoft.com/office/powerpoint/2010/main" val="319203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0276-9127-44E2-A4C6-1ACD87FF8A2B}"/>
              </a:ext>
            </a:extLst>
          </p:cNvPr>
          <p:cNvSpPr>
            <a:spLocks noGrp="1"/>
          </p:cNvSpPr>
          <p:nvPr>
            <p:ph type="title"/>
          </p:nvPr>
        </p:nvSpPr>
        <p:spPr>
          <a:xfrm>
            <a:off x="1160929" y="2841544"/>
            <a:ext cx="10058400" cy="802609"/>
          </a:xfrm>
        </p:spPr>
        <p:txBody>
          <a:bodyPr>
            <a:noAutofit/>
            <a:scene3d>
              <a:camera prst="orthographicFront"/>
              <a:lightRig rig="soft" dir="t">
                <a:rot lat="0" lon="0" rev="15600000"/>
              </a:lightRig>
            </a:scene3d>
            <a:sp3d extrusionH="57150" prstMaterial="softEdge">
              <a:bevelT w="25400" h="38100"/>
            </a:sp3d>
          </a:bodyPr>
          <a:lstStyle/>
          <a:p>
            <a:pPr algn="ctr"/>
            <a:r>
              <a:rPr lang="en-US" sz="6600" b="1" i="1" cap="none" dirty="0">
                <a:ln w="22225">
                  <a:solidFill>
                    <a:schemeClr val="accent2"/>
                  </a:solidFill>
                  <a:prstDash val="solid"/>
                </a:ln>
                <a:solidFill>
                  <a:schemeClr val="accent2">
                    <a:lumMod val="40000"/>
                    <a:lumOff val="60000"/>
                  </a:schemeClr>
                </a:solidFill>
                <a:effectLst>
                  <a:glow rad="63500">
                    <a:schemeClr val="accent2">
                      <a:satMod val="175000"/>
                      <a:alpha val="40000"/>
                    </a:schemeClr>
                  </a:glow>
                </a:effectLst>
              </a:rPr>
              <a:t>Thank You</a:t>
            </a:r>
          </a:p>
        </p:txBody>
      </p:sp>
    </p:spTree>
    <p:extLst>
      <p:ext uri="{BB962C8B-B14F-4D97-AF65-F5344CB8AC3E}">
        <p14:creationId xmlns:p14="http://schemas.microsoft.com/office/powerpoint/2010/main" val="19853025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Template>
  <TotalTime>115</TotalTime>
  <Words>239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MS Reference Sans Serif</vt:lpstr>
      <vt:lpstr>Roboto</vt:lpstr>
      <vt:lpstr>Vapor Trail</vt:lpstr>
      <vt:lpstr>Super Shop sales Data analysis using power bi Dashboard</vt:lpstr>
      <vt:lpstr> To contribute to the success of a business by utilizing data analysis techniques, specifically focusing on time series analysis, to provide valuable insights and accurate sales forecasting.</vt:lpstr>
      <vt:lpstr>The objective can be broken down into the following detailed components: 1. Dashboard Creation: Identify the KPIs, design an intuitive and visually appealing dashboard, add interactive visualizations and filtering capabilities to allow users to explore the data at various levels of granularity.  2. Data Analysis: Provide valuable insights to business entities regarding the effectiveness of their sales strategies through visualization and charts.</vt:lpstr>
      <vt:lpstr>3. Sales Forecasting: Leverage historic data and apply time series  analysis to generate sales forecasts for next 15 days. 4. Actionable Insights and Recommendations: End goal is to share valuable insights and actionable information that can drive strategic decision-making and support the supermarket's goals for growth, efficiency, and customer satisfaction.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Vishwa General Store  Report 2023</dc:title>
  <dc:creator>RUDRANSH .</dc:creator>
  <cp:lastModifiedBy>RUDRANSH .</cp:lastModifiedBy>
  <cp:revision>14</cp:revision>
  <dcterms:created xsi:type="dcterms:W3CDTF">2024-06-25T06:15:03Z</dcterms:created>
  <dcterms:modified xsi:type="dcterms:W3CDTF">2024-07-02T15:55:18Z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