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84" r:id="rId4"/>
    <p:sldId id="271" r:id="rId5"/>
    <p:sldId id="272" r:id="rId6"/>
    <p:sldId id="273" r:id="rId7"/>
    <p:sldId id="274" r:id="rId8"/>
    <p:sldId id="275" r:id="rId9"/>
    <p:sldId id="276" r:id="rId10"/>
    <p:sldId id="277" r:id="rId11"/>
    <p:sldId id="278" r:id="rId12"/>
    <p:sldId id="279" r:id="rId13"/>
    <p:sldId id="266" r:id="rId14"/>
    <p:sldId id="281" r:id="rId15"/>
    <p:sldId id="282" r:id="rId16"/>
    <p:sldId id="267" r:id="rId17"/>
    <p:sldId id="280" r:id="rId18"/>
    <p:sldId id="285" r:id="rId19"/>
    <p:sldId id="268" r:id="rId2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40" autoAdjust="0"/>
  </p:normalViewPr>
  <p:slideViewPr>
    <p:cSldViewPr>
      <p:cViewPr varScale="1">
        <p:scale>
          <a:sx n="109" d="100"/>
          <a:sy n="109" d="100"/>
        </p:scale>
        <p:origin x="70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4B7729F-9040-4462-8809-655916421FBA}" type="datetimeFigureOut">
              <a:rPr lang="en-CA" smtClean="0"/>
              <a:t>2023-04-03</a:t>
            </a:fld>
            <a:endParaRPr lang="en-CA"/>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64B7DA42-A7BA-404E-BAA0-59FA75EB5C3C}" type="slidenum">
              <a:rPr lang="en-CA" smtClean="0"/>
              <a:t>‹#›</a:t>
            </a:fld>
            <a:endParaRPr lang="en-CA"/>
          </a:p>
        </p:txBody>
      </p:sp>
    </p:spTree>
    <p:extLst>
      <p:ext uri="{BB962C8B-B14F-4D97-AF65-F5344CB8AC3E}">
        <p14:creationId xmlns:p14="http://schemas.microsoft.com/office/powerpoint/2010/main" val="2358557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FF38AAB-7414-4C1A-8677-429E80E1D91B}" type="datetime1">
              <a:rPr lang="en-US" smtClean="0"/>
              <a:t>4/3/2023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300" b="0" i="0">
                <a:solidFill>
                  <a:srgbClr val="595959"/>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DB20C2F-EFDB-47BF-8E2E-8ECC3228A252}" type="datetime1">
              <a:rPr lang="en-US" smtClean="0"/>
              <a:t>4/3/2023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09A977E-0988-4450-9C7C-C67B6AABB8DE}" type="datetime1">
              <a:rPr lang="en-US" smtClean="0"/>
              <a:t>4/3/2023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B891559-2DFE-4E21-B5A6-2E7D73699091}" type="datetime1">
              <a:rPr lang="en-US" smtClean="0"/>
              <a:t>4/3/2023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AFD3DC28-4717-4ABD-8854-ED7C88CB99CD}" type="datetime1">
              <a:rPr lang="en-US" smtClean="0"/>
              <a:t>4/3/2023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87800"/>
            <a:ext cx="9144000" cy="4655820"/>
          </a:xfrm>
          <a:custGeom>
            <a:avLst/>
            <a:gdLst/>
            <a:ahLst/>
            <a:cxnLst/>
            <a:rect l="l" t="t" r="r" b="b"/>
            <a:pathLst>
              <a:path w="9144000" h="4655820">
                <a:moveTo>
                  <a:pt x="0" y="4655699"/>
                </a:moveTo>
                <a:lnTo>
                  <a:pt x="9143999" y="4655699"/>
                </a:lnTo>
                <a:lnTo>
                  <a:pt x="9143999" y="0"/>
                </a:lnTo>
                <a:lnTo>
                  <a:pt x="0" y="0"/>
                </a:lnTo>
                <a:lnTo>
                  <a:pt x="0" y="4655699"/>
                </a:lnTo>
                <a:close/>
              </a:path>
            </a:pathLst>
          </a:custGeom>
          <a:solidFill>
            <a:srgbClr val="E9EDEE"/>
          </a:solidFill>
        </p:spPr>
        <p:txBody>
          <a:bodyPr wrap="square" lIns="0" tIns="0" rIns="0" bIns="0" rtlCol="0"/>
          <a:lstStyle/>
          <a:p>
            <a:endParaRPr/>
          </a:p>
        </p:txBody>
      </p:sp>
      <p:sp>
        <p:nvSpPr>
          <p:cNvPr id="17" name="bg object 17"/>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FFFFFF"/>
          </a:solidFill>
        </p:spPr>
        <p:txBody>
          <a:bodyPr wrap="square" lIns="0" tIns="0" rIns="0" bIns="0" rtlCol="0"/>
          <a:lstStyle/>
          <a:p>
            <a:endParaRPr/>
          </a:p>
        </p:txBody>
      </p:sp>
      <p:sp>
        <p:nvSpPr>
          <p:cNvPr id="18" name="bg object 18"/>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19" name="bg object 19"/>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a:xfrm>
            <a:off x="2591373" y="1854994"/>
            <a:ext cx="3961253" cy="939800"/>
          </a:xfrm>
          <a:prstGeom prst="rect">
            <a:avLst/>
          </a:prstGeom>
        </p:spPr>
        <p:txBody>
          <a:bodyPr wrap="square" lIns="0" tIns="0" rIns="0" bIns="0">
            <a:spAutoFit/>
          </a:bodyPr>
          <a:lstStyle>
            <a:lvl1pPr>
              <a:defRPr sz="60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806436" y="2022395"/>
            <a:ext cx="7531127" cy="2223770"/>
          </a:xfrm>
          <a:prstGeom prst="rect">
            <a:avLst/>
          </a:prstGeom>
        </p:spPr>
        <p:txBody>
          <a:bodyPr wrap="square" lIns="0" tIns="0" rIns="0" bIns="0">
            <a:spAutoFit/>
          </a:bodyPr>
          <a:lstStyle>
            <a:lvl1pPr>
              <a:defRPr sz="1300" b="0" i="0">
                <a:solidFill>
                  <a:srgbClr val="595959"/>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89A230AF-8739-44FA-9F05-226B21A4A060}" type="datetime1">
              <a:rPr lang="en-US" smtClean="0"/>
              <a:t>4/3/2023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technicalrutvik/Social_Network_Analysis/blob/main/Position_Paper_AI.ipynb" TargetMode="External"/><Relationship Id="rId2" Type="http://schemas.openxmlformats.org/officeDocument/2006/relationships/hyperlink" Target="https://www.kaggle.com/datasets/thedevastator/the-ultimate-netflix-tv-shows-and-movies-datas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 y="1733550"/>
            <a:ext cx="8763000" cy="412934"/>
          </a:xfrm>
          <a:prstGeom prst="rect">
            <a:avLst/>
          </a:prstGeom>
        </p:spPr>
        <p:txBody>
          <a:bodyPr vert="horz" wrap="square" lIns="0" tIns="12700" rIns="0" bIns="0" rtlCol="0">
            <a:spAutoFit/>
          </a:bodyPr>
          <a:lstStyle/>
          <a:p>
            <a:pPr marL="12700" algn="ctr">
              <a:lnSpc>
                <a:spcPct val="100000"/>
              </a:lnSpc>
              <a:spcBef>
                <a:spcPts val="100"/>
              </a:spcBef>
            </a:pPr>
            <a:r>
              <a:rPr lang="en-CA" sz="2500" spc="95" dirty="0">
                <a:solidFill>
                  <a:schemeClr val="tx1">
                    <a:lumMod val="75000"/>
                    <a:lumOff val="25000"/>
                  </a:schemeClr>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Social Media Analytics via Graph Visualization</a:t>
            </a:r>
            <a:endParaRPr sz="2500" spc="95" dirty="0">
              <a:solidFill>
                <a:schemeClr val="tx1">
                  <a:lumMod val="75000"/>
                  <a:lumOff val="25000"/>
                </a:schemeClr>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609600" y="2323311"/>
            <a:ext cx="5750550" cy="2048766"/>
          </a:xfrm>
          <a:prstGeom prst="rect">
            <a:avLst/>
          </a:prstGeom>
        </p:spPr>
        <p:txBody>
          <a:bodyPr vert="horz" wrap="square" lIns="0" tIns="12700" rIns="0" bIns="0" rtlCol="0">
            <a:spAutoFit/>
          </a:bodyPr>
          <a:lstStyle/>
          <a:p>
            <a:pPr marL="12700">
              <a:lnSpc>
                <a:spcPct val="100000"/>
              </a:lnSpc>
              <a:spcBef>
                <a:spcPts val="100"/>
              </a:spcBef>
            </a:pPr>
            <a:r>
              <a:rPr sz="1500" b="1" spc="-60" dirty="0">
                <a:solidFill>
                  <a:srgbClr val="595959"/>
                </a:solidFill>
                <a:latin typeface="Tahoma"/>
                <a:cs typeface="Tahoma"/>
              </a:rPr>
              <a:t>Artiﬁcial</a:t>
            </a:r>
            <a:r>
              <a:rPr sz="1500" b="1" spc="-160" dirty="0">
                <a:solidFill>
                  <a:srgbClr val="595959"/>
                </a:solidFill>
                <a:latin typeface="Tahoma"/>
                <a:cs typeface="Tahoma"/>
              </a:rPr>
              <a:t> </a:t>
            </a:r>
            <a:r>
              <a:rPr sz="1500" b="1" spc="-105" dirty="0">
                <a:solidFill>
                  <a:srgbClr val="595959"/>
                </a:solidFill>
                <a:latin typeface="Tahoma"/>
                <a:cs typeface="Tahoma"/>
              </a:rPr>
              <a:t>Intelligence</a:t>
            </a:r>
            <a:endParaRPr lang="en-US" sz="1500" b="1" spc="-105" dirty="0">
              <a:solidFill>
                <a:srgbClr val="595959"/>
              </a:solidFill>
              <a:latin typeface="Tahoma"/>
              <a:cs typeface="Tahoma"/>
            </a:endParaRPr>
          </a:p>
          <a:p>
            <a:pPr marL="12700">
              <a:lnSpc>
                <a:spcPct val="100000"/>
              </a:lnSpc>
              <a:spcBef>
                <a:spcPts val="100"/>
              </a:spcBef>
            </a:pPr>
            <a:endParaRPr sz="1400" dirty="0">
              <a:latin typeface="Tahoma"/>
              <a:cs typeface="Tahoma"/>
            </a:endParaRPr>
          </a:p>
          <a:p>
            <a:pPr marL="12700">
              <a:lnSpc>
                <a:spcPct val="100000"/>
              </a:lnSpc>
              <a:spcBef>
                <a:spcPts val="30"/>
              </a:spcBef>
            </a:pPr>
            <a:r>
              <a:rPr sz="1200" spc="5" dirty="0">
                <a:solidFill>
                  <a:srgbClr val="595959"/>
                </a:solidFill>
                <a:latin typeface="Tahoma"/>
                <a:cs typeface="Tahoma"/>
              </a:rPr>
              <a:t>Supervised</a:t>
            </a:r>
            <a:r>
              <a:rPr sz="1200" spc="-195" dirty="0">
                <a:solidFill>
                  <a:srgbClr val="595959"/>
                </a:solidFill>
                <a:latin typeface="Tahoma"/>
                <a:cs typeface="Tahoma"/>
              </a:rPr>
              <a:t> </a:t>
            </a:r>
            <a:r>
              <a:rPr lang="en-CA" sz="1200" spc="55" dirty="0">
                <a:solidFill>
                  <a:srgbClr val="595959"/>
                </a:solidFill>
                <a:latin typeface="Tahoma"/>
                <a:cs typeface="Tahoma"/>
              </a:rPr>
              <a:t>b</a:t>
            </a:r>
            <a:r>
              <a:rPr sz="1200" spc="55" dirty="0">
                <a:solidFill>
                  <a:srgbClr val="595959"/>
                </a:solidFill>
                <a:latin typeface="Tahoma"/>
                <a:cs typeface="Tahoma"/>
              </a:rPr>
              <a:t>y</a:t>
            </a:r>
            <a:r>
              <a:rPr sz="1200" spc="-195" dirty="0">
                <a:solidFill>
                  <a:srgbClr val="595959"/>
                </a:solidFill>
                <a:latin typeface="Tahoma"/>
                <a:cs typeface="Tahoma"/>
              </a:rPr>
              <a:t> </a:t>
            </a:r>
            <a:r>
              <a:rPr sz="1200" b="1" spc="114" dirty="0">
                <a:solidFill>
                  <a:srgbClr val="595959"/>
                </a:solidFill>
                <a:latin typeface="Tahoma"/>
                <a:cs typeface="Tahoma"/>
              </a:rPr>
              <a:t>D</a:t>
            </a:r>
            <a:r>
              <a:rPr sz="1200" b="1" spc="-45" dirty="0">
                <a:solidFill>
                  <a:srgbClr val="595959"/>
                </a:solidFill>
                <a:latin typeface="Tahoma"/>
                <a:cs typeface="Tahoma"/>
              </a:rPr>
              <a:t>r</a:t>
            </a:r>
            <a:r>
              <a:rPr sz="1200" b="1" spc="-150" dirty="0">
                <a:solidFill>
                  <a:srgbClr val="595959"/>
                </a:solidFill>
                <a:latin typeface="Tahoma"/>
                <a:cs typeface="Tahoma"/>
              </a:rPr>
              <a:t>.</a:t>
            </a:r>
            <a:r>
              <a:rPr sz="1200" b="1" spc="-195" dirty="0">
                <a:solidFill>
                  <a:srgbClr val="595959"/>
                </a:solidFill>
                <a:latin typeface="Tahoma"/>
                <a:cs typeface="Tahoma"/>
              </a:rPr>
              <a:t> </a:t>
            </a:r>
            <a:r>
              <a:rPr lang="en-CA" sz="1200" b="1" spc="-195" dirty="0">
                <a:solidFill>
                  <a:srgbClr val="595959"/>
                </a:solidFill>
                <a:latin typeface="Tahoma"/>
                <a:cs typeface="Tahoma"/>
              </a:rPr>
              <a:t> </a:t>
            </a:r>
            <a:r>
              <a:rPr sz="1200" b="1" spc="-20" dirty="0">
                <a:solidFill>
                  <a:srgbClr val="595959"/>
                </a:solidFill>
                <a:latin typeface="Tahoma"/>
                <a:cs typeface="Tahoma"/>
              </a:rPr>
              <a:t>Sabah</a:t>
            </a:r>
            <a:r>
              <a:rPr sz="1200" b="1" spc="-195" dirty="0">
                <a:solidFill>
                  <a:srgbClr val="595959"/>
                </a:solidFill>
                <a:latin typeface="Tahoma"/>
                <a:cs typeface="Tahoma"/>
              </a:rPr>
              <a:t> </a:t>
            </a:r>
            <a:r>
              <a:rPr sz="1200" b="1" spc="20" dirty="0">
                <a:solidFill>
                  <a:srgbClr val="595959"/>
                </a:solidFill>
                <a:latin typeface="Tahoma"/>
                <a:cs typeface="Tahoma"/>
              </a:rPr>
              <a:t>Mohammed</a:t>
            </a:r>
            <a:endParaRPr sz="1200" b="1" dirty="0">
              <a:latin typeface="Tahoma"/>
              <a:cs typeface="Tahoma"/>
            </a:endParaRPr>
          </a:p>
          <a:p>
            <a:pPr marL="12700" marR="236854">
              <a:lnSpc>
                <a:spcPct val="101600"/>
              </a:lnSpc>
            </a:pPr>
            <a:endParaRPr lang="en-CA" sz="1400" dirty="0">
              <a:latin typeface="Tahoma"/>
              <a:cs typeface="Tahoma"/>
            </a:endParaRPr>
          </a:p>
          <a:p>
            <a:pPr marL="12700" marR="236854">
              <a:lnSpc>
                <a:spcPct val="101600"/>
              </a:lnSpc>
            </a:pPr>
            <a:r>
              <a:rPr lang="en-CA" sz="1200" spc="40" dirty="0">
                <a:solidFill>
                  <a:srgbClr val="595959"/>
                </a:solidFill>
                <a:latin typeface="Tahoma"/>
                <a:cs typeface="Tahoma"/>
              </a:rPr>
              <a:t>Submitted by:</a:t>
            </a:r>
          </a:p>
          <a:p>
            <a:pPr marL="241300" marR="236854" indent="-228600">
              <a:lnSpc>
                <a:spcPct val="101600"/>
              </a:lnSpc>
              <a:buAutoNum type="arabicParenR"/>
            </a:pPr>
            <a:r>
              <a:rPr lang="en-CA" sz="1200" spc="40" dirty="0" err="1">
                <a:solidFill>
                  <a:srgbClr val="595959"/>
                </a:solidFill>
                <a:latin typeface="Tahoma"/>
                <a:cs typeface="Tahoma"/>
              </a:rPr>
              <a:t>Chovatiya</a:t>
            </a:r>
            <a:r>
              <a:rPr lang="en-CA" sz="1200" spc="40" dirty="0">
                <a:solidFill>
                  <a:srgbClr val="595959"/>
                </a:solidFill>
                <a:latin typeface="Tahoma"/>
                <a:cs typeface="Tahoma"/>
              </a:rPr>
              <a:t>, Jay Maheshbhai (1161980)</a:t>
            </a:r>
          </a:p>
          <a:p>
            <a:pPr marL="241300" marR="236854" indent="-228600">
              <a:lnSpc>
                <a:spcPct val="101600"/>
              </a:lnSpc>
              <a:buAutoNum type="arabicParenR"/>
            </a:pPr>
            <a:r>
              <a:rPr lang="en-CA" sz="1200" spc="40" dirty="0">
                <a:solidFill>
                  <a:srgbClr val="595959"/>
                </a:solidFill>
                <a:latin typeface="Tahoma"/>
                <a:cs typeface="Tahoma"/>
              </a:rPr>
              <a:t>Ghori, </a:t>
            </a:r>
            <a:r>
              <a:rPr lang="en-CA" sz="1200" spc="40" dirty="0" err="1">
                <a:solidFill>
                  <a:srgbClr val="595959"/>
                </a:solidFill>
                <a:latin typeface="Tahoma"/>
                <a:cs typeface="Tahoma"/>
              </a:rPr>
              <a:t>Rutvikkumar</a:t>
            </a:r>
            <a:r>
              <a:rPr lang="en-CA" sz="1200" spc="40" dirty="0">
                <a:solidFill>
                  <a:srgbClr val="595959"/>
                </a:solidFill>
                <a:latin typeface="Tahoma"/>
                <a:cs typeface="Tahoma"/>
              </a:rPr>
              <a:t> </a:t>
            </a:r>
            <a:r>
              <a:rPr lang="en-CA" sz="1200" spc="40" dirty="0" err="1">
                <a:solidFill>
                  <a:srgbClr val="595959"/>
                </a:solidFill>
                <a:latin typeface="Tahoma"/>
                <a:cs typeface="Tahoma"/>
              </a:rPr>
              <a:t>Rameshbhai</a:t>
            </a:r>
            <a:r>
              <a:rPr lang="en-CA" sz="1200" spc="40" dirty="0">
                <a:solidFill>
                  <a:srgbClr val="595959"/>
                </a:solidFill>
                <a:latin typeface="Tahoma"/>
                <a:cs typeface="Tahoma"/>
              </a:rPr>
              <a:t> (1190463)</a:t>
            </a:r>
          </a:p>
          <a:p>
            <a:pPr marL="241300" marR="236854" indent="-228600">
              <a:lnSpc>
                <a:spcPct val="101600"/>
              </a:lnSpc>
              <a:buAutoNum type="arabicParenR"/>
            </a:pPr>
            <a:r>
              <a:rPr lang="en-CA" sz="1200" spc="40" dirty="0">
                <a:solidFill>
                  <a:srgbClr val="595959"/>
                </a:solidFill>
                <a:latin typeface="Tahoma"/>
                <a:cs typeface="Tahoma"/>
              </a:rPr>
              <a:t>Iqbal, Muhammad Zahid (1190014)</a:t>
            </a:r>
          </a:p>
          <a:p>
            <a:pPr marL="241300" marR="236854" indent="-228600">
              <a:lnSpc>
                <a:spcPct val="101600"/>
              </a:lnSpc>
              <a:buAutoNum type="arabicParenR"/>
            </a:pPr>
            <a:r>
              <a:rPr lang="en-CA" sz="1200" spc="40" dirty="0">
                <a:solidFill>
                  <a:srgbClr val="595959"/>
                </a:solidFill>
                <a:latin typeface="Tahoma"/>
                <a:cs typeface="Tahoma"/>
              </a:rPr>
              <a:t>Jariwala, Siddhi Kalpesh (1194116)</a:t>
            </a:r>
          </a:p>
          <a:p>
            <a:pPr marL="241300" marR="236854" indent="-228600">
              <a:lnSpc>
                <a:spcPct val="101600"/>
              </a:lnSpc>
              <a:buAutoNum type="arabicParenR"/>
            </a:pPr>
            <a:r>
              <a:rPr lang="en-CA" sz="1200" spc="40" dirty="0">
                <a:solidFill>
                  <a:srgbClr val="595959"/>
                </a:solidFill>
                <a:latin typeface="Tahoma"/>
                <a:cs typeface="Tahoma"/>
              </a:rPr>
              <a:t>Patel, Dhruv (1188351)</a:t>
            </a:r>
            <a:r>
              <a:rPr lang="en-CA" sz="1600" spc="40" dirty="0">
                <a:solidFill>
                  <a:srgbClr val="595959"/>
                </a:solidFill>
                <a:latin typeface="Tahoma"/>
                <a:cs typeface="Tahoma"/>
              </a:rPr>
              <a:t>  </a:t>
            </a:r>
          </a:p>
        </p:txBody>
      </p:sp>
      <p:pic>
        <p:nvPicPr>
          <p:cNvPr id="4" name="Picture 3" descr="Corporate Idenity for Lakehead University">
            <a:extLst>
              <a:ext uri="{FF2B5EF4-FFF2-40B4-BE49-F238E27FC236}">
                <a16:creationId xmlns:a16="http://schemas.microsoft.com/office/drawing/2014/main" id="{A929C667-BC60-40AB-BD68-79644DF8100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69316"/>
            <a:ext cx="2762008" cy="685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Slide Number Placeholder 4">
            <a:extLst>
              <a:ext uri="{FF2B5EF4-FFF2-40B4-BE49-F238E27FC236}">
                <a16:creationId xmlns:a16="http://schemas.microsoft.com/office/drawing/2014/main" id="{6FA4D9F1-7AFE-4084-BBC6-B58CADB2AEDC}"/>
              </a:ext>
            </a:extLst>
          </p:cNvPr>
          <p:cNvSpPr>
            <a:spLocks noGrp="1"/>
          </p:cNvSpPr>
          <p:nvPr>
            <p:ph type="sldNum" sz="quarter" idx="7"/>
          </p:nvPr>
        </p:nvSpPr>
        <p:spPr/>
        <p:txBody>
          <a:bodyPr/>
          <a:lstStyle/>
          <a:p>
            <a:fld id="{B6F15528-21DE-4FAA-801E-634DDDAF4B2B}" type="slidenum">
              <a:rPr lang="en-CA" smtClean="0"/>
              <a:t>1</a:t>
            </a:fld>
            <a:endParaRPr lang="en-C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428750"/>
            <a:ext cx="7386168" cy="505267"/>
          </a:xfrm>
          <a:prstGeom prst="rect">
            <a:avLst/>
          </a:prstGeom>
        </p:spPr>
        <p:txBody>
          <a:bodyPr vert="horz" wrap="square" lIns="0" tIns="12700" rIns="0" bIns="0" rtlCol="0">
            <a:spAutoFit/>
          </a:bodyPr>
          <a:lstStyle/>
          <a:p>
            <a:pPr marL="12700">
              <a:spcBef>
                <a:spcPts val="100"/>
              </a:spcBef>
            </a:pPr>
            <a:r>
              <a:rPr lang="en-CA" sz="1600" dirty="0">
                <a:latin typeface="Tahoma" panose="020B0604030504040204" pitchFamily="34" charset="0"/>
                <a:ea typeface="Tahoma" panose="020B0604030504040204" pitchFamily="34" charset="0"/>
                <a:cs typeface="Tahoma" panose="020B0604030504040204" pitchFamily="34" charset="0"/>
              </a:rPr>
              <a:t>Opinion:- </a:t>
            </a:r>
            <a:r>
              <a:rPr lang="en-US" sz="1600" b="0" dirty="0">
                <a:latin typeface="Tahoma" panose="020B0604030504040204" pitchFamily="34" charset="0"/>
                <a:ea typeface="Tahoma" panose="020B0604030504040204" pitchFamily="34" charset="0"/>
                <a:cs typeface="Tahoma" panose="020B0604030504040204" pitchFamily="34" charset="0"/>
              </a:rPr>
              <a:t>Graph visualization can provide insights into user behavior that can be used to improve social media marketing strategies</a:t>
            </a:r>
            <a:endParaRPr sz="1600" b="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744138" y="2114550"/>
            <a:ext cx="7502842" cy="2098973"/>
          </a:xfrm>
          <a:prstGeom prst="rect">
            <a:avLst/>
          </a:prstGeom>
        </p:spPr>
        <p:txBody>
          <a:bodyPr vert="horz" wrap="square" lIns="0" tIns="8890" rIns="0" bIns="0" rtlCol="0">
            <a:spAutoFit/>
          </a:bodyPr>
          <a:lstStyle/>
          <a:p>
            <a:pPr marL="0" indent="0">
              <a:buNone/>
            </a:pPr>
            <a:r>
              <a:rPr lang="en-CA" sz="1500" dirty="0">
                <a:latin typeface="Tahoma" panose="020B0604030504040204" pitchFamily="34" charset="0"/>
                <a:ea typeface="Tahoma" panose="020B0604030504040204" pitchFamily="34" charset="0"/>
                <a:cs typeface="Tahoma" panose="020B0604030504040204" pitchFamily="34" charset="0"/>
              </a:rPr>
              <a:t>Support:-</a:t>
            </a:r>
          </a:p>
          <a:p>
            <a:pPr marL="285750" indent="-285750" algn="just">
              <a:buFont typeface="Arial" panose="020B0604020202020204" pitchFamily="34" charset="0"/>
              <a:buChar char="•"/>
            </a:pPr>
            <a:r>
              <a:rPr lang="en-US" sz="1500" dirty="0">
                <a:solidFill>
                  <a:srgbClr val="595959"/>
                </a:solidFill>
                <a:latin typeface="Tahoma" panose="020B0604030504040204" pitchFamily="34" charset="0"/>
                <a:ea typeface="Tahoma" panose="020B0604030504040204" pitchFamily="34" charset="0"/>
                <a:cs typeface="Tahoma" panose="020B0604030504040204" pitchFamily="34" charset="0"/>
              </a:rPr>
              <a:t>A study by McKinsey found that companies that use analytics and data visualization in their marketing strategies are more likely to achieve their marketing objectives. </a:t>
            </a:r>
          </a:p>
          <a:p>
            <a:pPr marL="285750" indent="-285750" algn="just">
              <a:buFont typeface="Arial" panose="020B0604020202020204" pitchFamily="34" charset="0"/>
              <a:buChar char="•"/>
            </a:pPr>
            <a:r>
              <a:rPr lang="en-US" sz="1500" dirty="0">
                <a:solidFill>
                  <a:srgbClr val="595959"/>
                </a:solidFill>
                <a:latin typeface="Tahoma" panose="020B0604030504040204" pitchFamily="34" charset="0"/>
                <a:ea typeface="Tahoma" panose="020B0604030504040204" pitchFamily="34" charset="0"/>
                <a:cs typeface="Tahoma" panose="020B0604030504040204" pitchFamily="34" charset="0"/>
              </a:rPr>
              <a:t> Graph visualization can help in identifying user behavior patterns that can be used to improve the relevance and targeting of social media advertising. </a:t>
            </a:r>
          </a:p>
          <a:p>
            <a:pPr marL="285750" indent="-285750" algn="just">
              <a:buFont typeface="Arial" panose="020B0604020202020204" pitchFamily="34" charset="0"/>
              <a:buChar char="•"/>
            </a:pPr>
            <a:r>
              <a:rPr lang="en-US" sz="1500" dirty="0">
                <a:solidFill>
                  <a:srgbClr val="595959"/>
                </a:solidFill>
                <a:latin typeface="Tahoma" panose="020B0604030504040204" pitchFamily="34" charset="0"/>
                <a:ea typeface="Tahoma" panose="020B0604030504040204" pitchFamily="34" charset="0"/>
                <a:cs typeface="Tahoma" panose="020B0604030504040204" pitchFamily="34" charset="0"/>
              </a:rPr>
              <a:t> A case study by Twitter shows how graph visualization helped in identifying and targeting key influencers on the platform, resulting in improved engagement and increased reach. </a:t>
            </a:r>
            <a:endParaRPr lang="en-CA" sz="1500" dirty="0">
              <a:solidFill>
                <a:srgbClr val="595959"/>
              </a:solidFill>
              <a:latin typeface="Tahoma" panose="020B0604030504040204" pitchFamily="34" charset="0"/>
              <a:ea typeface="Tahoma" panose="020B0604030504040204" pitchFamily="34" charset="0"/>
              <a:cs typeface="Tahoma" panose="020B0604030504040204" pitchFamily="34" charset="0"/>
            </a:endParaRPr>
          </a:p>
          <a:p>
            <a:pPr marL="363855" marR="469900" indent="-351790">
              <a:lnSpc>
                <a:spcPct val="101600"/>
              </a:lnSpc>
              <a:spcBef>
                <a:spcPts val="70"/>
              </a:spcBef>
              <a:buFont typeface="Arial MT"/>
              <a:buChar char="●"/>
              <a:tabLst>
                <a:tab pos="363855" algn="l"/>
                <a:tab pos="364490" algn="l"/>
              </a:tabLst>
            </a:pPr>
            <a:endParaRPr lang="en-US" sz="1600" dirty="0">
              <a:solidFill>
                <a:srgbClr val="595959"/>
              </a:solidFill>
              <a:latin typeface="Tahoma"/>
              <a:cs typeface="Tahoma"/>
            </a:endParaRPr>
          </a:p>
        </p:txBody>
      </p:sp>
      <p:sp>
        <p:nvSpPr>
          <p:cNvPr id="4" name="Slide Number Placeholder 3">
            <a:extLst>
              <a:ext uri="{FF2B5EF4-FFF2-40B4-BE49-F238E27FC236}">
                <a16:creationId xmlns:a16="http://schemas.microsoft.com/office/drawing/2014/main" id="{B31A9D30-F5EF-424C-A504-1928D8709720}"/>
              </a:ext>
            </a:extLst>
          </p:cNvPr>
          <p:cNvSpPr>
            <a:spLocks noGrp="1"/>
          </p:cNvSpPr>
          <p:nvPr>
            <p:ph type="sldNum" sz="quarter" idx="7"/>
          </p:nvPr>
        </p:nvSpPr>
        <p:spPr/>
        <p:txBody>
          <a:bodyPr/>
          <a:lstStyle/>
          <a:p>
            <a:fld id="{B6F15528-21DE-4FAA-801E-634DDDAF4B2B}" type="slidenum">
              <a:rPr lang="en-CA" smtClean="0"/>
              <a:t>10</a:t>
            </a:fld>
            <a:endParaRPr lang="en-CA"/>
          </a:p>
        </p:txBody>
      </p:sp>
    </p:spTree>
    <p:extLst>
      <p:ext uri="{BB962C8B-B14F-4D97-AF65-F5344CB8AC3E}">
        <p14:creationId xmlns:p14="http://schemas.microsoft.com/office/powerpoint/2010/main" val="183138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42950"/>
            <a:ext cx="2136140" cy="289823"/>
          </a:xfrm>
          <a:prstGeom prst="rect">
            <a:avLst/>
          </a:prstGeom>
        </p:spPr>
        <p:txBody>
          <a:bodyPr vert="horz" wrap="square" lIns="0" tIns="12700" rIns="0" bIns="0" rtlCol="0">
            <a:spAutoFit/>
          </a:bodyPr>
          <a:lstStyle/>
          <a:p>
            <a:pPr marL="12700">
              <a:lnSpc>
                <a:spcPct val="100000"/>
              </a:lnSpc>
              <a:spcBef>
                <a:spcPts val="100"/>
              </a:spcBef>
            </a:pPr>
            <a:r>
              <a:rPr lang="en-CA" sz="1800" dirty="0">
                <a:latin typeface="Tahoma" panose="020B0604030504040204" pitchFamily="34" charset="0"/>
                <a:ea typeface="Tahoma" panose="020B0604030504040204" pitchFamily="34" charset="0"/>
                <a:cs typeface="Tahoma" panose="020B0604030504040204" pitchFamily="34" charset="0"/>
              </a:rPr>
              <a:t>Dataset</a:t>
            </a:r>
            <a:endParaRPr sz="180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685800" y="1529477"/>
            <a:ext cx="7502842" cy="3007875"/>
          </a:xfrm>
          <a:prstGeom prst="rect">
            <a:avLst/>
          </a:prstGeom>
        </p:spPr>
        <p:txBody>
          <a:bodyPr vert="horz" wrap="square" lIns="0" tIns="8890" rIns="0" bIns="0" rtlCol="0">
            <a:spAutoFit/>
          </a:bodyPr>
          <a:lstStyle/>
          <a:p>
            <a:pPr marL="285750" indent="-285750" algn="just">
              <a:buFont typeface="Arial" panose="020B0604020202020204" pitchFamily="34" charset="0"/>
              <a:buChar char="•"/>
            </a:pPr>
            <a:r>
              <a:rPr lang="en-US" sz="1500" dirty="0">
                <a:solidFill>
                  <a:srgbClr val="595959"/>
                </a:solidFill>
                <a:latin typeface="Tahoma"/>
                <a:cs typeface="Tahoma"/>
              </a:rPr>
              <a:t>In this research paper, Netflix TV Shows and Movies (2022 Updated) are used. This dataset can be found on Kaggle. Here, whole dataset is here.</a:t>
            </a:r>
          </a:p>
          <a:p>
            <a:pPr marL="285750" indent="-285750" algn="just">
              <a:buFont typeface="Arial" panose="020B0604020202020204" pitchFamily="34" charset="0"/>
              <a:buChar char="•"/>
            </a:pPr>
            <a:r>
              <a:rPr lang="en-CA" sz="1500" dirty="0">
                <a:solidFill>
                  <a:srgbClr val="595959"/>
                </a:solidFill>
                <a:latin typeface="Tahoma"/>
                <a:cs typeface="Tahoma"/>
                <a:hlinkClick r:id="rId2">
                  <a:extLst>
                    <a:ext uri="{A12FA001-AC4F-418D-AE19-62706E023703}">
                      <ahyp:hlinkClr xmlns:ahyp="http://schemas.microsoft.com/office/drawing/2018/hyperlinkcolor" val="tx"/>
                    </a:ext>
                  </a:extLst>
                </a:hlinkClick>
              </a:rPr>
              <a:t>https://www.kaggle.com/datasets/thedevastator/the-ultimate-netflix-tv-shows-and-movies-dataset</a:t>
            </a:r>
            <a:endParaRPr lang="en-CA" sz="1500" dirty="0">
              <a:solidFill>
                <a:srgbClr val="595959"/>
              </a:solidFill>
              <a:latin typeface="Tahoma"/>
              <a:cs typeface="Tahoma"/>
            </a:endParaRPr>
          </a:p>
          <a:p>
            <a:pPr marL="285750" indent="-285750" algn="just">
              <a:buFont typeface="Arial" panose="020B0604020202020204" pitchFamily="34" charset="0"/>
              <a:buChar char="•"/>
            </a:pPr>
            <a:r>
              <a:rPr lang="en-US" sz="1500" dirty="0">
                <a:solidFill>
                  <a:srgbClr val="595959"/>
                </a:solidFill>
                <a:latin typeface="Tahoma"/>
                <a:cs typeface="Tahoma"/>
              </a:rPr>
              <a:t>Multiple csv files of Netflix movies and shows are included in this dataset. Best television shows and Best Movies files have seven characteristics, including the title, primary production, and release year. In this code, a graph illustrating their connection is presented.</a:t>
            </a:r>
          </a:p>
          <a:p>
            <a:pPr marL="285750" indent="-285750" algn="just">
              <a:buFont typeface="Arial" panose="020B0604020202020204" pitchFamily="34" charset="0"/>
              <a:buChar char="•"/>
            </a:pPr>
            <a:r>
              <a:rPr lang="en-US" sz="1500" dirty="0">
                <a:solidFill>
                  <a:srgbClr val="595959"/>
                </a:solidFill>
                <a:latin typeface="Tahoma"/>
                <a:cs typeface="Tahoma"/>
              </a:rPr>
              <a:t>Whole code can be found on below </a:t>
            </a:r>
            <a:r>
              <a:rPr lang="en-US" sz="1500">
                <a:solidFill>
                  <a:srgbClr val="595959"/>
                </a:solidFill>
                <a:latin typeface="Tahoma"/>
                <a:cs typeface="Tahoma"/>
              </a:rPr>
              <a:t>link.</a:t>
            </a:r>
            <a:endParaRPr lang="en-US" sz="1500" dirty="0">
              <a:solidFill>
                <a:srgbClr val="595959"/>
              </a:solidFill>
              <a:latin typeface="Tahoma"/>
              <a:cs typeface="Tahoma"/>
            </a:endParaRPr>
          </a:p>
          <a:p>
            <a:pPr marL="285750" indent="-285750" algn="just">
              <a:buFont typeface="Arial" panose="020B0604020202020204" pitchFamily="34" charset="0"/>
              <a:buChar char="•"/>
            </a:pPr>
            <a:r>
              <a:rPr lang="en-CA" sz="1500" dirty="0">
                <a:solidFill>
                  <a:schemeClr val="bg1">
                    <a:lumMod val="50000"/>
                  </a:schemeClr>
                </a:solidFill>
                <a:latin typeface="Tahoma"/>
                <a:cs typeface="Tahoma"/>
                <a:hlinkClick r:id="rId3">
                  <a:extLst>
                    <a:ext uri="{A12FA001-AC4F-418D-AE19-62706E023703}">
                      <ahyp:hlinkClr xmlns:ahyp="http://schemas.microsoft.com/office/drawing/2018/hyperlinkcolor" val="tx"/>
                    </a:ext>
                  </a:extLst>
                </a:hlinkClick>
              </a:rPr>
              <a:t>https://github.com/technicalrutvik/Social_Network_Analysis/blob/main/Position_Paper_AI.ipynb</a:t>
            </a:r>
            <a:endParaRPr lang="en-US" sz="1500" dirty="0">
              <a:solidFill>
                <a:schemeClr val="bg1">
                  <a:lumMod val="50000"/>
                </a:schemeClr>
              </a:solidFill>
              <a:latin typeface="Tahoma"/>
              <a:cs typeface="Tahoma"/>
            </a:endParaRPr>
          </a:p>
          <a:p>
            <a:pPr marL="285750" indent="-285750" algn="just">
              <a:buFont typeface="Arial" panose="020B0604020202020204" pitchFamily="34" charset="0"/>
              <a:buChar char="•"/>
            </a:pPr>
            <a:endParaRPr lang="en-CA" sz="1500" dirty="0">
              <a:solidFill>
                <a:srgbClr val="595959"/>
              </a:solidFill>
              <a:latin typeface="Tahoma"/>
              <a:cs typeface="Tahoma"/>
            </a:endParaRPr>
          </a:p>
          <a:p>
            <a:pPr marL="363855" marR="469900" indent="-351790">
              <a:lnSpc>
                <a:spcPct val="101600"/>
              </a:lnSpc>
              <a:spcBef>
                <a:spcPts val="70"/>
              </a:spcBef>
              <a:buFont typeface="Arial MT"/>
              <a:buChar char="●"/>
              <a:tabLst>
                <a:tab pos="363855" algn="l"/>
                <a:tab pos="364490" algn="l"/>
              </a:tabLst>
            </a:pPr>
            <a:endParaRPr lang="en-US" sz="1500" dirty="0">
              <a:solidFill>
                <a:srgbClr val="595959"/>
              </a:solidFill>
              <a:latin typeface="Tahoma"/>
              <a:cs typeface="Tahoma"/>
            </a:endParaRPr>
          </a:p>
        </p:txBody>
      </p:sp>
      <p:sp>
        <p:nvSpPr>
          <p:cNvPr id="4" name="Slide Number Placeholder 3">
            <a:extLst>
              <a:ext uri="{FF2B5EF4-FFF2-40B4-BE49-F238E27FC236}">
                <a16:creationId xmlns:a16="http://schemas.microsoft.com/office/drawing/2014/main" id="{3032FA2E-4090-429A-95F2-2723922F4F50}"/>
              </a:ext>
            </a:extLst>
          </p:cNvPr>
          <p:cNvSpPr>
            <a:spLocks noGrp="1"/>
          </p:cNvSpPr>
          <p:nvPr>
            <p:ph type="sldNum" sz="quarter" idx="7"/>
          </p:nvPr>
        </p:nvSpPr>
        <p:spPr/>
        <p:txBody>
          <a:bodyPr/>
          <a:lstStyle/>
          <a:p>
            <a:fld id="{B6F15528-21DE-4FAA-801E-634DDDAF4B2B}" type="slidenum">
              <a:rPr lang="en-CA" smtClean="0"/>
              <a:t>11</a:t>
            </a:fld>
            <a:endParaRPr lang="en-CA"/>
          </a:p>
        </p:txBody>
      </p:sp>
    </p:spTree>
    <p:extLst>
      <p:ext uri="{BB962C8B-B14F-4D97-AF65-F5344CB8AC3E}">
        <p14:creationId xmlns:p14="http://schemas.microsoft.com/office/powerpoint/2010/main" val="83590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742950"/>
            <a:ext cx="3505200" cy="289823"/>
          </a:xfrm>
          <a:prstGeom prst="rect">
            <a:avLst/>
          </a:prstGeom>
        </p:spPr>
        <p:txBody>
          <a:bodyPr vert="horz" wrap="square" lIns="0" tIns="12700" rIns="0" bIns="0" rtlCol="0">
            <a:spAutoFit/>
          </a:bodyPr>
          <a:lstStyle/>
          <a:p>
            <a:pPr marL="12700">
              <a:lnSpc>
                <a:spcPct val="100000"/>
              </a:lnSpc>
              <a:spcBef>
                <a:spcPts val="100"/>
              </a:spcBef>
            </a:pPr>
            <a:r>
              <a:rPr lang="en-CA" sz="1800" dirty="0">
                <a:latin typeface="Tahoma" panose="020B0604030504040204" pitchFamily="34" charset="0"/>
                <a:ea typeface="Tahoma" panose="020B0604030504040204" pitchFamily="34" charset="0"/>
                <a:cs typeface="Tahoma" panose="020B0604030504040204" pitchFamily="34" charset="0"/>
              </a:rPr>
              <a:t>Graph Visualization in Python</a:t>
            </a:r>
            <a:endParaRPr sz="180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609600" y="1504950"/>
            <a:ext cx="7502842" cy="930383"/>
          </a:xfrm>
          <a:prstGeom prst="rect">
            <a:avLst/>
          </a:prstGeom>
        </p:spPr>
        <p:txBody>
          <a:bodyPr vert="horz" wrap="square" lIns="0" tIns="8890" rIns="0" bIns="0" rtlCol="0">
            <a:spAutoFit/>
          </a:bodyPr>
          <a:lstStyle/>
          <a:p>
            <a:pPr marL="285750" indent="-285750" algn="just">
              <a:buFont typeface="Arial" panose="020B0604020202020204" pitchFamily="34" charset="0"/>
              <a:buChar char="•"/>
            </a:pPr>
            <a:r>
              <a:rPr lang="en-CA" sz="1500" dirty="0">
                <a:solidFill>
                  <a:srgbClr val="595959"/>
                </a:solidFill>
                <a:latin typeface="Tahoma"/>
                <a:cs typeface="Tahoma"/>
              </a:rPr>
              <a:t>To visualize graph using this dataset, </a:t>
            </a:r>
            <a:r>
              <a:rPr lang="en-CA" sz="1500" dirty="0" err="1">
                <a:solidFill>
                  <a:srgbClr val="595959"/>
                </a:solidFill>
                <a:latin typeface="Tahoma"/>
                <a:cs typeface="Tahoma"/>
              </a:rPr>
              <a:t>NetworkX</a:t>
            </a:r>
            <a:r>
              <a:rPr lang="en-CA" sz="1500" dirty="0">
                <a:solidFill>
                  <a:srgbClr val="595959"/>
                </a:solidFill>
                <a:latin typeface="Tahoma"/>
                <a:cs typeface="Tahoma"/>
              </a:rPr>
              <a:t> python library is used.</a:t>
            </a:r>
          </a:p>
          <a:p>
            <a:pPr marL="285750" indent="-285750" algn="just">
              <a:buFont typeface="Arial" panose="020B0604020202020204" pitchFamily="34" charset="0"/>
              <a:buChar char="•"/>
            </a:pPr>
            <a:r>
              <a:rPr lang="en-CA" sz="1500" dirty="0">
                <a:solidFill>
                  <a:srgbClr val="595959"/>
                </a:solidFill>
                <a:latin typeface="Tahoma"/>
                <a:cs typeface="Tahoma"/>
              </a:rPr>
              <a:t>Here, the most common code to make graph of them.</a:t>
            </a:r>
          </a:p>
          <a:p>
            <a:pPr marL="285750" indent="-285750" algn="just">
              <a:buFont typeface="Arial" panose="020B0604020202020204" pitchFamily="34" charset="0"/>
              <a:buChar char="•"/>
            </a:pPr>
            <a:endParaRPr lang="en-CA" sz="1500" dirty="0">
              <a:solidFill>
                <a:srgbClr val="595959"/>
              </a:solidFill>
              <a:latin typeface="Tahoma"/>
              <a:cs typeface="Tahoma"/>
            </a:endParaRPr>
          </a:p>
          <a:p>
            <a:pPr marL="12065" marR="469900">
              <a:lnSpc>
                <a:spcPct val="101600"/>
              </a:lnSpc>
              <a:spcBef>
                <a:spcPts val="70"/>
              </a:spcBef>
              <a:tabLst>
                <a:tab pos="363855" algn="l"/>
                <a:tab pos="364490" algn="l"/>
              </a:tabLst>
            </a:pPr>
            <a:endParaRPr lang="en-US" sz="1500" dirty="0">
              <a:solidFill>
                <a:srgbClr val="595959"/>
              </a:solidFill>
              <a:latin typeface="Tahoma"/>
              <a:cs typeface="Tahoma"/>
            </a:endParaRPr>
          </a:p>
        </p:txBody>
      </p:sp>
      <p:pic>
        <p:nvPicPr>
          <p:cNvPr id="6" name="Picture 5">
            <a:extLst>
              <a:ext uri="{FF2B5EF4-FFF2-40B4-BE49-F238E27FC236}">
                <a16:creationId xmlns:a16="http://schemas.microsoft.com/office/drawing/2014/main" id="{F55D609A-F3D9-42A1-015C-B9E457C0D305}"/>
              </a:ext>
            </a:extLst>
          </p:cNvPr>
          <p:cNvPicPr>
            <a:picLocks noChangeAspect="1"/>
          </p:cNvPicPr>
          <p:nvPr/>
        </p:nvPicPr>
        <p:blipFill>
          <a:blip r:embed="rId2"/>
          <a:stretch>
            <a:fillRect/>
          </a:stretch>
        </p:blipFill>
        <p:spPr>
          <a:xfrm>
            <a:off x="1649961" y="2266950"/>
            <a:ext cx="2922039" cy="2254660"/>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7386B24F-50E4-4A38-917C-DC349F31DD03}"/>
              </a:ext>
            </a:extLst>
          </p:cNvPr>
          <p:cNvSpPr>
            <a:spLocks noGrp="1"/>
          </p:cNvSpPr>
          <p:nvPr>
            <p:ph type="sldNum" sz="quarter" idx="7"/>
          </p:nvPr>
        </p:nvSpPr>
        <p:spPr/>
        <p:txBody>
          <a:bodyPr/>
          <a:lstStyle/>
          <a:p>
            <a:fld id="{B6F15528-21DE-4FAA-801E-634DDDAF4B2B}" type="slidenum">
              <a:rPr lang="en-CA" smtClean="0"/>
              <a:t>12</a:t>
            </a:fld>
            <a:endParaRPr lang="en-CA"/>
          </a:p>
        </p:txBody>
      </p:sp>
    </p:spTree>
    <p:extLst>
      <p:ext uri="{BB962C8B-B14F-4D97-AF65-F5344CB8AC3E}">
        <p14:creationId xmlns:p14="http://schemas.microsoft.com/office/powerpoint/2010/main" val="146123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700E-E41F-2794-31D5-CE319B535322}"/>
              </a:ext>
            </a:extLst>
          </p:cNvPr>
          <p:cNvSpPr>
            <a:spLocks noGrp="1"/>
          </p:cNvSpPr>
          <p:nvPr>
            <p:ph type="title"/>
          </p:nvPr>
        </p:nvSpPr>
        <p:spPr>
          <a:xfrm>
            <a:off x="520062" y="742950"/>
            <a:ext cx="4095750" cy="276999"/>
          </a:xfrm>
        </p:spPr>
        <p:txBody>
          <a:bodyPr/>
          <a:lstStyle/>
          <a:p>
            <a:r>
              <a:rPr lang="en-US" sz="1800" dirty="0">
                <a:latin typeface="Tahoma" panose="020B0604030504040204" pitchFamily="34" charset="0"/>
                <a:ea typeface="Tahoma" panose="020B0604030504040204" pitchFamily="34" charset="0"/>
                <a:cs typeface="Tahoma" panose="020B0604030504040204" pitchFamily="34" charset="0"/>
              </a:rPr>
              <a:t>Graph Visualization in Python</a:t>
            </a:r>
            <a:endParaRPr lang="en-CA" sz="18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2B24ED6F-41D5-10D7-2910-A921213BE445}"/>
              </a:ext>
            </a:extLst>
          </p:cNvPr>
          <p:cNvSpPr>
            <a:spLocks noGrp="1"/>
          </p:cNvSpPr>
          <p:nvPr>
            <p:ph idx="1"/>
          </p:nvPr>
        </p:nvSpPr>
        <p:spPr>
          <a:xfrm>
            <a:off x="806436" y="2022395"/>
            <a:ext cx="7531127" cy="400110"/>
          </a:xfrm>
        </p:spPr>
        <p:txBody>
          <a:bodyPr/>
          <a:lstStyle/>
          <a:p>
            <a:r>
              <a:rPr lang="en-CA" dirty="0"/>
              <a:t>Code:-</a:t>
            </a:r>
          </a:p>
          <a:p>
            <a:endParaRPr lang="en-CA" dirty="0"/>
          </a:p>
        </p:txBody>
      </p:sp>
      <p:pic>
        <p:nvPicPr>
          <p:cNvPr id="5" name="Picture 4">
            <a:extLst>
              <a:ext uri="{FF2B5EF4-FFF2-40B4-BE49-F238E27FC236}">
                <a16:creationId xmlns:a16="http://schemas.microsoft.com/office/drawing/2014/main" id="{BA09A038-F62C-CA8F-976D-73E95CEB1BF0}"/>
              </a:ext>
            </a:extLst>
          </p:cNvPr>
          <p:cNvPicPr>
            <a:picLocks noChangeAspect="1"/>
          </p:cNvPicPr>
          <p:nvPr/>
        </p:nvPicPr>
        <p:blipFill>
          <a:blip r:embed="rId2"/>
          <a:stretch>
            <a:fillRect/>
          </a:stretch>
        </p:blipFill>
        <p:spPr>
          <a:xfrm>
            <a:off x="438368" y="1943620"/>
            <a:ext cx="4259138" cy="1256259"/>
          </a:xfrm>
          <a:prstGeom prst="rect">
            <a:avLst/>
          </a:prstGeom>
        </p:spPr>
      </p:pic>
      <p:pic>
        <p:nvPicPr>
          <p:cNvPr id="7" name="Picture 6">
            <a:extLst>
              <a:ext uri="{FF2B5EF4-FFF2-40B4-BE49-F238E27FC236}">
                <a16:creationId xmlns:a16="http://schemas.microsoft.com/office/drawing/2014/main" id="{B29DD635-6C4F-B93D-F0E9-7EE0E9FBFEBF}"/>
              </a:ext>
            </a:extLst>
          </p:cNvPr>
          <p:cNvPicPr>
            <a:picLocks noChangeAspect="1"/>
          </p:cNvPicPr>
          <p:nvPr/>
        </p:nvPicPr>
        <p:blipFill>
          <a:blip r:embed="rId3"/>
          <a:stretch>
            <a:fillRect/>
          </a:stretch>
        </p:blipFill>
        <p:spPr>
          <a:xfrm>
            <a:off x="5065574" y="1200150"/>
            <a:ext cx="3558791" cy="3123209"/>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1D9CAF65-AACC-4E71-87DE-61C60028BD17}"/>
              </a:ext>
            </a:extLst>
          </p:cNvPr>
          <p:cNvSpPr>
            <a:spLocks noGrp="1"/>
          </p:cNvSpPr>
          <p:nvPr>
            <p:ph type="sldNum" sz="quarter" idx="7"/>
          </p:nvPr>
        </p:nvSpPr>
        <p:spPr/>
        <p:txBody>
          <a:bodyPr/>
          <a:lstStyle/>
          <a:p>
            <a:fld id="{B6F15528-21DE-4FAA-801E-634DDDAF4B2B}" type="slidenum">
              <a:rPr lang="en-CA" smtClean="0"/>
              <a:t>13</a:t>
            </a:fld>
            <a:endParaRPr lang="en-CA"/>
          </a:p>
        </p:txBody>
      </p:sp>
      <p:sp>
        <p:nvSpPr>
          <p:cNvPr id="6" name="Rectangle 5">
            <a:extLst>
              <a:ext uri="{FF2B5EF4-FFF2-40B4-BE49-F238E27FC236}">
                <a16:creationId xmlns:a16="http://schemas.microsoft.com/office/drawing/2014/main" id="{853AE670-68C1-4E77-AA99-6ED2E9F1FFE7}"/>
              </a:ext>
            </a:extLst>
          </p:cNvPr>
          <p:cNvSpPr/>
          <p:nvPr/>
        </p:nvSpPr>
        <p:spPr>
          <a:xfrm>
            <a:off x="5030938" y="4340529"/>
            <a:ext cx="4572000" cy="261610"/>
          </a:xfrm>
          <a:prstGeom prst="rect">
            <a:avLst/>
          </a:prstGeom>
        </p:spPr>
        <p:txBody>
          <a:bodyPr>
            <a:spAutoFit/>
          </a:bodyPr>
          <a:lstStyle/>
          <a:p>
            <a:r>
              <a:rPr lang="en-US" sz="1100" b="1" dirty="0"/>
              <a:t>The graph has 64 nodes and 165 edges</a:t>
            </a:r>
            <a:endParaRPr lang="en-CA" sz="1100" b="1" dirty="0"/>
          </a:p>
        </p:txBody>
      </p:sp>
    </p:spTree>
    <p:extLst>
      <p:ext uri="{BB962C8B-B14F-4D97-AF65-F5344CB8AC3E}">
        <p14:creationId xmlns:p14="http://schemas.microsoft.com/office/powerpoint/2010/main" val="171980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8628-9125-9198-1CB1-6CC9E2D0BDD9}"/>
              </a:ext>
            </a:extLst>
          </p:cNvPr>
          <p:cNvSpPr>
            <a:spLocks noGrp="1"/>
          </p:cNvSpPr>
          <p:nvPr>
            <p:ph type="title"/>
          </p:nvPr>
        </p:nvSpPr>
        <p:spPr>
          <a:xfrm>
            <a:off x="363071" y="819150"/>
            <a:ext cx="3647043" cy="246221"/>
          </a:xfrm>
        </p:spPr>
        <p:txBody>
          <a:bodyPr/>
          <a:lstStyle/>
          <a:p>
            <a:r>
              <a:rPr lang="en-CA" sz="1600" dirty="0">
                <a:latin typeface="Tahoma" panose="020B0604030504040204" pitchFamily="34" charset="0"/>
                <a:ea typeface="Tahoma" panose="020B0604030504040204" pitchFamily="34" charset="0"/>
                <a:cs typeface="Tahoma" panose="020B0604030504040204" pitchFamily="34" charset="0"/>
              </a:rPr>
              <a:t>Graph Visualization in Python</a:t>
            </a:r>
            <a:endParaRPr lang="en-CA"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10EB84D-CE00-52C2-7282-B1FFDC597583}"/>
              </a:ext>
            </a:extLst>
          </p:cNvPr>
          <p:cNvPicPr>
            <a:picLocks noGrp="1" noChangeAspect="1"/>
          </p:cNvPicPr>
          <p:nvPr>
            <p:ph idx="1"/>
          </p:nvPr>
        </p:nvPicPr>
        <p:blipFill>
          <a:blip r:embed="rId2"/>
          <a:stretch>
            <a:fillRect/>
          </a:stretch>
        </p:blipFill>
        <p:spPr>
          <a:xfrm>
            <a:off x="381000" y="1898575"/>
            <a:ext cx="3819410" cy="2029769"/>
          </a:xfrm>
        </p:spPr>
      </p:pic>
      <p:pic>
        <p:nvPicPr>
          <p:cNvPr id="7" name="Picture 6" descr="Chart, scatter chart">
            <a:extLst>
              <a:ext uri="{FF2B5EF4-FFF2-40B4-BE49-F238E27FC236}">
                <a16:creationId xmlns:a16="http://schemas.microsoft.com/office/drawing/2014/main" id="{AFAD2E64-7121-2840-DC44-679DB50A1B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0656" y="666750"/>
            <a:ext cx="4062344" cy="4036220"/>
          </a:xfrm>
          <a:prstGeom prst="rect">
            <a:avLst/>
          </a:prstGeom>
          <a:ln>
            <a:noFill/>
          </a:ln>
          <a:effectLst>
            <a:outerShdw blurRad="190500" algn="tl" rotWithShape="0">
              <a:srgbClr val="000000">
                <a:alpha val="70000"/>
              </a:srgbClr>
            </a:outerShdw>
          </a:effectLst>
        </p:spPr>
      </p:pic>
      <p:sp>
        <p:nvSpPr>
          <p:cNvPr id="3" name="Slide Number Placeholder 2">
            <a:extLst>
              <a:ext uri="{FF2B5EF4-FFF2-40B4-BE49-F238E27FC236}">
                <a16:creationId xmlns:a16="http://schemas.microsoft.com/office/drawing/2014/main" id="{BC507508-858C-4E31-A8DC-E17E75D261CC}"/>
              </a:ext>
            </a:extLst>
          </p:cNvPr>
          <p:cNvSpPr>
            <a:spLocks noGrp="1"/>
          </p:cNvSpPr>
          <p:nvPr>
            <p:ph type="sldNum" sz="quarter" idx="7"/>
          </p:nvPr>
        </p:nvSpPr>
        <p:spPr/>
        <p:txBody>
          <a:bodyPr/>
          <a:lstStyle/>
          <a:p>
            <a:fld id="{B6F15528-21DE-4FAA-801E-634DDDAF4B2B}" type="slidenum">
              <a:rPr lang="en-CA" smtClean="0"/>
              <a:t>14</a:t>
            </a:fld>
            <a:endParaRPr lang="en-CA"/>
          </a:p>
        </p:txBody>
      </p:sp>
      <p:sp>
        <p:nvSpPr>
          <p:cNvPr id="4" name="Rectangle 3">
            <a:extLst>
              <a:ext uri="{FF2B5EF4-FFF2-40B4-BE49-F238E27FC236}">
                <a16:creationId xmlns:a16="http://schemas.microsoft.com/office/drawing/2014/main" id="{A977ED59-35A3-4FB5-92B5-E31B28467E98}"/>
              </a:ext>
            </a:extLst>
          </p:cNvPr>
          <p:cNvSpPr/>
          <p:nvPr/>
        </p:nvSpPr>
        <p:spPr>
          <a:xfrm>
            <a:off x="4648200" y="4702322"/>
            <a:ext cx="4572000" cy="253916"/>
          </a:xfrm>
          <a:prstGeom prst="rect">
            <a:avLst/>
          </a:prstGeom>
        </p:spPr>
        <p:txBody>
          <a:bodyPr>
            <a:spAutoFit/>
          </a:bodyPr>
          <a:lstStyle/>
          <a:p>
            <a:r>
              <a:rPr lang="en-US" sz="1050" b="1" dirty="0"/>
              <a:t>Number of nodes: 436 Number of edges: 387</a:t>
            </a:r>
            <a:endParaRPr lang="en-CA" sz="1050" b="1" dirty="0"/>
          </a:p>
        </p:txBody>
      </p:sp>
    </p:spTree>
    <p:extLst>
      <p:ext uri="{BB962C8B-B14F-4D97-AF65-F5344CB8AC3E}">
        <p14:creationId xmlns:p14="http://schemas.microsoft.com/office/powerpoint/2010/main" val="360307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A97D-3CCB-62D6-40A2-A731932EF57E}"/>
              </a:ext>
            </a:extLst>
          </p:cNvPr>
          <p:cNvSpPr>
            <a:spLocks noGrp="1"/>
          </p:cNvSpPr>
          <p:nvPr>
            <p:ph type="title"/>
          </p:nvPr>
        </p:nvSpPr>
        <p:spPr>
          <a:xfrm>
            <a:off x="457200" y="761770"/>
            <a:ext cx="3961253" cy="276999"/>
          </a:xfrm>
        </p:spPr>
        <p:txBody>
          <a:bodyPr/>
          <a:lstStyle/>
          <a:p>
            <a:r>
              <a:rPr lang="en-CA" sz="1800" dirty="0">
                <a:latin typeface="Tahoma" panose="020B0604030504040204" pitchFamily="34" charset="0"/>
                <a:ea typeface="Tahoma" panose="020B0604030504040204" pitchFamily="34" charset="0"/>
                <a:cs typeface="Tahoma" panose="020B0604030504040204" pitchFamily="34" charset="0"/>
              </a:rPr>
              <a:t>Graph Visualization in Python</a:t>
            </a:r>
            <a:endParaRPr lang="en-CA"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EA945C2-4575-26C5-D6B1-4745A3B02C61}"/>
              </a:ext>
            </a:extLst>
          </p:cNvPr>
          <p:cNvPicPr>
            <a:picLocks noGrp="1" noChangeAspect="1"/>
          </p:cNvPicPr>
          <p:nvPr>
            <p:ph idx="1"/>
          </p:nvPr>
        </p:nvPicPr>
        <p:blipFill>
          <a:blip r:embed="rId2"/>
          <a:stretch>
            <a:fillRect/>
          </a:stretch>
        </p:blipFill>
        <p:spPr>
          <a:xfrm>
            <a:off x="276596" y="1962150"/>
            <a:ext cx="4141857" cy="1640348"/>
          </a:xfrm>
        </p:spPr>
      </p:pic>
      <p:pic>
        <p:nvPicPr>
          <p:cNvPr id="7" name="Picture 6" descr="A picture containing diagram&#10;&#10;Description automatically generated">
            <a:extLst>
              <a:ext uri="{FF2B5EF4-FFF2-40B4-BE49-F238E27FC236}">
                <a16:creationId xmlns:a16="http://schemas.microsoft.com/office/drawing/2014/main" id="{0DC605D7-8023-6F1E-3D22-AAF46A68F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161" y="699407"/>
            <a:ext cx="4038962" cy="3744686"/>
          </a:xfrm>
          <a:prstGeom prst="rect">
            <a:avLst/>
          </a:prstGeom>
          <a:ln>
            <a:noFill/>
          </a:ln>
          <a:effectLst>
            <a:outerShdw blurRad="190500" algn="tl" rotWithShape="0">
              <a:srgbClr val="000000">
                <a:alpha val="70000"/>
              </a:srgbClr>
            </a:outerShdw>
          </a:effectLst>
        </p:spPr>
      </p:pic>
      <p:sp>
        <p:nvSpPr>
          <p:cNvPr id="3" name="Slide Number Placeholder 2">
            <a:extLst>
              <a:ext uri="{FF2B5EF4-FFF2-40B4-BE49-F238E27FC236}">
                <a16:creationId xmlns:a16="http://schemas.microsoft.com/office/drawing/2014/main" id="{03C1505D-6ADA-4472-8B14-85A4D172F74A}"/>
              </a:ext>
            </a:extLst>
          </p:cNvPr>
          <p:cNvSpPr>
            <a:spLocks noGrp="1"/>
          </p:cNvSpPr>
          <p:nvPr>
            <p:ph type="sldNum" sz="quarter" idx="7"/>
          </p:nvPr>
        </p:nvSpPr>
        <p:spPr/>
        <p:txBody>
          <a:bodyPr/>
          <a:lstStyle/>
          <a:p>
            <a:fld id="{B6F15528-21DE-4FAA-801E-634DDDAF4B2B}" type="slidenum">
              <a:rPr lang="en-CA" smtClean="0"/>
              <a:t>15</a:t>
            </a:fld>
            <a:endParaRPr lang="en-CA"/>
          </a:p>
        </p:txBody>
      </p:sp>
      <p:sp>
        <p:nvSpPr>
          <p:cNvPr id="4" name="TextBox 3">
            <a:extLst>
              <a:ext uri="{FF2B5EF4-FFF2-40B4-BE49-F238E27FC236}">
                <a16:creationId xmlns:a16="http://schemas.microsoft.com/office/drawing/2014/main" id="{96AA8EE1-1933-4D52-B2AB-B5828457DE2E}"/>
              </a:ext>
            </a:extLst>
          </p:cNvPr>
          <p:cNvSpPr txBox="1"/>
          <p:nvPr/>
        </p:nvSpPr>
        <p:spPr>
          <a:xfrm>
            <a:off x="4754880" y="4481155"/>
            <a:ext cx="3657600" cy="430887"/>
          </a:xfrm>
          <a:prstGeom prst="rect">
            <a:avLst/>
          </a:prstGeom>
          <a:noFill/>
        </p:spPr>
        <p:txBody>
          <a:bodyPr wrap="square" rtlCol="0">
            <a:spAutoFit/>
          </a:bodyPr>
          <a:lstStyle/>
          <a:p>
            <a:r>
              <a:rPr lang="en-US" sz="1100" b="1" dirty="0"/>
              <a:t>Number of nodes: 436, Number of edges: 387 , Density: </a:t>
            </a:r>
            <a:r>
              <a:rPr lang="en-US" sz="1100" b="1"/>
              <a:t>0.004080987029421069 </a:t>
            </a:r>
            <a:endParaRPr lang="en-CA" sz="1100" b="1" dirty="0"/>
          </a:p>
        </p:txBody>
      </p:sp>
    </p:spTree>
    <p:extLst>
      <p:ext uri="{BB962C8B-B14F-4D97-AF65-F5344CB8AC3E}">
        <p14:creationId xmlns:p14="http://schemas.microsoft.com/office/powerpoint/2010/main" val="222777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42950"/>
            <a:ext cx="1929130" cy="320601"/>
          </a:xfrm>
          <a:prstGeom prst="rect">
            <a:avLst/>
          </a:prstGeom>
        </p:spPr>
        <p:txBody>
          <a:bodyPr vert="horz" wrap="square" lIns="0" tIns="12700" rIns="0" bIns="0" rtlCol="0">
            <a:spAutoFit/>
          </a:bodyPr>
          <a:lstStyle/>
          <a:p>
            <a:pPr marL="12700">
              <a:lnSpc>
                <a:spcPct val="100000"/>
              </a:lnSpc>
              <a:spcBef>
                <a:spcPts val="100"/>
              </a:spcBef>
            </a:pPr>
            <a:r>
              <a:rPr sz="2000" spc="80" dirty="0">
                <a:solidFill>
                  <a:srgbClr val="1A1A1A"/>
                </a:solidFill>
                <a:latin typeface="Tahoma" panose="020B0604030504040204" pitchFamily="34" charset="0"/>
                <a:ea typeface="Tahoma" panose="020B0604030504040204" pitchFamily="34" charset="0"/>
                <a:cs typeface="Tahoma" panose="020B0604030504040204" pitchFamily="34" charset="0"/>
              </a:rPr>
              <a:t>Conclusion</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685800" y="1504950"/>
            <a:ext cx="7225665" cy="2685351"/>
          </a:xfrm>
          <a:prstGeom prst="rect">
            <a:avLst/>
          </a:prstGeom>
        </p:spPr>
        <p:txBody>
          <a:bodyPr vert="horz" wrap="square" lIns="0" tIns="10795" rIns="0" bIns="0" rtlCol="0">
            <a:spAutoFit/>
          </a:bodyPr>
          <a:lstStyle/>
          <a:p>
            <a:pPr marL="340360" marR="5080" indent="-328295">
              <a:lnSpc>
                <a:spcPct val="101000"/>
              </a:lnSpc>
              <a:spcBef>
                <a:spcPts val="85"/>
              </a:spcBef>
              <a:buFont typeface="Arial MT"/>
              <a:buChar char="●"/>
              <a:tabLst>
                <a:tab pos="340360" algn="l"/>
                <a:tab pos="340995" algn="l"/>
              </a:tabLst>
            </a:pPr>
            <a:r>
              <a:rPr lang="en-US" sz="1300" spc="20" dirty="0">
                <a:solidFill>
                  <a:srgbClr val="595959"/>
                </a:solidFill>
                <a:latin typeface="Tahoma"/>
                <a:cs typeface="Tahoma"/>
              </a:rPr>
              <a:t>social media analytics via graph visualization is a valuable AI/ML technology that can provide valuable insights for businesses and individuals. </a:t>
            </a:r>
          </a:p>
          <a:p>
            <a:pPr marL="340360" marR="5080" indent="-328295">
              <a:lnSpc>
                <a:spcPct val="101000"/>
              </a:lnSpc>
              <a:spcBef>
                <a:spcPts val="85"/>
              </a:spcBef>
              <a:buFont typeface="Arial MT"/>
              <a:buChar char="●"/>
              <a:tabLst>
                <a:tab pos="340360" algn="l"/>
                <a:tab pos="340995" algn="l"/>
              </a:tabLst>
            </a:pPr>
            <a:r>
              <a:rPr lang="en-US" sz="1300" spc="20" dirty="0">
                <a:solidFill>
                  <a:srgbClr val="595959"/>
                </a:solidFill>
                <a:latin typeface="Tahoma"/>
                <a:cs typeface="Tahoma"/>
              </a:rPr>
              <a:t>By analyzing the relationships and connections between users and their activity on social media platforms, this technology can help identify trends, sentiment, and influencers in a particular market or community. </a:t>
            </a:r>
          </a:p>
          <a:p>
            <a:pPr marL="340360" marR="5080" indent="-328295">
              <a:lnSpc>
                <a:spcPct val="101000"/>
              </a:lnSpc>
              <a:spcBef>
                <a:spcPts val="85"/>
              </a:spcBef>
              <a:buFont typeface="Arial MT"/>
              <a:buChar char="●"/>
              <a:tabLst>
                <a:tab pos="340360" algn="l"/>
                <a:tab pos="340995" algn="l"/>
              </a:tabLst>
            </a:pPr>
            <a:r>
              <a:rPr lang="en-US" sz="1300" spc="20" dirty="0">
                <a:solidFill>
                  <a:srgbClr val="595959"/>
                </a:solidFill>
                <a:latin typeface="Tahoma"/>
                <a:cs typeface="Tahoma"/>
              </a:rPr>
              <a:t>Graph visualization allows for a more intuitive and interactive representation of data, enabling users to explore and identify patterns and insights more easily. </a:t>
            </a:r>
          </a:p>
          <a:p>
            <a:pPr marL="340360" marR="5080" indent="-328295">
              <a:lnSpc>
                <a:spcPct val="101000"/>
              </a:lnSpc>
              <a:spcBef>
                <a:spcPts val="85"/>
              </a:spcBef>
              <a:buFont typeface="Arial MT"/>
              <a:buChar char="●"/>
              <a:tabLst>
                <a:tab pos="340360" algn="l"/>
                <a:tab pos="340995" algn="l"/>
              </a:tabLst>
            </a:pPr>
            <a:r>
              <a:rPr lang="en-US" sz="1300" spc="20" dirty="0">
                <a:solidFill>
                  <a:srgbClr val="595959"/>
                </a:solidFill>
                <a:latin typeface="Tahoma"/>
                <a:cs typeface="Tahoma"/>
              </a:rPr>
              <a:t>This technology is particularly useful for businesses looking to optimize their marketing strategies, as it can help identify key influencers and target demographics.</a:t>
            </a:r>
          </a:p>
          <a:p>
            <a:pPr marL="340360" marR="5080" indent="-328295">
              <a:lnSpc>
                <a:spcPct val="101000"/>
              </a:lnSpc>
              <a:spcBef>
                <a:spcPts val="85"/>
              </a:spcBef>
              <a:buFont typeface="Arial MT"/>
              <a:buChar char="●"/>
              <a:tabLst>
                <a:tab pos="340360" algn="l"/>
                <a:tab pos="340995" algn="l"/>
              </a:tabLst>
            </a:pPr>
            <a:r>
              <a:rPr lang="en-US" sz="1300" spc="20" dirty="0">
                <a:solidFill>
                  <a:srgbClr val="595959"/>
                </a:solidFill>
                <a:latin typeface="Tahoma"/>
                <a:cs typeface="Tahoma"/>
              </a:rPr>
              <a:t>When considering whether to use social media analytics via graph visualization, it is important to first assess the specific needs and goals of your business or organization. This will help determine which social media platforms to analyze and what data to collect.</a:t>
            </a:r>
            <a:endParaRPr lang="en-CA" sz="1300" spc="20" dirty="0">
              <a:solidFill>
                <a:srgbClr val="595959"/>
              </a:solidFill>
              <a:latin typeface="Tahoma"/>
              <a:cs typeface="Tahoma"/>
            </a:endParaRPr>
          </a:p>
          <a:p>
            <a:pPr marL="340360" marR="5080" indent="-328295">
              <a:lnSpc>
                <a:spcPct val="101000"/>
              </a:lnSpc>
              <a:spcBef>
                <a:spcPts val="85"/>
              </a:spcBef>
              <a:buFont typeface="Arial MT"/>
              <a:buChar char="●"/>
              <a:tabLst>
                <a:tab pos="340360" algn="l"/>
                <a:tab pos="340995" algn="l"/>
              </a:tabLst>
            </a:pPr>
            <a:endParaRPr sz="1300" dirty="0">
              <a:latin typeface="Tahoma"/>
              <a:cs typeface="Tahoma"/>
            </a:endParaRPr>
          </a:p>
        </p:txBody>
      </p:sp>
      <p:sp>
        <p:nvSpPr>
          <p:cNvPr id="4" name="Slide Number Placeholder 3">
            <a:extLst>
              <a:ext uri="{FF2B5EF4-FFF2-40B4-BE49-F238E27FC236}">
                <a16:creationId xmlns:a16="http://schemas.microsoft.com/office/drawing/2014/main" id="{593B9AC4-041E-4EE8-A6EB-C3A638389F45}"/>
              </a:ext>
            </a:extLst>
          </p:cNvPr>
          <p:cNvSpPr>
            <a:spLocks noGrp="1"/>
          </p:cNvSpPr>
          <p:nvPr>
            <p:ph type="sldNum" sz="quarter" idx="7"/>
          </p:nvPr>
        </p:nvSpPr>
        <p:spPr/>
        <p:txBody>
          <a:bodyPr/>
          <a:lstStyle/>
          <a:p>
            <a:fld id="{B6F15528-21DE-4FAA-801E-634DDDAF4B2B}" type="slidenum">
              <a:rPr lang="en-CA" smtClean="0"/>
              <a:t>16</a:t>
            </a:fld>
            <a:endParaRPr lang="en-C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72951"/>
            <a:ext cx="1929130" cy="320601"/>
          </a:xfrm>
          <a:prstGeom prst="rect">
            <a:avLst/>
          </a:prstGeom>
        </p:spPr>
        <p:txBody>
          <a:bodyPr vert="horz" wrap="square" lIns="0" tIns="12700" rIns="0" bIns="0" rtlCol="0">
            <a:spAutoFit/>
          </a:bodyPr>
          <a:lstStyle/>
          <a:p>
            <a:pPr marL="12700">
              <a:lnSpc>
                <a:spcPct val="100000"/>
              </a:lnSpc>
              <a:spcBef>
                <a:spcPts val="100"/>
              </a:spcBef>
            </a:pPr>
            <a:r>
              <a:rPr lang="en-CA" sz="2000" dirty="0">
                <a:latin typeface="Tahoma" panose="020B0604030504040204" pitchFamily="34" charset="0"/>
                <a:ea typeface="Tahoma" panose="020B0604030504040204" pitchFamily="34" charset="0"/>
                <a:cs typeface="Tahoma" panose="020B0604030504040204" pitchFamily="34" charset="0"/>
              </a:rPr>
              <a:t>Future Works</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762000" y="1581150"/>
            <a:ext cx="7225665" cy="2040751"/>
          </a:xfrm>
          <a:prstGeom prst="rect">
            <a:avLst/>
          </a:prstGeom>
        </p:spPr>
        <p:txBody>
          <a:bodyPr vert="horz" wrap="square" lIns="0" tIns="10795" rIns="0" bIns="0" rtlCol="0">
            <a:spAutoFit/>
          </a:bodyPr>
          <a:lstStyle/>
          <a:p>
            <a:pPr marL="340360" marR="5080" indent="-328295">
              <a:lnSpc>
                <a:spcPct val="101000"/>
              </a:lnSpc>
              <a:spcBef>
                <a:spcPts val="85"/>
              </a:spcBef>
              <a:buFont typeface="Arial MT"/>
              <a:buChar char="●"/>
              <a:tabLst>
                <a:tab pos="340360" algn="l"/>
                <a:tab pos="340995" algn="l"/>
              </a:tabLst>
            </a:pPr>
            <a:r>
              <a:rPr lang="en-US" sz="1300" spc="20" dirty="0">
                <a:solidFill>
                  <a:srgbClr val="595959"/>
                </a:solidFill>
                <a:latin typeface="Tahoma"/>
                <a:cs typeface="Tahoma"/>
              </a:rPr>
              <a:t>While graph visualization is a powerful method for visualizing social media data, one can also experiment with other visualization techniques. Heat maps and network graphs, for example, can be used to emphasize patterns and trends in social media data. Utilize user behavior analysis: one can analyze user behavior such as liking, commenting, and sharing in addition to the substance of social media posts. This allows you to obtain insights into user engagement and apply this knowledge to our social media marketing plan.</a:t>
            </a:r>
          </a:p>
          <a:p>
            <a:pPr marL="340360" marR="5080" indent="-328295">
              <a:lnSpc>
                <a:spcPct val="101000"/>
              </a:lnSpc>
              <a:spcBef>
                <a:spcPts val="85"/>
              </a:spcBef>
              <a:buFont typeface="Arial MT"/>
              <a:buChar char="●"/>
              <a:tabLst>
                <a:tab pos="340360" algn="l"/>
                <a:tab pos="340995" algn="l"/>
              </a:tabLst>
            </a:pPr>
            <a:r>
              <a:rPr lang="en-US" sz="1300" spc="20" dirty="0">
                <a:solidFill>
                  <a:srgbClr val="595959"/>
                </a:solidFill>
                <a:latin typeface="Tahoma"/>
                <a:cs typeface="Tahoma"/>
              </a:rPr>
              <a:t>Social media is a fluid medium, and patterns can shift quickly. To keep up with the latest trends, create a real-time monitoring system that monitors social media activity and updates your analysis as needed</a:t>
            </a:r>
            <a:endParaRPr lang="en-CA" sz="1300" spc="20" dirty="0">
              <a:solidFill>
                <a:srgbClr val="595959"/>
              </a:solidFill>
              <a:latin typeface="Tahoma"/>
              <a:cs typeface="Tahoma"/>
            </a:endParaRPr>
          </a:p>
          <a:p>
            <a:pPr marL="340360" marR="5080" indent="-328295">
              <a:lnSpc>
                <a:spcPct val="101000"/>
              </a:lnSpc>
              <a:spcBef>
                <a:spcPts val="85"/>
              </a:spcBef>
              <a:buFont typeface="Arial MT"/>
              <a:buChar char="●"/>
              <a:tabLst>
                <a:tab pos="340360" algn="l"/>
                <a:tab pos="340995" algn="l"/>
              </a:tabLst>
            </a:pPr>
            <a:endParaRPr sz="1300" dirty="0">
              <a:latin typeface="Tahoma"/>
              <a:cs typeface="Tahoma"/>
            </a:endParaRPr>
          </a:p>
        </p:txBody>
      </p:sp>
      <p:sp>
        <p:nvSpPr>
          <p:cNvPr id="4" name="Slide Number Placeholder 3">
            <a:extLst>
              <a:ext uri="{FF2B5EF4-FFF2-40B4-BE49-F238E27FC236}">
                <a16:creationId xmlns:a16="http://schemas.microsoft.com/office/drawing/2014/main" id="{2A61F95B-6923-44D7-9FCF-1F0D1FF50205}"/>
              </a:ext>
            </a:extLst>
          </p:cNvPr>
          <p:cNvSpPr>
            <a:spLocks noGrp="1"/>
          </p:cNvSpPr>
          <p:nvPr>
            <p:ph type="sldNum" sz="quarter" idx="7"/>
          </p:nvPr>
        </p:nvSpPr>
        <p:spPr/>
        <p:txBody>
          <a:bodyPr/>
          <a:lstStyle/>
          <a:p>
            <a:fld id="{B6F15528-21DE-4FAA-801E-634DDDAF4B2B}" type="slidenum">
              <a:rPr lang="en-CA" smtClean="0"/>
              <a:t>17</a:t>
            </a:fld>
            <a:endParaRPr lang="en-CA"/>
          </a:p>
        </p:txBody>
      </p:sp>
    </p:spTree>
    <p:extLst>
      <p:ext uri="{BB962C8B-B14F-4D97-AF65-F5344CB8AC3E}">
        <p14:creationId xmlns:p14="http://schemas.microsoft.com/office/powerpoint/2010/main" val="373612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819150"/>
            <a:ext cx="3693325" cy="320601"/>
          </a:xfrm>
          <a:prstGeom prst="rect">
            <a:avLst/>
          </a:prstGeom>
        </p:spPr>
        <p:txBody>
          <a:bodyPr vert="horz" wrap="square" lIns="0" tIns="12700" rIns="0" bIns="0" rtlCol="0">
            <a:spAutoFit/>
          </a:bodyPr>
          <a:lstStyle/>
          <a:p>
            <a:pPr marL="12700">
              <a:lnSpc>
                <a:spcPct val="100000"/>
              </a:lnSpc>
              <a:spcBef>
                <a:spcPts val="100"/>
              </a:spcBef>
            </a:pPr>
            <a:r>
              <a:rPr lang="en-CA" sz="2000" dirty="0">
                <a:latin typeface="Tahoma" panose="020B0604030504040204" pitchFamily="34" charset="0"/>
                <a:ea typeface="Tahoma" panose="020B0604030504040204" pitchFamily="34" charset="0"/>
                <a:cs typeface="Tahoma" panose="020B0604030504040204" pitchFamily="34" charset="0"/>
              </a:rPr>
              <a:t>References</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685800" y="1352550"/>
            <a:ext cx="7225665" cy="1320298"/>
          </a:xfrm>
          <a:prstGeom prst="rect">
            <a:avLst/>
          </a:prstGeom>
        </p:spPr>
        <p:txBody>
          <a:bodyPr vert="horz" wrap="square" lIns="0" tIns="10795" rIns="0" bIns="0" rtlCol="0">
            <a:spAutoFit/>
          </a:bodyPr>
          <a:lstStyle/>
          <a:p>
            <a:pPr marL="12065" marR="5080">
              <a:lnSpc>
                <a:spcPct val="101000"/>
              </a:lnSpc>
              <a:spcBef>
                <a:spcPts val="85"/>
              </a:spcBef>
              <a:tabLst>
                <a:tab pos="340360" algn="l"/>
                <a:tab pos="340995" algn="l"/>
              </a:tabLst>
            </a:pPr>
            <a:r>
              <a:rPr lang="en-US" sz="1400" dirty="0"/>
              <a:t>[1]     I. Lee, “Social media analytics for enterprises: Typology, methods, and processes,” Business Horizons, vol. 61, 11 2017. </a:t>
            </a:r>
          </a:p>
          <a:p>
            <a:pPr marL="12065" marR="5080">
              <a:lnSpc>
                <a:spcPct val="101000"/>
              </a:lnSpc>
              <a:spcBef>
                <a:spcPts val="85"/>
              </a:spcBef>
              <a:tabLst>
                <a:tab pos="340360" algn="l"/>
                <a:tab pos="340995" algn="l"/>
              </a:tabLst>
            </a:pPr>
            <a:r>
              <a:rPr lang="en-US" sz="1400" dirty="0"/>
              <a:t>[2]     S. Stieglitz, M. </a:t>
            </a:r>
            <a:r>
              <a:rPr lang="en-US" sz="1400" dirty="0" err="1"/>
              <a:t>Mirbabaie</a:t>
            </a:r>
            <a:r>
              <a:rPr lang="en-US" sz="1400" dirty="0"/>
              <a:t>, J. Fromm, and S. Melzer, “The adoption of social media analytics for crisis management - challenges and </a:t>
            </a:r>
            <a:r>
              <a:rPr lang="en-US" sz="1400" dirty="0" err="1"/>
              <a:t>opportunities</a:t>
            </a:r>
            <a:r>
              <a:rPr lang="en-US" sz="1400" dirty="0"/>
              <a:t>,” 06 2018.</a:t>
            </a:r>
          </a:p>
          <a:p>
            <a:pPr marL="12065" marR="5080">
              <a:lnSpc>
                <a:spcPct val="101000"/>
              </a:lnSpc>
              <a:spcBef>
                <a:spcPts val="85"/>
              </a:spcBef>
              <a:tabLst>
                <a:tab pos="340360" algn="l"/>
                <a:tab pos="340995" algn="l"/>
              </a:tabLst>
            </a:pPr>
            <a:r>
              <a:rPr lang="en-US" sz="1400" dirty="0"/>
              <a:t> [3]     D. Goldenberg, “Social Network Analysis: From Graph Theory to </a:t>
            </a:r>
            <a:r>
              <a:rPr lang="en-US" sz="1400" dirty="0" err="1"/>
              <a:t>Applications</a:t>
            </a:r>
            <a:r>
              <a:rPr lang="en-US" sz="1400" dirty="0"/>
              <a:t> with Python,” </a:t>
            </a:r>
            <a:r>
              <a:rPr lang="en-US" sz="1400" dirty="0" err="1"/>
              <a:t>arXiv</a:t>
            </a:r>
            <a:r>
              <a:rPr lang="en-US" sz="1400" dirty="0"/>
              <a:t> e-prints, p. arXiv:2102.10014, Feb. 2021.</a:t>
            </a:r>
            <a:endParaRPr sz="1300" dirty="0">
              <a:latin typeface="Tahoma"/>
              <a:cs typeface="Tahoma"/>
            </a:endParaRPr>
          </a:p>
        </p:txBody>
      </p:sp>
      <p:sp>
        <p:nvSpPr>
          <p:cNvPr id="4" name="Slide Number Placeholder 3">
            <a:extLst>
              <a:ext uri="{FF2B5EF4-FFF2-40B4-BE49-F238E27FC236}">
                <a16:creationId xmlns:a16="http://schemas.microsoft.com/office/drawing/2014/main" id="{7E9DB2F6-8777-4636-8CC4-578DA0DAFF09}"/>
              </a:ext>
            </a:extLst>
          </p:cNvPr>
          <p:cNvSpPr>
            <a:spLocks noGrp="1"/>
          </p:cNvSpPr>
          <p:nvPr>
            <p:ph type="sldNum" sz="quarter" idx="7"/>
          </p:nvPr>
        </p:nvSpPr>
        <p:spPr/>
        <p:txBody>
          <a:bodyPr/>
          <a:lstStyle/>
          <a:p>
            <a:fld id="{B6F15528-21DE-4FAA-801E-634DDDAF4B2B}" type="slidenum">
              <a:rPr lang="en-CA" smtClean="0"/>
              <a:t>18</a:t>
            </a:fld>
            <a:endParaRPr lang="en-CA"/>
          </a:p>
        </p:txBody>
      </p:sp>
    </p:spTree>
    <p:extLst>
      <p:ext uri="{BB962C8B-B14F-4D97-AF65-F5344CB8AC3E}">
        <p14:creationId xmlns:p14="http://schemas.microsoft.com/office/powerpoint/2010/main" val="3049750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91373" y="2101850"/>
            <a:ext cx="3961253" cy="939800"/>
          </a:xfrm>
          <a:prstGeom prst="rect">
            <a:avLst/>
          </a:prstGeom>
        </p:spPr>
        <p:txBody>
          <a:bodyPr vert="horz" wrap="square" lIns="0" tIns="12700" rIns="0" bIns="0" rtlCol="0">
            <a:spAutoFit/>
          </a:bodyPr>
          <a:lstStyle/>
          <a:p>
            <a:pPr marL="171450">
              <a:lnSpc>
                <a:spcPct val="100000"/>
              </a:lnSpc>
              <a:spcBef>
                <a:spcPts val="100"/>
              </a:spcBef>
            </a:pPr>
            <a:r>
              <a:rPr spc="100" dirty="0"/>
              <a:t>Thank</a:t>
            </a:r>
            <a:r>
              <a:rPr spc="-585" dirty="0"/>
              <a:t> </a:t>
            </a:r>
            <a:r>
              <a:rPr spc="-270" dirty="0"/>
              <a:t>Y</a:t>
            </a:r>
            <a:r>
              <a:rPr spc="200" dirty="0"/>
              <a:t>ou</a:t>
            </a:r>
          </a:p>
        </p:txBody>
      </p:sp>
      <p:sp>
        <p:nvSpPr>
          <p:cNvPr id="3" name="Slide Number Placeholder 2">
            <a:extLst>
              <a:ext uri="{FF2B5EF4-FFF2-40B4-BE49-F238E27FC236}">
                <a16:creationId xmlns:a16="http://schemas.microsoft.com/office/drawing/2014/main" id="{495E1984-F9B3-4BB2-88F7-E2C1396302FD}"/>
              </a:ext>
            </a:extLst>
          </p:cNvPr>
          <p:cNvSpPr>
            <a:spLocks noGrp="1"/>
          </p:cNvSpPr>
          <p:nvPr>
            <p:ph type="sldNum" sz="quarter" idx="7"/>
          </p:nvPr>
        </p:nvSpPr>
        <p:spPr/>
        <p:txBody>
          <a:bodyPr/>
          <a:lstStyle/>
          <a:p>
            <a:fld id="{B6F15528-21DE-4FAA-801E-634DDDAF4B2B}" type="slidenum">
              <a:rPr lang="en-CA" smtClean="0"/>
              <a:t>19</a:t>
            </a:fld>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42950"/>
            <a:ext cx="2136140" cy="320601"/>
          </a:xfrm>
          <a:prstGeom prst="rect">
            <a:avLst/>
          </a:prstGeom>
        </p:spPr>
        <p:txBody>
          <a:bodyPr vert="horz" wrap="square" lIns="0" tIns="12700" rIns="0" bIns="0" rtlCol="0">
            <a:spAutoFit/>
          </a:bodyPr>
          <a:lstStyle/>
          <a:p>
            <a:pPr marL="12700">
              <a:lnSpc>
                <a:spcPct val="100000"/>
              </a:lnSpc>
              <a:spcBef>
                <a:spcPts val="100"/>
              </a:spcBef>
            </a:pPr>
            <a:r>
              <a:rPr sz="2000" spc="30" dirty="0">
                <a:solidFill>
                  <a:srgbClr val="1A1A1A"/>
                </a:solidFill>
                <a:latin typeface="Tahoma" panose="020B0604030504040204" pitchFamily="34" charset="0"/>
                <a:ea typeface="Tahoma" panose="020B0604030504040204" pitchFamily="34" charset="0"/>
                <a:cs typeface="Tahoma" panose="020B0604030504040204" pitchFamily="34" charset="0"/>
              </a:rPr>
              <a:t>Introduction</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762000" y="1622323"/>
            <a:ext cx="7385684" cy="1898853"/>
          </a:xfrm>
          <a:prstGeom prst="rect">
            <a:avLst/>
          </a:prstGeom>
        </p:spPr>
        <p:txBody>
          <a:bodyPr vert="horz" wrap="square" lIns="0" tIns="8890" rIns="0" bIns="0" rtlCol="0">
            <a:spAutoFit/>
          </a:bodyPr>
          <a:lstStyle/>
          <a:p>
            <a:pPr marL="363855" marR="469900" indent="-351790" algn="just">
              <a:lnSpc>
                <a:spcPct val="101600"/>
              </a:lnSpc>
              <a:spcBef>
                <a:spcPts val="70"/>
              </a:spcBef>
              <a:buFont typeface="Arial MT"/>
              <a:buChar char="●"/>
              <a:tabLst>
                <a:tab pos="363855" algn="l"/>
                <a:tab pos="364490" algn="l"/>
              </a:tabLst>
            </a:pPr>
            <a:r>
              <a:rPr lang="en-US" sz="1500" dirty="0">
                <a:solidFill>
                  <a:srgbClr val="595959"/>
                </a:solidFill>
                <a:latin typeface="Tahoma"/>
                <a:cs typeface="Tahoma"/>
              </a:rPr>
              <a:t>The emergence of Online Social Networks (OSN) has been a catalyst for the Big Data era.</a:t>
            </a:r>
          </a:p>
          <a:p>
            <a:pPr marL="363855" marR="469900" indent="-351790" algn="just">
              <a:lnSpc>
                <a:spcPct val="101600"/>
              </a:lnSpc>
              <a:spcBef>
                <a:spcPts val="70"/>
              </a:spcBef>
              <a:buFont typeface="Arial MT"/>
              <a:buChar char="●"/>
              <a:tabLst>
                <a:tab pos="363855" algn="l"/>
                <a:tab pos="364490" algn="l"/>
              </a:tabLst>
            </a:pPr>
            <a:r>
              <a:rPr lang="en-US" sz="1500" dirty="0">
                <a:solidFill>
                  <a:srgbClr val="595959"/>
                </a:solidFill>
                <a:latin typeface="Tahoma"/>
                <a:cs typeface="Tahoma"/>
              </a:rPr>
              <a:t>Analyzing this data requires the integration of scientific tools and expertise across various disciplines, including social network analysis, sentiment analysis, trend analysis, and collaborative recommendation.</a:t>
            </a:r>
          </a:p>
          <a:p>
            <a:pPr marL="363855" marR="469900" indent="-351790" algn="just">
              <a:lnSpc>
                <a:spcPct val="101600"/>
              </a:lnSpc>
              <a:spcBef>
                <a:spcPts val="70"/>
              </a:spcBef>
              <a:buFont typeface="Arial MT"/>
              <a:buChar char="●"/>
              <a:tabLst>
                <a:tab pos="363855" algn="l"/>
                <a:tab pos="364490" algn="l"/>
              </a:tabLst>
            </a:pPr>
            <a:r>
              <a:rPr lang="en-US" sz="1500" dirty="0">
                <a:solidFill>
                  <a:srgbClr val="595959"/>
                </a:solidFill>
                <a:latin typeface="Tahoma"/>
                <a:cs typeface="Tahoma"/>
              </a:rPr>
              <a:t>Recent emergence of these tools and the complexity of processing human-generated data, there is a need for a comprehensive and updated taxonomy of social data networking analysis frameworks.</a:t>
            </a:r>
            <a:endParaRPr lang="en-CA" sz="1500" dirty="0">
              <a:solidFill>
                <a:srgbClr val="595959"/>
              </a:solidFill>
              <a:latin typeface="Tahoma"/>
              <a:cs typeface="Tahoma"/>
            </a:endParaRPr>
          </a:p>
        </p:txBody>
      </p:sp>
      <p:sp>
        <p:nvSpPr>
          <p:cNvPr id="4" name="Slide Number Placeholder 3">
            <a:extLst>
              <a:ext uri="{FF2B5EF4-FFF2-40B4-BE49-F238E27FC236}">
                <a16:creationId xmlns:a16="http://schemas.microsoft.com/office/drawing/2014/main" id="{AA65D882-0C74-4E0B-9D55-5DB3D8AA431A}"/>
              </a:ext>
            </a:extLst>
          </p:cNvPr>
          <p:cNvSpPr>
            <a:spLocks noGrp="1"/>
          </p:cNvSpPr>
          <p:nvPr>
            <p:ph type="sldNum" sz="quarter" idx="7"/>
          </p:nvPr>
        </p:nvSpPr>
        <p:spPr/>
        <p:txBody>
          <a:bodyPr/>
          <a:lstStyle/>
          <a:p>
            <a:fld id="{B6F15528-21DE-4FAA-801E-634DDDAF4B2B}" type="slidenum">
              <a:rPr lang="en-CA" smtClean="0"/>
              <a:t>2</a:t>
            </a:fld>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42950"/>
            <a:ext cx="2590800" cy="320601"/>
          </a:xfrm>
          <a:prstGeom prst="rect">
            <a:avLst/>
          </a:prstGeom>
        </p:spPr>
        <p:txBody>
          <a:bodyPr vert="horz" wrap="square" lIns="0" tIns="12700" rIns="0" bIns="0" rtlCol="0">
            <a:spAutoFit/>
          </a:bodyPr>
          <a:lstStyle/>
          <a:p>
            <a:pPr marL="12700">
              <a:lnSpc>
                <a:spcPct val="100000"/>
              </a:lnSpc>
              <a:spcBef>
                <a:spcPts val="100"/>
              </a:spcBef>
            </a:pPr>
            <a:r>
              <a:rPr sz="2000" spc="30" dirty="0">
                <a:solidFill>
                  <a:srgbClr val="1A1A1A"/>
                </a:solidFill>
                <a:latin typeface="Tahoma" panose="020B0604030504040204" pitchFamily="34" charset="0"/>
                <a:ea typeface="Tahoma" panose="020B0604030504040204" pitchFamily="34" charset="0"/>
                <a:cs typeface="Tahoma" panose="020B0604030504040204" pitchFamily="34" charset="0"/>
              </a:rPr>
              <a:t>Introduction</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762000" y="1581150"/>
            <a:ext cx="7385684" cy="1898853"/>
          </a:xfrm>
          <a:prstGeom prst="rect">
            <a:avLst/>
          </a:prstGeom>
        </p:spPr>
        <p:txBody>
          <a:bodyPr vert="horz" wrap="square" lIns="0" tIns="8890" rIns="0" bIns="0" rtlCol="0">
            <a:spAutoFit/>
          </a:bodyPr>
          <a:lstStyle/>
          <a:p>
            <a:pPr marL="363855" marR="469900" indent="-351790" algn="just">
              <a:lnSpc>
                <a:spcPct val="101600"/>
              </a:lnSpc>
              <a:spcBef>
                <a:spcPts val="70"/>
              </a:spcBef>
              <a:buFont typeface="Arial MT"/>
              <a:buChar char="●"/>
              <a:tabLst>
                <a:tab pos="363855" algn="l"/>
                <a:tab pos="364490" algn="l"/>
              </a:tabLst>
            </a:pPr>
            <a:r>
              <a:rPr lang="en-US" sz="1500" dirty="0">
                <a:solidFill>
                  <a:srgbClr val="595959"/>
                </a:solidFill>
                <a:latin typeface="Tahoma"/>
                <a:cs typeface="Tahoma"/>
              </a:rPr>
              <a:t>Our aim here is to provide a sophisticated classification of current state-of-the-art frameworks, taking into account the diversity of practices, methods, and techniques.</a:t>
            </a:r>
          </a:p>
          <a:p>
            <a:pPr marL="363855" marR="469900" indent="-351790" algn="just">
              <a:lnSpc>
                <a:spcPct val="101600"/>
              </a:lnSpc>
              <a:spcBef>
                <a:spcPts val="70"/>
              </a:spcBef>
              <a:buFont typeface="Arial MT"/>
              <a:buChar char="●"/>
              <a:tabLst>
                <a:tab pos="363855" algn="l"/>
                <a:tab pos="364490" algn="l"/>
              </a:tabLst>
            </a:pPr>
            <a:r>
              <a:rPr lang="en-US" sz="1500" dirty="0">
                <a:solidFill>
                  <a:srgbClr val="595959"/>
                </a:solidFill>
                <a:latin typeface="Tahoma"/>
                <a:cs typeface="Tahoma"/>
              </a:rPr>
              <a:t>We enlighten the challenges and future directions, with a particular focus on text mining and the promising avenue of computational intelligence.</a:t>
            </a:r>
          </a:p>
          <a:p>
            <a:pPr marL="363855" marR="469900" indent="-351790" algn="just">
              <a:lnSpc>
                <a:spcPct val="101600"/>
              </a:lnSpc>
              <a:spcBef>
                <a:spcPts val="70"/>
              </a:spcBef>
              <a:buFont typeface="Arial MT"/>
              <a:buChar char="●"/>
              <a:tabLst>
                <a:tab pos="363855" algn="l"/>
                <a:tab pos="364490" algn="l"/>
              </a:tabLst>
            </a:pPr>
            <a:r>
              <a:rPr lang="en-US" sz="1500" dirty="0">
                <a:solidFill>
                  <a:srgbClr val="595959"/>
                </a:solidFill>
                <a:latin typeface="Tahoma"/>
                <a:cs typeface="Tahoma"/>
              </a:rPr>
              <a:t>Social networks are very well-liked because they make it easy to meet new people, are great for finding jobs, and assist businesses in reaching out to prospective clients.</a:t>
            </a:r>
          </a:p>
        </p:txBody>
      </p:sp>
      <p:sp>
        <p:nvSpPr>
          <p:cNvPr id="4" name="Slide Number Placeholder 3">
            <a:extLst>
              <a:ext uri="{FF2B5EF4-FFF2-40B4-BE49-F238E27FC236}">
                <a16:creationId xmlns:a16="http://schemas.microsoft.com/office/drawing/2014/main" id="{FA59585E-F320-4C4E-A6C1-98FFDB463876}"/>
              </a:ext>
            </a:extLst>
          </p:cNvPr>
          <p:cNvSpPr>
            <a:spLocks noGrp="1"/>
          </p:cNvSpPr>
          <p:nvPr>
            <p:ph type="sldNum" sz="quarter" idx="7"/>
          </p:nvPr>
        </p:nvSpPr>
        <p:spPr/>
        <p:txBody>
          <a:bodyPr/>
          <a:lstStyle/>
          <a:p>
            <a:fld id="{B6F15528-21DE-4FAA-801E-634DDDAF4B2B}" type="slidenum">
              <a:rPr lang="en-CA" smtClean="0"/>
              <a:t>3</a:t>
            </a:fld>
            <a:endParaRPr lang="en-CA"/>
          </a:p>
        </p:txBody>
      </p:sp>
    </p:spTree>
    <p:extLst>
      <p:ext uri="{BB962C8B-B14F-4D97-AF65-F5344CB8AC3E}">
        <p14:creationId xmlns:p14="http://schemas.microsoft.com/office/powerpoint/2010/main" val="18719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42950"/>
            <a:ext cx="2136140" cy="320601"/>
          </a:xfrm>
          <a:prstGeom prst="rect">
            <a:avLst/>
          </a:prstGeom>
        </p:spPr>
        <p:txBody>
          <a:bodyPr vert="horz" wrap="square" lIns="0" tIns="12700" rIns="0" bIns="0" rtlCol="0">
            <a:spAutoFit/>
          </a:bodyPr>
          <a:lstStyle/>
          <a:p>
            <a:pPr marL="12700">
              <a:lnSpc>
                <a:spcPct val="100000"/>
              </a:lnSpc>
              <a:spcBef>
                <a:spcPts val="100"/>
              </a:spcBef>
            </a:pPr>
            <a:r>
              <a:rPr lang="en-US" sz="2000" spc="30" dirty="0">
                <a:solidFill>
                  <a:srgbClr val="1A1A1A"/>
                </a:solidFill>
                <a:latin typeface="Tahoma" panose="020B0604030504040204" pitchFamily="34" charset="0"/>
                <a:ea typeface="Tahoma" panose="020B0604030504040204" pitchFamily="34" charset="0"/>
                <a:cs typeface="Tahoma" panose="020B0604030504040204" pitchFamily="34" charset="0"/>
              </a:rPr>
              <a:t>Introduction</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879158" y="1581150"/>
            <a:ext cx="7385684" cy="2449710"/>
          </a:xfrm>
          <a:prstGeom prst="rect">
            <a:avLst/>
          </a:prstGeom>
        </p:spPr>
        <p:txBody>
          <a:bodyPr vert="horz" wrap="square" lIns="0" tIns="8890" rIns="0" bIns="0" rtlCol="0">
            <a:spAutoFit/>
          </a:bodyPr>
          <a:lstStyle/>
          <a:p>
            <a:pPr marL="363855" marR="469900" indent="-351790" algn="just">
              <a:lnSpc>
                <a:spcPct val="101600"/>
              </a:lnSpc>
              <a:spcBef>
                <a:spcPts val="70"/>
              </a:spcBef>
              <a:buFont typeface="Arial MT"/>
              <a:buChar char="●"/>
              <a:tabLst>
                <a:tab pos="363855" algn="l"/>
                <a:tab pos="364490" algn="l"/>
              </a:tabLst>
            </a:pPr>
            <a:r>
              <a:rPr lang="en-US" sz="1400" dirty="0">
                <a:solidFill>
                  <a:srgbClr val="595959"/>
                </a:solidFill>
                <a:latin typeface="Tahoma"/>
                <a:cs typeface="Tahoma"/>
              </a:rPr>
              <a:t>Although IS (information systems) researchers have shown that social media analytics can be helpful in several phases of a crisis, many EMAs (emergency management agencies) have not yet grasped the potential of using social media for crisis management. (Ahmed, 2011; Houston et al., 2015). Previous research has demonstrated that social media analytics can identify a problem before it is publicly reported. (Cameron et al., 2012; Crooks et al., 2013). EMAs could respond to crises more quickly and dispatch aid sooner if they used social media analytics. At least some EMAs are already using existing data gathering techniques and even social media analytics tools (Ludwig et al., 2015b). The American Red Cross, for instance, makes use of social media. </a:t>
            </a:r>
            <a:endParaRPr lang="en-CA" sz="1400" dirty="0">
              <a:solidFill>
                <a:srgbClr val="595959"/>
              </a:solidFill>
              <a:latin typeface="Tahoma"/>
              <a:cs typeface="Tahoma"/>
            </a:endParaRPr>
          </a:p>
          <a:p>
            <a:pPr marL="363855" marR="469900" indent="-351790">
              <a:lnSpc>
                <a:spcPct val="101600"/>
              </a:lnSpc>
              <a:spcBef>
                <a:spcPts val="70"/>
              </a:spcBef>
              <a:buFont typeface="Arial MT"/>
              <a:buChar char="●"/>
              <a:tabLst>
                <a:tab pos="363855" algn="l"/>
                <a:tab pos="364490" algn="l"/>
              </a:tabLst>
            </a:pPr>
            <a:endParaRPr lang="en-US" sz="1600" dirty="0">
              <a:solidFill>
                <a:srgbClr val="595959"/>
              </a:solidFill>
              <a:latin typeface="Tahoma"/>
              <a:cs typeface="Tahoma"/>
            </a:endParaRPr>
          </a:p>
        </p:txBody>
      </p:sp>
      <p:sp>
        <p:nvSpPr>
          <p:cNvPr id="4" name="Slide Number Placeholder 3">
            <a:extLst>
              <a:ext uri="{FF2B5EF4-FFF2-40B4-BE49-F238E27FC236}">
                <a16:creationId xmlns:a16="http://schemas.microsoft.com/office/drawing/2014/main" id="{E2FE3EFC-62C4-4384-9F30-A8EC7EE99FA0}"/>
              </a:ext>
            </a:extLst>
          </p:cNvPr>
          <p:cNvSpPr>
            <a:spLocks noGrp="1"/>
          </p:cNvSpPr>
          <p:nvPr>
            <p:ph type="sldNum" sz="quarter" idx="7"/>
          </p:nvPr>
        </p:nvSpPr>
        <p:spPr/>
        <p:txBody>
          <a:bodyPr/>
          <a:lstStyle/>
          <a:p>
            <a:fld id="{B6F15528-21DE-4FAA-801E-634DDDAF4B2B}" type="slidenum">
              <a:rPr lang="en-CA" smtClean="0"/>
              <a:t>4</a:t>
            </a:fld>
            <a:endParaRPr lang="en-CA"/>
          </a:p>
        </p:txBody>
      </p:sp>
    </p:spTree>
    <p:extLst>
      <p:ext uri="{BB962C8B-B14F-4D97-AF65-F5344CB8AC3E}">
        <p14:creationId xmlns:p14="http://schemas.microsoft.com/office/powerpoint/2010/main" val="220755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30847"/>
            <a:ext cx="2136140" cy="320601"/>
          </a:xfrm>
          <a:prstGeom prst="rect">
            <a:avLst/>
          </a:prstGeom>
        </p:spPr>
        <p:txBody>
          <a:bodyPr vert="horz" wrap="square" lIns="0" tIns="12700" rIns="0" bIns="0" rtlCol="0">
            <a:spAutoFit/>
          </a:bodyPr>
          <a:lstStyle/>
          <a:p>
            <a:pPr marL="12700">
              <a:lnSpc>
                <a:spcPct val="100000"/>
              </a:lnSpc>
              <a:spcBef>
                <a:spcPts val="100"/>
              </a:spcBef>
            </a:pPr>
            <a:r>
              <a:rPr lang="en-US" sz="2000" spc="30" dirty="0">
                <a:solidFill>
                  <a:srgbClr val="1A1A1A"/>
                </a:solidFill>
                <a:latin typeface="Tahoma" panose="020B0604030504040204" pitchFamily="34" charset="0"/>
                <a:ea typeface="Tahoma" panose="020B0604030504040204" pitchFamily="34" charset="0"/>
                <a:cs typeface="Tahoma" panose="020B0604030504040204" pitchFamily="34" charset="0"/>
              </a:rPr>
              <a:t>Discussion</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762000" y="1504950"/>
            <a:ext cx="7385684" cy="2622193"/>
          </a:xfrm>
          <a:prstGeom prst="rect">
            <a:avLst/>
          </a:prstGeom>
        </p:spPr>
        <p:txBody>
          <a:bodyPr vert="horz" wrap="square" lIns="0" tIns="8890" rIns="0" bIns="0" rtlCol="0">
            <a:spAutoFit/>
          </a:bodyPr>
          <a:lstStyle/>
          <a:p>
            <a:pPr marL="285750" indent="-285750" algn="just">
              <a:buFont typeface="Arial" panose="020B0604020202020204" pitchFamily="34" charset="0"/>
              <a:buChar char="•"/>
            </a:pPr>
            <a:r>
              <a:rPr lang="en-US" sz="1400" dirty="0">
                <a:solidFill>
                  <a:srgbClr val="595959"/>
                </a:solidFill>
                <a:latin typeface="Tahoma"/>
                <a:cs typeface="Tahoma"/>
              </a:rPr>
              <a:t>Social media analytics via graph visualization has its critics who argue that it is not a reliable way to make informed decisions. According to these critics, graph visualization oversimplifies complex data, which leads to inaccurate conclusions. Moreover, they argue that graph visualization cannot capture the subtleties of human behavior, making it ineffective in predicting future trends.</a:t>
            </a:r>
          </a:p>
          <a:p>
            <a:pPr marL="285750" indent="-285750" algn="just">
              <a:buFont typeface="Arial" panose="020B0604020202020204" pitchFamily="34" charset="0"/>
              <a:buChar char="•"/>
            </a:pPr>
            <a:r>
              <a:rPr lang="en-US" sz="1400" dirty="0">
                <a:solidFill>
                  <a:srgbClr val="595959"/>
                </a:solidFill>
                <a:latin typeface="Tahoma"/>
                <a:cs typeface="Tahoma"/>
              </a:rPr>
              <a:t>There is some evidence to support the idea that graph visualization can be misleading. A study conducted by researchers at the University of Texas at Austin found that graph visualization can lead to biased conclusions, especially when the graph is too complex. The study also revealed that graph visualization can obscure important data points, leading to inaccurate interpretations. This means that relying solely on graph visualization can result in oversimplification, leading to an incorrect understanding of the data.</a:t>
            </a:r>
            <a:endParaRPr lang="en-CA" sz="1400" dirty="0">
              <a:solidFill>
                <a:srgbClr val="595959"/>
              </a:solidFill>
              <a:latin typeface="Tahoma"/>
              <a:cs typeface="Tahoma"/>
            </a:endParaRPr>
          </a:p>
          <a:p>
            <a:pPr marL="363855" marR="469900" indent="-351790">
              <a:lnSpc>
                <a:spcPct val="101600"/>
              </a:lnSpc>
              <a:spcBef>
                <a:spcPts val="70"/>
              </a:spcBef>
              <a:buFont typeface="Arial MT"/>
              <a:buChar char="●"/>
              <a:tabLst>
                <a:tab pos="363855" algn="l"/>
                <a:tab pos="364490" algn="l"/>
              </a:tabLst>
            </a:pPr>
            <a:endParaRPr lang="en-US" sz="1600" dirty="0">
              <a:solidFill>
                <a:srgbClr val="595959"/>
              </a:solidFill>
              <a:latin typeface="Tahoma"/>
              <a:cs typeface="Tahoma"/>
            </a:endParaRPr>
          </a:p>
        </p:txBody>
      </p:sp>
      <p:sp>
        <p:nvSpPr>
          <p:cNvPr id="4" name="Slide Number Placeholder 3">
            <a:extLst>
              <a:ext uri="{FF2B5EF4-FFF2-40B4-BE49-F238E27FC236}">
                <a16:creationId xmlns:a16="http://schemas.microsoft.com/office/drawing/2014/main" id="{E67A5641-B4F6-41CF-80DF-9A3C64824FBB}"/>
              </a:ext>
            </a:extLst>
          </p:cNvPr>
          <p:cNvSpPr>
            <a:spLocks noGrp="1"/>
          </p:cNvSpPr>
          <p:nvPr>
            <p:ph type="sldNum" sz="quarter" idx="7"/>
          </p:nvPr>
        </p:nvSpPr>
        <p:spPr/>
        <p:txBody>
          <a:bodyPr/>
          <a:lstStyle/>
          <a:p>
            <a:fld id="{B6F15528-21DE-4FAA-801E-634DDDAF4B2B}" type="slidenum">
              <a:rPr lang="en-CA" smtClean="0"/>
              <a:t>5</a:t>
            </a:fld>
            <a:endParaRPr lang="en-CA"/>
          </a:p>
        </p:txBody>
      </p:sp>
    </p:spTree>
    <p:extLst>
      <p:ext uri="{BB962C8B-B14F-4D97-AF65-F5344CB8AC3E}">
        <p14:creationId xmlns:p14="http://schemas.microsoft.com/office/powerpoint/2010/main" val="53549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1147" y="742950"/>
            <a:ext cx="2136140" cy="320601"/>
          </a:xfrm>
          <a:prstGeom prst="rect">
            <a:avLst/>
          </a:prstGeom>
        </p:spPr>
        <p:txBody>
          <a:bodyPr vert="horz" wrap="square" lIns="0" tIns="12700" rIns="0" bIns="0" rtlCol="0">
            <a:spAutoFit/>
          </a:bodyPr>
          <a:lstStyle/>
          <a:p>
            <a:pPr marL="12700">
              <a:lnSpc>
                <a:spcPct val="100000"/>
              </a:lnSpc>
              <a:spcBef>
                <a:spcPts val="100"/>
              </a:spcBef>
            </a:pPr>
            <a:r>
              <a:rPr lang="en-US" sz="2000" spc="30" dirty="0">
                <a:solidFill>
                  <a:srgbClr val="1A1A1A"/>
                </a:solidFill>
                <a:latin typeface="Tahoma" panose="020B0604030504040204" pitchFamily="34" charset="0"/>
                <a:ea typeface="Tahoma" panose="020B0604030504040204" pitchFamily="34" charset="0"/>
                <a:cs typeface="Tahoma" panose="020B0604030504040204" pitchFamily="34" charset="0"/>
              </a:rPr>
              <a:t>Discussion</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661147" y="1428750"/>
            <a:ext cx="7502842" cy="2084545"/>
          </a:xfrm>
          <a:prstGeom prst="rect">
            <a:avLst/>
          </a:prstGeom>
        </p:spPr>
        <p:txBody>
          <a:bodyPr vert="horz" wrap="square" lIns="0" tIns="8890" rIns="0" bIns="0" rtlCol="0">
            <a:spAutoFit/>
          </a:bodyPr>
          <a:lstStyle/>
          <a:p>
            <a:pPr marL="285750" indent="-285750" algn="just">
              <a:buFont typeface="Arial" panose="020B0604020202020204" pitchFamily="34" charset="0"/>
              <a:buChar char="•"/>
            </a:pPr>
            <a:r>
              <a:rPr lang="en-US" sz="1500" dirty="0">
                <a:solidFill>
                  <a:srgbClr val="595959"/>
                </a:solidFill>
                <a:latin typeface="Tahoma"/>
                <a:cs typeface="Tahoma"/>
              </a:rPr>
              <a:t>Moreover, critics argue that social media analytics via graph visualization cannot account for the nuances of human behavior. A study published in the journal Information Systems Research found that social media data is often incomplete and unreliable, making it difficult to draw meaningful conclusions. </a:t>
            </a:r>
          </a:p>
          <a:p>
            <a:pPr marL="285750" indent="-285750" algn="just">
              <a:buFont typeface="Arial" panose="020B0604020202020204" pitchFamily="34" charset="0"/>
              <a:buChar char="•"/>
            </a:pPr>
            <a:r>
              <a:rPr lang="en-US" sz="1500" dirty="0">
                <a:solidFill>
                  <a:srgbClr val="595959"/>
                </a:solidFill>
                <a:latin typeface="Tahoma"/>
                <a:cs typeface="Tahoma"/>
              </a:rPr>
              <a:t>Additionally, critics argue that graph visualization cannot capture the complex relationships between individuals and groups, making it ineffective in predicting future trends. This means that social media data may not be representative of actual human behavior, leading to inaccurate predictions.</a:t>
            </a:r>
            <a:endParaRPr lang="en-CA" sz="1500" dirty="0">
              <a:solidFill>
                <a:srgbClr val="595959"/>
              </a:solidFill>
              <a:latin typeface="Tahoma"/>
              <a:cs typeface="Tahoma"/>
            </a:endParaRPr>
          </a:p>
          <a:p>
            <a:pPr marL="363855" marR="469900" indent="-351790">
              <a:lnSpc>
                <a:spcPct val="101600"/>
              </a:lnSpc>
              <a:spcBef>
                <a:spcPts val="70"/>
              </a:spcBef>
              <a:buFont typeface="Arial MT"/>
              <a:buChar char="●"/>
              <a:tabLst>
                <a:tab pos="363855" algn="l"/>
                <a:tab pos="364490" algn="l"/>
              </a:tabLst>
            </a:pPr>
            <a:endParaRPr lang="en-US" sz="1500" dirty="0">
              <a:solidFill>
                <a:srgbClr val="595959"/>
              </a:solidFill>
              <a:latin typeface="Tahoma"/>
              <a:cs typeface="Tahoma"/>
            </a:endParaRPr>
          </a:p>
        </p:txBody>
      </p:sp>
      <p:sp>
        <p:nvSpPr>
          <p:cNvPr id="4" name="Slide Number Placeholder 3">
            <a:extLst>
              <a:ext uri="{FF2B5EF4-FFF2-40B4-BE49-F238E27FC236}">
                <a16:creationId xmlns:a16="http://schemas.microsoft.com/office/drawing/2014/main" id="{674B5D14-636A-46C1-8BD1-CBA486FC279D}"/>
              </a:ext>
            </a:extLst>
          </p:cNvPr>
          <p:cNvSpPr>
            <a:spLocks noGrp="1"/>
          </p:cNvSpPr>
          <p:nvPr>
            <p:ph type="sldNum" sz="quarter" idx="7"/>
          </p:nvPr>
        </p:nvSpPr>
        <p:spPr/>
        <p:txBody>
          <a:bodyPr/>
          <a:lstStyle/>
          <a:p>
            <a:fld id="{B6F15528-21DE-4FAA-801E-634DDDAF4B2B}" type="slidenum">
              <a:rPr lang="en-CA" smtClean="0"/>
              <a:t>6</a:t>
            </a:fld>
            <a:endParaRPr lang="en-CA"/>
          </a:p>
        </p:txBody>
      </p:sp>
    </p:spTree>
    <p:extLst>
      <p:ext uri="{BB962C8B-B14F-4D97-AF65-F5344CB8AC3E}">
        <p14:creationId xmlns:p14="http://schemas.microsoft.com/office/powerpoint/2010/main" val="119370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820229"/>
            <a:ext cx="2136140" cy="320601"/>
          </a:xfrm>
          <a:prstGeom prst="rect">
            <a:avLst/>
          </a:prstGeom>
        </p:spPr>
        <p:txBody>
          <a:bodyPr vert="horz" wrap="square" lIns="0" tIns="12700" rIns="0" bIns="0" rtlCol="0">
            <a:spAutoFit/>
          </a:bodyPr>
          <a:lstStyle/>
          <a:p>
            <a:pPr marL="12700">
              <a:lnSpc>
                <a:spcPct val="100000"/>
              </a:lnSpc>
              <a:spcBef>
                <a:spcPts val="100"/>
              </a:spcBef>
            </a:pPr>
            <a:r>
              <a:rPr lang="en-US" sz="2000" spc="30" dirty="0">
                <a:solidFill>
                  <a:srgbClr val="1A1A1A"/>
                </a:solidFill>
                <a:latin typeface="Tahoma" panose="020B0604030504040204" pitchFamily="34" charset="0"/>
                <a:ea typeface="Tahoma" panose="020B0604030504040204" pitchFamily="34" charset="0"/>
                <a:cs typeface="Tahoma" panose="020B0604030504040204" pitchFamily="34" charset="0"/>
              </a:rPr>
              <a:t>Discussion</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670112" y="1504950"/>
            <a:ext cx="7502842" cy="2084545"/>
          </a:xfrm>
          <a:prstGeom prst="rect">
            <a:avLst/>
          </a:prstGeom>
        </p:spPr>
        <p:txBody>
          <a:bodyPr vert="horz" wrap="square" lIns="0" tIns="8890" rIns="0" bIns="0" rtlCol="0">
            <a:spAutoFit/>
          </a:bodyPr>
          <a:lstStyle/>
          <a:p>
            <a:pPr marL="285750" indent="-285750" algn="just">
              <a:buFont typeface="Arial" panose="020B0604020202020204" pitchFamily="34" charset="0"/>
              <a:buChar char="•"/>
            </a:pPr>
            <a:r>
              <a:rPr lang="en-US" sz="1500" dirty="0">
                <a:solidFill>
                  <a:srgbClr val="595959"/>
                </a:solidFill>
                <a:latin typeface="Tahoma"/>
                <a:cs typeface="Tahoma"/>
              </a:rPr>
              <a:t>Moreover, while it is true that social media data can be incomplete and unreliable, this does not mean that it is useless. By using advanced algorithms and machine learning techniques, analysts can filter out irrelevant data and identify meaningful patterns in the data. </a:t>
            </a:r>
          </a:p>
          <a:p>
            <a:pPr marL="285750" indent="-285750" algn="just">
              <a:buFont typeface="Arial" panose="020B0604020202020204" pitchFamily="34" charset="0"/>
              <a:buChar char="•"/>
            </a:pPr>
            <a:r>
              <a:rPr lang="en-US" sz="1500" dirty="0">
                <a:solidFill>
                  <a:srgbClr val="595959"/>
                </a:solidFill>
                <a:latin typeface="Tahoma"/>
                <a:cs typeface="Tahoma"/>
              </a:rPr>
              <a:t>For example, sentiment analysis can be used to determine the overall mood of a social media conversation. Additionally, social media analytics via graph visualization can be combined with other sources of data, such as surveys and focus groups, to provide a more complete picture of consumer behavior.</a:t>
            </a:r>
            <a:endParaRPr lang="en-CA" sz="1500" dirty="0">
              <a:solidFill>
                <a:srgbClr val="595959"/>
              </a:solidFill>
              <a:latin typeface="Tahoma"/>
              <a:cs typeface="Tahoma"/>
            </a:endParaRPr>
          </a:p>
          <a:p>
            <a:pPr marL="363855" marR="469900" indent="-351790">
              <a:lnSpc>
                <a:spcPct val="101600"/>
              </a:lnSpc>
              <a:spcBef>
                <a:spcPts val="70"/>
              </a:spcBef>
              <a:buFont typeface="Arial MT"/>
              <a:buChar char="●"/>
              <a:tabLst>
                <a:tab pos="363855" algn="l"/>
                <a:tab pos="364490" algn="l"/>
              </a:tabLst>
            </a:pPr>
            <a:endParaRPr lang="en-US" sz="1500" dirty="0">
              <a:solidFill>
                <a:srgbClr val="595959"/>
              </a:solidFill>
              <a:latin typeface="Tahoma"/>
              <a:cs typeface="Tahoma"/>
            </a:endParaRPr>
          </a:p>
        </p:txBody>
      </p:sp>
      <p:sp>
        <p:nvSpPr>
          <p:cNvPr id="4" name="Slide Number Placeholder 3">
            <a:extLst>
              <a:ext uri="{FF2B5EF4-FFF2-40B4-BE49-F238E27FC236}">
                <a16:creationId xmlns:a16="http://schemas.microsoft.com/office/drawing/2014/main" id="{FD04EF52-2867-43D7-A928-2DCE40C5403E}"/>
              </a:ext>
            </a:extLst>
          </p:cNvPr>
          <p:cNvSpPr>
            <a:spLocks noGrp="1"/>
          </p:cNvSpPr>
          <p:nvPr>
            <p:ph type="sldNum" sz="quarter" idx="7"/>
          </p:nvPr>
        </p:nvSpPr>
        <p:spPr/>
        <p:txBody>
          <a:bodyPr/>
          <a:lstStyle/>
          <a:p>
            <a:fld id="{B6F15528-21DE-4FAA-801E-634DDDAF4B2B}" type="slidenum">
              <a:rPr lang="en-CA" smtClean="0"/>
              <a:t>7</a:t>
            </a:fld>
            <a:endParaRPr lang="en-CA"/>
          </a:p>
        </p:txBody>
      </p:sp>
    </p:spTree>
    <p:extLst>
      <p:ext uri="{BB962C8B-B14F-4D97-AF65-F5344CB8AC3E}">
        <p14:creationId xmlns:p14="http://schemas.microsoft.com/office/powerpoint/2010/main" val="207945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651994"/>
            <a:ext cx="7386168" cy="505267"/>
          </a:xfrm>
          <a:prstGeom prst="rect">
            <a:avLst/>
          </a:prstGeom>
        </p:spPr>
        <p:txBody>
          <a:bodyPr vert="horz" wrap="square" lIns="0" tIns="12700" rIns="0" bIns="0" rtlCol="0">
            <a:spAutoFit/>
          </a:bodyPr>
          <a:lstStyle/>
          <a:p>
            <a:pPr marL="12700">
              <a:lnSpc>
                <a:spcPct val="100000"/>
              </a:lnSpc>
              <a:spcBef>
                <a:spcPts val="100"/>
              </a:spcBef>
            </a:pPr>
            <a:r>
              <a:rPr lang="en-US" sz="1600" dirty="0">
                <a:latin typeface="Tahoma" panose="020B0604030504040204" pitchFamily="34" charset="0"/>
                <a:ea typeface="Tahoma" panose="020B0604030504040204" pitchFamily="34" charset="0"/>
                <a:cs typeface="Tahoma" panose="020B0604030504040204" pitchFamily="34" charset="0"/>
              </a:rPr>
              <a:t>Opinion:- </a:t>
            </a:r>
            <a:r>
              <a:rPr lang="en-US" sz="1600" b="0" i="0" dirty="0">
                <a:effectLst/>
                <a:latin typeface="Tahoma" panose="020B0604030504040204" pitchFamily="34" charset="0"/>
                <a:ea typeface="Tahoma" panose="020B0604030504040204" pitchFamily="34" charset="0"/>
                <a:cs typeface="Tahoma" panose="020B0604030504040204" pitchFamily="34" charset="0"/>
              </a:rPr>
              <a:t>Graph visualization provides a comprehensive and clear view of user behavior on social media plat-forms</a:t>
            </a:r>
            <a:endParaRPr sz="160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685800" y="2320275"/>
            <a:ext cx="7502842" cy="2222083"/>
          </a:xfrm>
          <a:prstGeom prst="rect">
            <a:avLst/>
          </a:prstGeom>
        </p:spPr>
        <p:txBody>
          <a:bodyPr vert="horz" wrap="square" lIns="0" tIns="8890" rIns="0" bIns="0" rtlCol="0">
            <a:spAutoFit/>
          </a:bodyPr>
          <a:lstStyle/>
          <a:p>
            <a:pPr marL="0" indent="0">
              <a:buNone/>
            </a:pPr>
            <a:r>
              <a:rPr lang="en-CA" sz="1600" dirty="0">
                <a:latin typeface="Tahoma" panose="020B0604030504040204" pitchFamily="34" charset="0"/>
                <a:ea typeface="Tahoma" panose="020B0604030504040204" pitchFamily="34" charset="0"/>
                <a:cs typeface="Tahoma" panose="020B0604030504040204" pitchFamily="34" charset="0"/>
              </a:rPr>
              <a:t>Support:-</a:t>
            </a:r>
          </a:p>
          <a:p>
            <a:pPr marL="285750" indent="-285750" algn="just">
              <a:buFont typeface="Arial" panose="020B0604020202020204" pitchFamily="34" charset="0"/>
              <a:buChar char="•"/>
            </a:pPr>
            <a:r>
              <a:rPr lang="en-US" sz="1600" dirty="0">
                <a:solidFill>
                  <a:srgbClr val="595959"/>
                </a:solidFill>
                <a:latin typeface="Tahoma"/>
                <a:cs typeface="Tahoma"/>
              </a:rPr>
              <a:t>A report by Gartner states that graph analytics can help in identifying fraud, detecting network intrusions, and providing insight into customer behavior. </a:t>
            </a:r>
          </a:p>
          <a:p>
            <a:pPr marL="285750" indent="-285750" algn="just">
              <a:buFont typeface="Arial" panose="020B0604020202020204" pitchFamily="34" charset="0"/>
              <a:buChar char="•"/>
            </a:pPr>
            <a:r>
              <a:rPr lang="en-US" sz="1600" dirty="0">
                <a:solidFill>
                  <a:srgbClr val="595959"/>
                </a:solidFill>
                <a:latin typeface="Tahoma"/>
                <a:cs typeface="Tahoma"/>
              </a:rPr>
              <a:t>A case study by Amazon Web Services shows how graph visualization helped in analyzing user behavior on their e-commerce platform, resulting in improved recommendations and increased customer engagement. </a:t>
            </a:r>
          </a:p>
          <a:p>
            <a:pPr marL="285750" indent="-285750" algn="just">
              <a:buFont typeface="Arial" panose="020B0604020202020204" pitchFamily="34" charset="0"/>
              <a:buChar char="•"/>
            </a:pPr>
            <a:r>
              <a:rPr lang="en-US" sz="1600" dirty="0">
                <a:solidFill>
                  <a:srgbClr val="595959"/>
                </a:solidFill>
                <a:latin typeface="Tahoma"/>
                <a:cs typeface="Tahoma"/>
              </a:rPr>
              <a:t>Graph visualization can be used to detect and prevent social media abuse and harassment.</a:t>
            </a:r>
            <a:endParaRPr lang="en-CA" sz="1600" dirty="0">
              <a:solidFill>
                <a:srgbClr val="595959"/>
              </a:solidFill>
              <a:latin typeface="Tahoma"/>
              <a:cs typeface="Tahoma"/>
            </a:endParaRPr>
          </a:p>
          <a:p>
            <a:pPr marL="363855" marR="469900" indent="-351790">
              <a:lnSpc>
                <a:spcPct val="101600"/>
              </a:lnSpc>
              <a:spcBef>
                <a:spcPts val="70"/>
              </a:spcBef>
              <a:buFont typeface="Arial MT"/>
              <a:buChar char="●"/>
              <a:tabLst>
                <a:tab pos="363855" algn="l"/>
                <a:tab pos="364490" algn="l"/>
              </a:tabLst>
            </a:pPr>
            <a:endParaRPr lang="en-US" sz="1600" dirty="0">
              <a:solidFill>
                <a:srgbClr val="595959"/>
              </a:solidFill>
              <a:latin typeface="Tahoma"/>
              <a:cs typeface="Tahoma"/>
            </a:endParaRPr>
          </a:p>
        </p:txBody>
      </p:sp>
      <p:sp>
        <p:nvSpPr>
          <p:cNvPr id="4" name="Slide Number Placeholder 3">
            <a:extLst>
              <a:ext uri="{FF2B5EF4-FFF2-40B4-BE49-F238E27FC236}">
                <a16:creationId xmlns:a16="http://schemas.microsoft.com/office/drawing/2014/main" id="{D1945D68-F60E-4D6C-9D32-D0887BD92132}"/>
              </a:ext>
            </a:extLst>
          </p:cNvPr>
          <p:cNvSpPr>
            <a:spLocks noGrp="1"/>
          </p:cNvSpPr>
          <p:nvPr>
            <p:ph type="sldNum" sz="quarter" idx="7"/>
          </p:nvPr>
        </p:nvSpPr>
        <p:spPr/>
        <p:txBody>
          <a:bodyPr/>
          <a:lstStyle/>
          <a:p>
            <a:fld id="{B6F15528-21DE-4FAA-801E-634DDDAF4B2B}" type="slidenum">
              <a:rPr lang="en-CA" smtClean="0"/>
              <a:t>8</a:t>
            </a:fld>
            <a:endParaRPr lang="en-CA"/>
          </a:p>
        </p:txBody>
      </p:sp>
    </p:spTree>
    <p:extLst>
      <p:ext uri="{BB962C8B-B14F-4D97-AF65-F5344CB8AC3E}">
        <p14:creationId xmlns:p14="http://schemas.microsoft.com/office/powerpoint/2010/main" val="406937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1" y="1504950"/>
            <a:ext cx="7386168" cy="474489"/>
          </a:xfrm>
          <a:prstGeom prst="rect">
            <a:avLst/>
          </a:prstGeom>
        </p:spPr>
        <p:txBody>
          <a:bodyPr vert="horz" wrap="square" lIns="0" tIns="12700" rIns="0" bIns="0" rtlCol="0">
            <a:spAutoFit/>
          </a:bodyPr>
          <a:lstStyle/>
          <a:p>
            <a:pPr marL="12700">
              <a:spcBef>
                <a:spcPts val="100"/>
              </a:spcBef>
            </a:pPr>
            <a:r>
              <a:rPr lang="en-CA" sz="1500" dirty="0">
                <a:latin typeface="Tahoma" panose="020B0604030504040204" pitchFamily="34" charset="0"/>
                <a:ea typeface="Tahoma" panose="020B0604030504040204" pitchFamily="34" charset="0"/>
                <a:cs typeface="Tahoma" panose="020B0604030504040204" pitchFamily="34" charset="0"/>
              </a:rPr>
              <a:t>Opinion:- </a:t>
            </a:r>
            <a:r>
              <a:rPr lang="en-US" sz="1500" b="0" dirty="0">
                <a:latin typeface="Tahoma" panose="020B0604030504040204" pitchFamily="34" charset="0"/>
                <a:ea typeface="Tahoma" panose="020B0604030504040204" pitchFamily="34" charset="0"/>
                <a:cs typeface="Tahoma" panose="020B0604030504040204" pitchFamily="34" charset="0"/>
              </a:rPr>
              <a:t>Graph visualization can help in identifying and tracking abusive behavior on social media platforms, thereby enabling timely intervention and prevention</a:t>
            </a:r>
            <a:endParaRPr sz="1500" b="0"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p:nvPr/>
        </p:nvSpPr>
        <p:spPr>
          <a:xfrm>
            <a:off x="685801" y="2124894"/>
            <a:ext cx="7502842" cy="2546210"/>
          </a:xfrm>
          <a:prstGeom prst="rect">
            <a:avLst/>
          </a:prstGeom>
        </p:spPr>
        <p:txBody>
          <a:bodyPr vert="horz" wrap="square" lIns="0" tIns="8890" rIns="0" bIns="0" rtlCol="0">
            <a:spAutoFit/>
          </a:bodyPr>
          <a:lstStyle/>
          <a:p>
            <a:pPr marL="0" indent="0">
              <a:buNone/>
            </a:pPr>
            <a:r>
              <a:rPr lang="en-CA" sz="1500" dirty="0">
                <a:latin typeface="Tahoma" panose="020B0604030504040204" pitchFamily="34" charset="0"/>
                <a:ea typeface="Tahoma" panose="020B0604030504040204" pitchFamily="34" charset="0"/>
                <a:cs typeface="Tahoma" panose="020B0604030504040204" pitchFamily="34" charset="0"/>
              </a:rPr>
              <a:t>Support:-</a:t>
            </a:r>
          </a:p>
          <a:p>
            <a:pPr marL="285750" indent="-285750" algn="just">
              <a:buFont typeface="Arial" panose="020B0604020202020204" pitchFamily="34" charset="0"/>
              <a:buChar char="•"/>
            </a:pPr>
            <a:r>
              <a:rPr lang="en-US" sz="1500" dirty="0">
                <a:solidFill>
                  <a:srgbClr val="595959"/>
                </a:solidFill>
                <a:latin typeface="Tahoma" panose="020B0604030504040204" pitchFamily="34" charset="0"/>
                <a:ea typeface="Tahoma" panose="020B0604030504040204" pitchFamily="34" charset="0"/>
                <a:cs typeface="Tahoma" panose="020B0604030504040204" pitchFamily="34" charset="0"/>
              </a:rPr>
              <a:t>A study by the University of Cambridge found that graph analysis could help in detecting abusive behavior on social media platforms. The study used graph visualization to analyze the connections between users, identifying patterns of abusive behavior. </a:t>
            </a:r>
          </a:p>
          <a:p>
            <a:pPr marL="285750" indent="-285750" algn="just">
              <a:buFont typeface="Arial" panose="020B0604020202020204" pitchFamily="34" charset="0"/>
              <a:buChar char="•"/>
            </a:pPr>
            <a:r>
              <a:rPr lang="en-US" sz="1500" dirty="0">
                <a:solidFill>
                  <a:srgbClr val="595959"/>
                </a:solidFill>
                <a:latin typeface="Tahoma" panose="020B0604030504040204" pitchFamily="34" charset="0"/>
                <a:ea typeface="Tahoma" panose="020B0604030504040204" pitchFamily="34" charset="0"/>
                <a:cs typeface="Tahoma" panose="020B0604030504040204" pitchFamily="34" charset="0"/>
              </a:rPr>
              <a:t>Facebook uses graph analysis to detect and prevent fake accounts and spam. The company also uses graph visualization to identify patterns of abusive behavior, such as hate speech and harassment. </a:t>
            </a:r>
          </a:p>
          <a:p>
            <a:pPr marL="285750" indent="-285750" algn="just">
              <a:buFont typeface="Arial" panose="020B0604020202020204" pitchFamily="34" charset="0"/>
              <a:buChar char="•"/>
            </a:pPr>
            <a:r>
              <a:rPr lang="en-US" sz="1500" dirty="0">
                <a:solidFill>
                  <a:srgbClr val="595959"/>
                </a:solidFill>
                <a:latin typeface="Tahoma" panose="020B0604030504040204" pitchFamily="34" charset="0"/>
                <a:ea typeface="Tahoma" panose="020B0604030504040204" pitchFamily="34" charset="0"/>
                <a:cs typeface="Tahoma" panose="020B0604030504040204" pitchFamily="34" charset="0"/>
              </a:rPr>
              <a:t> The Anti-Defamation League (ADL) uses graph analysis to track and monitor hate speech and extremist behavior on social media platforms. </a:t>
            </a:r>
            <a:endParaRPr lang="en-CA" sz="1500" dirty="0">
              <a:solidFill>
                <a:srgbClr val="595959"/>
              </a:solidFill>
              <a:latin typeface="Tahoma" panose="020B0604030504040204" pitchFamily="34" charset="0"/>
              <a:ea typeface="Tahoma" panose="020B0604030504040204" pitchFamily="34" charset="0"/>
              <a:cs typeface="Tahoma" panose="020B0604030504040204" pitchFamily="34" charset="0"/>
            </a:endParaRPr>
          </a:p>
          <a:p>
            <a:pPr marL="363855" marR="469900" indent="-351790">
              <a:lnSpc>
                <a:spcPct val="101600"/>
              </a:lnSpc>
              <a:spcBef>
                <a:spcPts val="70"/>
              </a:spcBef>
              <a:buFont typeface="Arial MT"/>
              <a:buChar char="●"/>
              <a:tabLst>
                <a:tab pos="363855" algn="l"/>
                <a:tab pos="364490" algn="l"/>
              </a:tabLst>
            </a:pPr>
            <a:endParaRPr lang="en-US" sz="1500" dirty="0">
              <a:solidFill>
                <a:srgbClr val="595959"/>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43480535-5AC8-4FF2-9C4E-F62CD810A613}"/>
              </a:ext>
            </a:extLst>
          </p:cNvPr>
          <p:cNvSpPr>
            <a:spLocks noGrp="1"/>
          </p:cNvSpPr>
          <p:nvPr>
            <p:ph type="sldNum" sz="quarter" idx="7"/>
          </p:nvPr>
        </p:nvSpPr>
        <p:spPr/>
        <p:txBody>
          <a:bodyPr/>
          <a:lstStyle/>
          <a:p>
            <a:fld id="{B6F15528-21DE-4FAA-801E-634DDDAF4B2B}" type="slidenum">
              <a:rPr lang="en-CA" smtClean="0"/>
              <a:t>9</a:t>
            </a:fld>
            <a:endParaRPr lang="en-CA"/>
          </a:p>
        </p:txBody>
      </p:sp>
    </p:spTree>
    <p:extLst>
      <p:ext uri="{BB962C8B-B14F-4D97-AF65-F5344CB8AC3E}">
        <p14:creationId xmlns:p14="http://schemas.microsoft.com/office/powerpoint/2010/main" val="291061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TotalTime>
  <Words>1628</Words>
  <Application>Microsoft Office PowerPoint</Application>
  <PresentationFormat>On-screen Show (16:9)</PresentationFormat>
  <Paragraphs>94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MT</vt:lpstr>
      <vt:lpstr>Calibri</vt:lpstr>
      <vt:lpstr>Tahoma</vt:lpstr>
      <vt:lpstr>Times New Roman</vt:lpstr>
      <vt:lpstr>Trebuchet MS</vt:lpstr>
      <vt:lpstr>Office Theme</vt:lpstr>
      <vt:lpstr>Social Media Analytics via Graph Visualization</vt:lpstr>
      <vt:lpstr>Introduction</vt:lpstr>
      <vt:lpstr>Introduction</vt:lpstr>
      <vt:lpstr>Introduction</vt:lpstr>
      <vt:lpstr>Discussion</vt:lpstr>
      <vt:lpstr>Discussion</vt:lpstr>
      <vt:lpstr>Discussion</vt:lpstr>
      <vt:lpstr>Opinion:- Graph visualization provides a comprehensive and clear view of user behavior on social media plat-forms</vt:lpstr>
      <vt:lpstr>Opinion:- Graph visualization can help in identifying and tracking abusive behavior on social media platforms, thereby enabling timely intervention and prevention</vt:lpstr>
      <vt:lpstr>Opinion:- Graph visualization can provide insights into user behavior that can be used to improve social media marketing strategies</vt:lpstr>
      <vt:lpstr>Dataset</vt:lpstr>
      <vt:lpstr>Graph Visualization in Python</vt:lpstr>
      <vt:lpstr>Graph Visualization in Python</vt:lpstr>
      <vt:lpstr>Graph Visualization in Python</vt:lpstr>
      <vt:lpstr>Graph Visualization in Python</vt:lpstr>
      <vt:lpstr>Conclusion</vt:lpstr>
      <vt:lpstr>Future Works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position Paper PPT</dc:title>
  <dc:creator>User</dc:creator>
  <cp:lastModifiedBy>Rutvik Ghori</cp:lastModifiedBy>
  <cp:revision>41</cp:revision>
  <dcterms:created xsi:type="dcterms:W3CDTF">2023-04-02T19:39:49Z</dcterms:created>
  <dcterms:modified xsi:type="dcterms:W3CDTF">2023-04-03T14:37:52Z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