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F748-1F3F-48F2-8358-6D4A93FAD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49D267-CE2C-48AD-8CA1-1523206A0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26DC08-CD1E-45B1-A6A5-C13E294D2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E64EDD-FE0D-4C8C-9277-74694D72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DDE242-C3C1-46C0-B996-70304CD8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52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EBCC2-2552-456A-BAFB-08889E24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0F5BA8-6842-428B-AD52-129FEB374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BECD1F-D5B9-4503-93B2-A13A956C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394D73-7DE8-4FDF-9F6C-4464315F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BA79AE-AE16-4B0B-9FF4-362947BD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0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B6A8544-4A13-4F82-A5B3-4487B41C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940889C-3F94-4F3F-81B9-CA6C51DF2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E98E40-F4A5-4902-A33D-43CB098A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EE01A5-4AAD-40B4-B9F6-3BCC5B9E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820F5F-BFB9-4862-9051-54BD61A3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ECD73-3BE5-493F-AB05-A88CC711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6BCE0-E5CB-4031-B994-F31ED4778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2296DC-B48B-4A30-974C-83525C2B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37BD79-32ED-4393-9DC2-2C7BDA69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4E33B-3DD5-4AC3-BF40-CDF061D6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08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1EBD8-3AE5-4E86-B83A-18C7AFA6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611E6D-7D81-4BEE-8CED-B57030283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186388-1F5A-4019-B836-F9537273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1A1226-62D8-4240-9BCA-4C43ABA0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E5E076-60BB-4FD1-9BA4-1E577AA02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8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97382-3BCD-4E91-890C-03CFFF4D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7B9BD4-507E-4D8A-8E53-CFC6AA7BE3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CF9516-5075-4DFB-ABB8-648E0ABD1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7764FC-1FD8-4291-9D4A-B8C95473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B387E-390D-41EC-A1F8-DF1B8B59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E5DFF1-2680-4B7B-98DA-CDDD33ED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38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3C380-3E84-428F-8250-56340726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FD207E-47F9-46A2-B917-0F15211B0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9E8BCB-C65F-438C-9B6F-3C869FAD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BEC580-4DBD-4A59-8A3E-68A1B72AA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DCC93CA-850C-4126-B1B5-F8F87D22B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C730BE-DC1E-47F8-8596-A7C9B42E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572682-0E6F-499A-8FBF-4B1C9AFC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2DF495-9526-4545-833C-35C5A5B6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514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D78B1-4C7E-44A9-BE9E-592A6DB6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61FEFE-B15D-4CE3-ACC5-B3714682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21BCDBE-DCE0-481C-B8F4-4A0694855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56A89C-DD47-4709-9976-EC44F480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60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A636F39-B03D-4F27-B6A2-F70334A1D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104588F-F18D-41E2-8152-A7FBF9FA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260D03-58D4-45EE-BA86-F6F5D524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8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3821A-059B-4019-AB33-E761C22A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8E3EA1-1295-4C87-9D80-01FF73C0F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EACAC7-0214-41C4-A0A6-92A04D69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6E3EA7-5CB0-4178-AF43-629D1B43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6693BA-306F-4160-99AB-462C5D33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EF7690-AB3F-4AC5-934E-1751B8E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9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920D7-306A-4BD0-B698-6B56EB5C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8B39026-EC48-4633-AB4B-4A79761FC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77C65C-93ED-4E41-A10B-11CE107A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CD98C2-86BE-403D-B6A8-77B8F299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B7DDDA-7B16-41D8-804C-3A88DDFE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29F255-40FC-4C81-BD0C-E67CA83B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25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7F6199F-693A-4EC3-B20E-57095421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6453FB-2FD0-4FDF-9F53-E1B744EA7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5870AC-8898-4393-8027-BC6CD660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5895F-2B33-41F3-916A-3139CD7B6EF3}" type="datetimeFigureOut">
              <a:rPr lang="zh-TW" altLang="en-US" smtClean="0"/>
              <a:t>2022/3/27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AFAEA6-81B4-40EF-AE30-5DA8AA627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A829CA-E660-443A-A3EC-D31A1F35C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3A459-FF5C-477A-8FF2-F973F6A992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42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pvldb/vol8/p1816-teller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71EB9-3035-4AED-8572-9BE263507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Prometheus-</a:t>
            </a:r>
            <a:r>
              <a:rPr lang="en-US" altLang="zh-TW" dirty="0" err="1"/>
              <a:t>tsdb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47B2ED-85BA-4A53-8F13-42A3BA4F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108703036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20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1FA0E-C943-4F1C-B5B2-D1C2847D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53AA7-8926-4083-A94E-582D4B87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590732"/>
            <a:ext cx="10515600" cy="4793289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將最近期的數據塊存在</a:t>
            </a:r>
            <a:r>
              <a:rPr lang="en-US" altLang="zh-TW" sz="1800" dirty="0"/>
              <a:t>memory</a:t>
            </a:r>
            <a:r>
              <a:rPr lang="zh-TW" altLang="en-US" sz="1800" dirty="0"/>
              <a:t>叫</a:t>
            </a:r>
            <a:r>
              <a:rPr lang="en-US" altLang="zh-TW" sz="1800" dirty="0"/>
              <a:t>head block</a:t>
            </a:r>
          </a:p>
          <a:p>
            <a:endParaRPr lang="en-US" altLang="zh-TW" sz="1800" dirty="0"/>
          </a:p>
          <a:p>
            <a:r>
              <a:rPr lang="zh-TW" altLang="en-US" sz="1800" dirty="0"/>
              <a:t>只有</a:t>
            </a:r>
            <a:r>
              <a:rPr lang="en-US" altLang="zh-TW" sz="1800" dirty="0"/>
              <a:t>head block</a:t>
            </a:r>
            <a:r>
              <a:rPr lang="zh-TW" altLang="en-US" sz="1800" dirty="0"/>
              <a:t>是</a:t>
            </a:r>
            <a:r>
              <a:rPr lang="en-US" altLang="zh-TW" sz="1800" dirty="0"/>
              <a:t>mutable</a:t>
            </a:r>
          </a:p>
          <a:p>
            <a:r>
              <a:rPr lang="zh-TW" altLang="en-US" sz="1800" dirty="0"/>
              <a:t>其他</a:t>
            </a:r>
            <a:r>
              <a:rPr lang="en-US" altLang="zh-TW" sz="1800" dirty="0"/>
              <a:t>blocks</a:t>
            </a:r>
            <a:r>
              <a:rPr lang="zh-TW" altLang="en-US" sz="1800" dirty="0"/>
              <a:t>都是</a:t>
            </a:r>
            <a:r>
              <a:rPr lang="en-US" altLang="zh-TW" sz="1800" dirty="0"/>
              <a:t>immutable</a:t>
            </a:r>
          </a:p>
          <a:p>
            <a:r>
              <a:rPr lang="zh-TW" altLang="en-US" sz="1800" dirty="0"/>
              <a:t>當</a:t>
            </a:r>
            <a:r>
              <a:rPr lang="en-US" altLang="zh-TW" sz="1800" dirty="0"/>
              <a:t>block</a:t>
            </a:r>
            <a:r>
              <a:rPr lang="zh-TW" altLang="en-US" sz="1800" dirty="0"/>
              <a:t>有一定數量後會進行</a:t>
            </a:r>
            <a:r>
              <a:rPr lang="en-US" altLang="zh-TW" sz="1800" dirty="0"/>
              <a:t>compact</a:t>
            </a:r>
          </a:p>
          <a:p>
            <a:endParaRPr lang="en-US" altLang="zh-TW" sz="1800" dirty="0"/>
          </a:p>
          <a:p>
            <a:r>
              <a:rPr lang="zh-TW" altLang="en-US" sz="1800" dirty="0"/>
              <a:t>前兩小時</a:t>
            </a:r>
            <a:r>
              <a:rPr lang="en-US" altLang="zh-TW" sz="1800" dirty="0" err="1"/>
              <a:t>blockc</a:t>
            </a:r>
            <a:r>
              <a:rPr lang="zh-TW" altLang="en-US" sz="1800" dirty="0"/>
              <a:t>會在後台被壓縮成更長的</a:t>
            </a:r>
            <a:r>
              <a:rPr lang="en-US" altLang="zh-TW" sz="1800" dirty="0"/>
              <a:t>block</a:t>
            </a:r>
          </a:p>
          <a:p>
            <a:r>
              <a:rPr lang="zh-TW" altLang="en-US" sz="1800" dirty="0"/>
              <a:t>壓縮後的</a:t>
            </a:r>
            <a:r>
              <a:rPr lang="en-US" altLang="zh-TW" sz="1800" dirty="0"/>
              <a:t>block </a:t>
            </a:r>
            <a:r>
              <a:rPr lang="zh-TW" altLang="en-US" sz="1800" dirty="0"/>
              <a:t>最多包含</a:t>
            </a:r>
            <a:r>
              <a:rPr lang="en-US" altLang="zh-TW" sz="1800" dirty="0"/>
              <a:t>min (10% of the retention time, or 31 days)</a:t>
            </a:r>
            <a:r>
              <a:rPr lang="zh-TW" altLang="en-US" sz="1800" dirty="0"/>
              <a:t>的</a:t>
            </a:r>
            <a:r>
              <a:rPr lang="en-US" altLang="zh-TW" sz="1800" dirty="0"/>
              <a:t>data</a:t>
            </a:r>
          </a:p>
          <a:p>
            <a:r>
              <a:rPr lang="en-US" altLang="zh-TW" sz="1800" dirty="0"/>
              <a:t>block</a:t>
            </a:r>
            <a:r>
              <a:rPr lang="zh-TW" altLang="en-US" sz="1800" dirty="0"/>
              <a:t>的</a:t>
            </a:r>
            <a:r>
              <a:rPr lang="en-US" altLang="zh-TW" sz="1800" dirty="0"/>
              <a:t>data</a:t>
            </a:r>
            <a:r>
              <a:rPr lang="zh-TW" altLang="en-US" sz="1800" dirty="0"/>
              <a:t>全部都超過保留時間後就會被丟棄</a:t>
            </a:r>
            <a:endParaRPr lang="en-US" altLang="zh-TW" sz="1800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8" name="Picture 2" descr="prome_arch.jpg">
            <a:extLst>
              <a:ext uri="{FF2B5EF4-FFF2-40B4-BE49-F238E27FC236}">
                <a16:creationId xmlns:a16="http://schemas.microsoft.com/office/drawing/2014/main" id="{05380CFB-26E7-448F-903F-BFE78AE85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44" y="1820411"/>
            <a:ext cx="4708146" cy="241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D719420-BA62-43A9-AB83-BB2D3839C748}"/>
              </a:ext>
            </a:extLst>
          </p:cNvPr>
          <p:cNvCxnSpPr>
            <a:cxnSpLocks/>
          </p:cNvCxnSpPr>
          <p:nvPr/>
        </p:nvCxnSpPr>
        <p:spPr>
          <a:xfrm>
            <a:off x="4664279" y="1820411"/>
            <a:ext cx="3653259" cy="102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>
            <a:extLst>
              <a:ext uri="{FF2B5EF4-FFF2-40B4-BE49-F238E27FC236}">
                <a16:creationId xmlns:a16="http://schemas.microsoft.com/office/drawing/2014/main" id="{3360AAF0-7621-4C4C-ADCB-DB80920D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721" y="365125"/>
            <a:ext cx="3653259" cy="134751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78D677D-1FD0-4196-B194-6BE63DC24F05}"/>
              </a:ext>
            </a:extLst>
          </p:cNvPr>
          <p:cNvSpPr txBox="1"/>
          <p:nvPr/>
        </p:nvSpPr>
        <p:spPr>
          <a:xfrm>
            <a:off x="9810484" y="1321356"/>
            <a:ext cx="229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tsdb</a:t>
            </a:r>
            <a:r>
              <a:rPr lang="en-US" altLang="zh-TW" dirty="0"/>
              <a:t>/</a:t>
            </a:r>
            <a:r>
              <a:rPr lang="en-US" altLang="zh-TW" dirty="0" err="1"/>
              <a:t>wal.go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0FCA39C-3C15-403F-987B-773D7BE90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433" y="4515128"/>
            <a:ext cx="3884102" cy="21382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6B6871-41D1-4DE6-BC9F-12F705C8233C}"/>
              </a:ext>
            </a:extLst>
          </p:cNvPr>
          <p:cNvSpPr txBox="1"/>
          <p:nvPr/>
        </p:nvSpPr>
        <p:spPr>
          <a:xfrm>
            <a:off x="9278224" y="4177428"/>
            <a:ext cx="184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tsdb</a:t>
            </a:r>
            <a:r>
              <a:rPr lang="en-US" altLang="zh-TW" dirty="0"/>
              <a:t>/</a:t>
            </a:r>
            <a:r>
              <a:rPr lang="en-US" altLang="zh-TW" dirty="0" err="1"/>
              <a:t>compact.go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87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1FA0E-C943-4F1C-B5B2-D1C2847D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53AA7-8926-4083-A94E-582D4B87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590733"/>
            <a:ext cx="10515600" cy="4902142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每個</a:t>
            </a:r>
            <a:r>
              <a:rPr lang="en-US" altLang="zh-TW" sz="1800" dirty="0"/>
              <a:t>persistent block</a:t>
            </a:r>
            <a:r>
              <a:rPr lang="zh-TW" altLang="en-US" sz="1800" dirty="0"/>
              <a:t>都有</a:t>
            </a:r>
            <a:r>
              <a:rPr lang="en-US" altLang="zh-TW" sz="1800" dirty="0"/>
              <a:t>tombstones index chucks</a:t>
            </a:r>
          </a:p>
          <a:p>
            <a:r>
              <a:rPr lang="en-US" altLang="zh-TW" sz="1800" dirty="0"/>
              <a:t>index: </a:t>
            </a:r>
          </a:p>
          <a:p>
            <a:pPr lvl="1"/>
            <a:r>
              <a:rPr lang="zh-TW" altLang="en-US" sz="1800" dirty="0"/>
              <a:t>對</a:t>
            </a:r>
            <a:r>
              <a:rPr lang="en-US" altLang="zh-TW" sz="1800" dirty="0"/>
              <a:t>labels</a:t>
            </a:r>
            <a:r>
              <a:rPr lang="zh-TW" altLang="en-US" sz="1800" dirty="0"/>
              <a:t>的索引</a:t>
            </a:r>
            <a:endParaRPr lang="en-US" altLang="zh-TW" sz="1800" dirty="0"/>
          </a:p>
          <a:p>
            <a:r>
              <a:rPr lang="en-US" altLang="zh-TW" sz="1800" dirty="0"/>
              <a:t>tombstones:</a:t>
            </a:r>
          </a:p>
          <a:p>
            <a:pPr lvl="1"/>
            <a:r>
              <a:rPr lang="zh-TW" altLang="en-US" sz="1800" dirty="0"/>
              <a:t>當使用</a:t>
            </a:r>
            <a:r>
              <a:rPr lang="en-US" altLang="zh-TW" sz="1800" dirty="0"/>
              <a:t>API</a:t>
            </a:r>
            <a:r>
              <a:rPr lang="zh-TW" altLang="en-US" sz="1800" dirty="0"/>
              <a:t>刪除</a:t>
            </a:r>
            <a:r>
              <a:rPr lang="en-US" altLang="zh-TW" sz="1800" dirty="0" err="1"/>
              <a:t>sreies</a:t>
            </a:r>
            <a:r>
              <a:rPr lang="zh-TW" altLang="en-US" sz="1800" dirty="0"/>
              <a:t>時 刪除紀錄會被保存在</a:t>
            </a:r>
            <a:r>
              <a:rPr lang="en-US" altLang="zh-TW" sz="1800" dirty="0"/>
              <a:t> </a:t>
            </a:r>
            <a:r>
              <a:rPr lang="zh-TW" altLang="en-US" sz="1800" dirty="0"/>
              <a:t>各自的</a:t>
            </a:r>
            <a:r>
              <a:rPr lang="en-US" altLang="zh-TW" sz="1800" dirty="0"/>
              <a:t>tombstone files </a:t>
            </a:r>
          </a:p>
          <a:p>
            <a:pPr lvl="1"/>
            <a:r>
              <a:rPr lang="zh-TW" altLang="en-US" sz="1800" dirty="0"/>
              <a:t>而非立即從</a:t>
            </a:r>
            <a:r>
              <a:rPr lang="en-US" altLang="zh-TW" sz="1800" dirty="0"/>
              <a:t>chunk segments</a:t>
            </a:r>
            <a:r>
              <a:rPr lang="zh-TW" altLang="en-US" sz="1800" dirty="0"/>
              <a:t>刪除</a:t>
            </a:r>
            <a:r>
              <a:rPr lang="en-US" altLang="zh-TW" sz="1800" dirty="0"/>
              <a:t> 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r>
              <a:rPr lang="en-US" altLang="zh-TW" sz="1800" dirty="0"/>
              <a:t>chucks: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pPr lvl="1"/>
            <a:r>
              <a:rPr lang="zh-TW" altLang="en-US" sz="1400" dirty="0"/>
              <a:t>包含從</a:t>
            </a:r>
            <a:r>
              <a:rPr lang="en-US" altLang="zh-TW" sz="1400" dirty="0"/>
              <a:t>000001</a:t>
            </a:r>
            <a:r>
              <a:rPr lang="zh-TW" altLang="en-US" sz="1400" dirty="0"/>
              <a:t>開始編號的</a:t>
            </a:r>
            <a:r>
              <a:rPr lang="en-US" altLang="zh-TW" sz="1400" dirty="0"/>
              <a:t>file </a:t>
            </a:r>
            <a:r>
              <a:rPr lang="zh-TW" altLang="en-US" sz="1400" dirty="0"/>
              <a:t>預設上限</a:t>
            </a:r>
            <a:r>
              <a:rPr lang="en-US" altLang="zh-TW" sz="1400" dirty="0"/>
              <a:t>512MB</a:t>
            </a:r>
          </a:p>
          <a:p>
            <a:pPr lvl="1"/>
            <a:r>
              <a:rPr lang="zh-TW" altLang="en-US" sz="1400" dirty="0"/>
              <a:t>保存所有</a:t>
            </a:r>
            <a:r>
              <a:rPr lang="en-US" altLang="zh-TW" sz="1400" dirty="0"/>
              <a:t>samples in time window </a:t>
            </a:r>
            <a:r>
              <a:rPr lang="en-US" altLang="zh-CN" sz="1400" dirty="0"/>
              <a:t>[</a:t>
            </a:r>
            <a:r>
              <a:rPr lang="en-US" altLang="zh-CN" sz="1400" dirty="0" err="1"/>
              <a:t>minTime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maxTime</a:t>
            </a:r>
            <a:r>
              <a:rPr lang="en-US" altLang="zh-CN" sz="1400" dirty="0"/>
              <a:t>]</a:t>
            </a:r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9F5C98-DA44-44DD-84CE-FAE6D711C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859" y="1690688"/>
            <a:ext cx="2162477" cy="40105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B0E4B54-8E9E-4326-8915-51A014AC85B0}"/>
              </a:ext>
            </a:extLst>
          </p:cNvPr>
          <p:cNvSpPr txBox="1"/>
          <p:nvPr/>
        </p:nvSpPr>
        <p:spPr>
          <a:xfrm>
            <a:off x="7926197" y="1200442"/>
            <a:ext cx="4265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Prometheus server’s data</a:t>
            </a:r>
            <a:r>
              <a:rPr lang="zh-TW" altLang="en-US" dirty="0"/>
              <a:t>資料夾類似這樣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5F2F2E-1882-4AB2-AB8D-BD891CDA2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8" y="3695980"/>
            <a:ext cx="4925112" cy="11050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80261A8-6286-469D-97D3-80BFF5D62850}"/>
              </a:ext>
            </a:extLst>
          </p:cNvPr>
          <p:cNvSpPr txBox="1"/>
          <p:nvPr/>
        </p:nvSpPr>
        <p:spPr>
          <a:xfrm>
            <a:off x="1475029" y="4801034"/>
            <a:ext cx="34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tsdb</a:t>
            </a:r>
            <a:r>
              <a:rPr lang="en-US" altLang="zh-TW" dirty="0"/>
              <a:t>/tombstones/</a:t>
            </a:r>
            <a:r>
              <a:rPr lang="en-US" altLang="zh-TW" dirty="0" err="1"/>
              <a:t>tombstones.go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B24484-B124-4185-B34D-06E561A8D29C}"/>
              </a:ext>
            </a:extLst>
          </p:cNvPr>
          <p:cNvSpPr/>
          <p:nvPr/>
        </p:nvSpPr>
        <p:spPr>
          <a:xfrm>
            <a:off x="9185946" y="2237063"/>
            <a:ext cx="1845578" cy="1059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D150110-04EB-41BF-BA8B-6D771783FE95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617365" y="1846773"/>
            <a:ext cx="6568581" cy="92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83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1FA0E-C943-4F1C-B5B2-D1C2847D3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53AA7-8926-4083-A94E-582D4B87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590733"/>
            <a:ext cx="10515600" cy="4902142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對外提供的主要對象</a:t>
            </a:r>
            <a:endParaRPr lang="en-US" altLang="zh-TW" sz="1800" dirty="0"/>
          </a:p>
          <a:p>
            <a:r>
              <a:rPr lang="zh-TW" altLang="en-US" sz="1800" dirty="0"/>
              <a:t>幾個我覺得比較重要的功能 </a:t>
            </a:r>
            <a:r>
              <a:rPr lang="en-US" altLang="zh-TW" sz="1800" dirty="0"/>
              <a:t>just to name a few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0E4B54-8E9E-4326-8915-51A014AC85B0}"/>
              </a:ext>
            </a:extLst>
          </p:cNvPr>
          <p:cNvSpPr txBox="1"/>
          <p:nvPr/>
        </p:nvSpPr>
        <p:spPr>
          <a:xfrm>
            <a:off x="8830304" y="613011"/>
            <a:ext cx="1781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tsdb</a:t>
            </a:r>
            <a:r>
              <a:rPr lang="en-US" altLang="zh-TW" dirty="0"/>
              <a:t>/</a:t>
            </a:r>
            <a:r>
              <a:rPr lang="en-US" altLang="zh-TW" dirty="0" err="1"/>
              <a:t>db.go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373F3A2-B685-44F3-993C-7649EC62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951" y="1259342"/>
            <a:ext cx="4894623" cy="490214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0F6263C-111F-478E-9A17-40546536E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20" y="2683566"/>
            <a:ext cx="4436055" cy="13887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E913FC-F2C2-4E39-8E6E-70BDE8EDC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22" y="4238009"/>
            <a:ext cx="5980928" cy="9153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689FFF9-7AD6-4680-B5B4-729821EA3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21" y="5308497"/>
            <a:ext cx="5980929" cy="49429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E84580E-2D78-463E-84ED-8D6029E1D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1" y="5968484"/>
            <a:ext cx="4710775" cy="52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5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926CE-FCA8-4FF6-9492-75F45D33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0DD58D-4357-4DE1-98CC-9127382A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DB:</a:t>
            </a:r>
            <a:r>
              <a:rPr lang="zh-TW" altLang="en-US" dirty="0"/>
              <a:t>對外提供的主要對象</a:t>
            </a:r>
            <a:endParaRPr lang="en-US" altLang="zh-TW" dirty="0"/>
          </a:p>
          <a:p>
            <a:pPr lvl="1"/>
            <a:r>
              <a:rPr lang="en-US" altLang="zh-TW" dirty="0"/>
              <a:t>Block: persisted, immutable, compacted</a:t>
            </a:r>
          </a:p>
          <a:p>
            <a:pPr lvl="2"/>
            <a:r>
              <a:rPr lang="en-US" altLang="zh-TW" dirty="0"/>
              <a:t>Index: </a:t>
            </a:r>
            <a:r>
              <a:rPr lang="zh-TW" altLang="en-US" dirty="0"/>
              <a:t>對</a:t>
            </a:r>
            <a:r>
              <a:rPr lang="en-US" altLang="zh-TW" dirty="0"/>
              <a:t>labels</a:t>
            </a:r>
            <a:r>
              <a:rPr lang="zh-TW" altLang="en-US" dirty="0"/>
              <a:t>的索引</a:t>
            </a:r>
            <a:endParaRPr lang="en-US" altLang="zh-TW" dirty="0"/>
          </a:p>
          <a:p>
            <a:pPr lvl="2"/>
            <a:r>
              <a:rPr lang="en-US" altLang="zh-TW" dirty="0"/>
              <a:t>Tombstone: </a:t>
            </a:r>
            <a:r>
              <a:rPr lang="zh-TW" altLang="en-US" dirty="0"/>
              <a:t>紀錄刪除動作</a:t>
            </a:r>
            <a:endParaRPr lang="en-US" altLang="zh-TW" dirty="0"/>
          </a:p>
          <a:p>
            <a:pPr lvl="2"/>
            <a:r>
              <a:rPr lang="en-US" altLang="zh-TW" dirty="0"/>
              <a:t>Chunk: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</a:p>
          <a:p>
            <a:pPr lvl="1"/>
            <a:r>
              <a:rPr lang="en-US" altLang="zh-TW" dirty="0"/>
              <a:t>Head: not fully persisted, keep in memory</a:t>
            </a:r>
            <a:r>
              <a:rPr lang="zh-TW" altLang="en-US" dirty="0"/>
              <a:t> 在任意時間只有一個 增序寫入</a:t>
            </a:r>
            <a:endParaRPr lang="en-US" altLang="zh-TW" dirty="0"/>
          </a:p>
          <a:p>
            <a:pPr lvl="2"/>
            <a:r>
              <a:rPr lang="en-US" altLang="zh-TW" dirty="0"/>
              <a:t>Wal: secured against crashes</a:t>
            </a:r>
          </a:p>
          <a:p>
            <a:pPr lvl="2"/>
            <a:r>
              <a:rPr lang="en-US" altLang="zh-TW" dirty="0"/>
              <a:t>Chunk: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</a:p>
          <a:p>
            <a:pPr lvl="1"/>
            <a:r>
              <a:rPr lang="en-US" altLang="zh-TW" dirty="0"/>
              <a:t>Compactor: </a:t>
            </a:r>
            <a:r>
              <a:rPr lang="zh-TW" altLang="en-US" dirty="0"/>
              <a:t>壓縮</a:t>
            </a:r>
            <a:r>
              <a:rPr lang="en-US" altLang="zh-TW" dirty="0"/>
              <a:t>block(</a:t>
            </a:r>
            <a:r>
              <a:rPr lang="zh-TW" altLang="en-US" dirty="0"/>
              <a:t>不是</a:t>
            </a:r>
            <a:r>
              <a:rPr lang="en-US" altLang="zh-TW" dirty="0"/>
              <a:t>samples)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590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C8079-892F-4A88-B688-8F28C2F8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基本概念</a:t>
            </a:r>
          </a:p>
        </p:txBody>
      </p:sp>
      <p:pic>
        <p:nvPicPr>
          <p:cNvPr id="4" name="內容版面配置區 3" descr="https://pic1.zhimg.com/80/v2-8fb8e005813b61ecf05ef6e5bad67554_720w.jpg">
            <a:extLst>
              <a:ext uri="{FF2B5EF4-FFF2-40B4-BE49-F238E27FC236}">
                <a16:creationId xmlns:a16="http://schemas.microsoft.com/office/drawing/2014/main" id="{4DCD544E-0758-4680-AB99-7E97232340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7" y="1986057"/>
            <a:ext cx="68580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04F9E9B-DC9F-4FC5-8208-BD237AB5CDD4}"/>
              </a:ext>
            </a:extLst>
          </p:cNvPr>
          <p:cNvSpPr txBox="1"/>
          <p:nvPr/>
        </p:nvSpPr>
        <p:spPr>
          <a:xfrm>
            <a:off x="806043" y="4476082"/>
            <a:ext cx="416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Point </a:t>
            </a:r>
            <a:r>
              <a:rPr lang="zh-TW" altLang="en-US" dirty="0"/>
              <a:t>數據點 </a:t>
            </a:r>
            <a:r>
              <a:rPr lang="en-US" altLang="zh-TW" dirty="0"/>
              <a:t>– </a:t>
            </a:r>
            <a:r>
              <a:rPr lang="en-US" altLang="zh-TW" dirty="0" err="1"/>
              <a:t>tsdb</a:t>
            </a:r>
            <a:r>
              <a:rPr lang="en-US" altLang="zh-TW" dirty="0"/>
              <a:t>/</a:t>
            </a:r>
            <a:r>
              <a:rPr lang="en-US" altLang="zh-TW" dirty="0" err="1"/>
              <a:t>promql</a:t>
            </a:r>
            <a:r>
              <a:rPr lang="en-US" altLang="zh-TW" dirty="0"/>
              <a:t>/</a:t>
            </a:r>
            <a:r>
              <a:rPr lang="en-US" altLang="zh-TW" dirty="0" err="1"/>
              <a:t>value.go</a:t>
            </a:r>
            <a:endParaRPr lang="en-US" altLang="zh-TW" dirty="0"/>
          </a:p>
          <a:p>
            <a:r>
              <a:rPr lang="zh-TW" altLang="en-US" dirty="0"/>
              <a:t>一組</a:t>
            </a:r>
            <a:r>
              <a:rPr lang="en-US" altLang="zh-TW" dirty="0"/>
              <a:t>timestamp</a:t>
            </a:r>
            <a:r>
              <a:rPr lang="zh-TW" altLang="en-US" dirty="0"/>
              <a:t> </a:t>
            </a:r>
            <a:r>
              <a:rPr lang="en-US" altLang="zh-TW" dirty="0"/>
              <a:t>&amp; value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5A6018-CA41-48CB-BF72-61D4FFB74673}"/>
              </a:ext>
            </a:extLst>
          </p:cNvPr>
          <p:cNvSpPr/>
          <p:nvPr/>
        </p:nvSpPr>
        <p:spPr>
          <a:xfrm>
            <a:off x="1451295" y="2306972"/>
            <a:ext cx="125835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68AD90D-AEA0-4CB1-BCD1-41A36CF474F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514212" y="2517674"/>
            <a:ext cx="1372650" cy="195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073EDFAC-DB3A-4A1A-828F-CC57CEF97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818" y="435612"/>
            <a:ext cx="5658640" cy="149563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A2E93D0-E6D7-4D7F-AC6A-FA7070788B55}"/>
              </a:ext>
            </a:extLst>
          </p:cNvPr>
          <p:cNvSpPr/>
          <p:nvPr/>
        </p:nvSpPr>
        <p:spPr>
          <a:xfrm>
            <a:off x="4967681" y="2264771"/>
            <a:ext cx="1726734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6C48B34-77FE-4352-B80B-A224ECEB20EA}"/>
              </a:ext>
            </a:extLst>
          </p:cNvPr>
          <p:cNvSpPr txBox="1"/>
          <p:nvPr/>
        </p:nvSpPr>
        <p:spPr>
          <a:xfrm>
            <a:off x="8703578" y="2346744"/>
            <a:ext cx="3318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 </a:t>
            </a:r>
            <a:r>
              <a:rPr lang="zh-TW" altLang="en-US" dirty="0"/>
              <a:t>標籤 </a:t>
            </a:r>
            <a:r>
              <a:rPr lang="en-US" altLang="zh-TW" dirty="0"/>
              <a:t>– model/labels/labels</a:t>
            </a:r>
          </a:p>
          <a:p>
            <a:r>
              <a:rPr lang="zh-TW" altLang="en-US" dirty="0"/>
              <a:t> </a:t>
            </a:r>
            <a:r>
              <a:rPr lang="en-US" altLang="zh-TW" dirty="0"/>
              <a:t>key/value pair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DF311BB-7F8A-434E-8D49-563302F0BDD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694415" y="2365439"/>
            <a:ext cx="2009163" cy="30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42CC6D95-3B13-4F44-85CF-40567562D5E4}"/>
              </a:ext>
            </a:extLst>
          </p:cNvPr>
          <p:cNvSpPr/>
          <p:nvPr/>
        </p:nvSpPr>
        <p:spPr>
          <a:xfrm>
            <a:off x="4967681" y="3091770"/>
            <a:ext cx="2725024" cy="201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5E506C7-C8AA-4D25-960A-A370EFA0FB9D}"/>
              </a:ext>
            </a:extLst>
          </p:cNvPr>
          <p:cNvSpPr txBox="1"/>
          <p:nvPr/>
        </p:nvSpPr>
        <p:spPr>
          <a:xfrm>
            <a:off x="7130643" y="3782435"/>
            <a:ext cx="4891132" cy="1527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labels </a:t>
            </a:r>
            <a:r>
              <a:rPr lang="zh-TW" altLang="en-US" dirty="0"/>
              <a:t>標籤組 </a:t>
            </a:r>
            <a:r>
              <a:rPr lang="en-US" altLang="zh-TW" dirty="0"/>
              <a:t>– model/labels/labels</a:t>
            </a:r>
          </a:p>
          <a:p>
            <a:r>
              <a:rPr lang="zh-TW" altLang="en-US" dirty="0"/>
              <a:t>由</a:t>
            </a:r>
            <a:r>
              <a:rPr lang="en-US" altLang="zh-TW" dirty="0"/>
              <a:t>label</a:t>
            </a:r>
            <a:r>
              <a:rPr lang="zh-TW" altLang="en-US" dirty="0"/>
              <a:t>組成的</a:t>
            </a:r>
            <a:r>
              <a:rPr lang="en-US" altLang="zh-TW" dirty="0"/>
              <a:t>slice </a:t>
            </a:r>
            <a:r>
              <a:rPr lang="zh-TW" altLang="en-US" dirty="0"/>
              <a:t>必須是有序的</a:t>
            </a:r>
            <a:endParaRPr lang="en-US" altLang="zh-TW" dirty="0"/>
          </a:p>
          <a:p>
            <a:r>
              <a:rPr lang="en-US" altLang="zh-TW" dirty="0"/>
              <a:t>The order is used to match label names with label values, for example.(?)</a:t>
            </a:r>
          </a:p>
          <a:p>
            <a:r>
              <a:rPr lang="en-US" altLang="zh-TW" dirty="0"/>
              <a:t>(</a:t>
            </a:r>
            <a:r>
              <a:rPr lang="en-US" altLang="zh-TW" dirty="0" err="1"/>
              <a:t>golang</a:t>
            </a:r>
            <a:r>
              <a:rPr lang="en-US" altLang="zh-TW" dirty="0"/>
              <a:t> </a:t>
            </a:r>
            <a:r>
              <a:rPr lang="zh-TW" altLang="en-US" dirty="0"/>
              <a:t>內建容器類似</a:t>
            </a:r>
            <a:r>
              <a:rPr lang="en-US" altLang="zh-TW" dirty="0"/>
              <a:t>vector in </a:t>
            </a:r>
            <a:r>
              <a:rPr lang="en-US" altLang="zh-TW" dirty="0" err="1"/>
              <a:t>c++</a:t>
            </a:r>
            <a:r>
              <a:rPr lang="en-US" altLang="zh-TW" dirty="0"/>
              <a:t>) 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8967A2F-474F-4A1F-A469-B6DF7CC6353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330193" y="3293106"/>
            <a:ext cx="3246016" cy="48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片 5">
            <a:extLst>
              <a:ext uri="{FF2B5EF4-FFF2-40B4-BE49-F238E27FC236}">
                <a16:creationId xmlns:a16="http://schemas.microsoft.com/office/drawing/2014/main" id="{BCC6B8F3-BEBA-4E49-B389-A45755A42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9" y="5122413"/>
            <a:ext cx="5020376" cy="9335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2F2439C-AA58-49F6-ACE7-31FE7F6BD0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8" t="8556"/>
          <a:stretch/>
        </p:blipFill>
        <p:spPr>
          <a:xfrm>
            <a:off x="6330193" y="5412675"/>
            <a:ext cx="4311637" cy="10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15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C8079-892F-4A88-B688-8F28C2F8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基本概念</a:t>
            </a:r>
          </a:p>
        </p:txBody>
      </p:sp>
      <p:pic>
        <p:nvPicPr>
          <p:cNvPr id="4" name="內容版面配置區 3" descr="https://pic1.zhimg.com/80/v2-8fb8e005813b61ecf05ef6e5bad67554_720w.jpg">
            <a:extLst>
              <a:ext uri="{FF2B5EF4-FFF2-40B4-BE49-F238E27FC236}">
                <a16:creationId xmlns:a16="http://schemas.microsoft.com/office/drawing/2014/main" id="{4DCD544E-0758-4680-AB99-7E97232340F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01" y="1647734"/>
            <a:ext cx="6858000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2CC6D95-3B13-4F44-85CF-40567562D5E4}"/>
              </a:ext>
            </a:extLst>
          </p:cNvPr>
          <p:cNvSpPr/>
          <p:nvPr/>
        </p:nvSpPr>
        <p:spPr>
          <a:xfrm>
            <a:off x="4342701" y="1950919"/>
            <a:ext cx="103464" cy="1723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5E506C7-C8AA-4D25-960A-A370EFA0FB9D}"/>
              </a:ext>
            </a:extLst>
          </p:cNvPr>
          <p:cNvSpPr txBox="1"/>
          <p:nvPr/>
        </p:nvSpPr>
        <p:spPr>
          <a:xfrm>
            <a:off x="5900617" y="3805690"/>
            <a:ext cx="50410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Vector - </a:t>
            </a:r>
            <a:r>
              <a:rPr lang="en-US" altLang="zh-TW" dirty="0" err="1"/>
              <a:t>promql</a:t>
            </a:r>
            <a:r>
              <a:rPr lang="en-US" altLang="zh-TW" dirty="0"/>
              <a:t>/</a:t>
            </a:r>
            <a:r>
              <a:rPr lang="en-US" altLang="zh-TW" dirty="0" err="1"/>
              <a:t>value.go</a:t>
            </a:r>
            <a:endParaRPr lang="en-US" altLang="zh-TW" dirty="0"/>
          </a:p>
          <a:p>
            <a:r>
              <a:rPr lang="en-US" altLang="zh-TW" dirty="0"/>
              <a:t>slice of Sample, </a:t>
            </a:r>
            <a:r>
              <a:rPr lang="zh-TW" altLang="en-US" dirty="0"/>
              <a:t>全部的</a:t>
            </a:r>
            <a:r>
              <a:rPr lang="en-US" altLang="zh-TW" dirty="0"/>
              <a:t>Sample</a:t>
            </a:r>
            <a:r>
              <a:rPr lang="zh-TW" altLang="en-US" dirty="0"/>
              <a:t>都有相同</a:t>
            </a:r>
            <a:r>
              <a:rPr lang="en-US" altLang="zh-TW" dirty="0"/>
              <a:t>timestamp</a:t>
            </a:r>
          </a:p>
          <a:p>
            <a:r>
              <a:rPr lang="zh-TW" altLang="en-US" dirty="0"/>
              <a:t>同一時間每條</a:t>
            </a:r>
            <a:r>
              <a:rPr lang="en-US" altLang="zh-TW" dirty="0"/>
              <a:t>Series</a:t>
            </a:r>
            <a:r>
              <a:rPr lang="zh-TW" altLang="en-US" dirty="0"/>
              <a:t>都會產生一個</a:t>
            </a:r>
            <a:r>
              <a:rPr lang="en-US" altLang="zh-TW" dirty="0"/>
              <a:t>Sample</a:t>
            </a:r>
          </a:p>
          <a:p>
            <a:r>
              <a:rPr lang="zh-TW" altLang="en-US" dirty="0"/>
              <a:t>把這些</a:t>
            </a:r>
            <a:r>
              <a:rPr lang="en-US" altLang="zh-TW" dirty="0"/>
              <a:t>Sample</a:t>
            </a:r>
            <a:r>
              <a:rPr lang="zh-TW" altLang="en-US" dirty="0"/>
              <a:t>收集起來就會是</a:t>
            </a:r>
            <a:r>
              <a:rPr lang="en-US" altLang="zh-TW" dirty="0"/>
              <a:t>Vector</a:t>
            </a:r>
          </a:p>
          <a:p>
            <a:r>
              <a:rPr lang="zh-TW" altLang="en-US" dirty="0"/>
              <a:t>常用作</a:t>
            </a:r>
            <a:r>
              <a:rPr lang="en-US" altLang="zh-TW" dirty="0" err="1"/>
              <a:t>instance_query</a:t>
            </a:r>
            <a:r>
              <a:rPr lang="zh-TW" altLang="en-US" dirty="0"/>
              <a:t>的結果</a:t>
            </a:r>
            <a:endParaRPr lang="en-US" altLang="zh-TW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8967A2F-474F-4A1F-A469-B6DF7CC6353D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4446165" y="2812649"/>
            <a:ext cx="3974994" cy="993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63F8C37F-80AA-4978-B02B-3081129F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17" y="5357661"/>
            <a:ext cx="5696745" cy="552527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C6CD52A6-5C64-4D07-813A-B492DB96F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285" y="477106"/>
            <a:ext cx="4887007" cy="924054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45456A8-ED28-4587-9453-AE8AE6E36A51}"/>
              </a:ext>
            </a:extLst>
          </p:cNvPr>
          <p:cNvSpPr/>
          <p:nvPr/>
        </p:nvSpPr>
        <p:spPr>
          <a:xfrm>
            <a:off x="1349228" y="1950919"/>
            <a:ext cx="6318309" cy="1798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185DAD4-0D0A-42C5-8288-FF4D2457E05C}"/>
              </a:ext>
            </a:extLst>
          </p:cNvPr>
          <p:cNvCxnSpPr>
            <a:cxnSpLocks/>
            <a:stCxn id="37" idx="3"/>
            <a:endCxn id="31" idx="2"/>
          </p:cNvCxnSpPr>
          <p:nvPr/>
        </p:nvCxnSpPr>
        <p:spPr>
          <a:xfrm flipV="1">
            <a:off x="7667537" y="1401160"/>
            <a:ext cx="1333252" cy="63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43">
            <a:extLst>
              <a:ext uri="{FF2B5EF4-FFF2-40B4-BE49-F238E27FC236}">
                <a16:creationId xmlns:a16="http://schemas.microsoft.com/office/drawing/2014/main" id="{1ECE9CC2-B30C-42A0-B81B-5EDA51CD9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37" y="5327295"/>
            <a:ext cx="5456261" cy="582893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BBA70567-62A1-4CA7-9BDA-FEC96E16875F}"/>
              </a:ext>
            </a:extLst>
          </p:cNvPr>
          <p:cNvSpPr/>
          <p:nvPr/>
        </p:nvSpPr>
        <p:spPr>
          <a:xfrm>
            <a:off x="2055302" y="1950919"/>
            <a:ext cx="1728133" cy="172346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75DF582-3A34-4425-A529-3B33E78517BF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2893347" y="3674379"/>
            <a:ext cx="26022" cy="58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31BAC821-7146-4949-B2AA-B48F17DE29AB}"/>
              </a:ext>
            </a:extLst>
          </p:cNvPr>
          <p:cNvSpPr txBox="1"/>
          <p:nvPr/>
        </p:nvSpPr>
        <p:spPr>
          <a:xfrm>
            <a:off x="372805" y="4260640"/>
            <a:ext cx="5041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Matrix</a:t>
            </a:r>
            <a:r>
              <a:rPr lang="zh-TW" altLang="en-US" dirty="0"/>
              <a:t> </a:t>
            </a:r>
            <a:r>
              <a:rPr lang="en-US" altLang="zh-TW" dirty="0"/>
              <a:t>– </a:t>
            </a:r>
            <a:r>
              <a:rPr lang="en-US" altLang="zh-TW" dirty="0" err="1"/>
              <a:t>promql</a:t>
            </a:r>
            <a:r>
              <a:rPr lang="en-US" altLang="zh-TW" dirty="0"/>
              <a:t>/</a:t>
            </a:r>
            <a:r>
              <a:rPr lang="en-US" altLang="zh-TW" dirty="0" err="1"/>
              <a:t>value.go</a:t>
            </a:r>
            <a:endParaRPr lang="en-US" altLang="zh-TW" dirty="0"/>
          </a:p>
          <a:p>
            <a:r>
              <a:rPr lang="en-US" altLang="zh-TW" dirty="0"/>
              <a:t>slice of Series</a:t>
            </a:r>
            <a:r>
              <a:rPr lang="zh-TW" altLang="en-US" dirty="0"/>
              <a:t>的切片</a:t>
            </a:r>
            <a:endParaRPr lang="en-US" altLang="zh-TW" dirty="0"/>
          </a:p>
          <a:p>
            <a:r>
              <a:rPr lang="en-US" altLang="zh-TW" dirty="0" err="1"/>
              <a:t>range_query</a:t>
            </a:r>
            <a:r>
              <a:rPr lang="en-US" altLang="zh-TW" dirty="0"/>
              <a:t> </a:t>
            </a:r>
            <a:r>
              <a:rPr lang="zh-TW" altLang="en-US" dirty="0"/>
              <a:t>返回的结果</a:t>
            </a:r>
          </a:p>
        </p:txBody>
      </p:sp>
    </p:spTree>
    <p:extLst>
      <p:ext uri="{BB962C8B-B14F-4D97-AF65-F5344CB8AC3E}">
        <p14:creationId xmlns:p14="http://schemas.microsoft.com/office/powerpoint/2010/main" val="103106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12326-6224-4253-930E-155F1C50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數據點壓縮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E4656-563E-489E-A504-59584EA59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baseline="-25000" dirty="0"/>
              <a:t>Prometheus</a:t>
            </a:r>
            <a:r>
              <a:rPr lang="zh-TW" altLang="en-US" sz="2400" baseline="-25000" dirty="0"/>
              <a:t>參考了</a:t>
            </a:r>
            <a:r>
              <a:rPr lang="en-US" altLang="zh-TW" sz="2400" baseline="-25000" dirty="0"/>
              <a:t>Facebook</a:t>
            </a:r>
            <a:r>
              <a:rPr lang="zh-TW" altLang="en-US" sz="2400" baseline="-25000" dirty="0"/>
              <a:t>的</a:t>
            </a:r>
            <a:r>
              <a:rPr lang="en-US" altLang="zh-TW" sz="2400" baseline="-25000" dirty="0"/>
              <a:t>gorilla</a:t>
            </a:r>
          </a:p>
          <a:p>
            <a:pPr marL="0" indent="0">
              <a:buNone/>
            </a:pPr>
            <a:r>
              <a:rPr lang="en-US" altLang="zh-TW" sz="2400" baseline="-25000" dirty="0"/>
              <a:t>Facebook</a:t>
            </a:r>
            <a:r>
              <a:rPr lang="zh-TW" altLang="en-US" sz="2400" baseline="-25000" dirty="0"/>
              <a:t>對自家的監控系統有以下觀察</a:t>
            </a:r>
            <a:endParaRPr lang="en-US" altLang="zh-TW" sz="2400" baseline="-25000" dirty="0"/>
          </a:p>
          <a:p>
            <a:pPr marL="0" indent="0">
              <a:buNone/>
            </a:pPr>
            <a:r>
              <a:rPr lang="en-US" altLang="zh-TW" sz="2400" baseline="-25000" dirty="0"/>
              <a:t>	1.</a:t>
            </a:r>
            <a:r>
              <a:rPr lang="zh-TW" altLang="en-US" sz="2400" baseline="-25000" dirty="0"/>
              <a:t> 相鄰數據點的</a:t>
            </a:r>
            <a:r>
              <a:rPr lang="en-US" altLang="zh-TW" sz="2400" baseline="-25000" dirty="0"/>
              <a:t>timestamp</a:t>
            </a:r>
            <a:r>
              <a:rPr lang="zh-TW" altLang="en-US" sz="2400" baseline="-25000" dirty="0"/>
              <a:t>差距變化小 即使有浮動也僅在小範圍內 因為採樣間隔是一樣的</a:t>
            </a:r>
            <a:endParaRPr lang="en-US" altLang="zh-TW" sz="2400" baseline="-25000" dirty="0"/>
          </a:p>
          <a:p>
            <a:pPr marL="0" indent="0">
              <a:buNone/>
            </a:pPr>
            <a:r>
              <a:rPr lang="en-US" altLang="zh-TW" sz="2400" baseline="-25000" dirty="0"/>
              <a:t>	2.</a:t>
            </a:r>
            <a:r>
              <a:rPr lang="zh-TW" altLang="en-US" sz="2400" baseline="-25000" dirty="0"/>
              <a:t> 相鄰數據點的</a:t>
            </a:r>
            <a:r>
              <a:rPr lang="en-US" altLang="zh-TW" sz="2400" baseline="-25000" dirty="0"/>
              <a:t>value</a:t>
            </a:r>
            <a:r>
              <a:rPr lang="zh-TW" altLang="en-US" sz="2400" baseline="-25000" dirty="0"/>
              <a:t>變化也很小 甚至有相當比例為</a:t>
            </a:r>
            <a:r>
              <a:rPr lang="en-US" altLang="zh-TW" sz="2400" baseline="-25000" dirty="0"/>
              <a:t>0</a:t>
            </a:r>
          </a:p>
          <a:p>
            <a:pPr marL="0" indent="0">
              <a:buNone/>
            </a:pPr>
            <a:r>
              <a:rPr lang="en-US" altLang="zh-TW" sz="2400" baseline="-25000" dirty="0"/>
              <a:t>	3. hot key</a:t>
            </a:r>
            <a:r>
              <a:rPr lang="zh-TW" altLang="en-US" sz="2400" baseline="-25000" dirty="0"/>
              <a:t>查詢的頻率大幅超出其他非</a:t>
            </a:r>
            <a:r>
              <a:rPr lang="en-US" altLang="zh-TW" sz="2400" baseline="-25000" dirty="0"/>
              <a:t>hot key</a:t>
            </a:r>
            <a:r>
              <a:rPr lang="zh-TW" altLang="en-US" sz="2400" baseline="-25000" dirty="0"/>
              <a:t> 且越近期查詢的頻率越高</a:t>
            </a:r>
            <a:endParaRPr lang="en-US" altLang="zh-TW" sz="2400" baseline="-25000" dirty="0"/>
          </a:p>
          <a:p>
            <a:pPr marL="0" indent="0">
              <a:buNone/>
            </a:pPr>
            <a:r>
              <a:rPr lang="zh-TW" altLang="en-US" sz="2400" baseline="-25000" dirty="0"/>
              <a:t>提出了</a:t>
            </a:r>
            <a:r>
              <a:rPr lang="en-US" altLang="zh-TW" sz="2400" baseline="-25000" dirty="0"/>
              <a:t>gorilla</a:t>
            </a:r>
          </a:p>
          <a:p>
            <a:pPr marL="0" indent="0">
              <a:buNone/>
            </a:pPr>
            <a:r>
              <a:rPr lang="en-US" altLang="zh-TW" sz="2400" baseline="-25000" dirty="0"/>
              <a:t>	1.</a:t>
            </a:r>
            <a:r>
              <a:rPr lang="zh-TW" altLang="en-US" sz="2400" baseline="-25000" dirty="0"/>
              <a:t> 將一段時間的數據點儲存在一個數據塊內</a:t>
            </a:r>
            <a:endParaRPr lang="en-US" altLang="zh-TW" sz="2400" baseline="-25000" dirty="0"/>
          </a:p>
          <a:p>
            <a:pPr marL="0" indent="0">
              <a:buNone/>
            </a:pPr>
            <a:r>
              <a:rPr lang="en-US" altLang="zh-TW" sz="2400" baseline="-25000" dirty="0"/>
              <a:t>	2.</a:t>
            </a:r>
            <a:r>
              <a:rPr lang="zh-TW" altLang="en-US" sz="2400" baseline="-25000" dirty="0"/>
              <a:t>數據塊僅第一點紀錄完整的</a:t>
            </a:r>
            <a:r>
              <a:rPr lang="en-US" altLang="zh-TW" sz="2400" baseline="-25000" dirty="0"/>
              <a:t>timestamp &amp; value</a:t>
            </a:r>
            <a:r>
              <a:rPr lang="en-US" altLang="zh-CN" sz="2400" baseline="-25000" dirty="0"/>
              <a:t>, </a:t>
            </a:r>
            <a:r>
              <a:rPr lang="zh-TW" altLang="en-US" sz="2400" baseline="-25000" dirty="0"/>
              <a:t>其後所有點僅記錄值的變化</a:t>
            </a:r>
            <a:endParaRPr lang="en-US" altLang="zh-TW" sz="2400" baseline="-25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61923A-F1BD-4AB8-94D8-ACB2609D741C}"/>
              </a:ext>
            </a:extLst>
          </p:cNvPr>
          <p:cNvSpPr/>
          <p:nvPr/>
        </p:nvSpPr>
        <p:spPr>
          <a:xfrm>
            <a:off x="925775" y="6176963"/>
            <a:ext cx="5886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428BCA"/>
                </a:solidFill>
                <a:latin typeface="Ubuntu"/>
              </a:rPr>
              <a:t>[1] </a:t>
            </a:r>
            <a:r>
              <a:rPr lang="en-US" altLang="zh-TW" b="0" i="0" u="none" strike="noStrike" dirty="0">
                <a:solidFill>
                  <a:srgbClr val="428BCA"/>
                </a:solidFill>
                <a:effectLst/>
                <a:latin typeface="Ubuntu"/>
                <a:hlinkClick r:id="rId2"/>
              </a:rPr>
              <a:t>Gorilla: A Fast, Scalable, In-Memory Time Series Database</a:t>
            </a:r>
            <a:endParaRPr lang="en-US" altLang="zh-TW" b="0" i="0" dirty="0">
              <a:solidFill>
                <a:srgbClr val="2C3E50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95351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A5AC2-FF17-47D6-9D29-654617A3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Timestamp </a:t>
            </a:r>
            <a:r>
              <a:rPr lang="zh-TW" altLang="en-US" dirty="0"/>
              <a:t>壓縮 </a:t>
            </a:r>
            <a:r>
              <a:rPr lang="en-US" altLang="zh-TW" dirty="0"/>
              <a:t>(DoD compression)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E3FEDCC-2278-4038-9CDE-3B66C05D2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754" y="1563399"/>
            <a:ext cx="6230219" cy="402011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CBC0DD7-C904-42BA-850A-5443FDC4351B}"/>
              </a:ext>
            </a:extLst>
          </p:cNvPr>
          <p:cNvSpPr txBox="1"/>
          <p:nvPr/>
        </p:nvSpPr>
        <p:spPr>
          <a:xfrm>
            <a:off x="7742175" y="1771801"/>
            <a:ext cx="3499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理想狀況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  採集穩定中間沒有掉點</a:t>
            </a:r>
            <a:endParaRPr lang="en-US" altLang="zh-TW" dirty="0"/>
          </a:p>
          <a:p>
            <a:r>
              <a:rPr lang="zh-TW" altLang="en-US" dirty="0"/>
              <a:t>後續</a:t>
            </a:r>
            <a:r>
              <a:rPr lang="en-US" altLang="zh-TW" dirty="0"/>
              <a:t>timestamp</a:t>
            </a:r>
            <a:r>
              <a:rPr lang="zh-TW" altLang="en-US" dirty="0"/>
              <a:t>都能填</a:t>
            </a:r>
            <a:r>
              <a:rPr lang="en-US" altLang="zh-TW" dirty="0"/>
              <a:t>”0”</a:t>
            </a:r>
            <a:r>
              <a:rPr lang="zh-TW" altLang="en-US" dirty="0"/>
              <a:t> 能達成良好的壓縮率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即使掉點 較占空間的</a:t>
            </a:r>
            <a:r>
              <a:rPr lang="en-US" altLang="zh-TW" dirty="0"/>
              <a:t>case ‘d’ ’f’ ’e’</a:t>
            </a:r>
          </a:p>
          <a:p>
            <a:r>
              <a:rPr lang="zh-TW" altLang="en-US" dirty="0"/>
              <a:t>也鮮少出現</a:t>
            </a:r>
            <a:endParaRPr lang="zh-CN" altLang="en-US" dirty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363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A5AC2-FF17-47D6-9D29-654617A3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Timestamp </a:t>
            </a:r>
            <a:r>
              <a:rPr lang="zh-TW" altLang="en-US" dirty="0"/>
              <a:t>壓縮 </a:t>
            </a:r>
            <a:r>
              <a:rPr lang="en-US" altLang="zh-TW" dirty="0"/>
              <a:t>(DoD compression)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21AD1A-FAE8-4D27-8588-3B71505690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873"/>
          <a:stretch/>
        </p:blipFill>
        <p:spPr>
          <a:xfrm>
            <a:off x="403089" y="1800457"/>
            <a:ext cx="5544705" cy="36691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463EA27-A17D-4253-89C9-0CE2941DA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640"/>
          <a:stretch/>
        </p:blipFill>
        <p:spPr>
          <a:xfrm>
            <a:off x="6244208" y="1741632"/>
            <a:ext cx="4987636" cy="372799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4F9F3D-6064-43AA-98A1-BB93046455CB}"/>
              </a:ext>
            </a:extLst>
          </p:cNvPr>
          <p:cNvSpPr txBox="1"/>
          <p:nvPr/>
        </p:nvSpPr>
        <p:spPr>
          <a:xfrm>
            <a:off x="3824516" y="5773350"/>
            <a:ext cx="34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tsdb</a:t>
            </a:r>
            <a:r>
              <a:rPr lang="en-US" altLang="zh-TW" dirty="0"/>
              <a:t>/</a:t>
            </a:r>
            <a:r>
              <a:rPr lang="en-US" altLang="zh-TW" dirty="0" err="1"/>
              <a:t>checkenc</a:t>
            </a:r>
            <a:r>
              <a:rPr lang="en-US" altLang="zh-TW" dirty="0"/>
              <a:t>/</a:t>
            </a:r>
            <a:r>
              <a:rPr lang="en-US" altLang="zh-TW" dirty="0" err="1"/>
              <a:t>xor.go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0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1C86A-8B61-4D1A-B454-16D7E6D6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</a:t>
            </a:r>
            <a:r>
              <a:rPr lang="zh-TW" altLang="en-US" dirty="0"/>
              <a:t>壓縮 </a:t>
            </a:r>
            <a:r>
              <a:rPr lang="en-US" altLang="zh-TW" dirty="0"/>
              <a:t>(</a:t>
            </a:r>
            <a:r>
              <a:rPr lang="en-US" altLang="zh-TW" dirty="0" err="1"/>
              <a:t>Xor</a:t>
            </a:r>
            <a:r>
              <a:rPr lang="en-US" altLang="zh-TW" dirty="0"/>
              <a:t> compression)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38F787-5D3E-4C26-A181-D4406F761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15" y="1638050"/>
            <a:ext cx="5375997" cy="27242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9531B2-0F3B-45EC-A1C4-7AD27F31BF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8" t="11974"/>
          <a:stretch/>
        </p:blipFill>
        <p:spPr>
          <a:xfrm>
            <a:off x="746621" y="4269996"/>
            <a:ext cx="4714570" cy="197141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36EE2D3-CC9E-47B0-8BBE-CF36D440A124}"/>
              </a:ext>
            </a:extLst>
          </p:cNvPr>
          <p:cNvSpPr txBox="1"/>
          <p:nvPr/>
        </p:nvSpPr>
        <p:spPr>
          <a:xfrm>
            <a:off x="6433493" y="1872469"/>
            <a:ext cx="5235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壓縮率的效果取決於 </a:t>
            </a:r>
            <a:r>
              <a:rPr lang="en-US" altLang="zh-TW" dirty="0"/>
              <a:t>series</a:t>
            </a:r>
            <a:r>
              <a:rPr lang="zh-TW" altLang="en-US" dirty="0"/>
              <a:t>的</a:t>
            </a:r>
            <a:r>
              <a:rPr lang="en-US" altLang="zh-TW" dirty="0"/>
              <a:t>values</a:t>
            </a:r>
            <a:r>
              <a:rPr lang="zh-TW" altLang="en-US" dirty="0"/>
              <a:t>變化劇烈程度</a:t>
            </a:r>
            <a:endParaRPr lang="en-US" altLang="zh-TW" dirty="0"/>
          </a:p>
          <a:p>
            <a:r>
              <a:rPr lang="zh-TW" altLang="en-US" dirty="0"/>
              <a:t>變化越劇烈 壓縮效果越差</a:t>
            </a:r>
            <a:endParaRPr lang="en-US" altLang="zh-TW" dirty="0"/>
          </a:p>
          <a:p>
            <a:r>
              <a:rPr lang="zh-TW" altLang="en-US" dirty="0"/>
              <a:t>反之變化越平滑 壓縮效果越佳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1251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1C86A-8B61-4D1A-B454-16D7E6D6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</a:t>
            </a:r>
            <a:r>
              <a:rPr lang="zh-TW" altLang="en-US" dirty="0"/>
              <a:t>壓縮 </a:t>
            </a:r>
            <a:r>
              <a:rPr lang="en-US" altLang="zh-TW" dirty="0"/>
              <a:t>(</a:t>
            </a:r>
            <a:r>
              <a:rPr lang="en-US" altLang="zh-TW" dirty="0" err="1"/>
              <a:t>Xor</a:t>
            </a:r>
            <a:r>
              <a:rPr lang="en-US" altLang="zh-TW" dirty="0"/>
              <a:t> compression)</a:t>
            </a:r>
            <a:endParaRPr lang="zh-TW" altLang="en-US" dirty="0"/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1AB1FCF7-411C-48FA-9548-CB9B4105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80" y="1493240"/>
            <a:ext cx="8549871" cy="519698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E08F3D-7E32-4291-8936-A143D07BE3A1}"/>
              </a:ext>
            </a:extLst>
          </p:cNvPr>
          <p:cNvSpPr txBox="1"/>
          <p:nvPr/>
        </p:nvSpPr>
        <p:spPr>
          <a:xfrm>
            <a:off x="9252193" y="2675239"/>
            <a:ext cx="229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tsdb</a:t>
            </a:r>
            <a:r>
              <a:rPr lang="en-US" altLang="zh-TW" dirty="0"/>
              <a:t>/</a:t>
            </a:r>
            <a:r>
              <a:rPr lang="en-US" altLang="zh-TW" dirty="0" err="1"/>
              <a:t>checkenc</a:t>
            </a:r>
            <a:r>
              <a:rPr lang="en-US" altLang="zh-TW" dirty="0"/>
              <a:t>/</a:t>
            </a:r>
            <a:r>
              <a:rPr lang="en-US" altLang="zh-TW" dirty="0" err="1"/>
              <a:t>xor.go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0941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31FA0E-C943-4F1C-B5B2-D1C2847D3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儲存方式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53AA7-8926-4083-A94E-582D4B87E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921" y="1590733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1900" dirty="0"/>
              <a:t>採類</a:t>
            </a:r>
            <a:r>
              <a:rPr lang="en-US" altLang="zh-TW" sz="1900" dirty="0"/>
              <a:t>LSM algorithm</a:t>
            </a:r>
          </a:p>
          <a:p>
            <a:pPr lvl="1"/>
            <a:r>
              <a:rPr lang="en-US" altLang="zh-TW" sz="1900" dirty="0"/>
              <a:t>LSM</a:t>
            </a:r>
            <a:r>
              <a:rPr lang="zh-TW" altLang="en-US" sz="1900" dirty="0"/>
              <a:t> </a:t>
            </a:r>
            <a:r>
              <a:rPr lang="en-US" altLang="zh-TW" sz="1900" dirty="0"/>
              <a:t>write</a:t>
            </a:r>
          </a:p>
          <a:p>
            <a:pPr lvl="2"/>
            <a:r>
              <a:rPr lang="zh-TW" altLang="en-US" sz="1900" dirty="0"/>
              <a:t>先把</a:t>
            </a:r>
            <a:r>
              <a:rPr lang="en-US" altLang="zh-TW" sz="1900" dirty="0"/>
              <a:t>data append</a:t>
            </a:r>
            <a:r>
              <a:rPr lang="zh-TW" altLang="en-US" sz="1900" dirty="0"/>
              <a:t>到</a:t>
            </a:r>
            <a:r>
              <a:rPr lang="en-US" altLang="zh-TW" sz="1900" dirty="0" err="1"/>
              <a:t>wal</a:t>
            </a:r>
            <a:r>
              <a:rPr lang="en-US" altLang="zh-TW" sz="1900" dirty="0"/>
              <a:t> file (Write Ahead Log)</a:t>
            </a:r>
            <a:r>
              <a:rPr lang="zh-TW" altLang="en-US" sz="1900" dirty="0"/>
              <a:t>避免 </a:t>
            </a:r>
            <a:r>
              <a:rPr lang="en-US" altLang="zh-TW" sz="1900" dirty="0"/>
              <a:t>data </a:t>
            </a:r>
            <a:r>
              <a:rPr lang="zh-TW" altLang="en-US" sz="1900" dirty="0"/>
              <a:t>因為斷電導致數據丟失</a:t>
            </a:r>
            <a:endParaRPr lang="en-US" altLang="zh-TW" sz="1900" dirty="0"/>
          </a:p>
          <a:p>
            <a:pPr lvl="2"/>
            <a:r>
              <a:rPr lang="zh-TW" altLang="en-US" sz="1900" dirty="0"/>
              <a:t>再寫到</a:t>
            </a:r>
            <a:r>
              <a:rPr lang="en-US" altLang="zh-TW" sz="1900" dirty="0" err="1"/>
              <a:t>memtable</a:t>
            </a:r>
            <a:r>
              <a:rPr lang="en-US" altLang="zh-TW" sz="1900" dirty="0"/>
              <a:t>(AVL Tree</a:t>
            </a:r>
            <a:r>
              <a:rPr lang="zh-TW" altLang="en-US" sz="1900" dirty="0"/>
              <a:t>或其他</a:t>
            </a:r>
            <a:r>
              <a:rPr lang="en-US" altLang="zh-TW" sz="1900" dirty="0"/>
              <a:t>sorted tree)</a:t>
            </a:r>
          </a:p>
          <a:p>
            <a:pPr lvl="2"/>
            <a:r>
              <a:rPr lang="en-US" altLang="zh-TW" sz="1900" dirty="0"/>
              <a:t>if </a:t>
            </a:r>
            <a:r>
              <a:rPr lang="en-US" altLang="zh-TW" sz="1900" dirty="0" err="1"/>
              <a:t>sizeof</a:t>
            </a:r>
            <a:r>
              <a:rPr lang="en-US" altLang="zh-TW" sz="1900" dirty="0"/>
              <a:t>(</a:t>
            </a:r>
            <a:r>
              <a:rPr lang="en-US" altLang="zh-TW" sz="1900" dirty="0" err="1"/>
              <a:t>memtable</a:t>
            </a:r>
            <a:r>
              <a:rPr lang="en-US" altLang="zh-TW" sz="1900" dirty="0"/>
              <a:t>) &gt; criteria</a:t>
            </a:r>
          </a:p>
          <a:p>
            <a:pPr marL="1371600" lvl="3" indent="0">
              <a:buNone/>
            </a:pPr>
            <a:r>
              <a:rPr lang="zh-TW" altLang="en-US" sz="1900" dirty="0"/>
              <a:t>將</a:t>
            </a:r>
            <a:r>
              <a:rPr lang="en-US" altLang="zh-TW" sz="1900" dirty="0" err="1"/>
              <a:t>memtable</a:t>
            </a:r>
            <a:r>
              <a:rPr lang="zh-TW" altLang="en-US" sz="1900" dirty="0"/>
              <a:t>轉成</a:t>
            </a:r>
            <a:r>
              <a:rPr lang="en-US" altLang="zh-TW" sz="1900" dirty="0" err="1"/>
              <a:t>sstable</a:t>
            </a:r>
            <a:r>
              <a:rPr lang="en-US" altLang="zh-TW" sz="1900" dirty="0"/>
              <a:t> file (Sorted String table)</a:t>
            </a:r>
            <a:r>
              <a:rPr lang="zh-TW" altLang="en-US" sz="1900" dirty="0"/>
              <a:t>存到</a:t>
            </a:r>
            <a:r>
              <a:rPr lang="en-US" altLang="zh-TW" sz="1900" dirty="0"/>
              <a:t>disk</a:t>
            </a:r>
          </a:p>
          <a:p>
            <a:pPr lvl="2"/>
            <a:r>
              <a:rPr lang="zh-TW" altLang="en-US" sz="1900" dirty="0"/>
              <a:t>隨時間經過會有多個</a:t>
            </a:r>
            <a:r>
              <a:rPr lang="en-US" altLang="zh-TW" sz="1900" dirty="0" err="1"/>
              <a:t>sstable</a:t>
            </a:r>
            <a:r>
              <a:rPr lang="zh-TW" altLang="en-US" sz="1900" dirty="0"/>
              <a:t> 再對這些</a:t>
            </a:r>
            <a:r>
              <a:rPr lang="en-US" altLang="zh-TW" sz="1900" dirty="0" err="1"/>
              <a:t>sstable</a:t>
            </a:r>
            <a:r>
              <a:rPr lang="zh-TW" altLang="en-US" sz="1900" dirty="0"/>
              <a:t> </a:t>
            </a:r>
            <a:r>
              <a:rPr lang="en-US" altLang="zh-TW" sz="1900" dirty="0"/>
              <a:t>compact(merge) </a:t>
            </a:r>
            <a:r>
              <a:rPr lang="zh-TW" altLang="en-US" sz="1900" dirty="0"/>
              <a:t>成更大的</a:t>
            </a:r>
            <a:r>
              <a:rPr lang="en-US" altLang="zh-TW" sz="1900" dirty="0" err="1"/>
              <a:t>sstable</a:t>
            </a:r>
            <a:endParaRPr lang="en-US" altLang="zh-TW" sz="1900" dirty="0"/>
          </a:p>
          <a:p>
            <a:pPr marL="1371600" lvl="3" indent="0">
              <a:buNone/>
            </a:pPr>
            <a:r>
              <a:rPr lang="en-US" altLang="zh-TW" sz="1900" dirty="0"/>
              <a:t>(</a:t>
            </a:r>
            <a:r>
              <a:rPr lang="zh-TW" altLang="en-US" sz="1900" dirty="0"/>
              <a:t>類似</a:t>
            </a:r>
            <a:r>
              <a:rPr lang="en-US" altLang="zh-TW" sz="1900" dirty="0"/>
              <a:t>lazy binomial heap?)</a:t>
            </a:r>
          </a:p>
          <a:p>
            <a:pPr marL="1371600" lvl="3" indent="0">
              <a:buNone/>
            </a:pPr>
            <a:endParaRPr lang="en-US" altLang="zh-TW" sz="1900" dirty="0"/>
          </a:p>
          <a:p>
            <a:pPr lvl="1"/>
            <a:r>
              <a:rPr lang="en-US" altLang="zh-TW" sz="1900" dirty="0"/>
              <a:t>LSM read</a:t>
            </a:r>
          </a:p>
          <a:p>
            <a:pPr lvl="2"/>
            <a:r>
              <a:rPr lang="zh-TW" altLang="en-US" sz="1900" dirty="0"/>
              <a:t>先去</a:t>
            </a:r>
            <a:r>
              <a:rPr lang="en-US" altLang="zh-TW" sz="1900" dirty="0" err="1"/>
              <a:t>memtable</a:t>
            </a:r>
            <a:r>
              <a:rPr lang="zh-TW" altLang="en-US" sz="1900" dirty="0"/>
              <a:t>找</a:t>
            </a:r>
            <a:endParaRPr lang="en-US" altLang="zh-TW" sz="1900" dirty="0"/>
          </a:p>
          <a:p>
            <a:pPr lvl="2"/>
            <a:r>
              <a:rPr lang="en-US" altLang="zh-TW" sz="1900" dirty="0"/>
              <a:t>if miss</a:t>
            </a:r>
          </a:p>
          <a:p>
            <a:pPr marL="1371600" lvl="3" indent="0">
              <a:buNone/>
            </a:pPr>
            <a:r>
              <a:rPr lang="zh-TW" altLang="en-US" sz="1900" dirty="0"/>
              <a:t>去</a:t>
            </a:r>
            <a:r>
              <a:rPr lang="en-US" altLang="zh-TW" sz="1900" dirty="0" err="1"/>
              <a:t>sstable</a:t>
            </a:r>
            <a:r>
              <a:rPr lang="zh-TW" altLang="en-US" sz="1900" dirty="0"/>
              <a:t>找</a:t>
            </a:r>
            <a:endParaRPr lang="en-US" altLang="zh-TW" sz="190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5AE2F1-FA18-4710-8944-C58F2F8D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065" y="4226245"/>
            <a:ext cx="4152551" cy="20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737</Words>
  <Application>Microsoft Office PowerPoint</Application>
  <PresentationFormat>寬螢幕</PresentationFormat>
  <Paragraphs>102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DengXian</vt:lpstr>
      <vt:lpstr>Ubuntu</vt:lpstr>
      <vt:lpstr>新細明體</vt:lpstr>
      <vt:lpstr>Arial</vt:lpstr>
      <vt:lpstr>Calibri</vt:lpstr>
      <vt:lpstr>Calibri Light</vt:lpstr>
      <vt:lpstr>Office 佈景主題</vt:lpstr>
      <vt:lpstr>Prometheus-tsdb</vt:lpstr>
      <vt:lpstr>基本概念</vt:lpstr>
      <vt:lpstr>基本概念</vt:lpstr>
      <vt:lpstr>數據點壓縮</vt:lpstr>
      <vt:lpstr>Timestamp 壓縮 (DoD compression)</vt:lpstr>
      <vt:lpstr>Timestamp 壓縮 (DoD compression)</vt:lpstr>
      <vt:lpstr>Value壓縮 (Xor compression)</vt:lpstr>
      <vt:lpstr>Value壓縮 (Xor compression)</vt:lpstr>
      <vt:lpstr>儲存方式</vt:lpstr>
      <vt:lpstr>儲存方式</vt:lpstr>
      <vt:lpstr>儲存方式</vt:lpstr>
      <vt:lpstr>DB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Prometheus-tsdb</dc:title>
  <dc:creator>YC Lee</dc:creator>
  <cp:lastModifiedBy>YC Lee</cp:lastModifiedBy>
  <cp:revision>39</cp:revision>
  <dcterms:created xsi:type="dcterms:W3CDTF">2022-03-26T08:04:58Z</dcterms:created>
  <dcterms:modified xsi:type="dcterms:W3CDTF">2022-03-27T08:42:19Z</dcterms:modified>
</cp:coreProperties>
</file>