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B2E1C0D-E9C6-41BF-8794-C79993C50083}">
          <p14:sldIdLst>
            <p14:sldId id="256"/>
          </p14:sldIdLst>
        </p14:section>
        <p14:section name="Context" id="{3E3CF05C-4055-4D23-B837-6467F1A3C60C}">
          <p14:sldIdLst>
            <p14:sldId id="257"/>
            <p14:sldId id="258"/>
            <p14:sldId id="261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69" autoAdjust="0"/>
  </p:normalViewPr>
  <p:slideViewPr>
    <p:cSldViewPr snapToGrid="0">
      <p:cViewPr varScale="1">
        <p:scale>
          <a:sx n="69" d="100"/>
          <a:sy n="69" d="100"/>
        </p:scale>
        <p:origin x="1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74BE8-6A21-4210-BEF4-DCC55512240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36611-8FBC-405A-A54B-DD2F76D57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92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3CA7-0CB6-11BA-6361-CE5739C88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09099-0E00-1E6A-2809-8EE52E237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C24D3-4893-9AB8-FFE6-E8604304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C7C69-57AE-1A01-A177-321FB98B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0CFB0-1EBB-0A91-255F-F8C0CB4F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60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81DE-D333-4C49-D71A-E5D15AF8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37062-1887-96F5-6743-F0C463957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50BFF-8DCF-7F78-C2F9-A2A6FB17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7AACD-3959-3724-A3E7-5ECF20DB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09CC2-B6C1-930A-91E5-6E0A7500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61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FE746-F591-B084-D095-CE1105872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D6BFD-408E-485F-DDD5-D0129A47B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D5B00-36CD-CFC9-2C7F-F989C8A6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9C7EA-AE02-C8B6-0409-C958DC26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BBC89-93A4-B651-EDD3-43CA266B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031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A5B1-88AE-5D22-8064-3027BA3A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08E69-D56C-9473-0A1F-735BC120C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B4C65-3E61-F0A8-48CF-003FB24C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724D7-5691-DF85-63EE-CDEDDA56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495FF-3D07-494D-45B3-A9B8A232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444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83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A black background with white text">
            <a:extLst>
              <a:ext uri="{FF2B5EF4-FFF2-40B4-BE49-F238E27FC236}">
                <a16:creationId xmlns:a16="http://schemas.microsoft.com/office/drawing/2014/main" id="{DC108CF9-ACF5-EF5F-A00A-5E7C2B07B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388" y="116294"/>
            <a:ext cx="2076449" cy="3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94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009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383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513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15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01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E3DA-F13B-B2E3-73C3-9311E216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E8E3D-D471-0855-DF1B-34849B59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C18FE-3695-840F-2312-8A095121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B654D-726D-27CE-2F7C-E8781B8B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C4AE7-121C-9B84-CB1E-906E8941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A black background with white text">
            <a:extLst>
              <a:ext uri="{FF2B5EF4-FFF2-40B4-BE49-F238E27FC236}">
                <a16:creationId xmlns:a16="http://schemas.microsoft.com/office/drawing/2014/main" id="{D7B10862-CF73-6845-722A-6017199CD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388" y="116294"/>
            <a:ext cx="2076449" cy="3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66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802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04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82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8670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3917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37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8825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7946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092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42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A2A1-8EB5-CA0D-71B1-031998D1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FC1E0-82B0-8655-E54B-5A0651AD3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78C8-ED4C-A3C2-B84F-03E9C766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BC58-51E8-E8AB-82E4-C178CB0E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CD30-5DC4-D889-4E00-44E7A6CD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74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0CF7-396E-2CE9-024D-BD5192D4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3560-81BC-93F3-E67A-7668E4EB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827CE-2DFC-38E2-F00A-DE2C55B7B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8891C-E9AF-103D-B25A-1DC0AE6E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BB981-4EF6-B9F1-DDD3-44CA29FE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AB720-5C59-259E-E276-C864D4FE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82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08D3-F512-F71F-EF54-4703A8D5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10583-1244-83AF-5C69-B655D39A0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10F8B-5AF4-EE9F-BC2B-62D901457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6F9BC-0E80-E357-6F4F-6F5EFDDF6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F2EA5-68DE-D5E6-629C-E816356B1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916AF-B1E1-BEE8-22A8-C8D8B9AD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C70FC-2117-8745-1C7B-4CEF44B3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D2E8E-6693-132D-8BAE-AD6FA890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60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5D4-56C2-131E-1AAF-A4D44830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4683C-62B3-2047-D165-2821718D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40517-F725-D270-C148-B89D9F8C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E0FB4-7DF6-D491-25A7-A99F6CF7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66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F3F57-B7D6-0B4C-5330-1A6FE126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C57EC-C966-9F27-72FE-4692C731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6409F-13C5-012A-AE8D-53191340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67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46CC-1F00-2904-F6E8-9BBB090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C10E2-40CE-5372-A261-143039889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4534C-DD86-D6FE-4A93-8D24AAC3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EE0AC-8568-091F-D6E9-AAAF42A1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B4D81-DB08-6286-7C55-13C2C131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6432E-6BFA-54AB-195C-5C48C072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09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C98C-7E83-AD95-DB93-5F9FA8D0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013DF-4EB2-401A-FC5C-C75B7464A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E4C56-6B24-9786-DF21-C40E260F9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A6FBB-C779-A5EF-010F-A0F0818A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8615F-DA65-9604-09CE-32E059C6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1C590-0013-1A73-D6CB-AFB2D29B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4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CC73A-B18A-CB6A-A068-7FA8782A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CDED5-FDDE-F6D5-7932-DFE1717E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FF9C3-233F-6B23-60CB-678D1CC89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6ADFB-DC53-F8E9-638C-FEA394C6A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0909D-FBF3-5DC8-C4B1-3A650CA56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5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6B71F3-28F3-4846-A97E-5E22015742C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260C8C-3AC7-46FA-A414-A2C254E51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33D05-ED97-3F86-7CE8-846C1479C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504" y="972766"/>
            <a:ext cx="3159332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Advanced Excel Formulas, Tips, and Hacks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1A43F-AAD1-C8B1-C062-7A3ABA0B3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41" y="2430471"/>
            <a:ext cx="2835464" cy="35520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Boost Productivity &amp; Work Smarter</a:t>
            </a:r>
          </a:p>
          <a:p>
            <a:pPr>
              <a:buFont typeface="Arial"/>
              <a:buChar char="•"/>
            </a:pPr>
            <a:endParaRPr lang="en-US" sz="1800" dirty="0">
              <a:solidFill>
                <a:srgbClr val="262626"/>
              </a:solidFill>
            </a:endParaRPr>
          </a:p>
          <a:p>
            <a:pPr>
              <a:buFont typeface="Arial"/>
              <a:buChar char="•"/>
            </a:pPr>
            <a:endParaRPr lang="en-US" sz="1800" dirty="0">
              <a:solidFill>
                <a:srgbClr val="262626"/>
              </a:solidFill>
            </a:endParaRPr>
          </a:p>
          <a:p>
            <a:pPr>
              <a:buFont typeface="Arial"/>
              <a:buChar char="•"/>
            </a:pPr>
            <a:endParaRPr lang="en-US" sz="1800" dirty="0">
              <a:solidFill>
                <a:srgbClr val="262626"/>
              </a:solidFill>
            </a:endParaRPr>
          </a:p>
          <a:p>
            <a:pPr>
              <a:buFont typeface="Arial"/>
              <a:buChar char="•"/>
            </a:pPr>
            <a:endParaRPr lang="en-US" sz="1800" dirty="0">
              <a:solidFill>
                <a:srgbClr val="262626"/>
              </a:solidFill>
            </a:endParaRPr>
          </a:p>
          <a:p>
            <a:pPr>
              <a:buFont typeface="Arial"/>
              <a:buChar char="•"/>
            </a:pPr>
            <a:endParaRPr lang="en-US" sz="1800" dirty="0">
              <a:solidFill>
                <a:srgbClr val="262626"/>
              </a:solidFill>
            </a:endParaRPr>
          </a:p>
          <a:p>
            <a:r>
              <a:rPr lang="en-US" sz="1200" dirty="0">
                <a:solidFill>
                  <a:srgbClr val="262626"/>
                </a:solidFill>
              </a:rPr>
              <a:t>Slide created </a:t>
            </a:r>
            <a:r>
              <a:rPr lang="en-US" sz="1200" dirty="0" err="1">
                <a:solidFill>
                  <a:srgbClr val="262626"/>
                </a:solidFill>
              </a:rPr>
              <a:t>by___Jay</a:t>
            </a:r>
            <a:r>
              <a:rPr lang="en-US" sz="1200" dirty="0">
                <a:solidFill>
                  <a:srgbClr val="262626"/>
                </a:solidFill>
              </a:rPr>
              <a:t> Shinde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8142C0D-B394-32B5-CD25-A0000586B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0" y="2824163"/>
            <a:ext cx="6098041" cy="115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B54A9-A3DF-5381-15B0-656F065EF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9620" y="539646"/>
            <a:ext cx="3856652" cy="585269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en-US" sz="1900" dirty="0"/>
              <a:t>INDEX + MATCH: More flexible than VLOOKUP. Use INDEX to return a value from a specific row and column, and MATCH to identify the position in the range.</a:t>
            </a:r>
          </a:p>
          <a:p>
            <a:pPr algn="r"/>
            <a:endParaRPr lang="en-US" sz="1900" dirty="0"/>
          </a:p>
          <a:p>
            <a:pPr algn="r"/>
            <a:r>
              <a:rPr lang="en-US" sz="1900" dirty="0"/>
              <a:t>ARRAY FORMULAS: Handle multiple values at once. 	Example: {=SUM(A1:A10*B1:B10)} for summing product of two ranges.</a:t>
            </a:r>
          </a:p>
          <a:p>
            <a:pPr algn="r"/>
            <a:endParaRPr lang="en-US" sz="1900" dirty="0"/>
          </a:p>
          <a:p>
            <a:pPr algn="r"/>
            <a:r>
              <a:rPr lang="en-US" sz="1900" dirty="0"/>
              <a:t>	SUMIFS and COUNTIFS: Calculate sum and count based 	on multiple criteria for better data analysis.</a:t>
            </a:r>
          </a:p>
          <a:p>
            <a:pPr algn="r"/>
            <a:endParaRPr lang="en-US" sz="1900" dirty="0"/>
          </a:p>
          <a:p>
            <a:pPr algn="r"/>
            <a:r>
              <a:rPr lang="en-US" sz="1900" dirty="0"/>
              <a:t>	IFERROR: Simplify error handling by replacing errors with 	specific values (e.g., NA).</a:t>
            </a:r>
          </a:p>
        </p:txBody>
      </p: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B2EE972-D986-CCBF-5D0E-504478F6C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492" y="6392336"/>
            <a:ext cx="2606508" cy="49523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5B6E0B-C8A7-41C4-EB1C-C5C8D8203357}"/>
              </a:ext>
            </a:extLst>
          </p:cNvPr>
          <p:cNvGrpSpPr/>
          <p:nvPr/>
        </p:nvGrpSpPr>
        <p:grpSpPr>
          <a:xfrm>
            <a:off x="133338" y="82001"/>
            <a:ext cx="5413023" cy="588043"/>
            <a:chOff x="655239" y="578260"/>
            <a:chExt cx="6974754" cy="914403"/>
          </a:xfrm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9FE90215-DF2B-4B12-30F1-AF43C4D278F0}"/>
                </a:ext>
              </a:extLst>
            </p:cNvPr>
            <p:cNvSpPr/>
            <p:nvPr/>
          </p:nvSpPr>
          <p:spPr>
            <a:xfrm rot="10800000">
              <a:off x="658318" y="578263"/>
              <a:ext cx="6971675" cy="914400"/>
            </a:xfrm>
            <a:prstGeom prst="chevr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092D6B-7AE2-9C02-EDB1-82A13CC80BA1}"/>
                </a:ext>
              </a:extLst>
            </p:cNvPr>
            <p:cNvSpPr/>
            <p:nvPr/>
          </p:nvSpPr>
          <p:spPr>
            <a:xfrm>
              <a:off x="655239" y="578260"/>
              <a:ext cx="6607768" cy="9093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 defTabSz="338328">
                <a:spcAft>
                  <a:spcPts val="600"/>
                </a:spcAft>
              </a:pPr>
              <a:r>
                <a:rPr lang="en-US" sz="3200" b="1" kern="1200" dirty="0">
                  <a:ln/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Advanced Excel Formulas</a:t>
              </a:r>
              <a:endParaRPr lang="en-US" sz="7200" b="1" dirty="0">
                <a:ln/>
                <a:solidFill>
                  <a:schemeClr val="accent4"/>
                </a:solidFill>
              </a:endParaRPr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948A2C21-4690-1F57-62F6-8C6DCFFD8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8041"/>
            <a:ext cx="3856652" cy="248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FFD74D8-58BE-73CC-CDC4-C6DB91469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9" y="752045"/>
            <a:ext cx="7925774" cy="14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5145D29-8C49-B767-3597-4B450D118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113" y="2192261"/>
            <a:ext cx="4179779" cy="251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8D3BA72-CAAF-789A-5802-72D4C47FB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92" y="4709659"/>
            <a:ext cx="7200900" cy="217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53A601-7950-DC69-DCE0-A8205542FC9E}"/>
              </a:ext>
            </a:extLst>
          </p:cNvPr>
          <p:cNvCxnSpPr/>
          <p:nvPr/>
        </p:nvCxnSpPr>
        <p:spPr>
          <a:xfrm>
            <a:off x="0" y="4694667"/>
            <a:ext cx="8063892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A48232-5613-0C52-4280-619E5AFAB733}"/>
              </a:ext>
            </a:extLst>
          </p:cNvPr>
          <p:cNvCxnSpPr>
            <a:cxnSpLocks/>
            <a:endCxn id="1036" idx="0"/>
          </p:cNvCxnSpPr>
          <p:nvPr/>
        </p:nvCxnSpPr>
        <p:spPr>
          <a:xfrm>
            <a:off x="3912642" y="2195528"/>
            <a:ext cx="0" cy="251413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8BE036-6283-F9CB-D8BB-328DD312832C}"/>
              </a:ext>
            </a:extLst>
          </p:cNvPr>
          <p:cNvCxnSpPr/>
          <p:nvPr/>
        </p:nvCxnSpPr>
        <p:spPr>
          <a:xfrm>
            <a:off x="0" y="2195528"/>
            <a:ext cx="8063892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028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7FE3-D1AD-F41F-F75F-1E8D4DD25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5897" y="345106"/>
            <a:ext cx="3876195" cy="605357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1900" dirty="0"/>
              <a:t>Flash Fill: Quickly fill data following a pattern by typing a few examples (Ctrl + E).</a:t>
            </a:r>
          </a:p>
          <a:p>
            <a:pPr marL="0" algn="r"/>
            <a:endParaRPr lang="en-US" sz="1900" dirty="0"/>
          </a:p>
          <a:p>
            <a:pPr algn="r"/>
            <a:r>
              <a:rPr lang="en-US" sz="1900" dirty="0"/>
              <a:t>Quick Analysis Tool: Select a range, then press Ctrl + Q to apply formatting, charts, or formulas with one click.</a:t>
            </a:r>
          </a:p>
          <a:p>
            <a:pPr algn="r"/>
            <a:endParaRPr lang="en-US" sz="1900" dirty="0"/>
          </a:p>
          <a:p>
            <a:pPr algn="r"/>
            <a:r>
              <a:rPr lang="en-US" sz="1900" dirty="0"/>
              <a:t>AutoSum Shortcut: Press Alt + = to instantly sum a column or row.</a:t>
            </a:r>
          </a:p>
          <a:p>
            <a:pPr algn="r"/>
            <a:endParaRPr lang="en-US" sz="1900" dirty="0"/>
          </a:p>
          <a:p>
            <a:pPr algn="r"/>
            <a:r>
              <a:rPr lang="en-US" sz="1900" dirty="0"/>
              <a:t>Excel Tables: Turn your data into tables (Ctrl + T) to enable easier sorting, filtering, and auto-expanding formulas.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64938B-DF8B-A928-118E-3999CDA90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8629" y="136576"/>
            <a:ext cx="4595947" cy="329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F18A0BC-032E-C54C-B9B7-844FDC24B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539" y="6398682"/>
            <a:ext cx="2417461" cy="45931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91B519C-85CA-5A67-BAB6-239CF86DFA72}"/>
              </a:ext>
            </a:extLst>
          </p:cNvPr>
          <p:cNvGrpSpPr/>
          <p:nvPr/>
        </p:nvGrpSpPr>
        <p:grpSpPr>
          <a:xfrm>
            <a:off x="139908" y="57106"/>
            <a:ext cx="4396323" cy="644122"/>
            <a:chOff x="658318" y="578263"/>
            <a:chExt cx="6971675" cy="914400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0746CD0C-9C0E-F6A7-EB2A-CC8BCA7DADAA}"/>
                </a:ext>
              </a:extLst>
            </p:cNvPr>
            <p:cNvSpPr/>
            <p:nvPr/>
          </p:nvSpPr>
          <p:spPr>
            <a:xfrm rot="10800000">
              <a:off x="658318" y="578263"/>
              <a:ext cx="6971675" cy="914400"/>
            </a:xfrm>
            <a:prstGeom prst="chevr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E6F6D0-680A-A54A-0822-437722EA5320}"/>
                </a:ext>
              </a:extLst>
            </p:cNvPr>
            <p:cNvSpPr/>
            <p:nvPr/>
          </p:nvSpPr>
          <p:spPr>
            <a:xfrm>
              <a:off x="658318" y="681520"/>
              <a:ext cx="6971669" cy="74276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 defTabSz="310896">
                <a:spcAft>
                  <a:spcPts val="600"/>
                </a:spcAft>
              </a:pPr>
              <a:r>
                <a:rPr lang="en-US" sz="2800" b="1" kern="1200" dirty="0">
                  <a:ln/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Time-Saving Excel Tips</a:t>
              </a:r>
              <a:endParaRPr lang="en-US" sz="7200" b="1" dirty="0">
                <a:ln/>
                <a:solidFill>
                  <a:schemeClr val="accent4"/>
                </a:solidFill>
              </a:endParaRPr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E6C2D76-1427-81D0-B835-F22CAAA68FEE}"/>
              </a:ext>
            </a:extLst>
          </p:cNvPr>
          <p:cNvCxnSpPr/>
          <p:nvPr/>
        </p:nvCxnSpPr>
        <p:spPr>
          <a:xfrm>
            <a:off x="-27903" y="3371893"/>
            <a:ext cx="8063892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CB3FD3-F248-FB73-4B77-6E229CE84247}"/>
              </a:ext>
            </a:extLst>
          </p:cNvPr>
          <p:cNvCxnSpPr>
            <a:cxnSpLocks/>
          </p:cNvCxnSpPr>
          <p:nvPr/>
        </p:nvCxnSpPr>
        <p:spPr>
          <a:xfrm>
            <a:off x="3926598" y="707962"/>
            <a:ext cx="0" cy="6150038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EA07F17-D7AE-E43C-3ED4-D754C9AED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13" y="917557"/>
            <a:ext cx="3794186" cy="25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926E6859-638E-CB8E-3AAD-D86997899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71892"/>
            <a:ext cx="3949075" cy="34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225ABF-E490-050E-12C9-D3A0A8F2B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944" y="3371891"/>
            <a:ext cx="4396323" cy="354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316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7FE3-D1AD-F41F-F75F-1E8D4DD25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03797" y="345106"/>
            <a:ext cx="3848295" cy="605357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1900" dirty="0"/>
              <a:t>Conditional Formatting: Highlight key data by using color scales, data bars, and icon sets for better visual analysis.</a:t>
            </a:r>
          </a:p>
          <a:p>
            <a:pPr marL="0" indent="0" algn="r">
              <a:buNone/>
            </a:pPr>
            <a:endParaRPr lang="en-US" sz="1900" dirty="0"/>
          </a:p>
          <a:p>
            <a:pPr algn="r"/>
            <a:r>
              <a:rPr lang="en-US" sz="1900" dirty="0"/>
              <a:t>Macros: Automate repetitive tasks by recording macros (Alt + F11 to access VBA editor).</a:t>
            </a:r>
          </a:p>
          <a:p>
            <a:pPr algn="r"/>
            <a:endParaRPr lang="en-US" sz="1900" dirty="0"/>
          </a:p>
          <a:p>
            <a:pPr algn="r"/>
            <a:r>
              <a:rPr lang="en-US" sz="1900" dirty="0"/>
              <a:t>Named Ranges: Assign names to ranges for better readability and simpler formula referencing.</a:t>
            </a:r>
          </a:p>
          <a:p>
            <a:pPr algn="r"/>
            <a:endParaRPr lang="en-US" sz="1900" dirty="0"/>
          </a:p>
          <a:p>
            <a:pPr algn="r"/>
            <a:r>
              <a:rPr lang="en-US" sz="1900" dirty="0"/>
              <a:t>Keyboard Shortcuts: Memorize key shortcuts like Ctrl + Shift + L (Toggle filters), and Ctrl + Space (Select column).</a:t>
            </a:r>
          </a:p>
        </p:txBody>
      </p:sp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F18A0BC-032E-C54C-B9B7-844FDC24B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539" y="6398682"/>
            <a:ext cx="2417461" cy="45931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91B519C-85CA-5A67-BAB6-239CF86DFA72}"/>
              </a:ext>
            </a:extLst>
          </p:cNvPr>
          <p:cNvGrpSpPr/>
          <p:nvPr/>
        </p:nvGrpSpPr>
        <p:grpSpPr>
          <a:xfrm>
            <a:off x="139908" y="57106"/>
            <a:ext cx="5152529" cy="644122"/>
            <a:chOff x="658317" y="578263"/>
            <a:chExt cx="6971676" cy="914400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0746CD0C-9C0E-F6A7-EB2A-CC8BCA7DADAA}"/>
                </a:ext>
              </a:extLst>
            </p:cNvPr>
            <p:cNvSpPr/>
            <p:nvPr/>
          </p:nvSpPr>
          <p:spPr>
            <a:xfrm rot="10800000">
              <a:off x="658318" y="578263"/>
              <a:ext cx="6971675" cy="914400"/>
            </a:xfrm>
            <a:prstGeom prst="chevr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E6F6D0-680A-A54A-0822-437722EA5320}"/>
                </a:ext>
              </a:extLst>
            </p:cNvPr>
            <p:cNvSpPr/>
            <p:nvPr/>
          </p:nvSpPr>
          <p:spPr>
            <a:xfrm>
              <a:off x="658317" y="681520"/>
              <a:ext cx="6821706" cy="74276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 defTabSz="310896">
                <a:spcAft>
                  <a:spcPts val="600"/>
                </a:spcAft>
              </a:pPr>
              <a:r>
                <a:rPr lang="en-US" sz="2800" b="1" kern="1200" dirty="0">
                  <a:ln/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Excel Hacks for Productivity</a:t>
              </a:r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E6C2D76-1427-81D0-B835-F22CAAA68FEE}"/>
              </a:ext>
            </a:extLst>
          </p:cNvPr>
          <p:cNvCxnSpPr/>
          <p:nvPr/>
        </p:nvCxnSpPr>
        <p:spPr>
          <a:xfrm>
            <a:off x="0" y="3516105"/>
            <a:ext cx="8063892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CB3FD3-F248-FB73-4B77-6E229CE84247}"/>
              </a:ext>
            </a:extLst>
          </p:cNvPr>
          <p:cNvCxnSpPr>
            <a:cxnSpLocks/>
          </p:cNvCxnSpPr>
          <p:nvPr/>
        </p:nvCxnSpPr>
        <p:spPr>
          <a:xfrm>
            <a:off x="4511727" y="3516104"/>
            <a:ext cx="0" cy="3365978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80" name="Picture 8">
            <a:extLst>
              <a:ext uri="{FF2B5EF4-FFF2-40B4-BE49-F238E27FC236}">
                <a16:creationId xmlns:a16="http://schemas.microsoft.com/office/drawing/2014/main" id="{087602BA-BB0A-EF65-BCB4-D08388242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449" y="3516104"/>
            <a:ext cx="4603229" cy="333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7A87E44-2798-ED06-B623-F57B73F8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5780" y="3505212"/>
            <a:ext cx="3762529" cy="334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B554A5A-FBA7-535C-B5D0-3FEECA03A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255" y="831071"/>
            <a:ext cx="6653637" cy="143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7C78EF0-6F47-1F64-3A32-34891DFBE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836" y="2307807"/>
            <a:ext cx="7384474" cy="126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8E412B-DC33-C733-77BE-92A743D14F2C}"/>
              </a:ext>
            </a:extLst>
          </p:cNvPr>
          <p:cNvCxnSpPr/>
          <p:nvPr/>
        </p:nvCxnSpPr>
        <p:spPr>
          <a:xfrm>
            <a:off x="-4" y="2296909"/>
            <a:ext cx="8063892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837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7FE3-D1AD-F41F-F75F-1E8D4DD25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63341" y="345106"/>
            <a:ext cx="3988752" cy="605357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1900" dirty="0"/>
              <a:t>Data Validation: Prevent incorrect entries by setting data validation rules (e.g., restrict input to numbers).</a:t>
            </a:r>
          </a:p>
          <a:p>
            <a:pPr algn="r"/>
            <a:endParaRPr lang="en-US" sz="1900" dirty="0"/>
          </a:p>
          <a:p>
            <a:pPr algn="r"/>
            <a:r>
              <a:rPr lang="en-US" sz="1900" dirty="0"/>
              <a:t>Trace Precedents and Dependents: Use these tools to visualize relationships between cells and catch errors (Alt + M + P).</a:t>
            </a:r>
          </a:p>
          <a:p>
            <a:pPr algn="r"/>
            <a:endParaRPr lang="en-US" sz="1900" dirty="0"/>
          </a:p>
          <a:p>
            <a:pPr algn="r"/>
            <a:r>
              <a:rPr lang="en-US" sz="1900" dirty="0"/>
              <a:t>Error Checking: Use Excel’s error checking feature to catch issues early (Formulas tab &gt; Error Checking).</a:t>
            </a:r>
          </a:p>
          <a:p>
            <a:pPr algn="r"/>
            <a:endParaRPr lang="en-US" sz="1900" dirty="0"/>
          </a:p>
          <a:p>
            <a:pPr algn="r"/>
            <a:r>
              <a:rPr lang="en-US" sz="1900" dirty="0"/>
              <a:t>Protect Sheets: Lock cells that shouldn’t be edited (Review tab &gt; Protect Sheet).</a:t>
            </a:r>
          </a:p>
        </p:txBody>
      </p:sp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F18A0BC-032E-C54C-B9B7-844FDC24B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539" y="6398682"/>
            <a:ext cx="2417461" cy="45931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E6C2D76-1427-81D0-B835-F22CAAA68FEE}"/>
              </a:ext>
            </a:extLst>
          </p:cNvPr>
          <p:cNvCxnSpPr/>
          <p:nvPr/>
        </p:nvCxnSpPr>
        <p:spPr>
          <a:xfrm>
            <a:off x="-275" y="3768436"/>
            <a:ext cx="8063892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CB3FD3-F248-FB73-4B77-6E229CE84247}"/>
              </a:ext>
            </a:extLst>
          </p:cNvPr>
          <p:cNvCxnSpPr>
            <a:cxnSpLocks/>
          </p:cNvCxnSpPr>
          <p:nvPr/>
        </p:nvCxnSpPr>
        <p:spPr>
          <a:xfrm>
            <a:off x="4031671" y="3768436"/>
            <a:ext cx="0" cy="3089564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8E412B-DC33-C733-77BE-92A743D14F2C}"/>
              </a:ext>
            </a:extLst>
          </p:cNvPr>
          <p:cNvCxnSpPr/>
          <p:nvPr/>
        </p:nvCxnSpPr>
        <p:spPr>
          <a:xfrm>
            <a:off x="-4" y="2421603"/>
            <a:ext cx="8063892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067775BC-7AF7-8733-8F05-3DB89EA2B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3768438"/>
            <a:ext cx="4031674" cy="308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BE73D51-6CDB-188D-B0A1-2410B48F5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5" y="2431295"/>
            <a:ext cx="6871851" cy="136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DAFB89F-49AC-2859-FDD3-2FA0A5FA2D18}"/>
              </a:ext>
            </a:extLst>
          </p:cNvPr>
          <p:cNvGrpSpPr/>
          <p:nvPr/>
        </p:nvGrpSpPr>
        <p:grpSpPr>
          <a:xfrm>
            <a:off x="139908" y="57106"/>
            <a:ext cx="5485037" cy="644122"/>
            <a:chOff x="658317" y="578263"/>
            <a:chExt cx="6971676" cy="914400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3E9FD649-7DEC-8B35-E27F-E4A357BBEC6C}"/>
                </a:ext>
              </a:extLst>
            </p:cNvPr>
            <p:cNvSpPr/>
            <p:nvPr/>
          </p:nvSpPr>
          <p:spPr>
            <a:xfrm rot="10800000">
              <a:off x="658318" y="578263"/>
              <a:ext cx="6971675" cy="914400"/>
            </a:xfrm>
            <a:prstGeom prst="chevr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43CC31-9567-14EF-5EAA-D156F2E030D7}"/>
                </a:ext>
              </a:extLst>
            </p:cNvPr>
            <p:cNvSpPr/>
            <p:nvPr/>
          </p:nvSpPr>
          <p:spPr>
            <a:xfrm>
              <a:off x="658317" y="681520"/>
              <a:ext cx="6821706" cy="74276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 defTabSz="310896">
                <a:spcAft>
                  <a:spcPts val="600"/>
                </a:spcAft>
              </a:pPr>
              <a:r>
                <a:rPr lang="en-US" sz="2800" b="1" kern="1200" dirty="0">
                  <a:ln/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Tips for Error-Free Excel Work</a:t>
              </a:r>
            </a:p>
          </p:txBody>
        </p:sp>
      </p:grpSp>
      <p:pic>
        <p:nvPicPr>
          <p:cNvPr id="4102" name="Picture 6">
            <a:extLst>
              <a:ext uri="{FF2B5EF4-FFF2-40B4-BE49-F238E27FC236}">
                <a16:creationId xmlns:a16="http://schemas.microsoft.com/office/drawing/2014/main" id="{F8311A79-BE7D-C2FD-51AE-AD69AA36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970" y="3768436"/>
            <a:ext cx="4132918" cy="308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5D03E75-6C81-B734-51CF-839586FA2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" y="662752"/>
            <a:ext cx="6238001" cy="176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70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7FE3-D1AD-F41F-F75F-1E8D4DD25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856" y="926363"/>
            <a:ext cx="3796144" cy="571778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sz="2000" b="1" u="sng" dirty="0"/>
              <a:t>Instructions:</a:t>
            </a:r>
            <a:endParaRPr lang="en-US" sz="2000" u="sng" dirty="0"/>
          </a:p>
          <a:p>
            <a:r>
              <a:rPr lang="en-US" sz="2000" b="1" dirty="0"/>
              <a:t>Pick any topic of your choice.</a:t>
            </a:r>
            <a:endParaRPr lang="en-US" sz="2000" dirty="0"/>
          </a:p>
          <a:p>
            <a:r>
              <a:rPr lang="en-US" sz="2000" dirty="0"/>
              <a:t>Conduct </a:t>
            </a:r>
            <a:r>
              <a:rPr lang="en-US" sz="2000" b="1" dirty="0"/>
              <a:t>research and development</a:t>
            </a:r>
            <a:r>
              <a:rPr lang="en-US" sz="2000" dirty="0"/>
              <a:t> on the selected topic and gather relevant information.</a:t>
            </a:r>
          </a:p>
          <a:p>
            <a:r>
              <a:rPr lang="en-US" sz="2000" b="1" dirty="0"/>
              <a:t>Collect data</a:t>
            </a:r>
            <a:r>
              <a:rPr lang="en-US" sz="2000" dirty="0"/>
              <a:t> as much as possible related to the topic.</a:t>
            </a:r>
          </a:p>
          <a:p>
            <a:r>
              <a:rPr lang="en-US" sz="2000" b="1" dirty="0"/>
              <a:t>Create a visualization dashboard</a:t>
            </a:r>
            <a:r>
              <a:rPr lang="en-US" sz="2000" dirty="0"/>
              <a:t> using the collected data.</a:t>
            </a:r>
          </a:p>
          <a:p>
            <a:r>
              <a:rPr lang="en-US" sz="2000" dirty="0"/>
              <a:t>Write a detailed </a:t>
            </a:r>
            <a:r>
              <a:rPr lang="en-US" sz="2000" b="1" dirty="0"/>
              <a:t>analysis</a:t>
            </a:r>
            <a:r>
              <a:rPr lang="en-US" sz="2000" dirty="0"/>
              <a:t> around your work, offering insights and sharing a storyline.</a:t>
            </a:r>
          </a:p>
          <a:p>
            <a:r>
              <a:rPr lang="en-US" sz="2000" dirty="0"/>
              <a:t>Suggest </a:t>
            </a:r>
            <a:r>
              <a:rPr lang="en-US" sz="2000" b="1" dirty="0"/>
              <a:t>Scope for process improvement</a:t>
            </a:r>
            <a:r>
              <a:rPr lang="en-US" sz="2000" dirty="0"/>
              <a:t> based on your findings.</a:t>
            </a:r>
          </a:p>
        </p:txBody>
      </p:sp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F18A0BC-032E-C54C-B9B7-844FDC24B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539" y="6398682"/>
            <a:ext cx="2417461" cy="45931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DAFB89F-49AC-2859-FDD3-2FA0A5FA2D18}"/>
              </a:ext>
            </a:extLst>
          </p:cNvPr>
          <p:cNvGrpSpPr/>
          <p:nvPr/>
        </p:nvGrpSpPr>
        <p:grpSpPr>
          <a:xfrm>
            <a:off x="8215745" y="141120"/>
            <a:ext cx="3898568" cy="644122"/>
            <a:chOff x="658317" y="578263"/>
            <a:chExt cx="6971676" cy="914400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3E9FD649-7DEC-8B35-E27F-E4A357BBEC6C}"/>
                </a:ext>
              </a:extLst>
            </p:cNvPr>
            <p:cNvSpPr/>
            <p:nvPr/>
          </p:nvSpPr>
          <p:spPr>
            <a:xfrm rot="10800000">
              <a:off x="658318" y="578263"/>
              <a:ext cx="6971675" cy="914400"/>
            </a:xfrm>
            <a:prstGeom prst="chevr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43CC31-9567-14EF-5EAA-D156F2E030D7}"/>
                </a:ext>
              </a:extLst>
            </p:cNvPr>
            <p:cNvSpPr/>
            <p:nvPr/>
          </p:nvSpPr>
          <p:spPr>
            <a:xfrm>
              <a:off x="658317" y="681520"/>
              <a:ext cx="6821706" cy="74276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 defTabSz="310896">
                <a:spcAft>
                  <a:spcPts val="600"/>
                </a:spcAft>
              </a:pPr>
              <a:r>
                <a:rPr lang="en-IN" sz="2800" dirty="0"/>
                <a:t>Dash – o – thon</a:t>
              </a:r>
              <a:endParaRPr lang="en-US" sz="2800" b="1" kern="1200" dirty="0">
                <a:ln/>
                <a:solidFill>
                  <a:schemeClr val="accent4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80406-4D3A-50C3-55C2-A922510BB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7" y="141120"/>
            <a:ext cx="7655160" cy="657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654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7FE3-D1AD-F41F-F75F-1E8D4DD25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6474" y="880268"/>
            <a:ext cx="3879272" cy="557594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Advance Excel Formulas, Tips, and Hacks to </a:t>
            </a:r>
            <a:r>
              <a:rPr lang="en-IN" sz="4000" dirty="0">
                <a:solidFill>
                  <a:schemeClr val="accent2">
                    <a:lumMod val="75000"/>
                  </a:schemeClr>
                </a:solidFill>
              </a:rPr>
              <a:t>Increase Productivity</a:t>
            </a:r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Slide Generated on 06</a:t>
            </a:r>
            <a:r>
              <a:rPr lang="en-US" sz="1200" baseline="30000" dirty="0"/>
              <a:t>th</a:t>
            </a:r>
            <a:r>
              <a:rPr lang="en-US" sz="1200" dirty="0"/>
              <a:t> October 2024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Slide Generated by _ Jay Shinde</a:t>
            </a:r>
            <a:endParaRPr lang="en-IN" sz="1200" dirty="0"/>
          </a:p>
        </p:txBody>
      </p:sp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F18A0BC-032E-C54C-B9B7-844FDC24B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77" y="5307668"/>
            <a:ext cx="7053303" cy="13401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939057-EDDB-996D-0BE5-BDD6E713E237}"/>
              </a:ext>
            </a:extLst>
          </p:cNvPr>
          <p:cNvSpPr/>
          <p:nvPr/>
        </p:nvSpPr>
        <p:spPr>
          <a:xfrm>
            <a:off x="1029818" y="880269"/>
            <a:ext cx="59760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9600" b="1" cap="none" spc="0" dirty="0">
                <a:ln/>
                <a:solidFill>
                  <a:schemeClr val="accent4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 h a n k</a:t>
            </a:r>
          </a:p>
          <a:p>
            <a:pPr algn="ctr"/>
            <a:r>
              <a:rPr lang="en-US" sz="9600" b="1" dirty="0">
                <a:ln/>
                <a:solidFill>
                  <a:schemeClr val="accent4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Y o u !</a:t>
            </a:r>
            <a:endParaRPr lang="en-US" sz="9600" b="1" cap="none" spc="0" dirty="0">
              <a:ln/>
              <a:solidFill>
                <a:schemeClr val="accent4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282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334</TotalTime>
  <Words>479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Garamond</vt:lpstr>
      <vt:lpstr>Office Theme</vt:lpstr>
      <vt:lpstr>Organic</vt:lpstr>
      <vt:lpstr>Advanced Excel Formulas, Tips, and Hacks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Shinde</dc:creator>
  <cp:lastModifiedBy>Jay Shinde</cp:lastModifiedBy>
  <cp:revision>22</cp:revision>
  <dcterms:created xsi:type="dcterms:W3CDTF">2024-10-06T11:11:02Z</dcterms:created>
  <dcterms:modified xsi:type="dcterms:W3CDTF">2024-10-08T15:53:46Z</dcterms:modified>
</cp:coreProperties>
</file>