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70" d="100"/>
          <a:sy n="70" d="100"/>
        </p:scale>
        <p:origin x="-6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21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38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81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5" name="Footer Placeholder 4">
            <a:extLst>
              <a:ext uri="{FF2B5EF4-FFF2-40B4-BE49-F238E27FC236}">
                <a16:creationId xmlns=""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 xmlns:a16="http://schemas.microsoft.com/office/drawing/2014/main" id="{CDE45C10-227D-42DF-A888-EEFD3784FA8E}"/>
              </a:ext>
              <a:ext uri="{C183D7F6-B498-43B3-948B-1728B52AA6E4}">
                <adec:decorative xmlns=""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 xmlns:a16="http://schemas.microsoft.com/office/drawing/2014/main" id="{DA214944-8898-48BC-AE6F-065DA7BBB8E8}"/>
              </a:ext>
              <a:ext uri="{C183D7F6-B498-43B3-948B-1728B52AA6E4}">
                <adec:decorative xmlns=""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3745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6" name="Footer Placeholder 5">
            <a:extLst>
              <a:ext uri="{FF2B5EF4-FFF2-40B4-BE49-F238E27FC236}">
                <a16:creationId xmlns=""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271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8" name="Footer Placeholder 7">
            <a:extLst>
              <a:ext uri="{FF2B5EF4-FFF2-40B4-BE49-F238E27FC236}">
                <a16:creationId xmlns=""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4" name="Footer Placeholder 3">
            <a:extLst>
              <a:ext uri="{FF2B5EF4-FFF2-40B4-BE49-F238E27FC236}">
                <a16:creationId xmlns=""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14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3" name="Footer Placeholder 2">
            <a:extLst>
              <a:ext uri="{FF2B5EF4-FFF2-40B4-BE49-F238E27FC236}">
                <a16:creationId xmlns=""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41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6" name="Footer Placeholder 5">
            <a:extLst>
              <a:ext uri="{FF2B5EF4-FFF2-40B4-BE49-F238E27FC236}">
                <a16:creationId xmlns=""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839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1/21/2024</a:t>
            </a:fld>
            <a:endParaRPr lang="en-US"/>
          </a:p>
        </p:txBody>
      </p:sp>
      <p:sp>
        <p:nvSpPr>
          <p:cNvPr id="6" name="Footer Placeholder 5">
            <a:extLst>
              <a:ext uri="{FF2B5EF4-FFF2-40B4-BE49-F238E27FC236}">
                <a16:creationId xmlns=""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127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1/21/2024</a:t>
            </a:fld>
            <a:endParaRPr lang="en-US"/>
          </a:p>
        </p:txBody>
      </p:sp>
      <p:sp>
        <p:nvSpPr>
          <p:cNvPr id="5" name="Footer Placeholder 4">
            <a:extLst>
              <a:ext uri="{FF2B5EF4-FFF2-40B4-BE49-F238E27FC236}">
                <a16:creationId xmlns=""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83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python.langchain.com/docs/modules/data_connection/retrievers/" TargetMode="External"/><Relationship Id="rId3" Type="http://schemas.openxmlformats.org/officeDocument/2006/relationships/hyperlink" Target="https://python.langchain.com/docs/modules/data_connection/document_loaders/" TargetMode="External"/><Relationship Id="rId7" Type="http://schemas.openxmlformats.org/officeDocument/2006/relationships/hyperlink" Target="https://python.langchain.com/docs/use_cases/question_answering/#retrieval-and-generation" TargetMode="External"/><Relationship Id="rId2" Type="http://schemas.openxmlformats.org/officeDocument/2006/relationships/hyperlink" Target="https://python.langchain.com/docs/use_cases/question_answering/#indexing" TargetMode="External"/><Relationship Id="rId1" Type="http://schemas.openxmlformats.org/officeDocument/2006/relationships/slideLayout" Target="../slideLayouts/slideLayout2.xml"/><Relationship Id="rId6" Type="http://schemas.openxmlformats.org/officeDocument/2006/relationships/hyperlink" Target="https://python.langchain.com/docs/modules/data_connection/text_embedding/" TargetMode="External"/><Relationship Id="rId5" Type="http://schemas.openxmlformats.org/officeDocument/2006/relationships/hyperlink" Target="https://python.langchain.com/docs/modules/data_connection/vectorstores/" TargetMode="External"/><Relationship Id="rId10" Type="http://schemas.openxmlformats.org/officeDocument/2006/relationships/hyperlink" Target="https://python.langchain.com/docs/modules/model_io/llms/" TargetMode="External"/><Relationship Id="rId4" Type="http://schemas.openxmlformats.org/officeDocument/2006/relationships/hyperlink" Target="https://python.langchain.com/docs/modules/data_connection/document_transformers/" TargetMode="External"/><Relationship Id="rId9" Type="http://schemas.openxmlformats.org/officeDocument/2006/relationships/hyperlink" Target="https://python.langchain.com/docs/modules/model_io/cha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 xmlns:a16="http://schemas.microsoft.com/office/drawing/2014/main" id="{DD8EACB7-D372-470B-B76E-A829D00310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blue abstract watercolor pattern on a white background">
            <a:extLst>
              <a:ext uri="{FF2B5EF4-FFF2-40B4-BE49-F238E27FC236}">
                <a16:creationId xmlns="" xmlns:a16="http://schemas.microsoft.com/office/drawing/2014/main" id="{E070731E-EBD1-ADE7-517B-33DC09A0A4B3}"/>
              </a:ext>
            </a:extLst>
          </p:cNvPr>
          <p:cNvPicPr>
            <a:picLocks noChangeAspect="1"/>
          </p:cNvPicPr>
          <p:nvPr/>
        </p:nvPicPr>
        <p:blipFill rotWithShape="1">
          <a:blip r:embed="rId2"/>
          <a:srcRect t="14644" b="1086"/>
          <a:stretch/>
        </p:blipFill>
        <p:spPr>
          <a:xfrm>
            <a:off x="20" y="10"/>
            <a:ext cx="12191980" cy="6857989"/>
          </a:xfrm>
          <a:prstGeom prst="rect">
            <a:avLst/>
          </a:prstGeom>
        </p:spPr>
      </p:pic>
      <p:sp>
        <p:nvSpPr>
          <p:cNvPr id="19" name="Rectangle 5">
            <a:extLst>
              <a:ext uri="{FF2B5EF4-FFF2-40B4-BE49-F238E27FC236}">
                <a16:creationId xmlns="" xmlns:a16="http://schemas.microsoft.com/office/drawing/2014/main" id="{FBE11A49-02A1-4D4C-9A49-CDF496B109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949E78-0EC1-0695-AA0A-FBB3C4D4A51E}"/>
              </a:ext>
            </a:extLst>
          </p:cNvPr>
          <p:cNvSpPr>
            <a:spLocks noGrp="1"/>
          </p:cNvSpPr>
          <p:nvPr>
            <p:ph type="ctrTitle"/>
          </p:nvPr>
        </p:nvSpPr>
        <p:spPr>
          <a:xfrm>
            <a:off x="7212119" y="1066800"/>
            <a:ext cx="3931320" cy="2267193"/>
          </a:xfrm>
        </p:spPr>
        <p:txBody>
          <a:bodyPr>
            <a:normAutofit/>
          </a:bodyPr>
          <a:lstStyle/>
          <a:p>
            <a:r>
              <a:rPr lang="en-US" dirty="0">
                <a:solidFill>
                  <a:schemeClr val="accent3"/>
                </a:solidFill>
              </a:rPr>
              <a:t>Langchain complete tutorial for beginners</a:t>
            </a:r>
          </a:p>
        </p:txBody>
      </p:sp>
      <p:sp>
        <p:nvSpPr>
          <p:cNvPr id="3" name="Subtitle 2">
            <a:extLst>
              <a:ext uri="{FF2B5EF4-FFF2-40B4-BE49-F238E27FC236}">
                <a16:creationId xmlns="" xmlns:a16="http://schemas.microsoft.com/office/drawing/2014/main" id="{5DF50B34-7F53-0159-29A9-7A7B2D0BB12D}"/>
              </a:ext>
            </a:extLst>
          </p:cNvPr>
          <p:cNvSpPr>
            <a:spLocks noGrp="1"/>
          </p:cNvSpPr>
          <p:nvPr>
            <p:ph type="subTitle" idx="1"/>
          </p:nvPr>
        </p:nvSpPr>
        <p:spPr>
          <a:xfrm>
            <a:off x="7212119" y="4327781"/>
            <a:ext cx="3931321" cy="1033669"/>
          </a:xfrm>
        </p:spPr>
        <p:txBody>
          <a:bodyPr>
            <a:normAutofit fontScale="92500" lnSpcReduction="10000"/>
          </a:bodyPr>
          <a:lstStyle/>
          <a:p>
            <a:r>
              <a:rPr lang="en-US" b="1" dirty="0" smtClean="0">
                <a:solidFill>
                  <a:schemeClr val="accent3"/>
                </a:solidFill>
              </a:rPr>
              <a:t>Build </a:t>
            </a:r>
            <a:r>
              <a:rPr lang="en-US" b="1" dirty="0">
                <a:solidFill>
                  <a:schemeClr val="accent3"/>
                </a:solidFill>
              </a:rPr>
              <a:t> </a:t>
            </a:r>
            <a:r>
              <a:rPr lang="en-US" b="1" dirty="0" smtClean="0">
                <a:solidFill>
                  <a:schemeClr val="accent3"/>
                </a:solidFill>
              </a:rPr>
              <a:t>Q&amp;A App With RAG Using </a:t>
            </a:r>
            <a:r>
              <a:rPr lang="en-US" b="1" dirty="0" err="1" smtClean="0">
                <a:solidFill>
                  <a:schemeClr val="accent3"/>
                </a:solidFill>
              </a:rPr>
              <a:t>Langchain</a:t>
            </a:r>
            <a:endParaRPr lang="en-US" b="1" dirty="0">
              <a:solidFill>
                <a:schemeClr val="accent3"/>
              </a:solidFill>
            </a:endParaRPr>
          </a:p>
          <a:p>
            <a:r>
              <a:rPr lang="en-US" b="1" dirty="0">
                <a:solidFill>
                  <a:schemeClr val="accent3"/>
                </a:solidFill>
              </a:rPr>
              <a:t>TUTORIAL : </a:t>
            </a:r>
            <a:r>
              <a:rPr lang="en-US" b="1" dirty="0" smtClean="0">
                <a:solidFill>
                  <a:schemeClr val="accent3"/>
                </a:solidFill>
              </a:rPr>
              <a:t>33</a:t>
            </a:r>
            <a:endParaRPr lang="en-US" b="1" dirty="0">
              <a:solidFill>
                <a:schemeClr val="accent3"/>
              </a:solidFill>
            </a:endParaRPr>
          </a:p>
        </p:txBody>
      </p:sp>
      <p:grpSp>
        <p:nvGrpSpPr>
          <p:cNvPr id="20" name="Group 12">
            <a:extLst>
              <a:ext uri="{FF2B5EF4-FFF2-40B4-BE49-F238E27FC236}">
                <a16:creationId xmlns="" xmlns:a16="http://schemas.microsoft.com/office/drawing/2014/main" id="{F1732D3A-CFF0-45BE-AD79-F83D0272C6C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 xmlns:a16="http://schemas.microsoft.com/office/drawing/2014/main" id="{C892F72C-7FB6-49C8-A402-D5DC42DB674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 xmlns:a16="http://schemas.microsoft.com/office/drawing/2014/main" id="{FC92C2E1-605F-49BD-8AC8-DC52B3015E3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8BE2E0F-EE6D-4748-AB8F-724D0DDC6E0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descr="A logo of a person with glasses&#10;&#10;Description automatically generated">
            <a:extLst>
              <a:ext uri="{FF2B5EF4-FFF2-40B4-BE49-F238E27FC236}">
                <a16:creationId xmlns="" xmlns:a16="http://schemas.microsoft.com/office/drawing/2014/main" id="{EC1B70AB-4AF2-8081-F252-DC8953E87874}"/>
              </a:ext>
            </a:extLst>
          </p:cNvPr>
          <p:cNvPicPr>
            <a:picLocks noChangeAspect="1"/>
          </p:cNvPicPr>
          <p:nvPr/>
        </p:nvPicPr>
        <p:blipFill>
          <a:blip r:embed="rId3"/>
          <a:stretch>
            <a:fillRect/>
          </a:stretch>
        </p:blipFill>
        <p:spPr>
          <a:xfrm>
            <a:off x="1048560" y="633170"/>
            <a:ext cx="4762500" cy="4762500"/>
          </a:xfrm>
          <a:prstGeom prst="rect">
            <a:avLst/>
          </a:prstGeom>
        </p:spPr>
      </p:pic>
    </p:spTree>
    <p:extLst>
      <p:ext uri="{BB962C8B-B14F-4D97-AF65-F5344CB8AC3E}">
        <p14:creationId xmlns:p14="http://schemas.microsoft.com/office/powerpoint/2010/main" val="42763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2D0EC-5238-F4BF-1133-D79265EE0945}"/>
              </a:ext>
            </a:extLst>
          </p:cNvPr>
          <p:cNvSpPr>
            <a:spLocks noGrp="1"/>
          </p:cNvSpPr>
          <p:nvPr>
            <p:ph type="title"/>
          </p:nvPr>
        </p:nvSpPr>
        <p:spPr>
          <a:xfrm>
            <a:off x="1112676" y="527957"/>
            <a:ext cx="10134600" cy="1288489"/>
          </a:xfrm>
        </p:spPr>
        <p:txBody>
          <a:bodyPr/>
          <a:lstStyle/>
          <a:p>
            <a:r>
              <a:rPr lang="en-US" b="1" dirty="0" smtClean="0">
                <a:solidFill>
                  <a:schemeClr val="accent3"/>
                </a:solidFill>
              </a:rPr>
              <a:t>What is Rag</a:t>
            </a:r>
            <a:endParaRPr lang="en-US" b="1" dirty="0">
              <a:solidFill>
                <a:schemeClr val="accent3"/>
              </a:solidFill>
            </a:endParaRP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solidFill>
                <a:schemeClr val="accent2"/>
              </a:solidFill>
            </a:endParaRPr>
          </a:p>
          <a:p>
            <a:r>
              <a:rPr lang="en-US" dirty="0">
                <a:solidFill>
                  <a:schemeClr val="accent2"/>
                </a:solidFill>
                <a:latin typeface="system-ui"/>
              </a:rPr>
              <a:t>RAG is a technique for augmenting LLM knowledge with additional data.</a:t>
            </a:r>
          </a:p>
          <a:p>
            <a:r>
              <a:rPr lang="en-US" dirty="0">
                <a:solidFill>
                  <a:schemeClr val="accent2"/>
                </a:solidFill>
                <a:latin typeface="system-ui"/>
              </a:rPr>
              <a:t>LLMs can reason about wide-ranging topics, but their knowledge is limited to the public data up to a specific point in time that they were trained on. If you want to build AI applications that can reason about private data or data introduced after a model’s cutoff date, you need to augment the knowledge of the model with the specific information it needs. The process of bringing the appropriate information and inserting it into the model prompt is known as Retrieval Augmented Generation (RAG).</a:t>
            </a:r>
          </a:p>
          <a:p>
            <a:endParaRPr lang="en-IN" dirty="0" smtClean="0">
              <a:solidFill>
                <a:schemeClr val="accent2"/>
              </a:solidFill>
            </a:endParaRPr>
          </a:p>
        </p:txBody>
      </p:sp>
    </p:spTree>
    <p:extLst>
      <p:ext uri="{BB962C8B-B14F-4D97-AF65-F5344CB8AC3E}">
        <p14:creationId xmlns:p14="http://schemas.microsoft.com/office/powerpoint/2010/main" val="212257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2D0EC-5238-F4BF-1133-D79265EE0945}"/>
              </a:ext>
            </a:extLst>
          </p:cNvPr>
          <p:cNvSpPr>
            <a:spLocks noGrp="1"/>
          </p:cNvSpPr>
          <p:nvPr>
            <p:ph type="title"/>
          </p:nvPr>
        </p:nvSpPr>
        <p:spPr>
          <a:xfrm>
            <a:off x="254260" y="182724"/>
            <a:ext cx="10134600" cy="1030255"/>
          </a:xfrm>
        </p:spPr>
        <p:txBody>
          <a:bodyPr/>
          <a:lstStyle/>
          <a:p>
            <a:r>
              <a:rPr lang="en-US" b="1" dirty="0" smtClean="0">
                <a:solidFill>
                  <a:schemeClr val="accent3"/>
                </a:solidFill>
              </a:rPr>
              <a:t>Rag Workflow</a:t>
            </a:r>
            <a:endParaRPr lang="en-US" b="1" dirty="0">
              <a:solidFill>
                <a:schemeClr val="accent3"/>
              </a:solidFill>
            </a:endParaRP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p>
          <a:p>
            <a:endParaRPr lang="en-IN" dirty="0" smtClean="0">
              <a:solidFill>
                <a:schemeClr val="accent2"/>
              </a:solidFill>
            </a:endParaRPr>
          </a:p>
        </p:txBody>
      </p:sp>
      <p:sp>
        <p:nvSpPr>
          <p:cNvPr id="3" name="Rectangle 2"/>
          <p:cNvSpPr/>
          <p:nvPr/>
        </p:nvSpPr>
        <p:spPr>
          <a:xfrm>
            <a:off x="783772" y="1212979"/>
            <a:ext cx="9358604" cy="553998"/>
          </a:xfrm>
          <a:prstGeom prst="rect">
            <a:avLst/>
          </a:prstGeom>
        </p:spPr>
        <p:txBody>
          <a:bodyPr wrap="square">
            <a:spAutoFit/>
          </a:bodyPr>
          <a:lstStyle/>
          <a:p>
            <a:r>
              <a:rPr lang="en-IN" sz="1000" dirty="0">
                <a:solidFill>
                  <a:srgbClr val="3B3B3B"/>
                </a:solidFill>
                <a:latin typeface="Consolas"/>
              </a:rPr>
              <a:t/>
            </a:r>
            <a:br>
              <a:rPr lang="en-IN" sz="1000" dirty="0">
                <a:solidFill>
                  <a:srgbClr val="3B3B3B"/>
                </a:solidFill>
                <a:latin typeface="Consolas"/>
              </a:rPr>
            </a:br>
            <a:r>
              <a:rPr lang="en-IN" sz="1000" dirty="0">
                <a:solidFill>
                  <a:srgbClr val="3B3B3B"/>
                </a:solidFill>
                <a:latin typeface="Consolas"/>
              </a:rPr>
              <a:t/>
            </a:r>
            <a:br>
              <a:rPr lang="en-IN" sz="1000" dirty="0">
                <a:solidFill>
                  <a:srgbClr val="3B3B3B"/>
                </a:solidFill>
                <a:latin typeface="Consolas"/>
              </a:rPr>
            </a:br>
            <a:endParaRPr lang="en-IN" sz="1000" b="0" dirty="0">
              <a:solidFill>
                <a:srgbClr val="3B3B3B"/>
              </a:solidFill>
              <a:effectLst/>
              <a:latin typeface="Consolas"/>
            </a:endParaRPr>
          </a:p>
        </p:txBody>
      </p:sp>
      <p:sp>
        <p:nvSpPr>
          <p:cNvPr id="8" name="Rectangle 3"/>
          <p:cNvSpPr>
            <a:spLocks noChangeArrowheads="1"/>
          </p:cNvSpPr>
          <p:nvPr/>
        </p:nvSpPr>
        <p:spPr bwMode="auto">
          <a:xfrm rot="10800000" flipV="1">
            <a:off x="108371" y="-218259"/>
            <a:ext cx="7887963"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2"/>
                </a:solidFill>
                <a:effectLst/>
                <a:latin typeface="system-ui"/>
                <a:cs typeface="Arial" pitchFamily="34" charset="0"/>
              </a:rPr>
              <a:t>A typical RAG application has two main components: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system-ui"/>
                <a:cs typeface="Arial" pitchFamily="34" charset="0"/>
              </a:rPr>
              <a:t>Indexing</a:t>
            </a:r>
            <a:r>
              <a:rPr kumimoji="0" lang="en-US" sz="1200" b="0" i="0" u="none" strike="noStrike" cap="none" normalizeH="0" baseline="0" dirty="0" smtClean="0">
                <a:ln>
                  <a:noFill/>
                </a:ln>
                <a:solidFill>
                  <a:schemeClr val="accent2"/>
                </a:solidFill>
                <a:effectLst/>
                <a:latin typeface="system-ui"/>
                <a:cs typeface="Arial" pitchFamily="34" charset="0"/>
              </a:rPr>
              <a:t>: a pipeline for ingesting data from a source and indexing it. </a:t>
            </a:r>
            <a:r>
              <a:rPr kumimoji="0" lang="en-US" sz="1200" b="0" i="1" u="none" strike="noStrike" cap="none" normalizeH="0" baseline="0" dirty="0" smtClean="0">
                <a:ln>
                  <a:noFill/>
                </a:ln>
                <a:solidFill>
                  <a:schemeClr val="accent2"/>
                </a:solidFill>
                <a:effectLst/>
                <a:latin typeface="system-ui"/>
                <a:cs typeface="Arial" pitchFamily="34" charset="0"/>
              </a:rPr>
              <a:t>This usually happens offline.</a:t>
            </a:r>
            <a:endParaRPr kumimoji="0" lang="en-US" sz="8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system-ui"/>
                <a:cs typeface="Arial" pitchFamily="34" charset="0"/>
              </a:rPr>
              <a:t>Retrieval and generation</a:t>
            </a:r>
            <a:r>
              <a:rPr kumimoji="0" lang="en-US" sz="1200" b="0" i="0" u="none" strike="noStrike" cap="none" normalizeH="0" baseline="0" dirty="0" smtClean="0">
                <a:ln>
                  <a:noFill/>
                </a:ln>
                <a:solidFill>
                  <a:schemeClr val="accent2"/>
                </a:solidFill>
                <a:effectLst/>
                <a:latin typeface="system-ui"/>
                <a:cs typeface="Arial" pitchFamily="34" charset="0"/>
              </a:rPr>
              <a:t>: the actual RAG chain, which takes the user query at run time and retrieves the relevant data from the index, then passes that to the model.</a:t>
            </a:r>
            <a:endParaRPr kumimoji="0" lang="en-US" sz="8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2"/>
                </a:solidFill>
                <a:effectLst/>
                <a:latin typeface="system-ui"/>
                <a:cs typeface="Arial" pitchFamily="34" charset="0"/>
              </a:rPr>
              <a:t>The most common full sequence from raw data to answer looks like:</a:t>
            </a:r>
            <a:endParaRPr kumimoji="0" lang="en-US" sz="1200" b="1"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system-ui"/>
                <a:cs typeface="Arial" pitchFamily="34" charset="0"/>
              </a:rPr>
              <a:t>Indexing</a:t>
            </a:r>
            <a:r>
              <a:rPr kumimoji="0" lang="en-US" sz="1200" b="1" i="0" u="none" strike="noStrike" cap="none" normalizeH="0" baseline="0" dirty="0" smtClean="0">
                <a:ln>
                  <a:noFill/>
                </a:ln>
                <a:solidFill>
                  <a:schemeClr val="accent2"/>
                </a:solidFill>
                <a:effectLst/>
                <a:latin typeface="system-ui"/>
                <a:cs typeface="Arial" pitchFamily="34" charset="0"/>
                <a:hlinkClick r:id="rId2" tooltip="Direct link to Indexing"/>
              </a:rPr>
              <a:t>​</a:t>
            </a:r>
            <a:endParaRPr kumimoji="0" lang="en-US" sz="1200" b="1"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chemeClr val="accent2"/>
                </a:solidFill>
                <a:effectLst/>
                <a:latin typeface="system-ui"/>
                <a:cs typeface="Arial" pitchFamily="34" charset="0"/>
              </a:rPr>
              <a:t>Load</a:t>
            </a:r>
            <a:r>
              <a:rPr kumimoji="0" lang="en-US" sz="1200" b="0" i="0" u="none" strike="noStrike" cap="none" normalizeH="0" baseline="0" dirty="0" smtClean="0">
                <a:ln>
                  <a:noFill/>
                </a:ln>
                <a:solidFill>
                  <a:schemeClr val="accent2"/>
                </a:solidFill>
                <a:effectLst/>
                <a:latin typeface="system-ui"/>
                <a:cs typeface="Arial" pitchFamily="34" charset="0"/>
              </a:rPr>
              <a:t>: First we need to load our data. This is done with </a:t>
            </a:r>
            <a:r>
              <a:rPr kumimoji="0" lang="en-US" sz="1200" b="0" i="0" u="none" strike="noStrike" cap="none" normalizeH="0" baseline="0" dirty="0" err="1" smtClean="0">
                <a:ln>
                  <a:noFill/>
                </a:ln>
                <a:solidFill>
                  <a:schemeClr val="accent2"/>
                </a:solidFill>
                <a:effectLst/>
                <a:latin typeface="system-ui"/>
                <a:cs typeface="Arial" pitchFamily="34" charset="0"/>
                <a:hlinkClick r:id="rId3"/>
              </a:rPr>
              <a:t>DocumentLoaders</a:t>
            </a:r>
            <a:r>
              <a:rPr kumimoji="0" lang="en-US" sz="1200" b="0" i="0" u="none" strike="noStrike" cap="none" normalizeH="0" baseline="0" dirty="0" smtClean="0">
                <a:ln>
                  <a:noFill/>
                </a:ln>
                <a:solidFill>
                  <a:schemeClr val="accent2"/>
                </a:solidFill>
                <a:effectLst/>
                <a:latin typeface="system-ui"/>
                <a:cs typeface="Arial" pitchFamily="34" charset="0"/>
              </a:rPr>
              <a:t>.</a:t>
            </a:r>
          </a:p>
          <a:p>
            <a:pPr marL="0" marR="0" lvl="0" indent="0" algn="l" defTabSz="914400" rtl="0" eaLnBrk="0" fontAlgn="ctr" latinLnBrk="0" hangingPunct="0">
              <a:lnSpc>
                <a:spcPct val="100000"/>
              </a:lnSpc>
              <a:spcBef>
                <a:spcPct val="0"/>
              </a:spcBef>
              <a:spcAft>
                <a:spcPct val="0"/>
              </a:spcAft>
              <a:buClrTx/>
              <a:buSzTx/>
              <a:buFontTx/>
              <a:buAutoNum type="arabicPeriod" startAt="2"/>
              <a:tabLst/>
            </a:pPr>
            <a:r>
              <a:rPr kumimoji="0" lang="en-US" sz="1200" b="1" i="0" u="none" strike="noStrike" cap="none" normalizeH="0" baseline="0" dirty="0" smtClean="0">
                <a:ln>
                  <a:noFill/>
                </a:ln>
                <a:solidFill>
                  <a:schemeClr val="accent2"/>
                </a:solidFill>
                <a:effectLst/>
                <a:latin typeface="system-ui"/>
                <a:cs typeface="Arial" pitchFamily="34" charset="0"/>
              </a:rPr>
              <a:t>Split</a:t>
            </a:r>
            <a:r>
              <a:rPr kumimoji="0" lang="en-US" sz="1200" b="0" i="0" u="none" strike="noStrike" cap="none" normalizeH="0" baseline="0" dirty="0" smtClean="0">
                <a:ln>
                  <a:noFill/>
                </a:ln>
                <a:solidFill>
                  <a:schemeClr val="accent2"/>
                </a:solidFill>
                <a:effectLst/>
                <a:latin typeface="system-ui"/>
                <a:cs typeface="Arial" pitchFamily="34" charset="0"/>
              </a:rPr>
              <a:t>: </a:t>
            </a:r>
            <a:r>
              <a:rPr kumimoji="0" lang="en-US" sz="1200" b="0" i="0" u="none" strike="noStrike" cap="none" normalizeH="0" baseline="0" dirty="0" smtClean="0">
                <a:ln>
                  <a:noFill/>
                </a:ln>
                <a:solidFill>
                  <a:schemeClr val="accent2"/>
                </a:solidFill>
                <a:effectLst/>
                <a:latin typeface="system-ui"/>
                <a:cs typeface="Arial" pitchFamily="34" charset="0"/>
                <a:hlinkClick r:id="rId4"/>
              </a:rPr>
              <a:t>Text splitters</a:t>
            </a:r>
            <a:r>
              <a:rPr kumimoji="0" lang="en-US" sz="1200" b="0" i="0" u="none" strike="noStrike" cap="none" normalizeH="0" baseline="0" dirty="0" smtClean="0">
                <a:ln>
                  <a:noFill/>
                </a:ln>
                <a:solidFill>
                  <a:schemeClr val="accent2"/>
                </a:solidFill>
                <a:effectLst/>
                <a:latin typeface="system-ui"/>
                <a:cs typeface="Arial" pitchFamily="34" charset="0"/>
              </a:rPr>
              <a:t> break large </a:t>
            </a:r>
            <a:r>
              <a:rPr kumimoji="0" lang="en-US" sz="1000" b="0" i="0" u="none" strike="noStrike" cap="none" normalizeH="0" baseline="0" dirty="0" smtClean="0">
                <a:ln>
                  <a:noFill/>
                </a:ln>
                <a:solidFill>
                  <a:schemeClr val="accent2"/>
                </a:solidFill>
                <a:effectLst/>
                <a:latin typeface="var(--ifm-font-family-monospace)"/>
                <a:cs typeface="Arial" pitchFamily="34" charset="0"/>
              </a:rPr>
              <a:t>Documents</a:t>
            </a:r>
            <a:r>
              <a:rPr kumimoji="0" lang="en-US" sz="1200" b="0" i="0" u="none" strike="noStrike" cap="none" normalizeH="0" baseline="0" dirty="0" smtClean="0">
                <a:ln>
                  <a:noFill/>
                </a:ln>
                <a:solidFill>
                  <a:schemeClr val="accent2"/>
                </a:solidFill>
                <a:effectLst/>
                <a:latin typeface="system-ui"/>
                <a:cs typeface="Arial" pitchFamily="34" charset="0"/>
              </a:rPr>
              <a:t> into smaller chunks. This is useful both for indexing data and for passing it in to a model, since large chunks are harder to search over and won’t fit in a model’s finite context window.</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200" b="1" i="0" u="none" strike="noStrike" cap="none" normalizeH="0" baseline="0" dirty="0" smtClean="0">
                <a:ln>
                  <a:noFill/>
                </a:ln>
                <a:solidFill>
                  <a:schemeClr val="accent2"/>
                </a:solidFill>
                <a:effectLst/>
                <a:latin typeface="system-ui"/>
                <a:cs typeface="Arial" pitchFamily="34" charset="0"/>
              </a:rPr>
              <a:t>Store</a:t>
            </a:r>
            <a:r>
              <a:rPr kumimoji="0" lang="en-US" sz="1200" b="0" i="0" u="none" strike="noStrike" cap="none" normalizeH="0" baseline="0" dirty="0" smtClean="0">
                <a:ln>
                  <a:noFill/>
                </a:ln>
                <a:solidFill>
                  <a:schemeClr val="accent2"/>
                </a:solidFill>
                <a:effectLst/>
                <a:latin typeface="system-ui"/>
                <a:cs typeface="Arial" pitchFamily="34" charset="0"/>
              </a:rPr>
              <a:t>: We need somewhere to store and index our splits, so that they can later be searched over. This is often done using a </a:t>
            </a:r>
            <a:r>
              <a:rPr kumimoji="0" lang="en-US" sz="1200" b="0" i="0" u="none" strike="noStrike" cap="none" normalizeH="0" baseline="0" dirty="0" err="1" smtClean="0">
                <a:ln>
                  <a:noFill/>
                </a:ln>
                <a:solidFill>
                  <a:schemeClr val="accent2"/>
                </a:solidFill>
                <a:effectLst/>
                <a:latin typeface="system-ui"/>
                <a:cs typeface="Arial" pitchFamily="34" charset="0"/>
                <a:hlinkClick r:id="rId5"/>
              </a:rPr>
              <a:t>VectorStore</a:t>
            </a:r>
            <a:r>
              <a:rPr kumimoji="0" lang="en-US" sz="1200" b="0" i="0" u="none" strike="noStrike" cap="none" normalizeH="0" baseline="0" dirty="0" smtClean="0">
                <a:ln>
                  <a:noFill/>
                </a:ln>
                <a:solidFill>
                  <a:schemeClr val="accent2"/>
                </a:solidFill>
                <a:effectLst/>
                <a:latin typeface="system-ui"/>
                <a:cs typeface="Arial" pitchFamily="34" charset="0"/>
              </a:rPr>
              <a:t> and </a:t>
            </a:r>
            <a:r>
              <a:rPr kumimoji="0" lang="en-US" sz="1200" b="0" i="0" u="none" strike="noStrike" cap="none" normalizeH="0" baseline="0" dirty="0" err="1" smtClean="0">
                <a:ln>
                  <a:noFill/>
                </a:ln>
                <a:solidFill>
                  <a:schemeClr val="accent2"/>
                </a:solidFill>
                <a:effectLst/>
                <a:latin typeface="system-ui"/>
                <a:cs typeface="Arial" pitchFamily="34" charset="0"/>
                <a:hlinkClick r:id="rId6"/>
              </a:rPr>
              <a:t>Embeddings</a:t>
            </a:r>
            <a:r>
              <a:rPr kumimoji="0" lang="en-US" sz="1200" b="0" i="0" u="none" strike="noStrike" cap="none" normalizeH="0" baseline="0" dirty="0" smtClean="0">
                <a:ln>
                  <a:noFill/>
                </a:ln>
                <a:solidFill>
                  <a:schemeClr val="accent2"/>
                </a:solidFill>
                <a:effectLst/>
                <a:latin typeface="system-ui"/>
                <a:cs typeface="Arial" pitchFamily="34" charset="0"/>
              </a:rPr>
              <a:t> model.</a:t>
            </a:r>
          </a:p>
          <a:p>
            <a:pPr eaLnBrk="0" hangingPunct="0">
              <a:spcBef>
                <a:spcPct val="0"/>
              </a:spcBef>
              <a:spcAft>
                <a:spcPct val="0"/>
              </a:spcAf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r>
              <a:rPr lang="en-US" sz="1200" b="1" dirty="0">
                <a:solidFill>
                  <a:schemeClr val="accent2"/>
                </a:solidFill>
                <a:latin typeface="system-ui"/>
                <a:cs typeface="Arial" pitchFamily="34" charset="0"/>
              </a:rPr>
              <a:t>Retrieval and generation</a:t>
            </a:r>
            <a:r>
              <a:rPr lang="en-US" sz="1200" b="1" dirty="0">
                <a:solidFill>
                  <a:schemeClr val="accent2"/>
                </a:solidFill>
                <a:latin typeface="system-ui"/>
                <a:cs typeface="Arial" pitchFamily="34" charset="0"/>
                <a:hlinkClick r:id="rId7" tooltip="Direct link to Retrieval and generation"/>
              </a:rPr>
              <a:t>​</a:t>
            </a:r>
            <a:endParaRPr lang="en-US" sz="1200" b="1" dirty="0">
              <a:solidFill>
                <a:schemeClr val="accent2"/>
              </a:solidFill>
              <a:latin typeface="system-ui"/>
              <a:cs typeface="Arial" pitchFamily="34" charset="0"/>
            </a:endParaRPr>
          </a:p>
          <a:p>
            <a:pPr eaLnBrk="0" hangingPunct="0">
              <a:spcBef>
                <a:spcPct val="0"/>
              </a:spcBef>
              <a:spcAft>
                <a:spcPct val="0"/>
              </a:spcAft>
              <a:buFontTx/>
              <a:buAutoNum type="arabicPeriod"/>
            </a:pPr>
            <a:r>
              <a:rPr lang="en-US" sz="1200" b="1" dirty="0">
                <a:solidFill>
                  <a:schemeClr val="accent2"/>
                </a:solidFill>
                <a:latin typeface="system-ui"/>
                <a:cs typeface="Arial" pitchFamily="34" charset="0"/>
              </a:rPr>
              <a:t>Retrieve: Given a user input, relevant splits are retrieved from storage using a </a:t>
            </a:r>
            <a:r>
              <a:rPr lang="en-US" sz="1200" b="1" dirty="0">
                <a:solidFill>
                  <a:schemeClr val="accent2"/>
                </a:solidFill>
                <a:latin typeface="system-ui"/>
                <a:cs typeface="Arial" pitchFamily="34" charset="0"/>
                <a:hlinkClick r:id="rId8"/>
              </a:rPr>
              <a:t>Retriever</a:t>
            </a:r>
            <a:r>
              <a:rPr lang="en-US" sz="1200" b="1" dirty="0">
                <a:solidFill>
                  <a:schemeClr val="accent2"/>
                </a:solidFill>
                <a:latin typeface="system-ui"/>
                <a:cs typeface="Arial" pitchFamily="34" charset="0"/>
              </a:rPr>
              <a:t>.</a:t>
            </a:r>
          </a:p>
          <a:p>
            <a:pPr eaLnBrk="0" hangingPunct="0">
              <a:spcBef>
                <a:spcPct val="0"/>
              </a:spcBef>
              <a:spcAft>
                <a:spcPct val="0"/>
              </a:spcAft>
              <a:buFontTx/>
              <a:buAutoNum type="arabicPeriod"/>
            </a:pPr>
            <a:r>
              <a:rPr lang="en-US" sz="1200" b="1" dirty="0">
                <a:solidFill>
                  <a:schemeClr val="accent2"/>
                </a:solidFill>
                <a:latin typeface="system-ui"/>
                <a:cs typeface="Arial" pitchFamily="34" charset="0"/>
              </a:rPr>
              <a:t>Generate: A </a:t>
            </a:r>
            <a:r>
              <a:rPr lang="en-US" sz="1200" b="1" dirty="0" err="1">
                <a:solidFill>
                  <a:schemeClr val="accent2"/>
                </a:solidFill>
                <a:latin typeface="system-ui"/>
                <a:cs typeface="Arial" pitchFamily="34" charset="0"/>
                <a:hlinkClick r:id="rId9"/>
              </a:rPr>
              <a:t>ChatModel</a:t>
            </a:r>
            <a:r>
              <a:rPr lang="en-US" sz="1200" b="1" dirty="0">
                <a:solidFill>
                  <a:schemeClr val="accent2"/>
                </a:solidFill>
                <a:latin typeface="system-ui"/>
                <a:cs typeface="Arial" pitchFamily="34" charset="0"/>
              </a:rPr>
              <a:t> / </a:t>
            </a:r>
            <a:r>
              <a:rPr lang="en-US" sz="1200" b="1" dirty="0">
                <a:solidFill>
                  <a:schemeClr val="accent2"/>
                </a:solidFill>
                <a:latin typeface="system-ui"/>
                <a:cs typeface="Arial" pitchFamily="34" charset="0"/>
                <a:hlinkClick r:id="rId10"/>
              </a:rPr>
              <a:t>LLM</a:t>
            </a:r>
            <a:r>
              <a:rPr lang="en-US" sz="1200" b="1" dirty="0">
                <a:solidFill>
                  <a:schemeClr val="accent2"/>
                </a:solidFill>
                <a:latin typeface="system-ui"/>
                <a:cs typeface="Arial" pitchFamily="34" charset="0"/>
              </a:rPr>
              <a:t> produces an answer using a prompt that includes the question and the retrieved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8493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2D0EC-5238-F4BF-1133-D79265EE0945}"/>
              </a:ext>
            </a:extLst>
          </p:cNvPr>
          <p:cNvSpPr>
            <a:spLocks noGrp="1"/>
          </p:cNvSpPr>
          <p:nvPr>
            <p:ph type="title"/>
          </p:nvPr>
        </p:nvSpPr>
        <p:spPr>
          <a:xfrm>
            <a:off x="254260" y="182724"/>
            <a:ext cx="10134600" cy="1030255"/>
          </a:xfrm>
        </p:spPr>
        <p:txBody>
          <a:bodyPr/>
          <a:lstStyle/>
          <a:p>
            <a:r>
              <a:rPr lang="en-US" b="1" dirty="0" smtClean="0">
                <a:solidFill>
                  <a:schemeClr val="accent3"/>
                </a:solidFill>
              </a:rPr>
              <a:t>Indexing</a:t>
            </a:r>
            <a:endParaRPr lang="en-US" b="1" dirty="0">
              <a:solidFill>
                <a:schemeClr val="accent3"/>
              </a:solidFill>
            </a:endParaRP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p>
          <a:p>
            <a:endParaRPr lang="en-IN" dirty="0" smtClean="0">
              <a:solidFill>
                <a:schemeClr val="accent2"/>
              </a:solidFill>
            </a:endParaRPr>
          </a:p>
        </p:txBody>
      </p:sp>
      <p:sp>
        <p:nvSpPr>
          <p:cNvPr id="3" name="Rectangle 2"/>
          <p:cNvSpPr/>
          <p:nvPr/>
        </p:nvSpPr>
        <p:spPr>
          <a:xfrm>
            <a:off x="783772" y="1212979"/>
            <a:ext cx="9358604" cy="553998"/>
          </a:xfrm>
          <a:prstGeom prst="rect">
            <a:avLst/>
          </a:prstGeom>
        </p:spPr>
        <p:txBody>
          <a:bodyPr wrap="square">
            <a:spAutoFit/>
          </a:bodyPr>
          <a:lstStyle/>
          <a:p>
            <a:r>
              <a:rPr lang="en-IN" sz="1000" dirty="0">
                <a:solidFill>
                  <a:srgbClr val="3B3B3B"/>
                </a:solidFill>
                <a:latin typeface="Consolas"/>
              </a:rPr>
              <a:t/>
            </a:r>
            <a:br>
              <a:rPr lang="en-IN" sz="1000" dirty="0">
                <a:solidFill>
                  <a:srgbClr val="3B3B3B"/>
                </a:solidFill>
                <a:latin typeface="Consolas"/>
              </a:rPr>
            </a:br>
            <a:r>
              <a:rPr lang="en-IN" sz="1000" dirty="0">
                <a:solidFill>
                  <a:srgbClr val="3B3B3B"/>
                </a:solidFill>
                <a:latin typeface="Consolas"/>
              </a:rPr>
              <a:t/>
            </a:r>
            <a:br>
              <a:rPr lang="en-IN" sz="1000" dirty="0">
                <a:solidFill>
                  <a:srgbClr val="3B3B3B"/>
                </a:solidFill>
                <a:latin typeface="Consolas"/>
              </a:rPr>
            </a:br>
            <a:endParaRPr lang="en-IN" sz="1000" b="0" dirty="0">
              <a:solidFill>
                <a:srgbClr val="3B3B3B"/>
              </a:solidFill>
              <a:effectLst/>
              <a:latin typeface="Consolas"/>
            </a:endParaRPr>
          </a:p>
        </p:txBody>
      </p:sp>
      <p:pic>
        <p:nvPicPr>
          <p:cNvPr id="2050" name="Picture 2" descr="C:\Users\welcome\Downloads\rag_indexing-8160f90a90a33253d0154659cf7d453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73" y="1212979"/>
            <a:ext cx="10934701" cy="549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1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2D0EC-5238-F4BF-1133-D79265EE0945}"/>
              </a:ext>
            </a:extLst>
          </p:cNvPr>
          <p:cNvSpPr>
            <a:spLocks noGrp="1"/>
          </p:cNvSpPr>
          <p:nvPr>
            <p:ph type="title"/>
          </p:nvPr>
        </p:nvSpPr>
        <p:spPr>
          <a:xfrm>
            <a:off x="254260" y="182724"/>
            <a:ext cx="10134600" cy="1030255"/>
          </a:xfrm>
        </p:spPr>
        <p:txBody>
          <a:bodyPr/>
          <a:lstStyle/>
          <a:p>
            <a:r>
              <a:rPr lang="en-IN" b="1" dirty="0">
                <a:solidFill>
                  <a:schemeClr val="accent2"/>
                </a:solidFill>
              </a:rPr>
              <a:t>Retrieval and generation</a:t>
            </a: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p>
          <a:p>
            <a:endParaRPr lang="en-IN" dirty="0" smtClean="0">
              <a:solidFill>
                <a:schemeClr val="accent2"/>
              </a:solidFill>
            </a:endParaRPr>
          </a:p>
        </p:txBody>
      </p:sp>
      <p:sp>
        <p:nvSpPr>
          <p:cNvPr id="3" name="Rectangle 2"/>
          <p:cNvSpPr/>
          <p:nvPr/>
        </p:nvSpPr>
        <p:spPr>
          <a:xfrm>
            <a:off x="783772" y="1212979"/>
            <a:ext cx="9358604" cy="553998"/>
          </a:xfrm>
          <a:prstGeom prst="rect">
            <a:avLst/>
          </a:prstGeom>
        </p:spPr>
        <p:txBody>
          <a:bodyPr wrap="square">
            <a:spAutoFit/>
          </a:bodyPr>
          <a:lstStyle/>
          <a:p>
            <a:r>
              <a:rPr lang="en-IN" sz="1000" dirty="0">
                <a:solidFill>
                  <a:srgbClr val="3B3B3B"/>
                </a:solidFill>
                <a:latin typeface="Consolas"/>
              </a:rPr>
              <a:t/>
            </a:r>
            <a:br>
              <a:rPr lang="en-IN" sz="1000" dirty="0">
                <a:solidFill>
                  <a:srgbClr val="3B3B3B"/>
                </a:solidFill>
                <a:latin typeface="Consolas"/>
              </a:rPr>
            </a:br>
            <a:r>
              <a:rPr lang="en-IN" sz="1000" dirty="0">
                <a:solidFill>
                  <a:srgbClr val="3B3B3B"/>
                </a:solidFill>
                <a:latin typeface="Consolas"/>
              </a:rPr>
              <a:t/>
            </a:r>
            <a:br>
              <a:rPr lang="en-IN" sz="1000" dirty="0">
                <a:solidFill>
                  <a:srgbClr val="3B3B3B"/>
                </a:solidFill>
                <a:latin typeface="Consolas"/>
              </a:rPr>
            </a:br>
            <a:endParaRPr lang="en-IN" sz="1000" b="0" dirty="0">
              <a:solidFill>
                <a:srgbClr val="3B3B3B"/>
              </a:solidFill>
              <a:effectLst/>
              <a:latin typeface="Consolas"/>
            </a:endParaRPr>
          </a:p>
        </p:txBody>
      </p:sp>
      <p:pic>
        <p:nvPicPr>
          <p:cNvPr id="3074" name="Picture 2" descr="C:\Users\welcome\Downloads\rag_retrieval_generation-1046a4668d6bb08786ef73c56d4f22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74" y="1212979"/>
            <a:ext cx="10718800" cy="549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81339"/>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1973</TotalTime>
  <Words>149</Words>
  <Application>Microsoft Office PowerPoint</Application>
  <PresentationFormat>Custom</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AdornVTI</vt:lpstr>
      <vt:lpstr>Langchain complete tutorial for beginners</vt:lpstr>
      <vt:lpstr>What is Rag</vt:lpstr>
      <vt:lpstr>Rag Workflow</vt:lpstr>
      <vt:lpstr>Indexing</vt:lpstr>
      <vt:lpstr>Retrieval and generation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 complete tutorial for beginners</dc:title>
  <dc:creator>roni das</dc:creator>
  <cp:lastModifiedBy>welcome</cp:lastModifiedBy>
  <cp:revision>65</cp:revision>
  <dcterms:created xsi:type="dcterms:W3CDTF">2023-10-15T17:24:57Z</dcterms:created>
  <dcterms:modified xsi:type="dcterms:W3CDTF">2024-01-21T11:16:57Z</dcterms:modified>
</cp:coreProperties>
</file>