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2" d="100"/>
          <a:sy n="72" d="100"/>
        </p:scale>
        <p:origin x="5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1B76-FDEF-41E0-8BB4-02D62158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Datetime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C9101-CB1A-45D6-97C7-FB8C657BC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Dweck – </a:t>
            </a:r>
            <a:r>
              <a:rPr lang="en-US" dirty="0" err="1"/>
              <a:t>Juliacon</a:t>
            </a:r>
            <a:r>
              <a:rPr lang="en-US" dirty="0"/>
              <a:t> 7/23/2019</a:t>
            </a:r>
          </a:p>
        </p:txBody>
      </p:sp>
    </p:spTree>
    <p:extLst>
      <p:ext uri="{BB962C8B-B14F-4D97-AF65-F5344CB8AC3E}">
        <p14:creationId xmlns:p14="http://schemas.microsoft.com/office/powerpoint/2010/main" val="11706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D433-4F15-4749-93DD-946C0674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2477-FD8F-4FA4-8296-9B435573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implementation of </a:t>
            </a:r>
            <a:r>
              <a:rPr lang="en-US" dirty="0" err="1"/>
              <a:t>LocalDatetime</a:t>
            </a:r>
            <a:r>
              <a:rPr lang="en-US" dirty="0"/>
              <a:t> functions</a:t>
            </a:r>
          </a:p>
          <a:p>
            <a:r>
              <a:rPr lang="en-US" dirty="0"/>
              <a:t>Additional datetime arithmetic – e.g., addition of calendar unit intervals to datetimes, e.g., years, months, days, hours, minutes, etc.</a:t>
            </a:r>
          </a:p>
          <a:p>
            <a:r>
              <a:rPr lang="en-US" dirty="0"/>
              <a:t>“Business” datetime arithmetic – e.g., holiday schedules, end of month conventions, leap-year conventions</a:t>
            </a:r>
          </a:p>
          <a:p>
            <a:r>
              <a:rPr lang="en-US" dirty="0"/>
              <a:t>Local datetime ranges in calendar units</a:t>
            </a:r>
          </a:p>
          <a:p>
            <a:r>
              <a:rPr lang="en-US" dirty="0"/>
              <a:t>Time series features and functions – smaller, faster, reduced functionality datatype, specialized arrays / collections</a:t>
            </a:r>
          </a:p>
          <a:p>
            <a:r>
              <a:rPr lang="en-US" dirty="0"/>
              <a:t>Geographical information</a:t>
            </a:r>
          </a:p>
          <a:p>
            <a:r>
              <a:rPr lang="en-US" dirty="0"/>
              <a:t>Pure Julia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9247-ED9F-44F7-AEC4-45E52E4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51CC-67E3-4E5B-B6A8-561EB8D6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significant systems require a datetime datatype</a:t>
            </a:r>
          </a:p>
          <a:p>
            <a:r>
              <a:rPr lang="en-US" dirty="0"/>
              <a:t>Few languages include a generally applicable datetime datatype, and even those datatypes often have substantial limitations</a:t>
            </a:r>
          </a:p>
          <a:p>
            <a:r>
              <a:rPr lang="en-US" dirty="0"/>
              <a:t>As a result, system developers often design and implement one or more special purpose datetime datatypes to overcome the limitations (or non-existence) of the built-in datatypes</a:t>
            </a:r>
          </a:p>
          <a:p>
            <a:r>
              <a:rPr lang="en-US" dirty="0"/>
              <a:t>Designing and implementing a datetime datatype is time-consuming, expensive and error prone</a:t>
            </a:r>
          </a:p>
          <a:p>
            <a:r>
              <a:rPr lang="en-US" dirty="0"/>
              <a:t>By contrast, every language includes integer and floating point datatypes, which are sufficiently robust and general that system developers seldom feel the need to “roll their own”</a:t>
            </a:r>
          </a:p>
        </p:txBody>
      </p:sp>
    </p:spTree>
    <p:extLst>
      <p:ext uri="{BB962C8B-B14F-4D97-AF65-F5344CB8AC3E}">
        <p14:creationId xmlns:p14="http://schemas.microsoft.com/office/powerpoint/2010/main" val="3697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A15C-0C6B-4C98-8075-3BADF459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C0E7-4F66-482F-ACA2-13B70CC0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 general purpose datetime datatype, which overcomes the limitations of existing datetime datatypes, while providing exceptional performance and making appropriate space/time tradeoffs</a:t>
            </a:r>
          </a:p>
          <a:p>
            <a:r>
              <a:rPr lang="en-US" dirty="0"/>
              <a:t>Implement the datatype in pure C to facilitate integration with the broadest set of languages and to optimize performance</a:t>
            </a:r>
          </a:p>
          <a:p>
            <a:r>
              <a:rPr lang="en-US" dirty="0"/>
              <a:t>Develop 32-bit and 64-bit implementations to support the widest range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75003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32B9-23FE-473A-813F-8BBE4CEF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3394-9F99-40DE-9064-1F404F42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the widest conceivable range of time – from the “Big Bang” to the year 100,000,000,000</a:t>
            </a:r>
          </a:p>
          <a:p>
            <a:r>
              <a:rPr lang="en-US" dirty="0"/>
              <a:t>Support the maximum useful precision – 1 attosecond (1 billionth of a nanosecond, approximately the time it takes for light to cross the nucleus of an atom) – can be increased, if future requirements mandate</a:t>
            </a:r>
          </a:p>
          <a:p>
            <a:r>
              <a:rPr lang="en-US" dirty="0"/>
              <a:t>Include specifiable precision and uncertainty (e.g., to support dates), which are propagated through arithmetic computations</a:t>
            </a:r>
          </a:p>
          <a:p>
            <a:r>
              <a:rPr lang="en-US" dirty="0"/>
              <a:t>Include a comprehensive set of arithmetic and comparison operators</a:t>
            </a:r>
          </a:p>
          <a:p>
            <a:r>
              <a:rPr lang="en-US" dirty="0"/>
              <a:t>Provide distinct relative and absolute datetimes</a:t>
            </a:r>
          </a:p>
          <a:p>
            <a:r>
              <a:rPr lang="en-US" dirty="0"/>
              <a:t>Properly handle leap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2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269B-81E4-4EA6-9D01-52CE39F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 Specifications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AB81-7730-44F6-94D2-90F236F4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Properly handle atomic time, proleptically, including the early Atomic period (1960 – 1970)</a:t>
            </a:r>
          </a:p>
          <a:p>
            <a:r>
              <a:rPr lang="en-US" dirty="0"/>
              <a:t>Properly handle the transition from Julian to Gregorian calendars globally</a:t>
            </a:r>
          </a:p>
          <a:p>
            <a:r>
              <a:rPr lang="en-US" dirty="0"/>
              <a:t>Handle all of the time zones included in the IANA database throughout the entire historical range</a:t>
            </a:r>
          </a:p>
          <a:p>
            <a:r>
              <a:rPr lang="en-US" dirty="0"/>
              <a:t>Support universal, standard and wall local times</a:t>
            </a:r>
          </a:p>
          <a:p>
            <a:r>
              <a:rPr lang="en-US" dirty="0"/>
              <a:t>Provide rich formatting options</a:t>
            </a:r>
          </a:p>
          <a:p>
            <a:r>
              <a:rPr lang="en-US" dirty="0"/>
              <a:t>Take advantage of specialized features of higher level languages – e.g., Julia binary operators with Unicode extensions and superscript formatting</a:t>
            </a:r>
          </a:p>
          <a:p>
            <a:r>
              <a:rPr lang="en-US" dirty="0"/>
              <a:t>Provide extensive documentation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2305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2DC0-F78E-45FD-8EC7-2D8D7077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95" y="451832"/>
            <a:ext cx="8789436" cy="1400530"/>
          </a:xfrm>
        </p:spPr>
        <p:txBody>
          <a:bodyPr/>
          <a:lstStyle/>
          <a:p>
            <a:r>
              <a:rPr lang="en-US" dirty="0"/>
              <a:t>Simplified Datetime Architecture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7A3BDF-CC5D-46B4-88D4-03552071A72C}"/>
              </a:ext>
            </a:extLst>
          </p:cNvPr>
          <p:cNvGrpSpPr/>
          <p:nvPr/>
        </p:nvGrpSpPr>
        <p:grpSpPr>
          <a:xfrm>
            <a:off x="770571" y="1883572"/>
            <a:ext cx="9556955" cy="258097"/>
            <a:chOff x="870155" y="2466667"/>
            <a:chExt cx="9556955" cy="2580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25F2FA-7438-4718-834E-D9AE98FC78CB}"/>
                </a:ext>
              </a:extLst>
            </p:cNvPr>
            <p:cNvCxnSpPr/>
            <p:nvPr/>
          </p:nvCxnSpPr>
          <p:spPr>
            <a:xfrm>
              <a:off x="870155" y="2595716"/>
              <a:ext cx="95569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5E6411-CEF4-4D63-8954-FE26634CD8F8}"/>
                </a:ext>
              </a:extLst>
            </p:cNvPr>
            <p:cNvCxnSpPr/>
            <p:nvPr/>
          </p:nvCxnSpPr>
          <p:spPr>
            <a:xfrm>
              <a:off x="88490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8B7AA7-C97D-4C86-96AB-069AD3E13DD6}"/>
                </a:ext>
              </a:extLst>
            </p:cNvPr>
            <p:cNvCxnSpPr/>
            <p:nvPr/>
          </p:nvCxnSpPr>
          <p:spPr>
            <a:xfrm>
              <a:off x="130153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0C15D5-6727-4957-AC2C-4B3826B20E02}"/>
                </a:ext>
              </a:extLst>
            </p:cNvPr>
            <p:cNvCxnSpPr/>
            <p:nvPr/>
          </p:nvCxnSpPr>
          <p:spPr>
            <a:xfrm>
              <a:off x="1718169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803893-20A4-429D-82A7-F7A729A01CFB}"/>
                </a:ext>
              </a:extLst>
            </p:cNvPr>
            <p:cNvCxnSpPr/>
            <p:nvPr/>
          </p:nvCxnSpPr>
          <p:spPr>
            <a:xfrm>
              <a:off x="2134802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5E5B7B-2C31-4659-9223-6EDF5E55AD14}"/>
                </a:ext>
              </a:extLst>
            </p:cNvPr>
            <p:cNvCxnSpPr/>
            <p:nvPr/>
          </p:nvCxnSpPr>
          <p:spPr>
            <a:xfrm>
              <a:off x="2551435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51E00-1567-4003-965B-7F7723B5374A}"/>
                </a:ext>
              </a:extLst>
            </p:cNvPr>
            <p:cNvCxnSpPr/>
            <p:nvPr/>
          </p:nvCxnSpPr>
          <p:spPr>
            <a:xfrm>
              <a:off x="2968068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A44479-BEBF-4CDD-B727-AA1BBE3C6EA0}"/>
                </a:ext>
              </a:extLst>
            </p:cNvPr>
            <p:cNvCxnSpPr/>
            <p:nvPr/>
          </p:nvCxnSpPr>
          <p:spPr>
            <a:xfrm>
              <a:off x="3384701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946F15-C661-4E2D-B79A-F702AF167794}"/>
                </a:ext>
              </a:extLst>
            </p:cNvPr>
            <p:cNvCxnSpPr/>
            <p:nvPr/>
          </p:nvCxnSpPr>
          <p:spPr>
            <a:xfrm>
              <a:off x="380133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F1562D-0433-48BF-8450-5BCAAC173544}"/>
                </a:ext>
              </a:extLst>
            </p:cNvPr>
            <p:cNvCxnSpPr/>
            <p:nvPr/>
          </p:nvCxnSpPr>
          <p:spPr>
            <a:xfrm>
              <a:off x="4217967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ACF34B-AB89-4049-BD92-46F5043FBABE}"/>
                </a:ext>
              </a:extLst>
            </p:cNvPr>
            <p:cNvCxnSpPr/>
            <p:nvPr/>
          </p:nvCxnSpPr>
          <p:spPr>
            <a:xfrm>
              <a:off x="4634600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D41DB6-4B43-4884-9783-A4E24E4358C6}"/>
                </a:ext>
              </a:extLst>
            </p:cNvPr>
            <p:cNvCxnSpPr/>
            <p:nvPr/>
          </p:nvCxnSpPr>
          <p:spPr>
            <a:xfrm>
              <a:off x="505123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E0AFAD-A582-4840-A888-A23B8A513BFB}"/>
                </a:ext>
              </a:extLst>
            </p:cNvPr>
            <p:cNvCxnSpPr/>
            <p:nvPr/>
          </p:nvCxnSpPr>
          <p:spPr>
            <a:xfrm>
              <a:off x="546786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F0EB75-87C4-4796-89E4-E58148D21FE2}"/>
                </a:ext>
              </a:extLst>
            </p:cNvPr>
            <p:cNvCxnSpPr/>
            <p:nvPr/>
          </p:nvCxnSpPr>
          <p:spPr>
            <a:xfrm>
              <a:off x="5884499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68F891-EBEB-4BE3-95D2-B58914701465}"/>
                </a:ext>
              </a:extLst>
            </p:cNvPr>
            <p:cNvCxnSpPr/>
            <p:nvPr/>
          </p:nvCxnSpPr>
          <p:spPr>
            <a:xfrm>
              <a:off x="6301132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2713B9-DB81-419E-9B60-6190D4FB32DB}"/>
                </a:ext>
              </a:extLst>
            </p:cNvPr>
            <p:cNvCxnSpPr/>
            <p:nvPr/>
          </p:nvCxnSpPr>
          <p:spPr>
            <a:xfrm>
              <a:off x="6717765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B0B661-05E1-409F-86D2-253A488E379D}"/>
                </a:ext>
              </a:extLst>
            </p:cNvPr>
            <p:cNvCxnSpPr/>
            <p:nvPr/>
          </p:nvCxnSpPr>
          <p:spPr>
            <a:xfrm>
              <a:off x="7134398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0F64C5-9107-4870-AB43-6C1F025E94F0}"/>
                </a:ext>
              </a:extLst>
            </p:cNvPr>
            <p:cNvCxnSpPr/>
            <p:nvPr/>
          </p:nvCxnSpPr>
          <p:spPr>
            <a:xfrm>
              <a:off x="7551031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D4A325-3356-4C35-A444-82983D160509}"/>
                </a:ext>
              </a:extLst>
            </p:cNvPr>
            <p:cNvCxnSpPr/>
            <p:nvPr/>
          </p:nvCxnSpPr>
          <p:spPr>
            <a:xfrm>
              <a:off x="796766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D869D4-48F2-445E-ADB3-1BBCA425F4C9}"/>
                </a:ext>
              </a:extLst>
            </p:cNvPr>
            <p:cNvCxnSpPr/>
            <p:nvPr/>
          </p:nvCxnSpPr>
          <p:spPr>
            <a:xfrm>
              <a:off x="8384297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AFEE0D-8EEC-4C57-8F9F-1A11C140453E}"/>
                </a:ext>
              </a:extLst>
            </p:cNvPr>
            <p:cNvCxnSpPr/>
            <p:nvPr/>
          </p:nvCxnSpPr>
          <p:spPr>
            <a:xfrm>
              <a:off x="8800930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6DE0527-0F92-45E7-9D4A-50C9885FC7D9}"/>
                </a:ext>
              </a:extLst>
            </p:cNvPr>
            <p:cNvCxnSpPr/>
            <p:nvPr/>
          </p:nvCxnSpPr>
          <p:spPr>
            <a:xfrm>
              <a:off x="921756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DA0C7E-2539-4D7D-B51F-93B832D913A8}"/>
                </a:ext>
              </a:extLst>
            </p:cNvPr>
            <p:cNvCxnSpPr/>
            <p:nvPr/>
          </p:nvCxnSpPr>
          <p:spPr>
            <a:xfrm>
              <a:off x="963419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55400E-76BB-438F-8D01-835B555A3679}"/>
                </a:ext>
              </a:extLst>
            </p:cNvPr>
            <p:cNvCxnSpPr/>
            <p:nvPr/>
          </p:nvCxnSpPr>
          <p:spPr>
            <a:xfrm>
              <a:off x="1005083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FA9DA2-A46C-4090-A28D-7F81AE194111}"/>
              </a:ext>
            </a:extLst>
          </p:cNvPr>
          <p:cNvSpPr txBox="1"/>
          <p:nvPr/>
        </p:nvSpPr>
        <p:spPr>
          <a:xfrm>
            <a:off x="1159371" y="1325218"/>
            <a:ext cx="849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 – International Atomic Time – count of attoseconds from the Big Bang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2002E-E86E-4BBF-954D-D9B63C3253A5}"/>
              </a:ext>
            </a:extLst>
          </p:cNvPr>
          <p:cNvSpPr txBox="1"/>
          <p:nvPr/>
        </p:nvSpPr>
        <p:spPr>
          <a:xfrm>
            <a:off x="635112" y="2223798"/>
            <a:ext cx="2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4CECE-9923-4A03-A724-7B5E745A015D}"/>
              </a:ext>
            </a:extLst>
          </p:cNvPr>
          <p:cNvSpPr txBox="1"/>
          <p:nvPr/>
        </p:nvSpPr>
        <p:spPr>
          <a:xfrm>
            <a:off x="1045447" y="2223798"/>
            <a:ext cx="2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AC73E5-F915-4FAE-B8EC-FD7F0461F24C}"/>
              </a:ext>
            </a:extLst>
          </p:cNvPr>
          <p:cNvSpPr txBox="1"/>
          <p:nvPr/>
        </p:nvSpPr>
        <p:spPr>
          <a:xfrm>
            <a:off x="1470933" y="2223798"/>
            <a:ext cx="2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B75EB8-5EEC-48E8-BBD7-32C642ECA97E}"/>
              </a:ext>
            </a:extLst>
          </p:cNvPr>
          <p:cNvSpPr txBox="1"/>
          <p:nvPr/>
        </p:nvSpPr>
        <p:spPr>
          <a:xfrm>
            <a:off x="1893824" y="2223798"/>
            <a:ext cx="2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ACA22C-25CF-482C-A959-866A55FFF2BC}"/>
              </a:ext>
            </a:extLst>
          </p:cNvPr>
          <p:cNvSpPr txBox="1"/>
          <p:nvPr/>
        </p:nvSpPr>
        <p:spPr>
          <a:xfrm>
            <a:off x="2297881" y="2223798"/>
            <a:ext cx="2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0F058-C4BA-4BA5-9188-1B43E355907D}"/>
              </a:ext>
            </a:extLst>
          </p:cNvPr>
          <p:cNvSpPr txBox="1"/>
          <p:nvPr/>
        </p:nvSpPr>
        <p:spPr>
          <a:xfrm>
            <a:off x="2716093" y="2223798"/>
            <a:ext cx="2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D1A449-ACFA-4B73-BEE2-1EE295D8ED27}"/>
              </a:ext>
            </a:extLst>
          </p:cNvPr>
          <p:cNvSpPr txBox="1"/>
          <p:nvPr/>
        </p:nvSpPr>
        <p:spPr>
          <a:xfrm rot="360000">
            <a:off x="6438063" y="2346528"/>
            <a:ext cx="2870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436,320,212,430,660,337,000,000,000,000,000,000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FACDA8-CF6E-4B95-8DF0-838855104742}"/>
              </a:ext>
            </a:extLst>
          </p:cNvPr>
          <p:cNvGrpSpPr/>
          <p:nvPr/>
        </p:nvGrpSpPr>
        <p:grpSpPr>
          <a:xfrm>
            <a:off x="770569" y="3346524"/>
            <a:ext cx="9556955" cy="258097"/>
            <a:chOff x="870155" y="2466667"/>
            <a:chExt cx="9556955" cy="25809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5DC7244-7EAC-4EE6-B4FA-AE186486500A}"/>
                </a:ext>
              </a:extLst>
            </p:cNvPr>
            <p:cNvCxnSpPr/>
            <p:nvPr/>
          </p:nvCxnSpPr>
          <p:spPr>
            <a:xfrm>
              <a:off x="870155" y="2595716"/>
              <a:ext cx="95569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F16CCF-1D9C-442A-B115-97EF910AD8BA}"/>
                </a:ext>
              </a:extLst>
            </p:cNvPr>
            <p:cNvCxnSpPr/>
            <p:nvPr/>
          </p:nvCxnSpPr>
          <p:spPr>
            <a:xfrm>
              <a:off x="88490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F8D2FD-DA7D-4680-A40B-DEAAA47AD60C}"/>
                </a:ext>
              </a:extLst>
            </p:cNvPr>
            <p:cNvCxnSpPr/>
            <p:nvPr/>
          </p:nvCxnSpPr>
          <p:spPr>
            <a:xfrm>
              <a:off x="130153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36388C-5730-4130-9307-957B70748615}"/>
                </a:ext>
              </a:extLst>
            </p:cNvPr>
            <p:cNvCxnSpPr/>
            <p:nvPr/>
          </p:nvCxnSpPr>
          <p:spPr>
            <a:xfrm>
              <a:off x="1718169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764866-86EB-4AC0-8796-51C485D0E38A}"/>
                </a:ext>
              </a:extLst>
            </p:cNvPr>
            <p:cNvCxnSpPr/>
            <p:nvPr/>
          </p:nvCxnSpPr>
          <p:spPr>
            <a:xfrm>
              <a:off x="2134802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894116-3DEB-4FFD-9CA6-8C1FA72A7EB4}"/>
                </a:ext>
              </a:extLst>
            </p:cNvPr>
            <p:cNvCxnSpPr/>
            <p:nvPr/>
          </p:nvCxnSpPr>
          <p:spPr>
            <a:xfrm>
              <a:off x="2551435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34CE5A-C472-496E-901F-AD3B3A4FA763}"/>
                </a:ext>
              </a:extLst>
            </p:cNvPr>
            <p:cNvCxnSpPr/>
            <p:nvPr/>
          </p:nvCxnSpPr>
          <p:spPr>
            <a:xfrm>
              <a:off x="2968068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22C580-1BAE-40CB-8801-C4305C5CB8D9}"/>
                </a:ext>
              </a:extLst>
            </p:cNvPr>
            <p:cNvCxnSpPr/>
            <p:nvPr/>
          </p:nvCxnSpPr>
          <p:spPr>
            <a:xfrm>
              <a:off x="3384701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F84A34-98BF-409D-B8F8-908540ACC239}"/>
                </a:ext>
              </a:extLst>
            </p:cNvPr>
            <p:cNvCxnSpPr/>
            <p:nvPr/>
          </p:nvCxnSpPr>
          <p:spPr>
            <a:xfrm>
              <a:off x="380133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829D49-DC04-42A7-BDF0-5B0C89224F29}"/>
                </a:ext>
              </a:extLst>
            </p:cNvPr>
            <p:cNvCxnSpPr/>
            <p:nvPr/>
          </p:nvCxnSpPr>
          <p:spPr>
            <a:xfrm>
              <a:off x="4217967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BEB873-C120-464B-A920-FA35972AB35E}"/>
                </a:ext>
              </a:extLst>
            </p:cNvPr>
            <p:cNvCxnSpPr/>
            <p:nvPr/>
          </p:nvCxnSpPr>
          <p:spPr>
            <a:xfrm>
              <a:off x="4634600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AA284D-F03A-4E3D-BD52-1F5234AACE8A}"/>
                </a:ext>
              </a:extLst>
            </p:cNvPr>
            <p:cNvCxnSpPr/>
            <p:nvPr/>
          </p:nvCxnSpPr>
          <p:spPr>
            <a:xfrm>
              <a:off x="505123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C78D99-3D80-4289-9FE0-270BFF8BEAE2}"/>
                </a:ext>
              </a:extLst>
            </p:cNvPr>
            <p:cNvCxnSpPr/>
            <p:nvPr/>
          </p:nvCxnSpPr>
          <p:spPr>
            <a:xfrm>
              <a:off x="546786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8B4751-DEDF-4FEC-815A-2DB776A2B389}"/>
                </a:ext>
              </a:extLst>
            </p:cNvPr>
            <p:cNvCxnSpPr/>
            <p:nvPr/>
          </p:nvCxnSpPr>
          <p:spPr>
            <a:xfrm>
              <a:off x="5884499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6B93E5-93ED-43BF-BDCB-0553DB6EA36A}"/>
                </a:ext>
              </a:extLst>
            </p:cNvPr>
            <p:cNvCxnSpPr/>
            <p:nvPr/>
          </p:nvCxnSpPr>
          <p:spPr>
            <a:xfrm>
              <a:off x="6301132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43F6F26-B8B8-4D04-87BB-F27E83A408D8}"/>
                </a:ext>
              </a:extLst>
            </p:cNvPr>
            <p:cNvCxnSpPr/>
            <p:nvPr/>
          </p:nvCxnSpPr>
          <p:spPr>
            <a:xfrm>
              <a:off x="6717765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F326B0-0E11-432E-83C7-208ABCDA9CF8}"/>
                </a:ext>
              </a:extLst>
            </p:cNvPr>
            <p:cNvCxnSpPr/>
            <p:nvPr/>
          </p:nvCxnSpPr>
          <p:spPr>
            <a:xfrm>
              <a:off x="7134398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2905262-89EA-40E8-8614-C000454B6A40}"/>
                </a:ext>
              </a:extLst>
            </p:cNvPr>
            <p:cNvCxnSpPr/>
            <p:nvPr/>
          </p:nvCxnSpPr>
          <p:spPr>
            <a:xfrm>
              <a:off x="7551031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E9FC13-C08E-4F5E-9446-5595588D7560}"/>
                </a:ext>
              </a:extLst>
            </p:cNvPr>
            <p:cNvCxnSpPr/>
            <p:nvPr/>
          </p:nvCxnSpPr>
          <p:spPr>
            <a:xfrm>
              <a:off x="796766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DC3628-844E-4289-9332-51B1F97CC91A}"/>
                </a:ext>
              </a:extLst>
            </p:cNvPr>
            <p:cNvCxnSpPr/>
            <p:nvPr/>
          </p:nvCxnSpPr>
          <p:spPr>
            <a:xfrm>
              <a:off x="8384297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6C7188-55BF-4002-889A-B74DF67D1578}"/>
                </a:ext>
              </a:extLst>
            </p:cNvPr>
            <p:cNvCxnSpPr/>
            <p:nvPr/>
          </p:nvCxnSpPr>
          <p:spPr>
            <a:xfrm>
              <a:off x="8800930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6B18F4-277E-4BB8-9591-895C84B4870D}"/>
                </a:ext>
              </a:extLst>
            </p:cNvPr>
            <p:cNvCxnSpPr/>
            <p:nvPr/>
          </p:nvCxnSpPr>
          <p:spPr>
            <a:xfrm>
              <a:off x="921756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AC1A16-A2C9-41ED-B17B-EA885633A50B}"/>
                </a:ext>
              </a:extLst>
            </p:cNvPr>
            <p:cNvCxnSpPr/>
            <p:nvPr/>
          </p:nvCxnSpPr>
          <p:spPr>
            <a:xfrm>
              <a:off x="963419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C97926-61B6-4079-AA1A-6045593696B2}"/>
                </a:ext>
              </a:extLst>
            </p:cNvPr>
            <p:cNvCxnSpPr/>
            <p:nvPr/>
          </p:nvCxnSpPr>
          <p:spPr>
            <a:xfrm>
              <a:off x="1005083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D55B0BF-590C-4C90-86D7-B09ED8AC6C53}"/>
              </a:ext>
            </a:extLst>
          </p:cNvPr>
          <p:cNvSpPr txBox="1"/>
          <p:nvPr/>
        </p:nvSpPr>
        <p:spPr>
          <a:xfrm rot="360000">
            <a:off x="4825414" y="2419729"/>
            <a:ext cx="2863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436,320,210,929,832,010,000,000,000,000,000,000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764EBB-95AC-4560-853B-2D06050D81DF}"/>
              </a:ext>
            </a:extLst>
          </p:cNvPr>
          <p:cNvSpPr txBox="1"/>
          <p:nvPr/>
        </p:nvSpPr>
        <p:spPr>
          <a:xfrm>
            <a:off x="3374513" y="2883589"/>
            <a:ext cx="411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UTC – Coordinated Universal Time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8E3FCD-D08F-404F-B724-B53B1807ACC4}"/>
              </a:ext>
            </a:extLst>
          </p:cNvPr>
          <p:cNvSpPr txBox="1"/>
          <p:nvPr/>
        </p:nvSpPr>
        <p:spPr>
          <a:xfrm rot="341450">
            <a:off x="649065" y="3774966"/>
            <a:ext cx="3755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25-Dec-13,826,151,189 BCE 12:00:00.000000000 000000000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E19D39-E962-4B32-BE94-CEE1DCAF714E}"/>
              </a:ext>
            </a:extLst>
          </p:cNvPr>
          <p:cNvSpPr txBox="1"/>
          <p:nvPr/>
        </p:nvSpPr>
        <p:spPr>
          <a:xfrm rot="341450">
            <a:off x="4776570" y="3791264"/>
            <a:ext cx="2753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1-Jan-1972 00:00:00.000000000 000000000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34341D-926C-4960-ABFA-817131B4F1BF}"/>
              </a:ext>
            </a:extLst>
          </p:cNvPr>
          <p:cNvSpPr txBox="1"/>
          <p:nvPr/>
        </p:nvSpPr>
        <p:spPr>
          <a:xfrm rot="341450">
            <a:off x="6404633" y="3793903"/>
            <a:ext cx="3755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23-Jul-2019 16:45:00.000000000 000000000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86E5BB-10F1-45D7-9662-97E0FFF752BA}"/>
              </a:ext>
            </a:extLst>
          </p:cNvPr>
          <p:cNvGrpSpPr/>
          <p:nvPr/>
        </p:nvGrpSpPr>
        <p:grpSpPr>
          <a:xfrm>
            <a:off x="770569" y="4853314"/>
            <a:ext cx="9556955" cy="258097"/>
            <a:chOff x="870155" y="2466667"/>
            <a:chExt cx="9556955" cy="25809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144A966-CBA5-4AF0-9344-D1CB6A139A28}"/>
                </a:ext>
              </a:extLst>
            </p:cNvPr>
            <p:cNvCxnSpPr/>
            <p:nvPr/>
          </p:nvCxnSpPr>
          <p:spPr>
            <a:xfrm>
              <a:off x="870155" y="2595716"/>
              <a:ext cx="95569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1BBA1CB-1569-4A90-9251-41A8B68F7B39}"/>
                </a:ext>
              </a:extLst>
            </p:cNvPr>
            <p:cNvCxnSpPr/>
            <p:nvPr/>
          </p:nvCxnSpPr>
          <p:spPr>
            <a:xfrm>
              <a:off x="88490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733528-6397-408F-89D0-E55549978964}"/>
                </a:ext>
              </a:extLst>
            </p:cNvPr>
            <p:cNvCxnSpPr/>
            <p:nvPr/>
          </p:nvCxnSpPr>
          <p:spPr>
            <a:xfrm>
              <a:off x="130153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304DF1-D094-4565-BA2B-51384CCC162B}"/>
                </a:ext>
              </a:extLst>
            </p:cNvPr>
            <p:cNvCxnSpPr/>
            <p:nvPr/>
          </p:nvCxnSpPr>
          <p:spPr>
            <a:xfrm>
              <a:off x="1718169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8BFDB69-77A6-448B-8E2A-A595A4E4DD6F}"/>
                </a:ext>
              </a:extLst>
            </p:cNvPr>
            <p:cNvCxnSpPr/>
            <p:nvPr/>
          </p:nvCxnSpPr>
          <p:spPr>
            <a:xfrm>
              <a:off x="2134802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49DEFB9-B199-4650-B994-D42FE10B16C0}"/>
                </a:ext>
              </a:extLst>
            </p:cNvPr>
            <p:cNvCxnSpPr/>
            <p:nvPr/>
          </p:nvCxnSpPr>
          <p:spPr>
            <a:xfrm>
              <a:off x="2551435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4F056BA-5120-4B8D-9B76-ED2E6AF94C38}"/>
                </a:ext>
              </a:extLst>
            </p:cNvPr>
            <p:cNvCxnSpPr/>
            <p:nvPr/>
          </p:nvCxnSpPr>
          <p:spPr>
            <a:xfrm>
              <a:off x="2968068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013E40-353B-45E3-A1A6-9D2C4D4A1461}"/>
                </a:ext>
              </a:extLst>
            </p:cNvPr>
            <p:cNvCxnSpPr/>
            <p:nvPr/>
          </p:nvCxnSpPr>
          <p:spPr>
            <a:xfrm>
              <a:off x="3384701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D7B772A-2976-4742-B271-584FFAE69277}"/>
                </a:ext>
              </a:extLst>
            </p:cNvPr>
            <p:cNvCxnSpPr/>
            <p:nvPr/>
          </p:nvCxnSpPr>
          <p:spPr>
            <a:xfrm>
              <a:off x="380133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DE071B4-D38C-40C3-939D-141551FD0243}"/>
                </a:ext>
              </a:extLst>
            </p:cNvPr>
            <p:cNvCxnSpPr/>
            <p:nvPr/>
          </p:nvCxnSpPr>
          <p:spPr>
            <a:xfrm>
              <a:off x="4217967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0758D7-0CCF-4AEF-B20F-8C90D9C82377}"/>
                </a:ext>
              </a:extLst>
            </p:cNvPr>
            <p:cNvCxnSpPr/>
            <p:nvPr/>
          </p:nvCxnSpPr>
          <p:spPr>
            <a:xfrm>
              <a:off x="4634600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C685F1-40D6-4581-B548-6CDCA43C6706}"/>
                </a:ext>
              </a:extLst>
            </p:cNvPr>
            <p:cNvCxnSpPr/>
            <p:nvPr/>
          </p:nvCxnSpPr>
          <p:spPr>
            <a:xfrm>
              <a:off x="505123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1496881-5A2E-49BD-B5EA-6F89B430BE12}"/>
                </a:ext>
              </a:extLst>
            </p:cNvPr>
            <p:cNvCxnSpPr/>
            <p:nvPr/>
          </p:nvCxnSpPr>
          <p:spPr>
            <a:xfrm>
              <a:off x="546786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E3F7023-6991-4BBF-9C3F-EBBBAB5D68B4}"/>
                </a:ext>
              </a:extLst>
            </p:cNvPr>
            <p:cNvCxnSpPr/>
            <p:nvPr/>
          </p:nvCxnSpPr>
          <p:spPr>
            <a:xfrm>
              <a:off x="5884499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5F8AF9C-86FC-4254-B6A5-5C50E6849BA6}"/>
                </a:ext>
              </a:extLst>
            </p:cNvPr>
            <p:cNvCxnSpPr/>
            <p:nvPr/>
          </p:nvCxnSpPr>
          <p:spPr>
            <a:xfrm>
              <a:off x="6301132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FD53DB2-F8F6-4355-8BDE-D019908AC67A}"/>
                </a:ext>
              </a:extLst>
            </p:cNvPr>
            <p:cNvCxnSpPr/>
            <p:nvPr/>
          </p:nvCxnSpPr>
          <p:spPr>
            <a:xfrm>
              <a:off x="6717765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90D1B75-B7C9-47DB-966A-8E5B71379E74}"/>
                </a:ext>
              </a:extLst>
            </p:cNvPr>
            <p:cNvCxnSpPr/>
            <p:nvPr/>
          </p:nvCxnSpPr>
          <p:spPr>
            <a:xfrm>
              <a:off x="7134398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8E3BF7-7097-4999-A363-94E865BF4145}"/>
                </a:ext>
              </a:extLst>
            </p:cNvPr>
            <p:cNvCxnSpPr/>
            <p:nvPr/>
          </p:nvCxnSpPr>
          <p:spPr>
            <a:xfrm>
              <a:off x="7551031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DE72B02-99B0-4A73-A824-E2159177CCD1}"/>
                </a:ext>
              </a:extLst>
            </p:cNvPr>
            <p:cNvCxnSpPr/>
            <p:nvPr/>
          </p:nvCxnSpPr>
          <p:spPr>
            <a:xfrm>
              <a:off x="796766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DD5F1AF-CEE2-4693-B51D-FFA19CE8EFDA}"/>
                </a:ext>
              </a:extLst>
            </p:cNvPr>
            <p:cNvCxnSpPr/>
            <p:nvPr/>
          </p:nvCxnSpPr>
          <p:spPr>
            <a:xfrm>
              <a:off x="8384297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66E1F14-8E09-4ECF-8DDB-177AB3CBCD2D}"/>
                </a:ext>
              </a:extLst>
            </p:cNvPr>
            <p:cNvCxnSpPr/>
            <p:nvPr/>
          </p:nvCxnSpPr>
          <p:spPr>
            <a:xfrm>
              <a:off x="8800930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318A0BC-1B2D-420C-A0D2-38B2E01D6A8B}"/>
                </a:ext>
              </a:extLst>
            </p:cNvPr>
            <p:cNvCxnSpPr/>
            <p:nvPr/>
          </p:nvCxnSpPr>
          <p:spPr>
            <a:xfrm>
              <a:off x="9217563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D83D3C1-0236-4E68-8730-EAA341FCAE53}"/>
                </a:ext>
              </a:extLst>
            </p:cNvPr>
            <p:cNvCxnSpPr/>
            <p:nvPr/>
          </p:nvCxnSpPr>
          <p:spPr>
            <a:xfrm>
              <a:off x="9634196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0589087-8409-4653-B948-AEDBCED5D005}"/>
                </a:ext>
              </a:extLst>
            </p:cNvPr>
            <p:cNvCxnSpPr/>
            <p:nvPr/>
          </p:nvCxnSpPr>
          <p:spPr>
            <a:xfrm>
              <a:off x="10050834" y="2466667"/>
              <a:ext cx="0" cy="258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EFA11E6-0C88-4498-BFA8-07DBE9C920C2}"/>
              </a:ext>
            </a:extLst>
          </p:cNvPr>
          <p:cNvSpPr txBox="1"/>
          <p:nvPr/>
        </p:nvSpPr>
        <p:spPr>
          <a:xfrm>
            <a:off x="3374513" y="4390379"/>
            <a:ext cx="411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Time – America/New York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50EAAF-6FEA-43B5-B6B8-273878144F8B}"/>
              </a:ext>
            </a:extLst>
          </p:cNvPr>
          <p:cNvSpPr txBox="1"/>
          <p:nvPr/>
        </p:nvSpPr>
        <p:spPr>
          <a:xfrm rot="341450">
            <a:off x="649065" y="5281756"/>
            <a:ext cx="3755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25-Dec-13,826,151,189 BCE 7:00:00.000000000 000000000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25A901-FAAA-43A7-9D6F-03424969A7A5}"/>
              </a:ext>
            </a:extLst>
          </p:cNvPr>
          <p:cNvSpPr txBox="1"/>
          <p:nvPr/>
        </p:nvSpPr>
        <p:spPr>
          <a:xfrm rot="341450">
            <a:off x="4773537" y="5353385"/>
            <a:ext cx="3755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12-Dec-1971 19:00:00.000000000 000000000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EFCC4F-71BD-4B5B-8CD8-F0EC0D1B3FD7}"/>
              </a:ext>
            </a:extLst>
          </p:cNvPr>
          <p:cNvSpPr txBox="1"/>
          <p:nvPr/>
        </p:nvSpPr>
        <p:spPr>
          <a:xfrm rot="341450">
            <a:off x="6404633" y="5300693"/>
            <a:ext cx="3755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23-Jul-2019 11:45:00.000000000 000000000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08BD66B-A6BC-4AA0-8424-0D4596712A23}"/>
              </a:ext>
            </a:extLst>
          </p:cNvPr>
          <p:cNvSpPr txBox="1"/>
          <p:nvPr/>
        </p:nvSpPr>
        <p:spPr>
          <a:xfrm>
            <a:off x="3490655" y="2151232"/>
            <a:ext cx="4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D4372F-BB33-47BA-AD81-077B8A97C0A4}"/>
              </a:ext>
            </a:extLst>
          </p:cNvPr>
          <p:cNvSpPr txBox="1"/>
          <p:nvPr/>
        </p:nvSpPr>
        <p:spPr>
          <a:xfrm>
            <a:off x="4273250" y="3534431"/>
            <a:ext cx="4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EB9F3F-C8E1-4AC1-B4F9-F9D08C2D454F}"/>
              </a:ext>
            </a:extLst>
          </p:cNvPr>
          <p:cNvSpPr txBox="1"/>
          <p:nvPr/>
        </p:nvSpPr>
        <p:spPr>
          <a:xfrm>
            <a:off x="4306612" y="5054471"/>
            <a:ext cx="4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16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14C-3876-4939-A8D4-88169A4E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AFA5-3D7E-4B01-9567-993A7FF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Lowest level type is a 128-bit modified “tick” datatype.  Absolute type is unsigned, relative type is signed.</a:t>
            </a:r>
          </a:p>
          <a:p>
            <a:r>
              <a:rPr lang="en-US" dirty="0"/>
              <a:t>Second level type is </a:t>
            </a:r>
            <a:r>
              <a:rPr lang="en-US" dirty="0" err="1"/>
              <a:t>UTCDatetime</a:t>
            </a:r>
            <a:r>
              <a:rPr lang="en-US" dirty="0"/>
              <a:t> (Coordinated Universal Time)</a:t>
            </a:r>
          </a:p>
          <a:p>
            <a:r>
              <a:rPr lang="en-US" dirty="0"/>
              <a:t>Highest level type is </a:t>
            </a:r>
            <a:r>
              <a:rPr lang="en-US" dirty="0" err="1"/>
              <a:t>LocalDatetime</a:t>
            </a:r>
            <a:endParaRPr lang="en-US" dirty="0"/>
          </a:p>
          <a:p>
            <a:r>
              <a:rPr lang="en-US" dirty="0"/>
              <a:t>Robust UncertainFloat64 datatype, including precision and uncertainty with arithmetic and comparison operators provided</a:t>
            </a:r>
          </a:p>
          <a:p>
            <a:r>
              <a:rPr lang="en-US" dirty="0"/>
              <a:t>Currently implemented as two Julia modules</a:t>
            </a:r>
          </a:p>
          <a:p>
            <a:r>
              <a:rPr lang="en-US" dirty="0"/>
              <a:t>Julia used to preprocess IANA data files, instead of the C implementation provided with the data files</a:t>
            </a:r>
          </a:p>
          <a:p>
            <a:r>
              <a:rPr lang="en-US" dirty="0"/>
              <a:t>IANA disk-based time zone files replaced by in-memory structs, initialized upon loading, eliminating the need for any files beyond the shared libraries</a:t>
            </a:r>
          </a:p>
          <a:p>
            <a:r>
              <a:rPr lang="en-US" dirty="0"/>
              <a:t>Windows and MacOS implementations in single C and Julia code bases</a:t>
            </a:r>
          </a:p>
        </p:txBody>
      </p:sp>
    </p:spTree>
    <p:extLst>
      <p:ext uri="{BB962C8B-B14F-4D97-AF65-F5344CB8AC3E}">
        <p14:creationId xmlns:p14="http://schemas.microsoft.com/office/powerpoint/2010/main" val="38462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AE33-A0D3-421A-B377-5514ACA5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Julia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F87E-786E-4C52-BDCC-1AD5B088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Ccall</a:t>
            </a:r>
            <a:r>
              <a:rPr lang="en-US" dirty="0"/>
              <a:t> functionality is easy to use and quite robust</a:t>
            </a:r>
          </a:p>
          <a:p>
            <a:pPr lvl="1"/>
            <a:r>
              <a:rPr lang="en-US" dirty="0"/>
              <a:t>Uses extended Unicode binary operators and superscript formatting</a:t>
            </a:r>
          </a:p>
          <a:p>
            <a:pPr lvl="1"/>
            <a:r>
              <a:rPr lang="en-US" dirty="0"/>
              <a:t>Extensive use of default arguments to simplify construction – multiple C constructors encapsulated in a single Julia constructor</a:t>
            </a:r>
          </a:p>
          <a:p>
            <a:pPr lvl="1"/>
            <a:r>
              <a:rPr lang="en-US" dirty="0"/>
              <a:t>Nullable types used to smoothly handle construction errors identified in C functions</a:t>
            </a:r>
          </a:p>
          <a:p>
            <a:pPr lvl="1"/>
            <a:r>
              <a:rPr lang="en-US" dirty="0"/>
              <a:t>Conversion and promotion used to simplify mixed numeric operations</a:t>
            </a:r>
          </a:p>
          <a:p>
            <a:pPr lvl="1"/>
            <a:r>
              <a:rPr lang="en-US" dirty="0"/>
              <a:t>Show functions overloaded to automate formatting</a:t>
            </a:r>
          </a:p>
          <a:p>
            <a:pPr lvl="1"/>
            <a:r>
              <a:rPr lang="en-US" dirty="0"/>
              <a:t>Most C code tests implemented using Julia test facility</a:t>
            </a:r>
          </a:p>
          <a:p>
            <a:pPr lvl="1"/>
            <a:r>
              <a:rPr lang="en-US" dirty="0"/>
              <a:t>Implemented in v0.6, then upgraded using v0.7 to </a:t>
            </a:r>
            <a:r>
              <a:rPr lang="en-US"/>
              <a:t>ease upgrade to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BC5-3269-43EB-A04F-2A12DACCF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1B63-1411-4AF1-8478-554E54C2F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Julia 1.0</a:t>
            </a:r>
          </a:p>
        </p:txBody>
      </p:sp>
    </p:spTree>
    <p:extLst>
      <p:ext uri="{BB962C8B-B14F-4D97-AF65-F5344CB8AC3E}">
        <p14:creationId xmlns:p14="http://schemas.microsoft.com/office/powerpoint/2010/main" val="121121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708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Ultimate Datetime</vt:lpstr>
      <vt:lpstr>Motivation</vt:lpstr>
      <vt:lpstr>The Solution</vt:lpstr>
      <vt:lpstr>Requirements</vt:lpstr>
      <vt:lpstr>Requirements or Specifications (continued)</vt:lpstr>
      <vt:lpstr>Simplified Datetime Architecture</vt:lpstr>
      <vt:lpstr>Interesting C Implementation Details</vt:lpstr>
      <vt:lpstr>Interesting Julia Implementation Details</vt:lpstr>
      <vt:lpstr>Demonstration</vt:lpstr>
      <vt:lpstr>Potential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Datetime</dc:title>
  <dc:creator>jay@55penwood.com</dc:creator>
  <cp:lastModifiedBy>jay@55penwood.com</cp:lastModifiedBy>
  <cp:revision>47</cp:revision>
  <dcterms:created xsi:type="dcterms:W3CDTF">2019-07-01T15:52:54Z</dcterms:created>
  <dcterms:modified xsi:type="dcterms:W3CDTF">2019-07-22T01:48:19Z</dcterms:modified>
</cp:coreProperties>
</file>