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6" r:id="rId5"/>
    <p:sldId id="260" r:id="rId6"/>
    <p:sldId id="262" r:id="rId7"/>
    <p:sldId id="263" r:id="rId8"/>
    <p:sldId id="275" r:id="rId9"/>
    <p:sldId id="264" r:id="rId10"/>
    <p:sldId id="261" r:id="rId11"/>
    <p:sldId id="265" r:id="rId12"/>
    <p:sldId id="267" r:id="rId13"/>
    <p:sldId id="269" r:id="rId14"/>
    <p:sldId id="268" r:id="rId15"/>
    <p:sldId id="270" r:id="rId16"/>
    <p:sldId id="272" r:id="rId17"/>
    <p:sldId id="274" r:id="rId18"/>
    <p:sldId id="273" r:id="rId19"/>
    <p:sldId id="25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5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3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18F99-2D40-432D-B938-4A4065FFD4D5}" type="datetimeFigureOut">
              <a:rPr lang="en-US" smtClean="0"/>
              <a:t>6/1/2012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A006-284F-4226-B9C0-DA20AF33BE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18F99-2D40-432D-B938-4A4065FFD4D5}" type="datetimeFigureOut">
              <a:rPr lang="en-US" smtClean="0"/>
              <a:t>6/1/2012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A006-284F-4226-B9C0-DA20AF33B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18F99-2D40-432D-B938-4A4065FFD4D5}" type="datetimeFigureOut">
              <a:rPr lang="en-US" smtClean="0"/>
              <a:t>6/1/2012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A006-284F-4226-B9C0-DA20AF33B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18F99-2D40-432D-B938-4A4065FFD4D5}" type="datetimeFigureOut">
              <a:rPr lang="en-US" smtClean="0"/>
              <a:t>6/1/2012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A006-284F-4226-B9C0-DA20AF33B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18F99-2D40-432D-B938-4A4065FFD4D5}" type="datetimeFigureOut">
              <a:rPr lang="en-US" smtClean="0"/>
              <a:t>6/1/2012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A006-284F-4226-B9C0-DA20AF33BE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18F99-2D40-432D-B938-4A4065FFD4D5}" type="datetimeFigureOut">
              <a:rPr lang="en-US" smtClean="0"/>
              <a:t>6/1/2012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A006-284F-4226-B9C0-DA20AF33B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18F99-2D40-432D-B938-4A4065FFD4D5}" type="datetimeFigureOut">
              <a:rPr lang="en-US" smtClean="0"/>
              <a:t>6/1/2012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A006-284F-4226-B9C0-DA20AF33BE7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18F99-2D40-432D-B938-4A4065FFD4D5}" type="datetimeFigureOut">
              <a:rPr lang="en-US" smtClean="0"/>
              <a:t>6/1/2012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A006-284F-4226-B9C0-DA20AF33B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18F99-2D40-432D-B938-4A4065FFD4D5}" type="datetimeFigureOut">
              <a:rPr lang="en-US" smtClean="0"/>
              <a:t>6/1/2012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A006-284F-4226-B9C0-DA20AF33B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18F99-2D40-432D-B938-4A4065FFD4D5}" type="datetimeFigureOut">
              <a:rPr lang="en-US" smtClean="0"/>
              <a:t>6/1/2012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A006-284F-4226-B9C0-DA20AF33BE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18F99-2D40-432D-B938-4A4065FFD4D5}" type="datetimeFigureOut">
              <a:rPr lang="en-US" smtClean="0"/>
              <a:t>6/1/2012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A006-284F-4226-B9C0-DA20AF33BE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2618F99-2D40-432D-B938-4A4065FFD4D5}" type="datetimeFigureOut">
              <a:rPr lang="en-US" smtClean="0"/>
              <a:t>6/1/2012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79EA006-284F-4226-B9C0-DA20AF33BE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eloper.nokia.com/Community/Wiki/Portal:Windows_Phone_Performance_and_Optimisation" TargetMode="External"/><Relationship Id="rId2" Type="http://schemas.openxmlformats.org/officeDocument/2006/relationships/hyperlink" Target="http://msdn.microsoft.com/en-us/library/ff967560(v=vs.92)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s.msdn.com/b/slmperf/" TargetMode="External"/><Relationship Id="rId5" Type="http://schemas.openxmlformats.org/officeDocument/2006/relationships/hyperlink" Target="http://windowsteamblog.com/windows_phone/b/wpdev/archive/2012/03/07/optimizing-apps-for-lower-cost-devices.aspx" TargetMode="External"/><Relationship Id="rId4" Type="http://schemas.openxmlformats.org/officeDocument/2006/relationships/hyperlink" Target="http://msdn.microsoft.com/en-us/library/hh202904(v=vs.92)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indowsteamblog.com/windows_phone/b/wpdev/archive/2012/02/01/memory-profiling-for-application-performance.asp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Windows Phone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Performance and Memory consumption</a:t>
            </a:r>
            <a:br>
              <a:rPr lang="en-US" dirty="0" smtClean="0"/>
            </a:br>
            <a:r>
              <a:rPr lang="en-US" dirty="0" smtClean="0"/>
              <a:t>FOR MANGO/TANGO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88224" y="3573016"/>
            <a:ext cx="207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</a:t>
            </a:r>
            <a:r>
              <a:rPr lang="en-US" dirty="0" err="1" smtClean="0"/>
              <a:t>Jevgeni</a:t>
            </a:r>
            <a:r>
              <a:rPr lang="en-US" dirty="0" smtClean="0"/>
              <a:t> </a:t>
            </a:r>
            <a:r>
              <a:rPr lang="en-US" dirty="0" err="1" smtClean="0"/>
              <a:t>Tsaikin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1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 MEMORY PROFILER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b="1" dirty="0" smtClean="0"/>
              <a:t>Console Output</a:t>
            </a:r>
          </a:p>
          <a:p>
            <a:endParaRPr lang="en-US" sz="1200" b="1" dirty="0"/>
          </a:p>
          <a:p>
            <a:endParaRPr lang="en-US" sz="1200" b="1" dirty="0" smtClean="0"/>
          </a:p>
          <a:p>
            <a:endParaRPr lang="en-US" sz="1200" b="1" dirty="0" smtClean="0"/>
          </a:p>
          <a:p>
            <a:pPr marL="45720" indent="0">
              <a:buNone/>
            </a:pPr>
            <a:endParaRPr lang="en-US" sz="1200" b="1" dirty="0"/>
          </a:p>
          <a:p>
            <a:r>
              <a:rPr lang="en-US" sz="1200" b="1" dirty="0" smtClean="0"/>
              <a:t>Popup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b="1" dirty="0" smtClean="0"/>
          </a:p>
          <a:p>
            <a:endParaRPr lang="en-US" sz="1200" b="1" dirty="0"/>
          </a:p>
          <a:p>
            <a:r>
              <a:rPr lang="en-US" sz="1200" b="1" dirty="0" smtClean="0"/>
              <a:t>Usage</a:t>
            </a:r>
          </a:p>
          <a:p>
            <a:endParaRPr lang="en-US" sz="1200" dirty="0" smtClean="0"/>
          </a:p>
          <a:p>
            <a:pPr lvl="1"/>
            <a:r>
              <a:rPr lang="en-US" sz="1200" dirty="0" err="1" smtClean="0"/>
              <a:t>MemoryProfiler.Start</a:t>
            </a:r>
            <a:r>
              <a:rPr lang="en-US" sz="1200" dirty="0" smtClean="0"/>
              <a:t>(); </a:t>
            </a:r>
          </a:p>
          <a:p>
            <a:pPr lvl="1"/>
            <a:r>
              <a:rPr lang="en-US" sz="1200" dirty="0" err="1"/>
              <a:t>MemoryProfiler.Start</a:t>
            </a:r>
            <a:r>
              <a:rPr lang="en-US" sz="1200" dirty="0"/>
              <a:t>(</a:t>
            </a:r>
            <a:r>
              <a:rPr lang="en-US" sz="1200" dirty="0" err="1"/>
              <a:t>bool</a:t>
            </a:r>
            <a:r>
              <a:rPr lang="en-US" sz="1200" dirty="0"/>
              <a:t> </a:t>
            </a:r>
            <a:r>
              <a:rPr lang="en-US" sz="1200" dirty="0" err="1"/>
              <a:t>isConsoleLoggingEnabled</a:t>
            </a:r>
            <a:r>
              <a:rPr lang="en-US" sz="1200" dirty="0"/>
              <a:t>, </a:t>
            </a:r>
            <a:r>
              <a:rPr lang="en-US" sz="1200" dirty="0" err="1"/>
              <a:t>bool</a:t>
            </a:r>
            <a:r>
              <a:rPr lang="en-US" sz="1200" dirty="0"/>
              <a:t> </a:t>
            </a:r>
            <a:r>
              <a:rPr lang="en-US" sz="1200" dirty="0" err="1" smtClean="0"/>
              <a:t>isPopupLoggingEnabled</a:t>
            </a:r>
            <a:r>
              <a:rPr lang="en-US" sz="1200" dirty="0" smtClean="0"/>
              <a:t>)</a:t>
            </a:r>
          </a:p>
          <a:p>
            <a:pPr lvl="1"/>
            <a:r>
              <a:rPr lang="en-US" sz="1200" dirty="0" err="1" smtClean="0"/>
              <a:t>MemoryProfiler.Start</a:t>
            </a:r>
            <a:r>
              <a:rPr lang="en-US" sz="1200" dirty="0" smtClean="0"/>
              <a:t>(</a:t>
            </a:r>
            <a:r>
              <a:rPr lang="en-US" sz="1200" dirty="0" err="1" smtClean="0"/>
              <a:t>bool</a:t>
            </a:r>
            <a:r>
              <a:rPr lang="en-US" sz="1200" dirty="0" smtClean="0"/>
              <a:t> </a:t>
            </a:r>
            <a:r>
              <a:rPr lang="en-US" sz="1200" dirty="0" err="1"/>
              <a:t>isConsoleLoggingEnabled</a:t>
            </a:r>
            <a:r>
              <a:rPr lang="en-US" sz="1200" dirty="0"/>
              <a:t>, </a:t>
            </a:r>
            <a:r>
              <a:rPr lang="en-US" sz="1200" dirty="0" err="1"/>
              <a:t>bool</a:t>
            </a:r>
            <a:r>
              <a:rPr lang="en-US" sz="1200" dirty="0"/>
              <a:t> </a:t>
            </a:r>
            <a:r>
              <a:rPr lang="en-US" sz="1200" dirty="0" err="1"/>
              <a:t>isPopupLoggingEnabled</a:t>
            </a:r>
            <a:r>
              <a:rPr lang="en-US" sz="1200" dirty="0"/>
              <a:t>, </a:t>
            </a:r>
            <a:r>
              <a:rPr lang="en-US" sz="1200" dirty="0" err="1"/>
              <a:t>TimeSpan</a:t>
            </a:r>
            <a:r>
              <a:rPr lang="en-US" sz="1200" dirty="0"/>
              <a:t> interval</a:t>
            </a:r>
            <a:r>
              <a:rPr lang="en-US" sz="1200" dirty="0" smtClean="0"/>
              <a:t>)</a:t>
            </a:r>
            <a:endParaRPr lang="en-US" sz="1000" dirty="0" smtClean="0"/>
          </a:p>
          <a:p>
            <a:pPr lvl="1"/>
            <a:endParaRPr lang="en-US" sz="1200" dirty="0" smtClean="0"/>
          </a:p>
          <a:p>
            <a:pPr lvl="1"/>
            <a:r>
              <a:rPr lang="en-US" sz="1200" dirty="0" err="1"/>
              <a:t>MemoryProfiler.Stop</a:t>
            </a:r>
            <a:r>
              <a:rPr lang="en-US" sz="1200" dirty="0"/>
              <a:t>();</a:t>
            </a:r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endParaRPr lang="en-US" sz="1000" dirty="0"/>
          </a:p>
          <a:p>
            <a:endParaRPr lang="en-US" sz="1200" dirty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24944"/>
            <a:ext cx="3384376" cy="998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988840"/>
            <a:ext cx="313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47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Supported types: JPG and PNG</a:t>
            </a:r>
          </a:p>
          <a:p>
            <a:r>
              <a:rPr lang="en-US" dirty="0">
                <a:solidFill>
                  <a:srgbClr val="D2533C"/>
                </a:solidFill>
              </a:rPr>
              <a:t>JPG decoder is much faster </a:t>
            </a:r>
            <a:r>
              <a:rPr lang="en-US" dirty="0"/>
              <a:t>than the PNG </a:t>
            </a:r>
            <a:r>
              <a:rPr lang="en-US" dirty="0" smtClean="0"/>
              <a:t>decoder</a:t>
            </a:r>
          </a:p>
          <a:p>
            <a:r>
              <a:rPr lang="en-US" dirty="0"/>
              <a:t>JPG does not support </a:t>
            </a:r>
            <a:r>
              <a:rPr lang="en-US" dirty="0" smtClean="0"/>
              <a:t>transparency</a:t>
            </a:r>
          </a:p>
          <a:p>
            <a:r>
              <a:rPr lang="en-US" dirty="0" smtClean="0"/>
              <a:t>Store static visuals as images instead of XAML</a:t>
            </a:r>
          </a:p>
          <a:p>
            <a:r>
              <a:rPr lang="en-US" dirty="0" smtClean="0"/>
              <a:t>Limit </a:t>
            </a:r>
            <a:r>
              <a:rPr lang="en-US" dirty="0"/>
              <a:t>the image size to </a:t>
            </a:r>
            <a:r>
              <a:rPr lang="en-US" dirty="0">
                <a:solidFill>
                  <a:srgbClr val="D2533C"/>
                </a:solidFill>
              </a:rPr>
              <a:t>2000 x 2000 </a:t>
            </a:r>
            <a:r>
              <a:rPr lang="en-US" dirty="0" smtClean="0">
                <a:solidFill>
                  <a:srgbClr val="D2533C"/>
                </a:solidFill>
              </a:rPr>
              <a:t>pixels </a:t>
            </a:r>
            <a:r>
              <a:rPr lang="en-US" dirty="0" smtClean="0"/>
              <a:t>because larger </a:t>
            </a:r>
            <a:r>
              <a:rPr lang="en-US" dirty="0"/>
              <a:t>images will be sampled at a lower </a:t>
            </a:r>
            <a:r>
              <a:rPr lang="en-US" dirty="0" smtClean="0"/>
              <a:t>resolution</a:t>
            </a:r>
          </a:p>
          <a:p>
            <a:r>
              <a:rPr lang="en-US" dirty="0" smtClean="0">
                <a:solidFill>
                  <a:srgbClr val="D2533C"/>
                </a:solidFill>
              </a:rPr>
              <a:t>Avoid scaling</a:t>
            </a:r>
            <a:endParaRPr lang="en-US" dirty="0">
              <a:solidFill>
                <a:srgbClr val="D2533C"/>
              </a:solidFill>
            </a:endParaRPr>
          </a:p>
          <a:p>
            <a:r>
              <a:rPr lang="en-US" dirty="0" smtClean="0"/>
              <a:t>To move </a:t>
            </a:r>
            <a:r>
              <a:rPr lang="en-US" dirty="0"/>
              <a:t>image </a:t>
            </a:r>
            <a:r>
              <a:rPr lang="en-US" dirty="0">
                <a:solidFill>
                  <a:srgbClr val="D2533C"/>
                </a:solidFill>
              </a:rPr>
              <a:t>decoding to background threads </a:t>
            </a:r>
            <a:r>
              <a:rPr lang="en-US" dirty="0"/>
              <a:t>instead of blocking the UI </a:t>
            </a:r>
            <a:r>
              <a:rPr lang="en-US" dirty="0" smtClean="0"/>
              <a:t>thread use: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57" y="5445224"/>
            <a:ext cx="752599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925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Build Action set to Content </a:t>
            </a:r>
            <a:r>
              <a:rPr lang="en-US" dirty="0" smtClean="0"/>
              <a:t>and not Resource for Media</a:t>
            </a:r>
          </a:p>
          <a:p>
            <a:r>
              <a:rPr lang="en-US" dirty="0" smtClean="0"/>
              <a:t>Content &gt; XAP</a:t>
            </a:r>
          </a:p>
          <a:p>
            <a:r>
              <a:rPr lang="en-US" dirty="0" smtClean="0"/>
              <a:t>Resource &gt; DLL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…Media processing on Windows Phone is optimized to use files and network streams, but not in-memory streams</a:t>
            </a:r>
          </a:p>
          <a:p>
            <a:r>
              <a:rPr lang="en-US" dirty="0" smtClean="0"/>
              <a:t>…When a media file is compiled as a resource, the content is copied to a file on Windows Phone before playback, which decreases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8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Panorama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panoramic applications perform smoothly by limiting the number of sections used to a </a:t>
            </a:r>
            <a:r>
              <a:rPr lang="en-US" dirty="0">
                <a:solidFill>
                  <a:srgbClr val="D2533C"/>
                </a:solidFill>
              </a:rPr>
              <a:t>maximum</a:t>
            </a:r>
            <a:r>
              <a:rPr lang="en-US" dirty="0"/>
              <a:t> </a:t>
            </a:r>
            <a:r>
              <a:rPr lang="en-US" dirty="0">
                <a:solidFill>
                  <a:srgbClr val="D2533C"/>
                </a:solidFill>
              </a:rPr>
              <a:t>of four </a:t>
            </a:r>
            <a:r>
              <a:rPr lang="en-US" dirty="0" smtClean="0">
                <a:solidFill>
                  <a:srgbClr val="D2533C"/>
                </a:solidFill>
              </a:rPr>
              <a:t>sections</a:t>
            </a:r>
            <a:endParaRPr lang="en-US" dirty="0">
              <a:solidFill>
                <a:srgbClr val="D2533C"/>
              </a:solidFill>
            </a:endParaRPr>
          </a:p>
          <a:p>
            <a:r>
              <a:rPr lang="en-US" dirty="0" smtClean="0"/>
              <a:t>Background images for Panorama </a:t>
            </a:r>
            <a:r>
              <a:rPr lang="en-US" dirty="0"/>
              <a:t>should be between </a:t>
            </a:r>
            <a:r>
              <a:rPr lang="en-US" dirty="0">
                <a:solidFill>
                  <a:srgbClr val="D2533C"/>
                </a:solidFill>
              </a:rPr>
              <a:t>480 x 800 pixels</a:t>
            </a:r>
            <a:r>
              <a:rPr lang="en-US" dirty="0"/>
              <a:t> and </a:t>
            </a:r>
            <a:r>
              <a:rPr lang="en-US" dirty="0">
                <a:solidFill>
                  <a:srgbClr val="D2533C"/>
                </a:solidFill>
              </a:rPr>
              <a:t>1024 x 800 pixels</a:t>
            </a:r>
            <a:r>
              <a:rPr lang="en-US" dirty="0"/>
              <a:t> (width x height) to ensure good performance, minimal load time, and no </a:t>
            </a:r>
            <a:r>
              <a:rPr lang="en-US" dirty="0" smtClean="0"/>
              <a:t>scaling</a:t>
            </a:r>
          </a:p>
          <a:p>
            <a:r>
              <a:rPr lang="en-US" dirty="0"/>
              <a:t>Use either a </a:t>
            </a:r>
            <a:r>
              <a:rPr lang="en-US" dirty="0">
                <a:solidFill>
                  <a:srgbClr val="D2533C"/>
                </a:solidFill>
              </a:rPr>
              <a:t>single-color background or an image </a:t>
            </a:r>
            <a:r>
              <a:rPr lang="en-US" dirty="0"/>
              <a:t>that spans the entire Panorama </a:t>
            </a:r>
            <a:r>
              <a:rPr lang="en-US" dirty="0" smtClean="0"/>
              <a:t>control</a:t>
            </a:r>
          </a:p>
          <a:p>
            <a:r>
              <a:rPr lang="en-US" dirty="0" smtClean="0">
                <a:solidFill>
                  <a:srgbClr val="D2533C"/>
                </a:solidFill>
              </a:rPr>
              <a:t>Background </a:t>
            </a:r>
            <a:r>
              <a:rPr lang="en-US" dirty="0">
                <a:solidFill>
                  <a:srgbClr val="D2533C"/>
                </a:solidFill>
              </a:rPr>
              <a:t>bitmap as a Resource</a:t>
            </a:r>
          </a:p>
        </p:txBody>
      </p:sp>
    </p:spTree>
    <p:extLst>
      <p:ext uri="{BB962C8B-B14F-4D97-AF65-F5344CB8AC3E}">
        <p14:creationId xmlns:p14="http://schemas.microsoft.com/office/powerpoint/2010/main" val="276232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Showing and Hiding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</a:t>
            </a:r>
            <a:r>
              <a:rPr lang="en-US" spc="-100" dirty="0">
                <a:solidFill>
                  <a:srgbClr val="D2533C"/>
                </a:solidFill>
                <a:latin typeface="+mj-lt"/>
                <a:ea typeface="+mj-ea"/>
                <a:cs typeface="+mj-cs"/>
              </a:rPr>
              <a:t>Visibility</a:t>
            </a:r>
            <a:r>
              <a:rPr lang="en-US" dirty="0">
                <a:solidFill>
                  <a:srgbClr val="D2533C"/>
                </a:solidFill>
              </a:rPr>
              <a:t> </a:t>
            </a:r>
            <a:r>
              <a:rPr lang="en-US" dirty="0"/>
              <a:t>== Collapsed </a:t>
            </a:r>
            <a:r>
              <a:rPr lang="en-US" dirty="0" smtClean="0"/>
              <a:t>then Silverlight </a:t>
            </a:r>
            <a:r>
              <a:rPr lang="en-US" dirty="0"/>
              <a:t>does not hold any visual data for the element in visual </a:t>
            </a:r>
            <a:r>
              <a:rPr lang="en-US" dirty="0" smtClean="0"/>
              <a:t>memory</a:t>
            </a:r>
          </a:p>
          <a:p>
            <a:r>
              <a:rPr lang="en-US" dirty="0" smtClean="0"/>
              <a:t>When changing Collapsed to Visible the element is redrawn completely</a:t>
            </a:r>
          </a:p>
          <a:p>
            <a:r>
              <a:rPr lang="en-US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Opacity + Bitmap Caching</a:t>
            </a:r>
            <a:r>
              <a:rPr 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smtClean="0"/>
              <a:t>can improve performance</a:t>
            </a:r>
          </a:p>
          <a:p>
            <a:r>
              <a:rPr lang="en-US" dirty="0"/>
              <a:t>Bitmap caching allows visual elements to be stored as bitmaps after the first render </a:t>
            </a:r>
            <a:r>
              <a:rPr lang="en-US" dirty="0" smtClean="0"/>
              <a:t>pass</a:t>
            </a:r>
          </a:p>
          <a:p>
            <a:r>
              <a:rPr lang="en-US" dirty="0" smtClean="0"/>
              <a:t>Using Opacity without Bitmap Caching could decrease the performance</a:t>
            </a:r>
          </a:p>
          <a:p>
            <a:r>
              <a:rPr lang="en-US" dirty="0" smtClean="0"/>
              <a:t>While </a:t>
            </a:r>
            <a:r>
              <a:rPr lang="en-US" dirty="0"/>
              <a:t>using Opacity </a:t>
            </a:r>
            <a:r>
              <a:rPr lang="en-US" dirty="0" smtClean="0"/>
              <a:t>the element </a:t>
            </a:r>
            <a:r>
              <a:rPr lang="en-US" dirty="0"/>
              <a:t>will remain in </a:t>
            </a:r>
            <a:r>
              <a:rPr lang="en-US" dirty="0" smtClean="0"/>
              <a:t>memory</a:t>
            </a:r>
          </a:p>
          <a:p>
            <a:r>
              <a:rPr lang="en-US" dirty="0" smtClean="0"/>
              <a:t>Evaluate </a:t>
            </a:r>
            <a:r>
              <a:rPr lang="en-US" dirty="0"/>
              <a:t>the performance of each technique on a case-by-case </a:t>
            </a:r>
            <a:r>
              <a:rPr lang="en-US" dirty="0" smtClean="0"/>
              <a:t>basis</a:t>
            </a:r>
          </a:p>
        </p:txBody>
      </p:sp>
    </p:spTree>
    <p:extLst>
      <p:ext uri="{BB962C8B-B14F-4D97-AF65-F5344CB8AC3E}">
        <p14:creationId xmlns:p14="http://schemas.microsoft.com/office/powerpoint/2010/main" val="49952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Speeding up startup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Minimize the </a:t>
            </a:r>
            <a:r>
              <a:rPr lang="en-US" dirty="0" smtClean="0"/>
              <a:t>size </a:t>
            </a:r>
            <a:r>
              <a:rPr lang="en-US" dirty="0"/>
              <a:t>of </a:t>
            </a:r>
            <a:r>
              <a:rPr lang="en-US" dirty="0" smtClean="0"/>
              <a:t>application assemblies</a:t>
            </a:r>
          </a:p>
          <a:p>
            <a:pPr lvl="1"/>
            <a:r>
              <a:rPr lang="en-US" dirty="0" smtClean="0"/>
              <a:t>set Build </a:t>
            </a:r>
            <a:r>
              <a:rPr lang="en-US" dirty="0"/>
              <a:t>Action </a:t>
            </a:r>
            <a:r>
              <a:rPr lang="en-US" dirty="0" smtClean="0"/>
              <a:t>of images and media files </a:t>
            </a:r>
            <a:r>
              <a:rPr lang="en-US" dirty="0"/>
              <a:t>to </a:t>
            </a:r>
            <a:r>
              <a:rPr lang="en-US" dirty="0" smtClean="0"/>
              <a:t>Content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maller size of images (JPG instead of PNG)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/>
              <a:t>Break the </a:t>
            </a:r>
            <a:r>
              <a:rPr lang="en-US" dirty="0" smtClean="0"/>
              <a:t>application </a:t>
            </a:r>
            <a:r>
              <a:rPr lang="en-US" dirty="0"/>
              <a:t>into </a:t>
            </a:r>
            <a:r>
              <a:rPr lang="en-US" dirty="0" smtClean="0"/>
              <a:t>smaller assemblies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ove localized resources to satellite assemblies if possible</a:t>
            </a:r>
          </a:p>
          <a:p>
            <a:pPr lvl="1"/>
            <a:r>
              <a:rPr lang="en-US" dirty="0" smtClean="0"/>
              <a:t>move pages and controls which are rarely used to different assemblies 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Minimize the logic in </a:t>
            </a:r>
            <a:r>
              <a:rPr lang="en-US" dirty="0" err="1" smtClean="0"/>
              <a:t>Application_Launching</a:t>
            </a:r>
            <a:r>
              <a:rPr lang="en-US" dirty="0" smtClean="0"/>
              <a:t> and </a:t>
            </a:r>
            <a:r>
              <a:rPr lang="en-US" dirty="0" err="1" smtClean="0"/>
              <a:t>Application_Activated</a:t>
            </a:r>
            <a:r>
              <a:rPr lang="en-US" dirty="0" smtClean="0"/>
              <a:t> methods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51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Speeding up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Minimize </a:t>
            </a:r>
            <a:r>
              <a:rPr lang="en-US" dirty="0" smtClean="0"/>
              <a:t>code in:</a:t>
            </a:r>
          </a:p>
          <a:p>
            <a:pPr lvl="1"/>
            <a:r>
              <a:rPr lang="en-US" dirty="0" smtClean="0"/>
              <a:t>Page/Control constructors</a:t>
            </a:r>
          </a:p>
          <a:p>
            <a:pPr lvl="1"/>
            <a:r>
              <a:rPr lang="en-US" dirty="0" err="1" smtClean="0"/>
              <a:t>OnNavigatedTo</a:t>
            </a:r>
            <a:endParaRPr lang="en-US" dirty="0" smtClean="0"/>
          </a:p>
          <a:p>
            <a:pPr lvl="1"/>
            <a:r>
              <a:rPr lang="en-US" dirty="0" err="1" smtClean="0"/>
              <a:t>OnNavigatedFrom</a:t>
            </a:r>
            <a:r>
              <a:rPr lang="en-US" dirty="0" smtClean="0"/>
              <a:t> (previous page)</a:t>
            </a:r>
          </a:p>
          <a:p>
            <a:pPr lvl="1"/>
            <a:endParaRPr lang="en-US" dirty="0"/>
          </a:p>
          <a:p>
            <a:r>
              <a:rPr lang="en-US" dirty="0"/>
              <a:t>Remove </a:t>
            </a:r>
            <a:r>
              <a:rPr lang="en-US" dirty="0" smtClean="0"/>
              <a:t>unnecessary XAML</a:t>
            </a:r>
          </a:p>
          <a:p>
            <a:endParaRPr lang="en-US" dirty="0"/>
          </a:p>
          <a:p>
            <a:r>
              <a:rPr lang="en-US" dirty="0" smtClean="0"/>
              <a:t>Defer </a:t>
            </a:r>
            <a:r>
              <a:rPr lang="en-US" dirty="0"/>
              <a:t>loading activities until the first frame is </a:t>
            </a:r>
            <a:r>
              <a:rPr lang="en-US" dirty="0" smtClean="0"/>
              <a:t>rendered</a:t>
            </a:r>
          </a:p>
          <a:p>
            <a:endParaRPr lang="en-US" dirty="0"/>
          </a:p>
          <a:p>
            <a:r>
              <a:rPr lang="en-US" dirty="0" smtClean="0"/>
              <a:t>Disable page transitions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6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 using a user or custom control inside the data </a:t>
            </a:r>
            <a:r>
              <a:rPr lang="en-US" dirty="0" smtClean="0"/>
              <a:t>template</a:t>
            </a:r>
          </a:p>
          <a:p>
            <a:r>
              <a:rPr lang="en-US" dirty="0" smtClean="0"/>
              <a:t>Avoid using nested </a:t>
            </a:r>
            <a:r>
              <a:rPr lang="en-US" dirty="0" err="1" smtClean="0"/>
              <a:t>StackPanel</a:t>
            </a:r>
            <a:r>
              <a:rPr lang="en-US" dirty="0" smtClean="0"/>
              <a:t> and Grid controls</a:t>
            </a:r>
          </a:p>
          <a:p>
            <a:r>
              <a:rPr lang="en-US" dirty="0" smtClean="0"/>
              <a:t>Avoid using complex data templates containing images if possible</a:t>
            </a:r>
          </a:p>
          <a:p>
            <a:r>
              <a:rPr lang="en-US" dirty="0" smtClean="0"/>
              <a:t>Avoid using </a:t>
            </a:r>
            <a:r>
              <a:rPr lang="en-US" dirty="0" err="1" smtClean="0"/>
              <a:t>ValueConverters</a:t>
            </a:r>
            <a:endParaRPr lang="en-US" dirty="0" smtClean="0"/>
          </a:p>
          <a:p>
            <a:r>
              <a:rPr lang="en-US" dirty="0" smtClean="0"/>
              <a:t>Implement Virtualization or Paging</a:t>
            </a:r>
          </a:p>
          <a:p>
            <a:r>
              <a:rPr lang="en-US" dirty="0"/>
              <a:t>Avoid Element name binding in a </a:t>
            </a:r>
            <a:r>
              <a:rPr lang="en-US" dirty="0" err="1"/>
              <a:t>ListBox</a:t>
            </a:r>
            <a:r>
              <a:rPr lang="en-US" dirty="0"/>
              <a:t> </a:t>
            </a:r>
            <a:r>
              <a:rPr lang="en-US" dirty="0" smtClean="0"/>
              <a:t>control</a:t>
            </a:r>
          </a:p>
          <a:p>
            <a:r>
              <a:rPr lang="en-US" dirty="0" err="1"/>
              <a:t>TextBlocks</a:t>
            </a:r>
            <a:r>
              <a:rPr lang="en-US" dirty="0"/>
              <a:t> with opacity = 0 in a </a:t>
            </a:r>
            <a:r>
              <a:rPr lang="en-US" dirty="0" err="1"/>
              <a:t>ListBox</a:t>
            </a:r>
            <a:r>
              <a:rPr lang="en-US" dirty="0"/>
              <a:t> cause performance problems</a:t>
            </a:r>
          </a:p>
        </p:txBody>
      </p:sp>
    </p:spTree>
    <p:extLst>
      <p:ext uri="{BB962C8B-B14F-4D97-AF65-F5344CB8AC3E}">
        <p14:creationId xmlns:p14="http://schemas.microsoft.com/office/powerpoint/2010/main" val="371185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explicit </a:t>
            </a:r>
            <a:r>
              <a:rPr lang="en-US" dirty="0" smtClean="0">
                <a:solidFill>
                  <a:srgbClr val="D2533C"/>
                </a:solidFill>
              </a:rPr>
              <a:t>Home Button </a:t>
            </a:r>
            <a:r>
              <a:rPr lang="en-US" dirty="0"/>
              <a:t>can result in circular navigation loops which can fill the back stack with redundant page </a:t>
            </a:r>
            <a:r>
              <a:rPr lang="en-US" dirty="0" smtClean="0"/>
              <a:t>instances</a:t>
            </a:r>
          </a:p>
          <a:p>
            <a:pPr marL="274320" lvl="1" indent="0">
              <a:buNone/>
            </a:pPr>
            <a:r>
              <a:rPr lang="en-US" dirty="0" smtClean="0"/>
              <a:t>…or use </a:t>
            </a:r>
            <a:r>
              <a:rPr lang="en-US" dirty="0" err="1" smtClean="0">
                <a:solidFill>
                  <a:srgbClr val="D2533C"/>
                </a:solidFill>
              </a:rPr>
              <a:t>NavigationService.RemoveBackEntry</a:t>
            </a:r>
            <a:endParaRPr lang="en-US" dirty="0">
              <a:solidFill>
                <a:srgbClr val="D2533C"/>
              </a:solidFill>
            </a:endParaRPr>
          </a:p>
          <a:p>
            <a:pPr lvl="1"/>
            <a:endParaRPr lang="en-US" dirty="0"/>
          </a:p>
          <a:p>
            <a:r>
              <a:rPr lang="en-US" dirty="0" smtClean="0"/>
              <a:t>Deregister </a:t>
            </a:r>
            <a:r>
              <a:rPr lang="en-US" dirty="0"/>
              <a:t>event handlers to static </a:t>
            </a:r>
            <a:r>
              <a:rPr lang="en-US" dirty="0" smtClean="0"/>
              <a:t>objects in </a:t>
            </a:r>
            <a:r>
              <a:rPr lang="en-US" dirty="0" err="1" smtClean="0">
                <a:solidFill>
                  <a:srgbClr val="D2533C"/>
                </a:solidFill>
              </a:rPr>
              <a:t>PhoneApplicationPage.OnRemovedFromJournal</a:t>
            </a:r>
            <a:endParaRPr lang="en-US" dirty="0" smtClean="0">
              <a:solidFill>
                <a:srgbClr val="D2533C"/>
              </a:solidFill>
            </a:endParaRPr>
          </a:p>
          <a:p>
            <a:pPr marL="548640" lvl="2" indent="0">
              <a:buNone/>
            </a:pPr>
            <a:r>
              <a:rPr lang="en-US" dirty="0" smtClean="0"/>
              <a:t>	…called after </a:t>
            </a:r>
            <a:r>
              <a:rPr lang="en-US" dirty="0" err="1" smtClean="0"/>
              <a:t>OnNavigatedFrom</a:t>
            </a:r>
            <a:endParaRPr lang="en-US" dirty="0" smtClean="0"/>
          </a:p>
          <a:p>
            <a:pPr marL="548640" lvl="2" indent="0">
              <a:buNone/>
            </a:pPr>
            <a:endParaRPr lang="en-US" dirty="0"/>
          </a:p>
          <a:p>
            <a:r>
              <a:rPr lang="en-US" dirty="0">
                <a:solidFill>
                  <a:srgbClr val="D2533C"/>
                </a:solidFill>
              </a:rPr>
              <a:t>K</a:t>
            </a:r>
            <a:r>
              <a:rPr lang="en-US" dirty="0" smtClean="0">
                <a:solidFill>
                  <a:srgbClr val="D2533C"/>
                </a:solidFill>
              </a:rPr>
              <a:t>eep </a:t>
            </a:r>
            <a:r>
              <a:rPr lang="en-US" dirty="0">
                <a:solidFill>
                  <a:srgbClr val="D2533C"/>
                </a:solidFill>
              </a:rPr>
              <a:t>as much activity off of the UI thread as possible </a:t>
            </a:r>
          </a:p>
        </p:txBody>
      </p:sp>
    </p:spTree>
    <p:extLst>
      <p:ext uri="{BB962C8B-B14F-4D97-AF65-F5344CB8AC3E}">
        <p14:creationId xmlns:p14="http://schemas.microsoft.com/office/powerpoint/2010/main" val="367361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hlinkClick r:id="rId2"/>
              </a:rPr>
              <a:t>Performance Considerations in Applications for Windows </a:t>
            </a:r>
            <a:r>
              <a:rPr lang="en-US" b="1" dirty="0" smtClean="0">
                <a:hlinkClick r:id="rId2"/>
              </a:rPr>
              <a:t>Phone</a:t>
            </a:r>
            <a:endParaRPr lang="en-US" b="1" dirty="0" smtClean="0"/>
          </a:p>
          <a:p>
            <a:endParaRPr lang="en-US" b="1" dirty="0" smtClean="0">
              <a:hlinkClick r:id="rId3"/>
            </a:endParaRPr>
          </a:p>
          <a:p>
            <a:r>
              <a:rPr lang="en-US" b="1" dirty="0" smtClean="0">
                <a:hlinkClick r:id="rId3"/>
              </a:rPr>
              <a:t>Nokia Wiki: Windows Phone Performance and </a:t>
            </a:r>
            <a:r>
              <a:rPr lang="en-US" b="1" dirty="0" err="1" smtClean="0">
                <a:hlinkClick r:id="rId3"/>
              </a:rPr>
              <a:t>Optimisation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>
                <a:hlinkClick r:id="rId4"/>
              </a:rPr>
              <a:t>Performance Techniques for Windows Phone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>
                <a:hlinkClick r:id="rId5"/>
              </a:rPr>
              <a:t>Optimizing Apps for Lower Cost </a:t>
            </a:r>
            <a:r>
              <a:rPr lang="en-US" b="1" dirty="0" smtClean="0">
                <a:hlinkClick r:id="rId5"/>
              </a:rPr>
              <a:t>Devices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>
                <a:hlinkClick r:id="rId6"/>
              </a:rPr>
              <a:t>Silverlight for Windows Phone Performance team blog</a:t>
            </a:r>
            <a:endParaRPr lang="en-US" b="1" dirty="0" smtClean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0222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important?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dirty="0" smtClean="0"/>
              <a:t>sers</a:t>
            </a:r>
          </a:p>
          <a:p>
            <a:pPr lvl="1"/>
            <a:r>
              <a:rPr lang="en-US" sz="1600" dirty="0" smtClean="0"/>
              <a:t>Smooth user experience</a:t>
            </a:r>
          </a:p>
          <a:p>
            <a:pPr lvl="1"/>
            <a:r>
              <a:rPr lang="en-US" sz="1600" dirty="0"/>
              <a:t>Responsiveness </a:t>
            </a:r>
            <a:endParaRPr lang="en-US" sz="1600" dirty="0" smtClean="0"/>
          </a:p>
          <a:p>
            <a:pPr lvl="1"/>
            <a:r>
              <a:rPr lang="en-US" sz="1600" dirty="0" smtClean="0"/>
              <a:t>Preventing crashes</a:t>
            </a:r>
          </a:p>
          <a:p>
            <a:pPr lvl="1"/>
            <a:endParaRPr lang="en-US" dirty="0"/>
          </a:p>
          <a:p>
            <a:pPr marL="274320" lvl="1" indent="-228600">
              <a:buClr>
                <a:schemeClr val="accent1"/>
              </a:buClr>
              <a:buFont typeface="Wingdings 2" pitchFamily="18" charset="2"/>
              <a:buChar char=""/>
            </a:pPr>
            <a:r>
              <a:rPr lang="en-US" dirty="0" smtClean="0"/>
              <a:t>Marketplace Technical </a:t>
            </a:r>
            <a:r>
              <a:rPr lang="en-US" dirty="0"/>
              <a:t>Certification </a:t>
            </a:r>
            <a:r>
              <a:rPr lang="en-US" dirty="0" smtClean="0"/>
              <a:t>Requirements</a:t>
            </a:r>
          </a:p>
          <a:p>
            <a:pPr marL="548640" lvl="2" indent="-228600">
              <a:buClr>
                <a:schemeClr val="accent1"/>
              </a:buClr>
              <a:buFont typeface="Wingdings 2" pitchFamily="18" charset="2"/>
              <a:buChar char=""/>
            </a:pPr>
            <a:r>
              <a:rPr lang="en-US" sz="1600" dirty="0" smtClean="0"/>
              <a:t>Performance </a:t>
            </a:r>
            <a:r>
              <a:rPr lang="en-US" sz="1600" dirty="0"/>
              <a:t>and Resource Management (section </a:t>
            </a:r>
            <a:r>
              <a:rPr lang="en-US" sz="1600" dirty="0" smtClean="0"/>
              <a:t>5.2)</a:t>
            </a:r>
          </a:p>
          <a:p>
            <a:pPr marL="548640" lvl="2" indent="-228600">
              <a:buClr>
                <a:schemeClr val="accent1"/>
              </a:buClr>
              <a:buFont typeface="Wingdings 2" pitchFamily="18" charset="2"/>
              <a:buChar char=""/>
            </a:pPr>
            <a:r>
              <a:rPr lang="en-US" dirty="0" smtClean="0"/>
              <a:t>Launch Time and Application Responsiveness</a:t>
            </a:r>
          </a:p>
          <a:p>
            <a:pPr lvl="3"/>
            <a:r>
              <a:rPr lang="en-US" dirty="0"/>
              <a:t>s</a:t>
            </a:r>
            <a:r>
              <a:rPr lang="en-US" dirty="0" smtClean="0"/>
              <a:t>tartup within </a:t>
            </a:r>
            <a:r>
              <a:rPr lang="en-US" dirty="0"/>
              <a:t>5 </a:t>
            </a:r>
            <a:r>
              <a:rPr lang="en-US" dirty="0" err="1"/>
              <a:t>secs</a:t>
            </a:r>
            <a:endParaRPr lang="en-US" dirty="0"/>
          </a:p>
          <a:p>
            <a:pPr lvl="3"/>
            <a:r>
              <a:rPr lang="en-US" dirty="0"/>
              <a:t>responsive within 20 </a:t>
            </a:r>
            <a:r>
              <a:rPr lang="en-US" dirty="0" err="1" smtClean="0"/>
              <a:t>secs</a:t>
            </a:r>
            <a:endParaRPr lang="en-US" dirty="0" smtClean="0"/>
          </a:p>
          <a:p>
            <a:pPr marL="548640" lvl="2" indent="-228600">
              <a:buClr>
                <a:schemeClr val="accent1"/>
              </a:buClr>
              <a:buFont typeface="Wingdings 2" pitchFamily="18" charset="2"/>
              <a:buChar char=""/>
            </a:pPr>
            <a:r>
              <a:rPr lang="en-US" dirty="0" smtClean="0"/>
              <a:t>Memory Consumption</a:t>
            </a:r>
          </a:p>
          <a:p>
            <a:pPr lvl="3"/>
            <a:r>
              <a:rPr lang="en-US" dirty="0" smtClean="0"/>
              <a:t>an </a:t>
            </a:r>
            <a:r>
              <a:rPr lang="en-US" dirty="0"/>
              <a:t>application must not exceed 90 MB of RAM usage, except </a:t>
            </a:r>
            <a:r>
              <a:rPr lang="en-US" dirty="0" smtClean="0"/>
              <a:t>on 256MB devices</a:t>
            </a:r>
          </a:p>
        </p:txBody>
      </p:sp>
    </p:spTree>
    <p:extLst>
      <p:ext uri="{BB962C8B-B14F-4D97-AF65-F5344CB8AC3E}">
        <p14:creationId xmlns:p14="http://schemas.microsoft.com/office/powerpoint/2010/main" val="422632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Threading Model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Images</a:t>
            </a:r>
          </a:p>
          <a:p>
            <a:r>
              <a:rPr lang="en-US" dirty="0" smtClean="0"/>
              <a:t>Panorama</a:t>
            </a:r>
            <a:endParaRPr lang="en-US" dirty="0"/>
          </a:p>
          <a:p>
            <a:r>
              <a:rPr lang="en-US" dirty="0" smtClean="0"/>
              <a:t>Showing and Hiding objects</a:t>
            </a:r>
          </a:p>
          <a:p>
            <a:r>
              <a:rPr lang="en-US" dirty="0" smtClean="0"/>
              <a:t>Speeding up startup</a:t>
            </a:r>
          </a:p>
          <a:p>
            <a:r>
              <a:rPr lang="en-US" dirty="0" smtClean="0"/>
              <a:t>Speeding up navigation</a:t>
            </a:r>
          </a:p>
          <a:p>
            <a:r>
              <a:rPr lang="en-US" dirty="0" smtClean="0"/>
              <a:t>Lists</a:t>
            </a:r>
          </a:p>
          <a:p>
            <a:r>
              <a:rPr lang="en-US" dirty="0" smtClean="0"/>
              <a:t>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3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Threading model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87914" y="2132856"/>
            <a:ext cx="7992888" cy="17281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Composition Thread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87914" y="4005064"/>
            <a:ext cx="7992888" cy="151216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UI Thread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87673" y="5661248"/>
            <a:ext cx="7992888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Background Threads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67944" y="5733256"/>
            <a:ext cx="28600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loading, parsing, fetching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networking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BackgroundWorker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7945" y="4077072"/>
            <a:ext cx="410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Parse and create objects from XAML.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Draw all visuals the first time they are drawn.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Process per-frame callbacks and execute other user </a:t>
            </a:r>
            <a:r>
              <a:rPr lang="en-US" sz="1400" dirty="0" smtClean="0">
                <a:solidFill>
                  <a:schemeClr val="bg1"/>
                </a:solidFill>
              </a:rPr>
              <a:t>code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Bindings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OS </a:t>
            </a:r>
            <a:r>
              <a:rPr lang="en-US" sz="1400" dirty="0" err="1" smtClean="0">
                <a:solidFill>
                  <a:schemeClr val="bg1"/>
                </a:solidFill>
              </a:rPr>
              <a:t>interop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7944" y="2204864"/>
            <a:ext cx="410445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Storyboard-driven animations (including </a:t>
            </a:r>
            <a:r>
              <a:rPr lang="en-US" sz="1400" dirty="0" err="1" smtClean="0">
                <a:solidFill>
                  <a:schemeClr val="bg1"/>
                </a:solidFill>
              </a:rPr>
              <a:t>ScaleTransform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TranslateTransform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RotateTransform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</a:rPr>
              <a:t>PlaneProjection</a:t>
            </a:r>
            <a:r>
              <a:rPr lang="en-US" sz="1400" dirty="0" smtClean="0">
                <a:solidFill>
                  <a:schemeClr val="bg1"/>
                </a:solidFill>
              </a:rPr>
              <a:t>)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</a:t>
            </a:r>
            <a:r>
              <a:rPr lang="en-US" sz="1200" b="1" dirty="0" smtClean="0">
                <a:solidFill>
                  <a:schemeClr val="bg1"/>
                </a:solidFill>
              </a:rPr>
              <a:t>NB! </a:t>
            </a:r>
            <a:r>
              <a:rPr lang="en-US" sz="1200" dirty="0" smtClean="0">
                <a:solidFill>
                  <a:schemeClr val="bg1"/>
                </a:solidFill>
              </a:rPr>
              <a:t>Scale </a:t>
            </a:r>
            <a:r>
              <a:rPr lang="en-US" sz="1200" dirty="0">
                <a:solidFill>
                  <a:schemeClr val="bg1"/>
                </a:solidFill>
              </a:rPr>
              <a:t>transforms must be less </a:t>
            </a:r>
            <a:r>
              <a:rPr lang="en-US" sz="1200" dirty="0" smtClean="0">
                <a:solidFill>
                  <a:schemeClr val="bg1"/>
                </a:solidFill>
              </a:rPr>
              <a:t>	than </a:t>
            </a:r>
            <a:r>
              <a:rPr lang="en-US" sz="1200" dirty="0">
                <a:solidFill>
                  <a:schemeClr val="bg1"/>
                </a:solidFill>
              </a:rPr>
              <a:t>50 percent of the original </a:t>
            </a:r>
            <a:r>
              <a:rPr lang="en-US" sz="1200" dirty="0" smtClean="0">
                <a:solidFill>
                  <a:schemeClr val="bg1"/>
                </a:solidFill>
              </a:rPr>
              <a:t>size</a:t>
            </a:r>
            <a:endParaRPr lang="en-US" sz="12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Clip</a:t>
            </a:r>
            <a:r>
              <a:rPr lang="en-US" sz="1400" dirty="0">
                <a:solidFill>
                  <a:schemeClr val="bg1"/>
                </a:solidFill>
              </a:rPr>
              <a:t>, Opacity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Back-buffer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87673" y="1412776"/>
            <a:ext cx="7992888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Direct </a:t>
            </a:r>
            <a:r>
              <a:rPr lang="en-US" dirty="0" smtClean="0"/>
              <a:t>Manipulation Thread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67944" y="1484784"/>
            <a:ext cx="2968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ListBox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ScrollViewer.ManipulationMode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88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Windows Phone Performance </a:t>
            </a:r>
            <a:r>
              <a:rPr lang="en-US" b="1" dirty="0" smtClean="0"/>
              <a:t>Analysis</a:t>
            </a:r>
          </a:p>
          <a:p>
            <a:endParaRPr lang="en-US" b="1" dirty="0" smtClean="0"/>
          </a:p>
          <a:p>
            <a:endParaRPr lang="en-US" b="1" dirty="0"/>
          </a:p>
          <a:p>
            <a:pPr marL="45720" indent="0">
              <a:buNone/>
            </a:pPr>
            <a:endParaRPr lang="en-US" b="1" dirty="0" smtClean="0"/>
          </a:p>
          <a:p>
            <a:r>
              <a:rPr lang="en-US" b="1" dirty="0" smtClean="0"/>
              <a:t>Frame </a:t>
            </a:r>
            <a:r>
              <a:rPr lang="en-US" b="1" dirty="0"/>
              <a:t>Rate </a:t>
            </a:r>
            <a:r>
              <a:rPr lang="en-US" b="1" dirty="0" smtClean="0"/>
              <a:t>Counters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err="1"/>
              <a:t>Settings.EnableRedrawRegions</a:t>
            </a:r>
            <a:r>
              <a:rPr lang="en-US" b="1" dirty="0"/>
              <a:t> </a:t>
            </a:r>
            <a:r>
              <a:rPr lang="en-US" b="1" dirty="0" smtClean="0"/>
              <a:t>Property</a:t>
            </a:r>
          </a:p>
          <a:p>
            <a:endParaRPr lang="en-US" b="1" dirty="0" smtClean="0"/>
          </a:p>
          <a:p>
            <a:r>
              <a:rPr lang="en-US" b="1" dirty="0" smtClean="0"/>
              <a:t>Custom </a:t>
            </a:r>
            <a:r>
              <a:rPr lang="en-US" b="1" dirty="0" err="1" smtClean="0"/>
              <a:t>MemoryProfiler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628800"/>
            <a:ext cx="2160240" cy="127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284984"/>
            <a:ext cx="1720800" cy="1399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72" y="5733256"/>
            <a:ext cx="3384376" cy="998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085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Windows Phone Performance </a:t>
            </a:r>
            <a:r>
              <a:rPr lang="en-US" b="1" dirty="0" smtClean="0"/>
              <a:t>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496957"/>
              </p:ext>
            </p:extLst>
          </p:nvPr>
        </p:nvGraphicFramePr>
        <p:xfrm>
          <a:off x="323528" y="3933056"/>
          <a:ext cx="4824536" cy="2513887"/>
        </p:xfrm>
        <a:graphic>
          <a:graphicData uri="http://schemas.openxmlformats.org/drawingml/2006/table">
            <a:tbl>
              <a:tblPr/>
              <a:tblGrid>
                <a:gridCol w="1234375"/>
                <a:gridCol w="565825"/>
                <a:gridCol w="3024336"/>
              </a:tblGrid>
              <a:tr h="515082">
                <a:tc>
                  <a:txBody>
                    <a:bodyPr/>
                    <a:lstStyle/>
                    <a:p>
                      <a:r>
                        <a:rPr lang="en-US" sz="1100" b="1" dirty="0"/>
                        <a:t>User Interface (UI) thread</a:t>
                      </a:r>
                    </a:p>
                  </a:txBody>
                  <a:tcPr marL="55086" marR="55086" marT="27543" marB="27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rgbClr val="00B050"/>
                          </a:solidFill>
                        </a:rPr>
                        <a:t>Green</a:t>
                      </a:r>
                    </a:p>
                  </a:txBody>
                  <a:tcPr marL="55086" marR="55086" marT="27543" marB="27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Indicates screen updates and touch inputs. You should try to keep the UI thread to less than 50% of CPU usage.</a:t>
                      </a:r>
                    </a:p>
                  </a:txBody>
                  <a:tcPr marL="55086" marR="55086" marT="27543" marB="27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2391">
                <a:tc>
                  <a:txBody>
                    <a:bodyPr/>
                    <a:lstStyle/>
                    <a:p>
                      <a:r>
                        <a:rPr lang="en-US" sz="1100" b="1" dirty="0"/>
                        <a:t>Application Threads</a:t>
                      </a:r>
                    </a:p>
                  </a:txBody>
                  <a:tcPr marL="55086" marR="55086" marT="27543" marB="27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rgbClr val="7030A0"/>
                          </a:solidFill>
                        </a:rPr>
                        <a:t>Purple</a:t>
                      </a:r>
                    </a:p>
                  </a:txBody>
                  <a:tcPr marL="55086" marR="55086" marT="27543" marB="27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Indicates application activity that is not UI. This could be composition thread or background threads. </a:t>
                      </a:r>
                    </a:p>
                  </a:txBody>
                  <a:tcPr marL="55086" marR="55086" marT="27543" marB="27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1158">
                <a:tc>
                  <a:txBody>
                    <a:bodyPr/>
                    <a:lstStyle/>
                    <a:p>
                      <a:r>
                        <a:rPr lang="en-US" sz="1100" b="1" dirty="0"/>
                        <a:t>System Threads</a:t>
                      </a:r>
                    </a:p>
                  </a:txBody>
                  <a:tcPr marL="55086" marR="55086" marT="27543" marB="27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Grey</a:t>
                      </a:r>
                    </a:p>
                  </a:txBody>
                  <a:tcPr marL="55086" marR="55086" marT="27543" marB="27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Indicates activity that is not for the application. A large system thread percentage indicates that the system is busy with other background tasks and is affecting application performance. </a:t>
                      </a:r>
                    </a:p>
                  </a:txBody>
                  <a:tcPr marL="55086" marR="55086" marT="27543" marB="27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66717">
                <a:tc>
                  <a:txBody>
                    <a:bodyPr/>
                    <a:lstStyle/>
                    <a:p>
                      <a:r>
                        <a:rPr lang="en-US" sz="1100" b="1" dirty="0"/>
                        <a:t>Idle Threads</a:t>
                      </a:r>
                    </a:p>
                  </a:txBody>
                  <a:tcPr marL="55086" marR="55086" marT="27543" marB="27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White</a:t>
                      </a:r>
                    </a:p>
                  </a:txBody>
                  <a:tcPr marL="55086" marR="55086" marT="27543" marB="27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Indicates available CPU percentage. The higher the idle thread percentage, the more responsive the application should be.</a:t>
                      </a:r>
                    </a:p>
                  </a:txBody>
                  <a:tcPr marL="55086" marR="55086" marT="27543" marB="275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489585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220072" y="1700808"/>
            <a:ext cx="36724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What issues can we easily identify?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Inconsistent </a:t>
            </a:r>
            <a:r>
              <a:rPr lang="en-US" sz="1400" dirty="0"/>
              <a:t>application frame rate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High CPU usage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High memory usage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Insufficient garbage </a:t>
            </a:r>
            <a:r>
              <a:rPr lang="en-US" sz="1400" dirty="0" smtClean="0"/>
              <a:t>collection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dirty="0" smtClean="0"/>
          </a:p>
          <a:p>
            <a:r>
              <a:rPr lang="en-US" sz="1400" dirty="0" smtClean="0"/>
              <a:t>Check the tutorial bellow</a:t>
            </a: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hlinkClick r:id="rId3"/>
              </a:rPr>
              <a:t>Memory Profiling for Application Performance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3842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Frame Rate Counters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0627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Frame Rate Counters with Labe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844824"/>
            <a:ext cx="2234193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140795"/>
              </p:ext>
            </p:extLst>
          </p:nvPr>
        </p:nvGraphicFramePr>
        <p:xfrm>
          <a:off x="539552" y="1844824"/>
          <a:ext cx="5904656" cy="3960440"/>
        </p:xfrm>
        <a:graphic>
          <a:graphicData uri="http://schemas.openxmlformats.org/drawingml/2006/table">
            <a:tbl>
              <a:tblPr/>
              <a:tblGrid>
                <a:gridCol w="2952328"/>
                <a:gridCol w="2952328"/>
              </a:tblGrid>
              <a:tr h="6622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Composition (Render) Thread Frame Rate (FPS)</a:t>
                      </a:r>
                      <a:endParaRPr lang="en-US" sz="1600" dirty="0"/>
                    </a:p>
                  </a:txBody>
                  <a:tcPr marL="86410" marR="86410" marT="43205" marB="43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The rate at which the screen is updated.</a:t>
                      </a:r>
                      <a:endParaRPr lang="en-US" sz="1200"/>
                    </a:p>
                  </a:txBody>
                  <a:tcPr marL="86410" marR="86410" marT="43205" marB="43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62215">
                <a:tc>
                  <a:txBody>
                    <a:bodyPr/>
                    <a:lstStyle/>
                    <a:p>
                      <a:r>
                        <a:rPr lang="en-US" sz="1600" smtClean="0"/>
                        <a:t>User Interface Thread Frame Rate (FPS)</a:t>
                      </a:r>
                      <a:endParaRPr lang="en-US" sz="1600"/>
                    </a:p>
                  </a:txBody>
                  <a:tcPr marL="86410" marR="86410" marT="43205" marB="43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The rate at which the UI thread is running.</a:t>
                      </a:r>
                      <a:endParaRPr lang="en-US" sz="1200"/>
                    </a:p>
                  </a:txBody>
                  <a:tcPr marL="86410" marR="86410" marT="43205" marB="43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12435">
                <a:tc>
                  <a:txBody>
                    <a:bodyPr/>
                    <a:lstStyle/>
                    <a:p>
                      <a:r>
                        <a:rPr lang="en-US" sz="1600" smtClean="0"/>
                        <a:t>Texture Memory Usage</a:t>
                      </a:r>
                      <a:endParaRPr lang="en-US" sz="1600"/>
                    </a:p>
                  </a:txBody>
                  <a:tcPr marL="86410" marR="86410" marT="43205" marB="43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The video memory and system memory copies of textures being used in the application.</a:t>
                      </a:r>
                      <a:endParaRPr lang="en-US" sz="1200"/>
                    </a:p>
                  </a:txBody>
                  <a:tcPr marL="86410" marR="86410" marT="43205" marB="43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8705">
                <a:tc>
                  <a:txBody>
                    <a:bodyPr/>
                    <a:lstStyle/>
                    <a:p>
                      <a:r>
                        <a:rPr lang="en-US" sz="1600" smtClean="0"/>
                        <a:t>Surface Counter</a:t>
                      </a:r>
                      <a:endParaRPr lang="en-US" sz="1600"/>
                    </a:p>
                  </a:txBody>
                  <a:tcPr marL="86410" marR="86410" marT="43205" marB="43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The number of explicit surfaces being passed to the GPU for processing.</a:t>
                      </a:r>
                      <a:endParaRPr lang="en-US" sz="1200"/>
                    </a:p>
                  </a:txBody>
                  <a:tcPr marL="86410" marR="86410" marT="43205" marB="43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1243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Intermediate Surface Counter</a:t>
                      </a:r>
                      <a:endParaRPr lang="en-US" sz="1600" dirty="0"/>
                    </a:p>
                  </a:txBody>
                  <a:tcPr marL="86410" marR="86410" marT="43205" marB="43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The number of implicit surfaces generated as a result of cached surfaces.</a:t>
                      </a:r>
                      <a:endParaRPr lang="en-US" sz="1200"/>
                    </a:p>
                  </a:txBody>
                  <a:tcPr marL="86410" marR="86410" marT="43205" marB="43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1243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Screen Fill Rate Counter</a:t>
                      </a:r>
                      <a:endParaRPr lang="en-US" sz="1600" dirty="0"/>
                    </a:p>
                  </a:txBody>
                  <a:tcPr marL="86410" marR="86410" marT="43205" marB="43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number of pixels being painted per frame in terms of screens. A value of 1 represents 480 x 800 pixels.</a:t>
                      </a:r>
                      <a:endParaRPr lang="en-US" sz="1200" dirty="0"/>
                    </a:p>
                  </a:txBody>
                  <a:tcPr marL="86410" marR="86410" marT="43205" marB="43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84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Recommended Frame and Fill Rates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0627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0632"/>
              </p:ext>
            </p:extLst>
          </p:nvPr>
        </p:nvGraphicFramePr>
        <p:xfrm>
          <a:off x="467544" y="1916832"/>
          <a:ext cx="8229600" cy="256032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Counter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 Value Threshold*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Recommended Value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Upper Threshold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Composition Thread Frame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 Frames/Second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45 Frames/Second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60 Frames/Second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UI Thread Frame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15 Frames/Second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30 Frames/Second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60 Frames/Second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Screen Fill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&gt;3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&lt;= 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29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Settings.EnableRedrawRegions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876800"/>
          </a:xfrm>
        </p:spPr>
        <p:txBody>
          <a:bodyPr/>
          <a:lstStyle/>
          <a:p>
            <a:r>
              <a:rPr lang="en-US" dirty="0" smtClean="0"/>
              <a:t>Showing </a:t>
            </a:r>
            <a:r>
              <a:rPr lang="en-US" dirty="0"/>
              <a:t>the areas </a:t>
            </a:r>
            <a:r>
              <a:rPr lang="en-US" dirty="0" smtClean="0"/>
              <a:t>that </a:t>
            </a:r>
            <a:r>
              <a:rPr lang="en-US" dirty="0"/>
              <a:t>are being redrawn each </a:t>
            </a:r>
            <a:r>
              <a:rPr lang="en-US" dirty="0" smtClean="0"/>
              <a:t>frame</a:t>
            </a:r>
            <a:r>
              <a:rPr lang="en-US" dirty="0"/>
              <a:t>.</a:t>
            </a:r>
          </a:p>
        </p:txBody>
      </p:sp>
      <p:pic>
        <p:nvPicPr>
          <p:cNvPr id="1026" name="Picture 2" descr="http://fiercedesign.files.wordpress.com/2011/12/screen05.png?w=5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772816"/>
            <a:ext cx="2598126" cy="432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59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3663</TotalTime>
  <Words>979</Words>
  <Application>Microsoft Office PowerPoint</Application>
  <PresentationFormat>On-screen Show (4:3)</PresentationFormat>
  <Paragraphs>224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Clarity</vt:lpstr>
      <vt:lpstr>Windows Phone Performance and Memory consumption FOR MANGO/TANGO</vt:lpstr>
      <vt:lpstr>Why is it important?</vt:lpstr>
      <vt:lpstr>AGENDA</vt:lpstr>
      <vt:lpstr>Threading model</vt:lpstr>
      <vt:lpstr>TOOLS</vt:lpstr>
      <vt:lpstr>Windows Phone Performance Analysis</vt:lpstr>
      <vt:lpstr>Frame Rate Counters</vt:lpstr>
      <vt:lpstr>Recommended Frame and Fill Rates</vt:lpstr>
      <vt:lpstr>Settings.EnableRedrawRegions</vt:lpstr>
      <vt:lpstr>CUSTOM MEMORY PROFILER</vt:lpstr>
      <vt:lpstr>Images</vt:lpstr>
      <vt:lpstr>Resources</vt:lpstr>
      <vt:lpstr>Panorama</vt:lpstr>
      <vt:lpstr>Showing and Hiding objects</vt:lpstr>
      <vt:lpstr>Speeding up startup</vt:lpstr>
      <vt:lpstr>Speeding up navigation</vt:lpstr>
      <vt:lpstr>Lists</vt:lpstr>
      <vt:lpstr>Other</vt:lpstr>
      <vt:lpstr>Links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Phone Performance and Memory Usage</dc:title>
  <dc:creator>Jevgeni Tsaikin</dc:creator>
  <cp:lastModifiedBy>Jevgeni Tsaikin</cp:lastModifiedBy>
  <cp:revision>83</cp:revision>
  <dcterms:created xsi:type="dcterms:W3CDTF">2012-05-12T14:14:18Z</dcterms:created>
  <dcterms:modified xsi:type="dcterms:W3CDTF">2012-06-01T13:30:41Z</dcterms:modified>
</cp:coreProperties>
</file>