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47" r:id="rId6"/>
    <p:sldId id="426" r:id="rId7"/>
    <p:sldId id="449" r:id="rId8"/>
    <p:sldId id="451" r:id="rId9"/>
    <p:sldId id="4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26"/>
    <a:srgbClr val="008000"/>
    <a:srgbClr val="8C5896"/>
    <a:srgbClr val="7C6560"/>
    <a:srgbClr val="29282D"/>
    <a:srgbClr val="E288B6"/>
    <a:srgbClr val="D75078"/>
    <a:srgbClr val="B38F6A"/>
    <a:srgbClr val="6667AB"/>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3358"/>
  </p:normalViewPr>
  <p:slideViewPr>
    <p:cSldViewPr snapToGrid="0">
      <p:cViewPr varScale="1">
        <p:scale>
          <a:sx n="138" d="100"/>
          <a:sy n="138" d="100"/>
        </p:scale>
        <p:origin x="816" y="11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6/17/2023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 </a:t>
            </a:r>
            <a:r>
              <a:rPr lang="en-US" b="0" dirty="0"/>
              <a:t>This is the basic and first building block of the software development lifecycle. This is where the leads collaborate with various stakeholders to collect requirements of the project. </a:t>
            </a:r>
          </a:p>
          <a:p>
            <a:r>
              <a:rPr lang="en-US" b="1" dirty="0"/>
              <a:t>Design – </a:t>
            </a:r>
            <a:r>
              <a:rPr lang="en-US" b="0" dirty="0"/>
              <a:t>In this phase, the functionality is defined in detail. The technologies used and project resources, limitations, time frames and budgets are also discussed. </a:t>
            </a:r>
          </a:p>
          <a:p>
            <a:r>
              <a:rPr lang="en-US" b="1" dirty="0"/>
              <a:t>Development – </a:t>
            </a:r>
            <a:r>
              <a:rPr lang="en-US" b="0" dirty="0"/>
              <a:t>In this phase, development officially begins. The programming language used is dependent, and sometimes crucial, on the project. This is the longest phase in the SDLC because each functionality is broken into smaller sections to allow for value-based code development. </a:t>
            </a:r>
            <a:endParaRPr lang="en-US" b="1" dirty="0"/>
          </a:p>
          <a:p>
            <a:r>
              <a:rPr lang="en-US" b="1" dirty="0"/>
              <a:t>Testing – </a:t>
            </a:r>
            <a:r>
              <a:rPr lang="en-US" b="0" dirty="0"/>
              <a:t>In conjunction with development, testing is also a common activity. Happens at all phases but specifically reserved for defects and issue tracking with existing code base and builds.  </a:t>
            </a:r>
          </a:p>
          <a:p>
            <a:r>
              <a:rPr lang="en-US" b="1" dirty="0"/>
              <a:t>Deployment – </a:t>
            </a:r>
            <a:r>
              <a:rPr lang="en-US" b="0" dirty="0"/>
              <a:t>In this stage, testing is complete, and the product is ready to be deployed to market. UAT (User Acceptance Testing) may be performed in a limited environment before releasing to market. </a:t>
            </a:r>
            <a:endParaRPr lang="en-US" b="1" dirty="0"/>
          </a:p>
          <a:p>
            <a:r>
              <a:rPr lang="en-US" b="1" dirty="0"/>
              <a:t>Maintenance – </a:t>
            </a:r>
            <a:r>
              <a:rPr lang="en-US" b="0" dirty="0"/>
              <a:t>In this stage, the product has been deployed into market. Developers must be ready and able to address any new features and bug fixes that users request and experience in production.</a:t>
            </a:r>
            <a:endParaRPr lang="en-US" b="1" dirty="0"/>
          </a:p>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685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SNHU Travel project would have been difficult to accomplish using a waterfall approach. Given the amount of uncertainty any changes would have had a negative impact on the project. Even with the high level of uncertainty with agile, any issues discovered would require a change order to the agreement which can be costly. </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96305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7702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8681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6/17/2023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6/17/2023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6/17/2023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6/17/2023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software-development-life-"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arct swirl digital art in metallic color">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l="19459" r="19459"/>
          <a:stretch/>
        </p:blipFill>
        <p:spPr>
          <a:xfrm>
            <a:off x="0" y="0"/>
            <a:ext cx="12192000" cy="12590059"/>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5368925" y="1674813"/>
            <a:ext cx="5992813" cy="4392613"/>
          </a:xfrm>
          <a:prstGeom prst="rect">
            <a:avLst/>
          </a:pr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556532" y="643467"/>
            <a:ext cx="11210925" cy="744836"/>
          </a:xfrm>
        </p:spPr>
        <p:txBody>
          <a:bodyPr vert="horz" lIns="91440" tIns="45720" rIns="91440" bIns="45720" rtlCol="0" anchor="ctr" anchorCtr="0">
            <a:normAutofit/>
          </a:bodyPr>
          <a:lstStyle/>
          <a:p>
            <a:pPr algn="ctr">
              <a:lnSpc>
                <a:spcPct val="90000"/>
              </a:lnSpc>
            </a:pPr>
            <a:r>
              <a:rPr lang="en-US" sz="3200" kern="1200">
                <a:latin typeface="+mj-lt"/>
                <a:ea typeface="+mj-ea"/>
                <a:cs typeface="+mj-cs"/>
              </a:rPr>
              <a:t>AGILE DEVELOPMENT</a:t>
            </a:r>
          </a:p>
        </p:txBody>
      </p:sp>
    </p:spTree>
    <p:extLst>
      <p:ext uri="{BB962C8B-B14F-4D97-AF65-F5344CB8AC3E}">
        <p14:creationId xmlns:p14="http://schemas.microsoft.com/office/powerpoint/2010/main" val="155831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663539" y="0"/>
            <a:ext cx="10864921"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005426">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457194"/>
            <a:ext cx="11174819" cy="903767"/>
          </a:xfrm>
        </p:spPr>
        <p:txBody>
          <a:bodyPr/>
          <a:lstStyle/>
          <a:p>
            <a:r>
              <a:rPr lang="en-US" dirty="0"/>
              <a:t>Explaining agile Roles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511232"/>
            <a:ext cx="4645152" cy="4197096"/>
          </a:xfrm>
        </p:spPr>
        <p:txBody>
          <a:bodyPr anchor="ctr"/>
          <a:lstStyle/>
          <a:p>
            <a:pPr marL="285750" indent="-285750">
              <a:buFont typeface="Arial" panose="020B0604020202020204" pitchFamily="34" charset="0"/>
              <a:buChar char="•"/>
            </a:pPr>
            <a:r>
              <a:rPr lang="en-US" b="1" dirty="0"/>
              <a:t>Product Owner</a:t>
            </a:r>
          </a:p>
          <a:p>
            <a:pPr marL="742950" lvl="1" indent="-285750">
              <a:buFont typeface="Arial" panose="020B0604020202020204" pitchFamily="34" charset="0"/>
              <a:buChar char="•"/>
            </a:pPr>
            <a:r>
              <a:rPr lang="en-US" sz="1500" dirty="0">
                <a:solidFill>
                  <a:schemeClr val="bg1"/>
                </a:solidFill>
              </a:rPr>
              <a:t>Maxes the value of the product and the Development team. </a:t>
            </a:r>
          </a:p>
          <a:p>
            <a:pPr marL="285750" indent="-285750">
              <a:buFont typeface="Arial" panose="020B0604020202020204" pitchFamily="34" charset="0"/>
              <a:buChar char="•"/>
            </a:pPr>
            <a:r>
              <a:rPr lang="en-US" b="1" dirty="0"/>
              <a:t>Scrum Master</a:t>
            </a:r>
          </a:p>
          <a:p>
            <a:pPr marL="742950" lvl="1" indent="-285750">
              <a:buFont typeface="Arial" panose="020B0604020202020204" pitchFamily="34" charset="0"/>
              <a:buChar char="•"/>
            </a:pPr>
            <a:r>
              <a:rPr lang="en-US" sz="1500" dirty="0">
                <a:solidFill>
                  <a:schemeClr val="bg1"/>
                </a:solidFill>
              </a:rPr>
              <a:t>Brings guidance to Scrum meetings.</a:t>
            </a:r>
          </a:p>
          <a:p>
            <a:pPr marL="742950" lvl="1" indent="-285750">
              <a:buFont typeface="Arial" panose="020B0604020202020204" pitchFamily="34" charset="0"/>
              <a:buChar char="•"/>
            </a:pPr>
            <a:r>
              <a:rPr lang="en-US" sz="1500" dirty="0">
                <a:solidFill>
                  <a:schemeClr val="bg1"/>
                </a:solidFill>
              </a:rPr>
              <a:t>Servant-Leader to the Product Owner. </a:t>
            </a:r>
          </a:p>
          <a:p>
            <a:pPr marL="742950" lvl="1" indent="-285750">
              <a:buFont typeface="Arial" panose="020B0604020202020204" pitchFamily="34" charset="0"/>
              <a:buChar char="•"/>
            </a:pPr>
            <a:r>
              <a:rPr lang="en-US" sz="1500" dirty="0">
                <a:solidFill>
                  <a:schemeClr val="bg1"/>
                </a:solidFill>
              </a:rPr>
              <a:t>Facilitates and manages Scrum events.</a:t>
            </a:r>
          </a:p>
          <a:p>
            <a:pPr marL="285750" indent="-285750">
              <a:buFont typeface="Arial" panose="020B0604020202020204" pitchFamily="34" charset="0"/>
              <a:buChar char="•"/>
            </a:pPr>
            <a:r>
              <a:rPr lang="en-US" b="1" dirty="0">
                <a:solidFill>
                  <a:schemeClr val="bg1"/>
                </a:solidFill>
              </a:rPr>
              <a:t>Development Team</a:t>
            </a:r>
          </a:p>
          <a:p>
            <a:pPr marL="742950" lvl="1" indent="-285750">
              <a:buFont typeface="Arial" panose="020B0604020202020204" pitchFamily="34" charset="0"/>
              <a:buChar char="•"/>
            </a:pPr>
            <a:r>
              <a:rPr lang="en-US" sz="1500" dirty="0">
                <a:solidFill>
                  <a:schemeClr val="bg1"/>
                </a:solidFill>
              </a:rPr>
              <a:t>Consists of developers and testers</a:t>
            </a:r>
          </a:p>
          <a:p>
            <a:pPr marL="742950" lvl="1" indent="-285750">
              <a:buFont typeface="Arial" panose="020B0604020202020204" pitchFamily="34" charset="0"/>
              <a:buChar char="•"/>
            </a:pPr>
            <a:r>
              <a:rPr lang="en-US" sz="1500" dirty="0">
                <a:solidFill>
                  <a:schemeClr val="bg1"/>
                </a:solidFill>
              </a:rPr>
              <a:t>Self-organized</a:t>
            </a:r>
          </a:p>
          <a:p>
            <a:pPr marL="742950" lvl="1" indent="-285750">
              <a:buFont typeface="Arial" panose="020B0604020202020204" pitchFamily="34" charset="0"/>
              <a:buChar char="•"/>
            </a:pPr>
            <a:r>
              <a:rPr lang="en-US" sz="1500" dirty="0">
                <a:solidFill>
                  <a:schemeClr val="bg1"/>
                </a:solidFill>
              </a:rPr>
              <a:t>Cross-functional</a:t>
            </a:r>
          </a:p>
        </p:txBody>
      </p:sp>
    </p:spTree>
    <p:extLst>
      <p:ext uri="{BB962C8B-B14F-4D97-AF65-F5344CB8AC3E}">
        <p14:creationId xmlns:p14="http://schemas.microsoft.com/office/powerpoint/2010/main" val="38985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dissolv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dissolve">
                                      <p:cBhvr>
                                        <p:cTn id="29" dur="500"/>
                                        <p:tgtEl>
                                          <p:spTgt spid="6">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dissolve">
                                      <p:cBhvr>
                                        <p:cTn id="32" dur="500"/>
                                        <p:tgtEl>
                                          <p:spTgt spid="6">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dissolve">
                                      <p:cBhvr>
                                        <p:cTn id="35" dur="500"/>
                                        <p:tgtEl>
                                          <p:spTgt spid="6">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dissolve">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SOFTWARE DEVELOPMENT LIFECYCLE</a:t>
            </a:r>
          </a:p>
        </p:txBody>
      </p:sp>
      <p:sp>
        <p:nvSpPr>
          <p:cNvPr id="7" name="TextBox 6">
            <a:extLst>
              <a:ext uri="{FF2B5EF4-FFF2-40B4-BE49-F238E27FC236}">
                <a16:creationId xmlns:a16="http://schemas.microsoft.com/office/drawing/2014/main" id="{15EC6236-AB1E-D74D-8864-B51A63D67C0A}"/>
              </a:ext>
            </a:extLst>
          </p:cNvPr>
          <p:cNvSpPr txBox="1"/>
          <p:nvPr/>
        </p:nvSpPr>
        <p:spPr>
          <a:xfrm>
            <a:off x="838201" y="2013625"/>
            <a:ext cx="5252462" cy="4479250"/>
          </a:xfrm>
          <a:prstGeom prst="rect">
            <a:avLst/>
          </a:prstGeom>
        </p:spPr>
        <p:txBody>
          <a:bodyPr vert="horz" lIns="91440" tIns="45720" rIns="91440" bIns="45720" rtlCol="0">
            <a:normAutofit lnSpcReduction="10000"/>
          </a:bodyPr>
          <a:lstStyle/>
          <a:p>
            <a:pPr marL="571500" indent="-457200">
              <a:lnSpc>
                <a:spcPct val="90000"/>
              </a:lnSpc>
              <a:spcAft>
                <a:spcPts val="600"/>
              </a:spcAft>
              <a:buFont typeface="+mj-lt"/>
              <a:buAutoNum type="arabicPeriod"/>
            </a:pPr>
            <a:r>
              <a:rPr lang="en-US" sz="1200" b="1" dirty="0">
                <a:solidFill>
                  <a:schemeClr val="bg1"/>
                </a:solidFill>
              </a:rPr>
              <a:t>Analysis</a:t>
            </a:r>
          </a:p>
          <a:p>
            <a:pPr marL="1028700" lvl="1" indent="-457200">
              <a:lnSpc>
                <a:spcPct val="90000"/>
              </a:lnSpc>
              <a:spcAft>
                <a:spcPts val="600"/>
              </a:spcAft>
              <a:buFont typeface="Arial" panose="020B0604020202020204" pitchFamily="34" charset="0"/>
              <a:buChar char="•"/>
            </a:pPr>
            <a:r>
              <a:rPr lang="en-US" sz="1200" dirty="0">
                <a:solidFill>
                  <a:schemeClr val="bg1"/>
                </a:solidFill>
              </a:rPr>
              <a:t>Collaborate and works with the stakeholders.</a:t>
            </a:r>
          </a:p>
          <a:p>
            <a:pPr marL="1028700" lvl="1" indent="-457200">
              <a:lnSpc>
                <a:spcPct val="90000"/>
              </a:lnSpc>
              <a:spcAft>
                <a:spcPts val="600"/>
              </a:spcAft>
              <a:buFont typeface="Arial" panose="020B0604020202020204" pitchFamily="34" charset="0"/>
              <a:buChar char="•"/>
            </a:pPr>
            <a:r>
              <a:rPr lang="en-US" sz="1200" dirty="0">
                <a:solidFill>
                  <a:schemeClr val="bg1"/>
                </a:solidFill>
              </a:rPr>
              <a:t>Helps gather requirements.</a:t>
            </a:r>
          </a:p>
          <a:p>
            <a:pPr marL="571500" indent="-457200">
              <a:lnSpc>
                <a:spcPct val="90000"/>
              </a:lnSpc>
              <a:spcAft>
                <a:spcPts val="600"/>
              </a:spcAft>
              <a:buFont typeface="+mj-lt"/>
              <a:buAutoNum type="arabicPeriod"/>
            </a:pPr>
            <a:r>
              <a:rPr lang="en-US" sz="1200" b="1" dirty="0">
                <a:solidFill>
                  <a:schemeClr val="bg1"/>
                </a:solidFill>
              </a:rPr>
              <a:t>Design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Defines detailed processes for functionality.</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Defines technology, time frames, limitations, and budget.</a:t>
            </a:r>
          </a:p>
          <a:p>
            <a:pPr marL="571500" indent="-457200">
              <a:lnSpc>
                <a:spcPct val="90000"/>
              </a:lnSpc>
              <a:spcAft>
                <a:spcPts val="600"/>
              </a:spcAft>
              <a:buFont typeface="+mj-lt"/>
              <a:buAutoNum type="arabicPeriod"/>
            </a:pPr>
            <a:r>
              <a:rPr lang="en-US" sz="1200" b="1" dirty="0">
                <a:solidFill>
                  <a:schemeClr val="bg1"/>
                </a:solidFill>
              </a:rPr>
              <a:t>Implementation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Development starts.</a:t>
            </a:r>
          </a:p>
          <a:p>
            <a:pPr marL="1028700" lvl="1" indent="-457200">
              <a:lnSpc>
                <a:spcPct val="90000"/>
              </a:lnSpc>
              <a:spcAft>
                <a:spcPts val="600"/>
              </a:spcAft>
              <a:buFont typeface="Arial" panose="020B0604020202020204" pitchFamily="34" charset="0"/>
              <a:buChar char="•"/>
            </a:pPr>
            <a:r>
              <a:rPr lang="en-US" sz="1200" dirty="0">
                <a:solidFill>
                  <a:schemeClr val="bg1"/>
                </a:solidFill>
              </a:rPr>
              <a:t>Functionality is broken up into smaller increments. </a:t>
            </a:r>
          </a:p>
          <a:p>
            <a:pPr marL="571500" indent="-457200">
              <a:lnSpc>
                <a:spcPct val="90000"/>
              </a:lnSpc>
              <a:spcAft>
                <a:spcPts val="600"/>
              </a:spcAft>
              <a:buFont typeface="+mj-lt"/>
              <a:buAutoNum type="arabicPeriod"/>
            </a:pPr>
            <a:r>
              <a:rPr lang="en-US" sz="1200" b="1" dirty="0">
                <a:solidFill>
                  <a:schemeClr val="bg1"/>
                </a:solidFill>
              </a:rPr>
              <a:t>Testing</a:t>
            </a:r>
          </a:p>
          <a:p>
            <a:pPr marL="1028700" lvl="1" indent="-457200">
              <a:lnSpc>
                <a:spcPct val="90000"/>
              </a:lnSpc>
              <a:spcAft>
                <a:spcPts val="600"/>
              </a:spcAft>
              <a:buFont typeface="Arial" panose="020B0604020202020204" pitchFamily="34" charset="0"/>
              <a:buChar char="•"/>
            </a:pPr>
            <a:r>
              <a:rPr lang="en-US" sz="1200" dirty="0">
                <a:solidFill>
                  <a:schemeClr val="bg1"/>
                </a:solidFill>
              </a:rPr>
              <a:t>Occurs along with development.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Process for identifying and mitigating reported problems and bugs as well as issuing tracking.</a:t>
            </a:r>
            <a:endParaRPr lang="en-US" sz="1200" b="1" dirty="0">
              <a:solidFill>
                <a:schemeClr val="bg1"/>
              </a:solidFill>
            </a:endParaRPr>
          </a:p>
          <a:p>
            <a:pPr marL="571500" indent="-457200">
              <a:lnSpc>
                <a:spcPct val="90000"/>
              </a:lnSpc>
              <a:spcAft>
                <a:spcPts val="600"/>
              </a:spcAft>
              <a:buFont typeface="+mj-lt"/>
              <a:buAutoNum type="arabicPeriod"/>
            </a:pPr>
            <a:r>
              <a:rPr lang="en-US" sz="1200" b="1" dirty="0">
                <a:solidFill>
                  <a:schemeClr val="bg1"/>
                </a:solidFill>
              </a:rPr>
              <a:t>Deployment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Testing and development finishes and the product is released to market.</a:t>
            </a:r>
          </a:p>
          <a:p>
            <a:pPr marL="571500" indent="-457200">
              <a:lnSpc>
                <a:spcPct val="90000"/>
              </a:lnSpc>
              <a:spcAft>
                <a:spcPts val="600"/>
              </a:spcAft>
              <a:buFont typeface="+mj-lt"/>
              <a:buAutoNum type="arabicPeriod"/>
            </a:pPr>
            <a:r>
              <a:rPr lang="en-US" sz="1200" b="1" dirty="0">
                <a:solidFill>
                  <a:schemeClr val="bg1"/>
                </a:solidFill>
              </a:rPr>
              <a:t>Maintenance</a:t>
            </a:r>
          </a:p>
          <a:p>
            <a:pPr marL="1028700" lvl="1" indent="-457200">
              <a:lnSpc>
                <a:spcPct val="90000"/>
              </a:lnSpc>
              <a:spcAft>
                <a:spcPts val="600"/>
              </a:spcAft>
              <a:buFont typeface="Arial" panose="020B0604020202020204" pitchFamily="34" charset="0"/>
              <a:buChar char="•"/>
            </a:pPr>
            <a:r>
              <a:rPr lang="en-US" sz="1200" dirty="0">
                <a:solidFill>
                  <a:schemeClr val="bg1"/>
                </a:solidFill>
              </a:rPr>
              <a:t>Post deployment production.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Developers must be ready to implement NEW features and bug fixes as they are found by the public. </a:t>
            </a:r>
          </a:p>
        </p:txBody>
      </p:sp>
      <p:pic>
        <p:nvPicPr>
          <p:cNvPr id="8" name="Picture Placeholder 7">
            <a:extLst>
              <a:ext uri="{FF2B5EF4-FFF2-40B4-BE49-F238E27FC236}">
                <a16:creationId xmlns:a16="http://schemas.microsoft.com/office/drawing/2014/main" id="{285E2395-F258-4D5F-8EC1-2192791DA18B}"/>
              </a:ext>
            </a:extLst>
          </p:cNvPr>
          <p:cNvPicPr>
            <a:picLocks noGrp="1"/>
          </p:cNvPicPr>
          <p:nvPr>
            <p:ph type="pic" sz="quarter" idx="15"/>
          </p:nvPr>
        </p:nvPicPr>
        <p:blipFill rotWithShape="1">
          <a:blip r:embed="rId3"/>
          <a:srcRect l="12943" r="14268" b="-3"/>
          <a:stretch/>
        </p:blipFill>
        <p:spPr>
          <a:xfrm>
            <a:off x="6246811" y="2013625"/>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4613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ssolv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dissolve">
                                      <p:cBhvr>
                                        <p:cTn id="29" dur="500"/>
                                        <p:tgtEl>
                                          <p:spTgt spid="7">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dissolve">
                                      <p:cBhvr>
                                        <p:cTn id="32" dur="500"/>
                                        <p:tgtEl>
                                          <p:spTgt spid="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dissolve">
                                      <p:cBhvr>
                                        <p:cTn id="40" dur="500"/>
                                        <p:tgtEl>
                                          <p:spTgt spid="7">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dissolve">
                                      <p:cBhvr>
                                        <p:cTn id="43" dur="500"/>
                                        <p:tgtEl>
                                          <p:spTgt spid="7">
                                            <p:txEl>
                                              <p:pRg st="10" end="1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dissolve">
                                      <p:cBhvr>
                                        <p:cTn id="46" dur="500"/>
                                        <p:tgtEl>
                                          <p:spTgt spid="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dissolve">
                                      <p:cBhvr>
                                        <p:cTn id="51" dur="500"/>
                                        <p:tgtEl>
                                          <p:spTgt spid="7">
                                            <p:txEl>
                                              <p:pRg st="12" end="12"/>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dissolve">
                                      <p:cBhvr>
                                        <p:cTn id="54" dur="500"/>
                                        <p:tgtEl>
                                          <p:spTgt spid="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animEffect transition="in" filter="dissolve">
                                      <p:cBhvr>
                                        <p:cTn id="59" dur="500"/>
                                        <p:tgtEl>
                                          <p:spTgt spid="7">
                                            <p:txEl>
                                              <p:pRg st="14" end="14"/>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7">
                                            <p:txEl>
                                              <p:pRg st="15" end="15"/>
                                            </p:txEl>
                                          </p:spTgt>
                                        </p:tgtEl>
                                        <p:attrNameLst>
                                          <p:attrName>style.visibility</p:attrName>
                                        </p:attrNameLst>
                                      </p:cBhvr>
                                      <p:to>
                                        <p:strVal val="visible"/>
                                      </p:to>
                                    </p:set>
                                    <p:animEffect transition="in" filter="dissolve">
                                      <p:cBhvr>
                                        <p:cTn id="62" dur="500"/>
                                        <p:tgtEl>
                                          <p:spTgt spid="7">
                                            <p:txEl>
                                              <p:pRg st="15" end="15"/>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Effect transition="in" filter="dissolve">
                                      <p:cBhvr>
                                        <p:cTn id="65"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solidFill>
            <a:srgbClr val="0054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10;&#10;Description automatically generated with medium confidence">
            <a:extLst>
              <a:ext uri="{FF2B5EF4-FFF2-40B4-BE49-F238E27FC236}">
                <a16:creationId xmlns:a16="http://schemas.microsoft.com/office/drawing/2014/main" id="{55BEED18-F01D-814C-82E8-6F815009A884}"/>
              </a:ext>
            </a:extLst>
          </p:cNvPr>
          <p:cNvPicPr>
            <a:picLocks noGrp="1"/>
          </p:cNvPicPr>
          <p:nvPr>
            <p:ph type="pic" sz="quarter" idx="15"/>
          </p:nvPr>
        </p:nvPicPr>
        <p:blipFill>
          <a:blip r:embed="rId3">
            <a:alphaModFix amt="50000"/>
            <a:extLst>
              <a:ext uri="{BEBA8EAE-BF5A-486C-A8C5-ECC9F3942E4B}">
                <a14:imgProps xmlns:a14="http://schemas.microsoft.com/office/drawing/2010/main">
                  <a14:imgLayer r:embed="rId4">
                    <a14:imgEffect>
                      <a14:colorTemperature colorTemp="11500"/>
                    </a14:imgEffect>
                    <a14:imgEffect>
                      <a14:saturation sat="12000"/>
                    </a14:imgEffect>
                  </a14:imgLayer>
                </a14:imgProps>
              </a:ext>
            </a:extLst>
          </a:blip>
          <a:stretch>
            <a:fillRect/>
          </a:stretch>
        </p:blipFill>
        <p:spPr>
          <a:xfrm>
            <a:off x="0" y="0"/>
            <a:ext cx="12188950" cy="6948488"/>
          </a:xfrm>
          <a:noFill/>
          <a:ln>
            <a:noFill/>
          </a:ln>
        </p:spPr>
      </p:pic>
      <p:sp>
        <p:nvSpPr>
          <p:cNvPr id="11" name="TextBox 10">
            <a:extLst>
              <a:ext uri="{FF2B5EF4-FFF2-40B4-BE49-F238E27FC236}">
                <a16:creationId xmlns:a16="http://schemas.microsoft.com/office/drawing/2014/main" id="{AA67491B-597B-4947-9F3F-D356FC9150A6}"/>
              </a:ext>
            </a:extLst>
          </p:cNvPr>
          <p:cNvSpPr txBox="1"/>
          <p:nvPr/>
        </p:nvSpPr>
        <p:spPr>
          <a:xfrm>
            <a:off x="1840090" y="3237637"/>
            <a:ext cx="3744097"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No need to define or set all requirements. </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Major requirements can be defined but functionality can evolve over time, causing requirements to change.</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No time to market constraint.</a:t>
            </a:r>
          </a:p>
        </p:txBody>
      </p:sp>
      <p:sp>
        <p:nvSpPr>
          <p:cNvPr id="13" name="TextBox 12">
            <a:extLst>
              <a:ext uri="{FF2B5EF4-FFF2-40B4-BE49-F238E27FC236}">
                <a16:creationId xmlns:a16="http://schemas.microsoft.com/office/drawing/2014/main" id="{0DEBE4A8-E5A0-B941-84A0-640EF052EF94}"/>
              </a:ext>
            </a:extLst>
          </p:cNvPr>
          <p:cNvSpPr txBox="1"/>
          <p:nvPr/>
        </p:nvSpPr>
        <p:spPr>
          <a:xfrm>
            <a:off x="7424278" y="3237637"/>
            <a:ext cx="3991436"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All requirements must be defined and set.</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Contract Negotiation.</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Sequential/Linear stages.</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Best for simple, unchanging projects with a clear goal.</a:t>
            </a:r>
          </a:p>
          <a:p>
            <a:pPr marL="285750" indent="-285750">
              <a:buFont typeface="Arial" panose="020B0604020202020204" pitchFamily="34" charset="0"/>
              <a:buChar char="•"/>
            </a:pPr>
            <a:endParaRPr lang="en-US" sz="2000" b="1" dirty="0">
              <a:solidFill>
                <a:schemeClr val="bg1"/>
              </a:solidFill>
            </a:endParaRPr>
          </a:p>
          <a:p>
            <a:endParaRPr lang="en-US" sz="2000" b="1" dirty="0">
              <a:solidFill>
                <a:schemeClr val="bg1"/>
              </a:solidFill>
            </a:endParaRPr>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5696803" y="1591441"/>
            <a:ext cx="795346" cy="701731"/>
          </a:xfrm>
        </p:spPr>
        <p:txBody>
          <a:bodyPr vert="horz" wrap="none" lIns="91440" tIns="45720" rIns="91440" bIns="45720" rtlCol="0" anchor="ctr" anchorCtr="0">
            <a:spAutoFit/>
          </a:bodyPr>
          <a:lstStyle/>
          <a:p>
            <a:pPr algn="ctr"/>
            <a:r>
              <a:rPr lang="en-US" sz="4400" b="1" dirty="0"/>
              <a:t>vs</a:t>
            </a:r>
          </a:p>
        </p:txBody>
      </p:sp>
    </p:spTree>
    <p:extLst>
      <p:ext uri="{BB962C8B-B14F-4D97-AF65-F5344CB8AC3E}">
        <p14:creationId xmlns:p14="http://schemas.microsoft.com/office/powerpoint/2010/main" val="380893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solidFill>
            <a:srgbClr val="0054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itle 6">
            <a:extLst>
              <a:ext uri="{FF2B5EF4-FFF2-40B4-BE49-F238E27FC236}">
                <a16:creationId xmlns:a16="http://schemas.microsoft.com/office/drawing/2014/main" id="{CFC2D387-3C2D-2C46-8173-58CDF8F98AB8}"/>
              </a:ext>
            </a:extLst>
          </p:cNvPr>
          <p:cNvSpPr>
            <a:spLocks noGrp="1"/>
          </p:cNvSpPr>
          <p:nvPr>
            <p:ph type="title"/>
          </p:nvPr>
        </p:nvSpPr>
        <p:spPr>
          <a:xfrm>
            <a:off x="3291840" y="714375"/>
            <a:ext cx="5605272" cy="1572126"/>
          </a:xfrm>
        </p:spPr>
        <p:txBody>
          <a:bodyPr/>
          <a:lstStyle/>
          <a:p>
            <a:pPr algn="ctr"/>
            <a:r>
              <a:rPr lang="en-US" b="1" dirty="0"/>
              <a:t>References</a:t>
            </a:r>
          </a:p>
        </p:txBody>
      </p:sp>
      <p:sp>
        <p:nvSpPr>
          <p:cNvPr id="8" name="TextBox 7">
            <a:extLst>
              <a:ext uri="{FF2B5EF4-FFF2-40B4-BE49-F238E27FC236}">
                <a16:creationId xmlns:a16="http://schemas.microsoft.com/office/drawing/2014/main" id="{0F36C1F5-4EE2-0E44-A971-71753FD0C2D1}"/>
              </a:ext>
            </a:extLst>
          </p:cNvPr>
          <p:cNvSpPr txBox="1"/>
          <p:nvPr/>
        </p:nvSpPr>
        <p:spPr>
          <a:xfrm>
            <a:off x="489204" y="2286501"/>
            <a:ext cx="8972848" cy="2308324"/>
          </a:xfrm>
          <a:prstGeom prst="rect">
            <a:avLst/>
          </a:prstGeom>
          <a:noFill/>
        </p:spPr>
        <p:txBody>
          <a:bodyPr wrap="square" rtlCol="0">
            <a:spAutoFit/>
          </a:bodyPr>
          <a:lstStyle/>
          <a:p>
            <a:r>
              <a:rPr lang="en-US" dirty="0">
                <a:solidFill>
                  <a:schemeClr val="bg1"/>
                </a:solidFill>
              </a:rPr>
              <a:t>Charles G. Cobb. (2015). </a:t>
            </a:r>
            <a:r>
              <a:rPr lang="en-US" i="1" dirty="0">
                <a:solidFill>
                  <a:schemeClr val="bg1"/>
                </a:solidFill>
              </a:rPr>
              <a:t>The Project Manager’s Guide </a:t>
            </a:r>
          </a:p>
          <a:p>
            <a:r>
              <a:rPr lang="en-US" i="1" dirty="0">
                <a:solidFill>
                  <a:schemeClr val="bg1"/>
                </a:solidFill>
              </a:rPr>
              <a:t>	to Mastering Agile : Principles and Practices for an Adaptive Approach</a:t>
            </a:r>
            <a:r>
              <a:rPr lang="en-US" dirty="0">
                <a:solidFill>
                  <a:schemeClr val="bg1"/>
                </a:solidFill>
              </a:rPr>
              <a:t>. Wiley.</a:t>
            </a:r>
            <a:br>
              <a:rPr lang="en-US" dirty="0">
                <a:solidFill>
                  <a:schemeClr val="bg1"/>
                </a:solidFill>
              </a:rPr>
            </a:br>
            <a:br>
              <a:rPr lang="en-US" dirty="0">
                <a:solidFill>
                  <a:schemeClr val="bg1"/>
                </a:solidFill>
              </a:rPr>
            </a:br>
            <a:r>
              <a:rPr lang="en-US" i="1" dirty="0">
                <a:solidFill>
                  <a:schemeClr val="bg1"/>
                </a:solidFill>
              </a:rPr>
              <a:t>Software Development Life Cycle (SDLC)</a:t>
            </a:r>
            <a:r>
              <a:rPr lang="en-US" dirty="0">
                <a:solidFill>
                  <a:schemeClr val="bg1"/>
                </a:solidFill>
              </a:rPr>
              <a:t>. (2021, May 19). Retrieved June 2023, from </a:t>
            </a:r>
          </a:p>
          <a:p>
            <a:r>
              <a:rPr lang="en-US" dirty="0">
                <a:solidFill>
                  <a:schemeClr val="bg1"/>
                </a:solidFill>
              </a:rPr>
              <a:t>	</a:t>
            </a:r>
            <a:r>
              <a:rPr lang="en-US" dirty="0" err="1">
                <a:solidFill>
                  <a:schemeClr val="bg1"/>
                </a:solidFill>
              </a:rPr>
              <a:t>linkedin.com</a:t>
            </a:r>
            <a:r>
              <a:rPr lang="en-US" dirty="0">
                <a:solidFill>
                  <a:schemeClr val="bg1"/>
                </a:solidFill>
              </a:rPr>
              <a:t>: </a:t>
            </a:r>
            <a:r>
              <a:rPr lang="en-US" dirty="0">
                <a:solidFill>
                  <a:srgbClr val="0563C1"/>
                </a:solidFill>
                <a:hlinkClick r:id="rId3">
                  <a:extLst>
                    <a:ext uri="{A12FA001-AC4F-418D-AE19-62706E023703}">
                      <ahyp:hlinkClr xmlns:ahyp="http://schemas.microsoft.com/office/drawing/2018/hyperlinkcolor" val="tx"/>
                    </a:ext>
                  </a:extLst>
                </a:hlinkClick>
              </a:rPr>
              <a:t>https://www.linkedin.com/pulse/</a:t>
            </a:r>
            <a:r>
              <a:rPr lang="en-US" dirty="0">
                <a:solidFill>
                  <a:schemeClr val="bg1"/>
                </a:solidFill>
                <a:hlinkClick r:id="rId3">
                  <a:extLst>
                    <a:ext uri="{A12FA001-AC4F-418D-AE19-62706E023703}">
                      <ahyp:hlinkClr xmlns:ahyp="http://schemas.microsoft.com/office/drawing/2018/hyperlinkcolor" val="tx"/>
                    </a:ext>
                  </a:extLst>
                </a:hlinkClick>
              </a:rPr>
              <a:t>software-development-life-</a:t>
            </a:r>
            <a:endParaRPr lang="en-US" dirty="0">
              <a:solidFill>
                <a:schemeClr val="bg1"/>
              </a:solidFill>
            </a:endParaRPr>
          </a:p>
          <a:p>
            <a:r>
              <a:rPr lang="en-US" dirty="0">
                <a:solidFill>
                  <a:schemeClr val="bg1"/>
                </a:solidFill>
              </a:rPr>
              <a:t>	cycle-</a:t>
            </a:r>
            <a:r>
              <a:rPr lang="en-US" dirty="0" err="1">
                <a:solidFill>
                  <a:schemeClr val="bg1"/>
                </a:solidFill>
              </a:rPr>
              <a:t>sdlc</a:t>
            </a:r>
            <a:r>
              <a:rPr lang="en-US" dirty="0">
                <a:solidFill>
                  <a:schemeClr val="bg1"/>
                </a:solidFill>
              </a:rPr>
              <a:t>-tutorial-</a:t>
            </a:r>
            <a:r>
              <a:rPr lang="en-US" dirty="0" err="1">
                <a:solidFill>
                  <a:schemeClr val="bg1"/>
                </a:solidFill>
              </a:rPr>
              <a:t>richard</a:t>
            </a:r>
            <a:r>
              <a:rPr lang="en-US" dirty="0">
                <a:solidFill>
                  <a:schemeClr val="bg1"/>
                </a:solidFill>
              </a:rPr>
              <a:t>-</a:t>
            </a:r>
            <a:r>
              <a:rPr lang="en-US" dirty="0" err="1">
                <a:solidFill>
                  <a:schemeClr val="bg1"/>
                </a:solidFill>
              </a:rPr>
              <a:t>harris</a:t>
            </a:r>
            <a:r>
              <a:rPr lang="en-US" dirty="0">
                <a:solidFill>
                  <a:schemeClr val="bg1"/>
                </a:solidFill>
              </a:rPr>
              <a:t>/</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7940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Abstarct swirl digital art in metallic color">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17027" r="17027"/>
          <a:stretch/>
        </p:blipFill>
        <p:spPr>
          <a:xfrm>
            <a:off x="4654296" y="10"/>
            <a:ext cx="7537707" cy="685799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3" name="Rectangle 12">
            <a:extLst>
              <a:ext uri="{FF2B5EF4-FFF2-40B4-BE49-F238E27FC236}">
                <a16:creationId xmlns:a16="http://schemas.microsoft.com/office/drawing/2014/main" id="{E9DCA5EA-C9F1-43F7-8CD9-E7D77919EB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099" y="806357"/>
            <a:ext cx="6734553"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rotWithShape="1">
          <a:blip r:embed="rId4"/>
          <a:srcRect t="3115" r="1" b="1"/>
          <a:stretch/>
        </p:blipFill>
        <p:spPr>
          <a:xfrm>
            <a:off x="962403" y="979071"/>
            <a:ext cx="6409944" cy="4583188"/>
          </a:xfrm>
          <a:prstGeom prst="rect">
            <a:avLst/>
          </a:prstGeom>
        </p:spPr>
      </p:pic>
    </p:spTree>
    <p:extLst>
      <p:ext uri="{BB962C8B-B14F-4D97-AF65-F5344CB8AC3E}">
        <p14:creationId xmlns:p14="http://schemas.microsoft.com/office/powerpoint/2010/main" val="32348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559</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Segoe UI</vt:lpstr>
      <vt:lpstr>Segoe UI Light</vt:lpstr>
      <vt:lpstr>Balancing Act</vt:lpstr>
      <vt:lpstr>Wellspring</vt:lpstr>
      <vt:lpstr>Star of the show</vt:lpstr>
      <vt:lpstr>Amusements</vt:lpstr>
      <vt:lpstr>AGILE DEVELOPMENT</vt:lpstr>
      <vt:lpstr>Explaining agile Roles</vt:lpstr>
      <vt:lpstr>SOFTWARE DEVELOPMENT LIFECYCLE</vt:lpstr>
      <vt:lpstr>vs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2023-06-17T18:51:03Z</dcterms:modified>
</cp:coreProperties>
</file>