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58" r:id="rId6"/>
    <p:sldId id="259" r:id="rId7"/>
    <p:sldId id="277" r:id="rId8"/>
    <p:sldId id="260" r:id="rId9"/>
    <p:sldId id="278" r:id="rId10"/>
    <p:sldId id="268" r:id="rId11"/>
    <p:sldId id="274"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6/7/2022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6/7/2022</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6/7/2022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6/7/2022</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6/7/2022</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6/7/2022</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6/7/2022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hyperlink" Target="https://docs.djangoproject.com/en/3.2/" TargetMode="Externa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2607" y="-603448"/>
            <a:ext cx="7772400" cy="1829761"/>
          </a:xfrm>
        </p:spPr>
        <p:txBody>
          <a:bodyPr>
            <a:normAutofit/>
          </a:bodyPr>
          <a:lstStyle/>
          <a:p>
            <a:pPr algn="ctr"/>
            <a:r>
              <a:rPr lang="en-US" sz="4000" dirty="0">
                <a:solidFill>
                  <a:schemeClr val="tx1"/>
                </a:solidFill>
              </a:rPr>
              <a:t>Car Pooling System</a:t>
            </a:r>
          </a:p>
        </p:txBody>
      </p:sp>
      <p:sp>
        <p:nvSpPr>
          <p:cNvPr id="3" name="Subtitle 2"/>
          <p:cNvSpPr>
            <a:spLocks noGrp="1"/>
          </p:cNvSpPr>
          <p:nvPr>
            <p:ph type="subTitle" idx="1"/>
          </p:nvPr>
        </p:nvSpPr>
        <p:spPr>
          <a:xfrm>
            <a:off x="1361328" y="1844824"/>
            <a:ext cx="7772400" cy="3886727"/>
          </a:xfrm>
        </p:spPr>
        <p:txBody>
          <a:bodyPr>
            <a:noAutofit/>
          </a:bodyPr>
          <a:lstStyle/>
          <a:p>
            <a:pPr algn="ctr"/>
            <a:r>
              <a:rPr lang="en-US" sz="2800" dirty="0">
                <a:latin typeface="Times New Roman" panose="02020603050405020304" pitchFamily="18" charset="0"/>
                <a:cs typeface="Times New Roman" panose="02020603050405020304" pitchFamily="18" charset="0"/>
              </a:rPr>
              <a:t>Parul Institute of Computer Applications</a:t>
            </a:r>
          </a:p>
          <a:p>
            <a:pPr algn="ctr"/>
            <a:r>
              <a:rPr lang="en-US" sz="2800" dirty="0">
                <a:latin typeface="Times New Roman" panose="02020603050405020304" pitchFamily="18" charset="0"/>
                <a:cs typeface="Times New Roman" panose="02020603050405020304" pitchFamily="18" charset="0"/>
              </a:rPr>
              <a:t>Semester 4 Project </a:t>
            </a:r>
          </a:p>
          <a:p>
            <a:pPr algn="ctr"/>
            <a:r>
              <a:rPr lang="en-US" sz="2800" dirty="0">
                <a:latin typeface="Times New Roman" panose="02020603050405020304" pitchFamily="18" charset="0"/>
                <a:cs typeface="Times New Roman" panose="02020603050405020304" pitchFamily="18" charset="0"/>
              </a:rPr>
              <a:t>2020-21</a:t>
            </a:r>
          </a:p>
          <a:p>
            <a:pPr algn="ctr"/>
            <a:r>
              <a:rPr lang="en-US" sz="2800" dirty="0">
                <a:latin typeface="Times New Roman" panose="02020603050405020304" pitchFamily="18" charset="0"/>
                <a:cs typeface="Times New Roman" panose="02020603050405020304" pitchFamily="18" charset="0"/>
              </a:rPr>
              <a:t>Team members</a:t>
            </a:r>
          </a:p>
          <a:p>
            <a:pPr algn="ctr"/>
            <a:endParaRPr lang="en-US" sz="28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1</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200510101034</a:t>
            </a:r>
            <a:r>
              <a:rPr lang="en-IN" sz="2000" b="1" dirty="0">
                <a:latin typeface="Times New Roman" panose="02020603050405020304" pitchFamily="18" charset="0"/>
                <a:cs typeface="Times New Roman" panose="02020603050405020304" pitchFamily="18" charset="0"/>
              </a:rPr>
              <a:t> Jay Gandhi </a:t>
            </a:r>
            <a:r>
              <a:rPr lang="en-IN" sz="2000" dirty="0">
                <a:latin typeface="Times New Roman" panose="02020603050405020304" pitchFamily="18" charset="0"/>
                <a:cs typeface="Times New Roman" panose="02020603050405020304" pitchFamily="18" charset="0"/>
              </a:rPr>
              <a:t>Div-A</a:t>
            </a:r>
          </a:p>
          <a:p>
            <a:pPr algn="ctr"/>
            <a:r>
              <a:rPr lang="en-IN" sz="2000" b="1" dirty="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rPr>
              <a:t>200510101061</a:t>
            </a:r>
            <a:r>
              <a:rPr lang="en-IN" sz="2000" b="1" dirty="0">
                <a:latin typeface="Times New Roman" panose="02020603050405020304" pitchFamily="18" charset="0"/>
                <a:cs typeface="Times New Roman" panose="02020603050405020304" pitchFamily="18" charset="0"/>
              </a:rPr>
              <a:t> Shree Koshti</a:t>
            </a:r>
            <a:r>
              <a:rPr lang="en-IN" sz="2000" dirty="0">
                <a:latin typeface="Times New Roman" panose="02020603050405020304" pitchFamily="18" charset="0"/>
                <a:cs typeface="Times New Roman" panose="02020603050405020304" pitchFamily="18" charset="0"/>
              </a:rPr>
              <a:t> Div-A</a:t>
            </a:r>
          </a:p>
          <a:p>
            <a:pPr algn="ctr"/>
            <a:r>
              <a:rPr lang="en-IN" sz="2000" dirty="0">
                <a:latin typeface="Times New Roman" panose="02020603050405020304" pitchFamily="18" charset="0"/>
                <a:cs typeface="Times New Roman" panose="02020603050405020304" pitchFamily="18" charset="0"/>
              </a:rPr>
              <a:t>3</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200510101011</a:t>
            </a:r>
            <a:r>
              <a:rPr lang="en-IN" sz="2000" b="1" dirty="0">
                <a:latin typeface="Times New Roman" panose="02020603050405020304" pitchFamily="18" charset="0"/>
                <a:cs typeface="Times New Roman" panose="02020603050405020304" pitchFamily="18" charset="0"/>
              </a:rPr>
              <a:t> Purvesh Bavashiya Div-A</a:t>
            </a:r>
          </a:p>
          <a:p>
            <a:pPr algn="ctr"/>
            <a:endParaRPr lang="en-US" sz="2000" dirty="0">
              <a:latin typeface="Times New Roman" panose="02020603050405020304" pitchFamily="18" charset="0"/>
              <a:cs typeface="Times New Roman" panose="02020603050405020304" pitchFamily="18" charset="0"/>
            </a:endParaRPr>
          </a:p>
          <a:p>
            <a:pPr algn="l"/>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Limitations</a:t>
            </a:r>
          </a:p>
        </p:txBody>
      </p:sp>
      <p:sp>
        <p:nvSpPr>
          <p:cNvPr id="2" name="Content Placeholder 1"/>
          <p:cNvSpPr>
            <a:spLocks noGrp="1"/>
          </p:cNvSpPr>
          <p:nvPr>
            <p:ph sz="quarter" idx="1"/>
          </p:nvPr>
        </p:nvSpPr>
        <p:spPr/>
        <p:txBody>
          <a:bodyPr>
            <a:normAutofit/>
          </a:bodyPr>
          <a:lstStyle/>
          <a:p>
            <a:r>
              <a:rPr lang="en-US" sz="1800" dirty="0">
                <a:latin typeface="Times New Roman" panose="02020603050405020304" pitchFamily="18" charset="0"/>
                <a:cs typeface="Times New Roman" panose="02020603050405020304" pitchFamily="18" charset="0"/>
              </a:rPr>
              <a:t>Limited payment options available.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Map will not shown traffic on the road like Google Maps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Don’t know with whom you are travelling with.</a:t>
            </a:r>
          </a:p>
          <a:p>
            <a:endParaRPr lang="en-US" sz="1800" dirty="0"/>
          </a:p>
          <a:p>
            <a:pPr marL="0" indent="0">
              <a:buNone/>
            </a:pPr>
            <a:endParaRPr lang="en-US" sz="1800"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a:t>
            </a:r>
            <a:endParaRPr lang="en-IN" dirty="0"/>
          </a:p>
        </p:txBody>
      </p:sp>
      <p:sp>
        <p:nvSpPr>
          <p:cNvPr id="3" name="Content Placeholder 2"/>
          <p:cNvSpPr>
            <a:spLocks noGrp="1"/>
          </p:cNvSpPr>
          <p:nvPr>
            <p:ph sz="quarter" idx="1"/>
          </p:nvPr>
        </p:nvSpPr>
        <p:spPr/>
        <p:txBody>
          <a:bodyPr/>
          <a:lstStyle/>
          <a:p>
            <a:r>
              <a:rPr lang="en-IN" sz="1800" dirty="0"/>
              <a:t>Multiple Payment Options</a:t>
            </a:r>
            <a:r>
              <a:rPr lang="en-IN" sz="1800" b="1" dirty="0"/>
              <a:t>.</a:t>
            </a:r>
          </a:p>
          <a:p>
            <a:endParaRPr lang="en-IN" sz="1800" b="1" dirty="0"/>
          </a:p>
          <a:p>
            <a:r>
              <a:rPr lang="en-IN" sz="1800" dirty="0"/>
              <a:t>Will be Available on android application.</a:t>
            </a:r>
          </a:p>
          <a:p>
            <a:endParaRPr lang="en-IN" sz="1800" dirty="0"/>
          </a:p>
          <a:p>
            <a:r>
              <a:rPr lang="en-IN" sz="1800" dirty="0"/>
              <a:t>The System will show the traffic on the map.</a:t>
            </a:r>
          </a:p>
          <a:p>
            <a:endParaRPr lang="en-IN" dirty="0"/>
          </a:p>
          <a:p>
            <a:endParaRPr lang="en-IN" dirty="0"/>
          </a:p>
          <a:p>
            <a:endParaRPr lang="en-IN" b="1" dirty="0"/>
          </a:p>
          <a:p>
            <a:pPr marL="0" indent="0">
              <a:buNone/>
            </a:pPr>
            <a:endParaRPr lang="en-IN"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 &amp; Bibliography</a:t>
            </a:r>
          </a:p>
        </p:txBody>
      </p:sp>
      <p:sp>
        <p:nvSpPr>
          <p:cNvPr id="2" name="Content Placeholder 1"/>
          <p:cNvSpPr>
            <a:spLocks noGrp="1"/>
          </p:cNvSpPr>
          <p:nvPr>
            <p:ph sz="quarter" idx="1"/>
          </p:nvPr>
        </p:nvSpPr>
        <p:spPr/>
        <p:txBody>
          <a:bodyPr/>
          <a:lstStyle/>
          <a:p>
            <a:r>
              <a:rPr lang="en-US" dirty="0"/>
              <a:t>Books:	</a:t>
            </a:r>
          </a:p>
          <a:p>
            <a:pPr lvl="1"/>
            <a:r>
              <a:rPr lang="en-US" dirty="0"/>
              <a:t>Computer Science with Python (By ~ </a:t>
            </a:r>
            <a:r>
              <a:rPr lang="en-US" dirty="0" err="1"/>
              <a:t>Sumita</a:t>
            </a:r>
            <a:r>
              <a:rPr lang="en-US" dirty="0"/>
              <a:t> Arora)</a:t>
            </a:r>
          </a:p>
          <a:p>
            <a:endParaRPr lang="en-US" dirty="0"/>
          </a:p>
          <a:p>
            <a:r>
              <a:rPr lang="en-US" dirty="0"/>
              <a:t>Websites: </a:t>
            </a:r>
          </a:p>
          <a:p>
            <a:pPr lvl="1"/>
            <a:r>
              <a:rPr lang="en-US" dirty="0">
                <a:hlinkClick r:id="rId2"/>
              </a:rPr>
              <a:t>Django documentation | Django documentation | Django (djangoproject.com)</a:t>
            </a:r>
            <a:endParaRPr lang="en-US" dirty="0"/>
          </a:p>
          <a:p>
            <a:pPr lvl="1"/>
            <a:r>
              <a:rPr lang="en-US" dirty="0" err="1">
                <a:hlinkClick r:id="rId3"/>
              </a:rPr>
              <a:t>PyPI</a:t>
            </a:r>
            <a:r>
              <a:rPr lang="en-US" dirty="0">
                <a:hlinkClick r:id="rId3"/>
              </a:rPr>
              <a:t> · The Python Package Index</a:t>
            </a:r>
            <a:endParaRPr lang="en-US" dirty="0"/>
          </a:p>
          <a:p>
            <a:pPr marL="0" indent="0">
              <a:buNone/>
            </a:pPr>
            <a:endParaRPr lang="en-US" dirty="0"/>
          </a:p>
          <a:p>
            <a:r>
              <a:rPr lang="en-US" dirty="0"/>
              <a:t>Others Resources:</a:t>
            </a:r>
          </a:p>
          <a:p>
            <a:pPr lvl="1"/>
            <a:r>
              <a:rPr lang="en-US" dirty="0"/>
              <a:t>https://github.com/goel97/Car-Pooling-Management</a:t>
            </a:r>
          </a:p>
        </p:txBody>
      </p:sp>
      <p:sp>
        <p:nvSpPr>
          <p:cNvPr id="4" name="Action Button: Home 3">
            <a:hlinkClick r:id="rId4"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2" name="Content Placeholder 1"/>
          <p:cNvSpPr>
            <a:spLocks noGrp="1"/>
          </p:cNvSpPr>
          <p:nvPr>
            <p:ph sz="quarter" idx="1"/>
          </p:nvPr>
        </p:nvSpPr>
        <p:spPr/>
        <p:txBody>
          <a:bodyPr/>
          <a:lstStyle/>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dirty="0">
                <a:hlinkClick r:id="rId2" action="ppaction://hlinksldjump"/>
              </a:rPr>
              <a:t>Abstract</a:t>
            </a:r>
            <a:endParaRPr lang="en-US" dirty="0"/>
          </a:p>
          <a:p>
            <a:pPr>
              <a:buFont typeface="Wingdings" pitchFamily="2" charset="2"/>
              <a:buChar char="Ø"/>
            </a:pPr>
            <a:r>
              <a:rPr lang="en-US" dirty="0">
                <a:hlinkClick r:id="rId3" action="ppaction://hlinksldjump"/>
              </a:rPr>
              <a:t>Comparison of New System with Existing System</a:t>
            </a:r>
            <a:endParaRPr lang="en-US" dirty="0"/>
          </a:p>
          <a:p>
            <a:pPr>
              <a:buFont typeface="Wingdings" pitchFamily="2" charset="2"/>
              <a:buChar char="Ø"/>
            </a:pPr>
            <a:r>
              <a:rPr lang="en-US" dirty="0">
                <a:hlinkClick r:id="" action="ppaction://noaction"/>
              </a:rPr>
              <a:t>Technology and HW, SW Requirement Specification</a:t>
            </a:r>
            <a:endParaRPr lang="en-US" dirty="0"/>
          </a:p>
          <a:p>
            <a:pPr>
              <a:buFont typeface="Wingdings" pitchFamily="2" charset="2"/>
              <a:buChar char="Ø"/>
            </a:pPr>
            <a:r>
              <a:rPr lang="en-US" dirty="0">
                <a:hlinkClick r:id="rId4" action="ppaction://hlinksldjump"/>
              </a:rPr>
              <a:t>Modules and its short description</a:t>
            </a:r>
            <a:endParaRPr lang="en-US" dirty="0"/>
          </a:p>
          <a:p>
            <a:pPr>
              <a:buFont typeface="Wingdings" pitchFamily="2" charset="2"/>
              <a:buChar char="Ø"/>
            </a:pPr>
            <a:r>
              <a:rPr lang="en-US" dirty="0">
                <a:hlinkClick r:id="rId5" action="ppaction://hlinksldjump"/>
              </a:rPr>
              <a:t>Users and their role description</a:t>
            </a:r>
            <a:endParaRPr lang="en-US" dirty="0"/>
          </a:p>
          <a:p>
            <a:pPr>
              <a:buFont typeface="Wingdings" pitchFamily="2" charset="2"/>
              <a:buChar char="Ø"/>
            </a:pPr>
            <a:r>
              <a:rPr lang="en-US" dirty="0">
                <a:hlinkClick r:id="rId6" action="ppaction://hlinksldjump"/>
              </a:rPr>
              <a:t>Limitations</a:t>
            </a:r>
            <a:endParaRPr lang="en-US" dirty="0"/>
          </a:p>
          <a:p>
            <a:pPr>
              <a:buFont typeface="Wingdings" pitchFamily="2" charset="2"/>
              <a:buChar char="Ø"/>
            </a:pPr>
            <a:r>
              <a:rPr lang="en-US" dirty="0">
                <a:hlinkClick r:id="rId7" action="ppaction://hlinksldjump"/>
              </a:rPr>
              <a:t>References &amp; Bibliography</a:t>
            </a: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sz="quarter"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The Car-Pooling Management System (CMS) is intended to help the user share car rides with other users travelling on the same route. The user may intend to share his car or else ride with another user who is willing to share. The carpooling software is designed and developed in the Django framework using the Google Maps API. CMS is aimed at a person who is a frequent traveler and is looking for a cheap and comfortable mode of transport. It will prove beneficial for office commuters who are headed along a common route and are willing to share the travel cost. Anyone can opt to provide a drive, thus reducing his/her expense.</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new system with existing system</a:t>
            </a:r>
          </a:p>
        </p:txBody>
      </p:sp>
      <p:sp>
        <p:nvSpPr>
          <p:cNvPr id="3" name="Content Placeholder 2"/>
          <p:cNvSpPr>
            <a:spLocks noGrp="1"/>
          </p:cNvSpPr>
          <p:nvPr>
            <p:ph sz="quarter" idx="1"/>
          </p:nvPr>
        </p:nvSpPr>
        <p:spPr>
          <a:xfrm>
            <a:off x="457200" y="1971547"/>
            <a:ext cx="7715200" cy="4873752"/>
          </a:xfrm>
        </p:spPr>
        <p:txBody>
          <a:bodyPr/>
          <a:lstStyle/>
          <a:p>
            <a:pPr algn="just"/>
            <a:r>
              <a:rPr lang="en-US" sz="2200" dirty="0">
                <a:cs typeface="Times New Roman" panose="02020603050405020304" pitchFamily="18" charset="0"/>
              </a:rPr>
              <a:t>Existing systems have a less complicated user interface, whereas we are more focused on the friendly UI (User Interface).</a:t>
            </a:r>
          </a:p>
          <a:p>
            <a:pPr marL="0" indent="0" algn="just">
              <a:buNone/>
            </a:pPr>
            <a:endParaRPr lang="en-US" dirty="0"/>
          </a:p>
          <a:p>
            <a:pPr algn="just"/>
            <a:r>
              <a:rPr lang="en-US" sz="2200" dirty="0">
                <a:cs typeface="Times New Roman" panose="02020603050405020304" pitchFamily="18" charset="0"/>
              </a:rPr>
              <a:t>Existing systems do not provide any message to the rider about who the driver is.</a:t>
            </a:r>
            <a:endParaRPr lang="en-IN" sz="2200" dirty="0">
              <a:cs typeface="Times New Roman" panose="02020603050405020304" pitchFamily="18"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a:t>Technology and HW, SW Requirement Specification</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11">
            <a:extLst>
              <a:ext uri="{FF2B5EF4-FFF2-40B4-BE49-F238E27FC236}">
                <a16:creationId xmlns:a16="http://schemas.microsoft.com/office/drawing/2014/main" id="{FEC4D5C1-BF6E-04D3-D8C1-5F23853B210A}"/>
              </a:ext>
            </a:extLst>
          </p:cNvPr>
          <p:cNvGraphicFramePr>
            <a:graphicFrameLocks noGrp="1"/>
          </p:cNvGraphicFramePr>
          <p:nvPr>
            <p:ph sz="quarter" idx="1"/>
            <p:extLst>
              <p:ext uri="{D42A27DB-BD31-4B8C-83A1-F6EECF244321}">
                <p14:modId xmlns:p14="http://schemas.microsoft.com/office/powerpoint/2010/main" val="264726580"/>
              </p:ext>
            </p:extLst>
          </p:nvPr>
        </p:nvGraphicFramePr>
        <p:xfrm>
          <a:off x="457200" y="1600200"/>
          <a:ext cx="3657600" cy="457200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307044232"/>
                    </a:ext>
                  </a:extLst>
                </a:gridCol>
                <a:gridCol w="1828800">
                  <a:extLst>
                    <a:ext uri="{9D8B030D-6E8A-4147-A177-3AD203B41FA5}">
                      <a16:colId xmlns:a16="http://schemas.microsoft.com/office/drawing/2014/main" val="776568514"/>
                    </a:ext>
                  </a:extLst>
                </a:gridCol>
              </a:tblGrid>
              <a:tr h="914400">
                <a:tc>
                  <a:txBody>
                    <a:bodyPr/>
                    <a:lstStyle/>
                    <a:p>
                      <a:pPr algn="ct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Hardware Components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Specification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5584563"/>
                  </a:ext>
                </a:extLst>
              </a:tr>
              <a:tr h="914400">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Processor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Intel or Ryzen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9825458"/>
                  </a:ext>
                </a:extLst>
              </a:tr>
              <a:tr h="914400">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RAM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4GB/8GB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4603650"/>
                  </a:ext>
                </a:extLst>
              </a:tr>
              <a:tr h="914400">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Hard disk</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512GB or above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2117702"/>
                  </a:ext>
                </a:extLst>
              </a:tr>
              <a:tr h="914400">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Device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Keyboard, Mouse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42735452"/>
                  </a:ext>
                </a:extLst>
              </a:tr>
            </a:tbl>
          </a:graphicData>
        </a:graphic>
      </p:graphicFrame>
      <p:graphicFrame>
        <p:nvGraphicFramePr>
          <p:cNvPr id="8" name="Table 11">
            <a:extLst>
              <a:ext uri="{FF2B5EF4-FFF2-40B4-BE49-F238E27FC236}">
                <a16:creationId xmlns:a16="http://schemas.microsoft.com/office/drawing/2014/main" id="{AECA2603-F360-533F-F991-E5DB81808CA3}"/>
              </a:ext>
            </a:extLst>
          </p:cNvPr>
          <p:cNvGraphicFramePr>
            <a:graphicFrameLocks/>
          </p:cNvGraphicFramePr>
          <p:nvPr>
            <p:extLst>
              <p:ext uri="{D42A27DB-BD31-4B8C-83A1-F6EECF244321}">
                <p14:modId xmlns:p14="http://schemas.microsoft.com/office/powerpoint/2010/main" val="3999594584"/>
              </p:ext>
            </p:extLst>
          </p:nvPr>
        </p:nvGraphicFramePr>
        <p:xfrm>
          <a:off x="4270375" y="1600200"/>
          <a:ext cx="3657600" cy="457200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307044232"/>
                    </a:ext>
                  </a:extLst>
                </a:gridCol>
                <a:gridCol w="1828800">
                  <a:extLst>
                    <a:ext uri="{9D8B030D-6E8A-4147-A177-3AD203B41FA5}">
                      <a16:colId xmlns:a16="http://schemas.microsoft.com/office/drawing/2014/main" val="776568514"/>
                    </a:ext>
                  </a:extLst>
                </a:gridCol>
              </a:tblGrid>
              <a:tr h="914400">
                <a:tc>
                  <a:txBody>
                    <a:bodyPr/>
                    <a:lstStyle/>
                    <a:p>
                      <a:pPr algn="ctr"/>
                      <a:r>
                        <a:rPr lang="en-US" dirty="0">
                          <a:latin typeface="Times New Roman" panose="02020603050405020304" pitchFamily="18" charset="0"/>
                          <a:cs typeface="Times New Roman" panose="02020603050405020304" pitchFamily="18" charset="0"/>
                        </a:rPr>
                        <a:t>Software Components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Specification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5584563"/>
                  </a:ext>
                </a:extLst>
              </a:tr>
              <a:tr h="914400">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Operating System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Any Operating System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9825458"/>
                  </a:ext>
                </a:extLst>
              </a:tr>
              <a:tr h="914400">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Software development kit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Visual Studio 2010 or above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4603650"/>
                  </a:ext>
                </a:extLst>
              </a:tr>
              <a:tr h="914400">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Programming language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a:t>
                      </a: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Python Programming [with Django]</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2117702"/>
                  </a:ext>
                </a:extLst>
              </a:tr>
              <a:tr h="914400">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Database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PostgreSQL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4273545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341"/>
            <a:ext cx="7467600" cy="1143000"/>
          </a:xfrm>
        </p:spPr>
        <p:txBody>
          <a:bodyPr>
            <a:normAutofit/>
          </a:bodyPr>
          <a:lstStyle/>
          <a:p>
            <a:r>
              <a:rPr lang="en-US" dirty="0"/>
              <a:t>Modules and its short description</a:t>
            </a:r>
          </a:p>
        </p:txBody>
      </p:sp>
      <p:sp>
        <p:nvSpPr>
          <p:cNvPr id="2" name="Content Placeholder 1"/>
          <p:cNvSpPr>
            <a:spLocks noGrp="1"/>
          </p:cNvSpPr>
          <p:nvPr>
            <p:ph sz="quarter" idx="1"/>
          </p:nvPr>
        </p:nvSpPr>
        <p:spPr>
          <a:xfrm>
            <a:off x="611560" y="1635546"/>
            <a:ext cx="7313240" cy="5222453"/>
          </a:xfrm>
        </p:spPr>
        <p:txBody>
          <a:bodyPr>
            <a:normAutofit/>
          </a:bodyPr>
          <a:lstStyle/>
          <a:p>
            <a:pPr algn="just">
              <a:lnSpc>
                <a:spcPct val="150000"/>
              </a:lnSpc>
            </a:pPr>
            <a:r>
              <a:rPr lang="en-US" sz="2600" b="1" dirty="0">
                <a:latin typeface="Times New Roman" panose="02020603050405020304" pitchFamily="18" charset="0"/>
                <a:cs typeface="Times New Roman" panose="02020603050405020304" pitchFamily="18" charset="0"/>
              </a:rPr>
              <a:t>User registration and selection of options</a:t>
            </a:r>
          </a:p>
          <a:p>
            <a:pPr lvl="1" algn="just"/>
            <a:r>
              <a:rPr lang="en-US" sz="1800" dirty="0">
                <a:latin typeface="Times New Roman" panose="02020603050405020304" pitchFamily="18" charset="0"/>
                <a:cs typeface="Times New Roman" panose="02020603050405020304" pitchFamily="18" charset="0"/>
              </a:rPr>
              <a:t>It is a vital feature of our site. Because of this, we get to know who the user is, whether he/she is the driver or whether he/she is a passenger.</a:t>
            </a:r>
          </a:p>
          <a:p>
            <a:pPr marL="365760" lvl="1" indent="0" algn="just">
              <a:buNone/>
            </a:pPr>
            <a:endParaRPr lang="en-US" sz="1800" dirty="0">
              <a:latin typeface="Times New Roman" panose="02020603050405020304" pitchFamily="18" charset="0"/>
              <a:cs typeface="Times New Roman" panose="02020603050405020304" pitchFamily="18" charset="0"/>
            </a:endParaRPr>
          </a:p>
          <a:p>
            <a:pPr marL="365760" lvl="1" indent="0" algn="just">
              <a:buNone/>
            </a:pPr>
            <a:endParaRPr lang="en-US" sz="1800"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Accept Rider</a:t>
            </a:r>
          </a:p>
          <a:p>
            <a:pPr lvl="1" algn="just"/>
            <a:r>
              <a:rPr lang="en-US" sz="1800" dirty="0">
                <a:latin typeface="Times New Roman" panose="02020603050405020304" pitchFamily="18" charset="0"/>
                <a:cs typeface="Times New Roman" panose="02020603050405020304" pitchFamily="18" charset="0"/>
              </a:rPr>
              <a:t>When the rider requests a ride, the driver has the choice to accept the rider's request.</a:t>
            </a:r>
          </a:p>
          <a:p>
            <a:pPr marL="365760" lvl="1" indent="0" algn="just">
              <a:buNone/>
            </a:pPr>
            <a:endParaRPr lang="en-US" sz="1800" dirty="0">
              <a:latin typeface="Times New Roman" panose="02020603050405020304" pitchFamily="18" charset="0"/>
              <a:cs typeface="Times New Roman" panose="02020603050405020304" pitchFamily="18" charset="0"/>
            </a:endParaRPr>
          </a:p>
          <a:p>
            <a:pPr marL="365760" lvl="1" indent="0" algn="just">
              <a:buNone/>
            </a:pPr>
            <a:endParaRPr lang="en-US" sz="1800" dirty="0">
              <a:latin typeface="+mj-lt"/>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Source and Destination Map</a:t>
            </a:r>
          </a:p>
          <a:p>
            <a:pPr lvl="1" algn="just"/>
            <a:r>
              <a:rPr lang="en-US" sz="1800" dirty="0">
                <a:latin typeface="Times New Roman" panose="02020603050405020304" pitchFamily="18" charset="0"/>
                <a:cs typeface="Times New Roman" panose="02020603050405020304" pitchFamily="18" charset="0"/>
              </a:rPr>
              <a:t>The rider has to enter the pickup point and the destination point accordingly. The Google Map API will show the path on the map.</a:t>
            </a:r>
            <a:endParaRPr lang="en-US" dirty="0">
              <a:latin typeface="+mj-lt"/>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7467600" cy="1143000"/>
          </a:xfrm>
        </p:spPr>
        <p:txBody>
          <a:bodyPr>
            <a:normAutofit/>
          </a:bodyPr>
          <a:lstStyle/>
          <a:p>
            <a:r>
              <a:rPr lang="en-US" dirty="0"/>
              <a:t>Modules and its short description</a:t>
            </a:r>
          </a:p>
        </p:txBody>
      </p:sp>
      <p:sp>
        <p:nvSpPr>
          <p:cNvPr id="2" name="Content Placeholder 1"/>
          <p:cNvSpPr>
            <a:spLocks noGrp="1"/>
          </p:cNvSpPr>
          <p:nvPr>
            <p:ph sz="quarter" idx="1"/>
          </p:nvPr>
        </p:nvSpPr>
        <p:spPr>
          <a:xfrm>
            <a:off x="611560" y="1635546"/>
            <a:ext cx="7313240" cy="5222453"/>
          </a:xfrm>
        </p:spPr>
        <p:txBody>
          <a:bodyPr>
            <a:normAutofit/>
          </a:bodyPr>
          <a:lstStyle/>
          <a:p>
            <a:pPr algn="just"/>
            <a:r>
              <a:rPr lang="en-US" sz="2600" b="1" dirty="0">
                <a:latin typeface="Times New Roman" panose="02020603050405020304" pitchFamily="18" charset="0"/>
                <a:cs typeface="Times New Roman" panose="02020603050405020304" pitchFamily="18" charset="0"/>
              </a:rPr>
              <a:t>Estimated Fare</a:t>
            </a:r>
          </a:p>
          <a:p>
            <a:pPr lvl="1" algn="just"/>
            <a:r>
              <a:rPr lang="en-US" sz="1800" dirty="0">
                <a:latin typeface="Times New Roman" panose="02020603050405020304" pitchFamily="18" charset="0"/>
                <a:cs typeface="Times New Roman" panose="02020603050405020304" pitchFamily="18" charset="0"/>
              </a:rPr>
              <a:t>The estimated payment details are shown to the rider once his ride has been accepted.</a:t>
            </a:r>
          </a:p>
          <a:p>
            <a:pPr marL="365760" lvl="1" indent="0" algn="just">
              <a:buNone/>
            </a:pPr>
            <a:endParaRPr lang="en-US" b="1" dirty="0">
              <a:latin typeface="+mj-lt"/>
              <a:cs typeface="Times New Roman" panose="02020603050405020304" pitchFamily="18" charset="0"/>
            </a:endParaRPr>
          </a:p>
          <a:p>
            <a:pPr marL="365760" lvl="1" indent="0" algn="just">
              <a:buNone/>
            </a:pPr>
            <a:endParaRPr lang="en-US" b="1" dirty="0">
              <a:latin typeface="+mj-lt"/>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Collect Feedback</a:t>
            </a:r>
          </a:p>
          <a:p>
            <a:pPr lvl="1" algn="just"/>
            <a:r>
              <a:rPr lang="en-US" sz="1800" dirty="0">
                <a:latin typeface="Times New Roman" panose="02020603050405020304" pitchFamily="18" charset="0"/>
                <a:cs typeface="Times New Roman" panose="02020603050405020304" pitchFamily="18" charset="0"/>
              </a:rPr>
              <a:t>Once the fare has been collected by the driver, the rider can provide his/her feedback.</a:t>
            </a:r>
          </a:p>
          <a:p>
            <a:pPr lvl="1" algn="just"/>
            <a:endParaRPr lang="en-US" sz="1800" dirty="0">
              <a:latin typeface="Times New Roman" panose="02020603050405020304" pitchFamily="18" charset="0"/>
              <a:cs typeface="Times New Roman" panose="02020603050405020304" pitchFamily="18" charset="0"/>
            </a:endParaRPr>
          </a:p>
          <a:p>
            <a:pPr marL="365760" lvl="1" indent="0" algn="just">
              <a:buNone/>
            </a:pPr>
            <a:endParaRPr lang="en-US" sz="1800"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Ride</a:t>
            </a:r>
            <a:r>
              <a:rPr lang="en-US" b="1" dirty="0">
                <a:latin typeface="Times New Roman" panose="02020603050405020304" pitchFamily="18" charset="0"/>
                <a:cs typeface="Times New Roman" panose="02020603050405020304" pitchFamily="18" charset="0"/>
              </a:rPr>
              <a:t> Status and Fare</a:t>
            </a:r>
          </a:p>
          <a:p>
            <a:pPr lvl="1" algn="just"/>
            <a:r>
              <a:rPr lang="en-US" sz="1800" dirty="0">
                <a:latin typeface="Times New Roman" panose="02020603050405020304" pitchFamily="18" charset="0"/>
                <a:cs typeface="Times New Roman" panose="02020603050405020304" pitchFamily="18" charset="0"/>
              </a:rPr>
              <a:t>Ride status is updated and final fare is shown once the ride ends.</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147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7467600" cy="1143000"/>
          </a:xfrm>
        </p:spPr>
        <p:txBody>
          <a:bodyPr>
            <a:normAutofit/>
          </a:bodyPr>
          <a:lstStyle/>
          <a:p>
            <a:r>
              <a:rPr lang="en-US" dirty="0"/>
              <a:t>Users and their role description</a:t>
            </a:r>
          </a:p>
        </p:txBody>
      </p:sp>
      <p:sp>
        <p:nvSpPr>
          <p:cNvPr id="2" name="Content Placeholder 1"/>
          <p:cNvSpPr>
            <a:spLocks noGrp="1"/>
          </p:cNvSpPr>
          <p:nvPr>
            <p:ph sz="quarter" idx="1"/>
          </p:nvPr>
        </p:nvSpPr>
        <p:spPr>
          <a:xfrm>
            <a:off x="457200" y="1340768"/>
            <a:ext cx="7467600" cy="518457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 this system, there are two users – the driver and the passenger (or Rider). Both roles are shown below.</a:t>
            </a:r>
            <a:endParaRPr lang="en-US" sz="2600" b="1"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Driver Role</a:t>
            </a:r>
          </a:p>
          <a:p>
            <a:pPr marL="365760" lvl="1" indent="0" algn="just">
              <a:buNone/>
            </a:pPr>
            <a:r>
              <a:rPr lang="en-US" sz="1800" dirty="0">
                <a:latin typeface="Times New Roman" panose="02020603050405020304" pitchFamily="18" charset="0"/>
                <a:cs typeface="Times New Roman" panose="02020603050405020304" pitchFamily="18" charset="0"/>
              </a:rPr>
              <a:t>Once the Select choice option is done, the driver has the following features:</a:t>
            </a:r>
          </a:p>
          <a:p>
            <a:pPr lvl="1" algn="just"/>
            <a:r>
              <a:rPr lang="en-US" sz="1800" b="1" dirty="0">
                <a:latin typeface="Times New Roman" panose="02020603050405020304" pitchFamily="18" charset="0"/>
                <a:cs typeface="Times New Roman" panose="02020603050405020304" pitchFamily="18" charset="0"/>
              </a:rPr>
              <a:t>Seating Capacity</a:t>
            </a:r>
          </a:p>
          <a:p>
            <a:pPr marL="731520" lvl="2" indent="0" algn="just">
              <a:buNone/>
            </a:pPr>
            <a:r>
              <a:rPr lang="en-US" sz="1600" dirty="0">
                <a:latin typeface="Times New Roman" panose="02020603050405020304" pitchFamily="18" charset="0"/>
                <a:cs typeface="Times New Roman" panose="02020603050405020304" pitchFamily="18" charset="0"/>
              </a:rPr>
              <a:t>It shows the number of seats currently available.</a:t>
            </a:r>
          </a:p>
          <a:p>
            <a:pPr lvl="1" algn="just"/>
            <a:r>
              <a:rPr lang="en-US" sz="1800" b="1" dirty="0">
                <a:latin typeface="Times New Roman" panose="02020603050405020304" pitchFamily="18" charset="0"/>
                <a:cs typeface="Times New Roman" panose="02020603050405020304" pitchFamily="18" charset="0"/>
              </a:rPr>
              <a:t>Number of Ride Request</a:t>
            </a:r>
          </a:p>
          <a:p>
            <a:pPr marL="731520" lvl="2" indent="0" algn="just">
              <a:buNone/>
            </a:pPr>
            <a:r>
              <a:rPr lang="en-US" sz="1600" dirty="0">
                <a:latin typeface="Times New Roman" panose="02020603050405020304" pitchFamily="18" charset="0"/>
                <a:cs typeface="Times New Roman" panose="02020603050405020304" pitchFamily="18" charset="0"/>
              </a:rPr>
              <a:t>Shows the number of ride requests pending currently.</a:t>
            </a:r>
          </a:p>
          <a:p>
            <a:pPr lvl="1" algn="just"/>
            <a:r>
              <a:rPr lang="en-US" sz="1800" b="1" dirty="0">
                <a:latin typeface="Times New Roman" panose="02020603050405020304" pitchFamily="18" charset="0"/>
                <a:cs typeface="Times New Roman" panose="02020603050405020304" pitchFamily="18" charset="0"/>
              </a:rPr>
              <a:t>Accept a Ride</a:t>
            </a:r>
          </a:p>
          <a:p>
            <a:pPr marL="731520" lvl="2" indent="0" algn="just">
              <a:buNone/>
            </a:pPr>
            <a:r>
              <a:rPr lang="en-US" sz="1600" dirty="0">
                <a:latin typeface="Times New Roman" panose="02020603050405020304" pitchFamily="18" charset="0"/>
                <a:cs typeface="Times New Roman" panose="02020603050405020304" pitchFamily="18" charset="0"/>
              </a:rPr>
              <a:t>A driver of his/her choice will accept a ride. Once accepted, a card will be shown.</a:t>
            </a:r>
          </a:p>
          <a:p>
            <a:pPr lvl="1" algn="just"/>
            <a:r>
              <a:rPr lang="en-US" sz="1800" b="1" dirty="0">
                <a:latin typeface="Times New Roman" panose="02020603050405020304" pitchFamily="18" charset="0"/>
                <a:cs typeface="Times New Roman" panose="02020603050405020304" pitchFamily="18" charset="0"/>
              </a:rPr>
              <a:t>End a ride and calculate the fare</a:t>
            </a:r>
          </a:p>
          <a:p>
            <a:pPr marL="731520" lvl="2" indent="0" algn="just">
              <a:buNone/>
            </a:pPr>
            <a:r>
              <a:rPr lang="en-US" sz="1600" dirty="0">
                <a:latin typeface="Times New Roman" panose="02020603050405020304" pitchFamily="18" charset="0"/>
                <a:cs typeface="Times New Roman" panose="02020603050405020304" pitchFamily="18" charset="0"/>
              </a:rPr>
              <a:t>Once you reach your destination, the driver will end the ride and, accordingly, the fare will be displayed.</a:t>
            </a: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Users and their role description</a:t>
            </a:r>
          </a:p>
        </p:txBody>
      </p:sp>
      <p:sp>
        <p:nvSpPr>
          <p:cNvPr id="2" name="Content Placeholder 1"/>
          <p:cNvSpPr>
            <a:spLocks noGrp="1"/>
          </p:cNvSpPr>
          <p:nvPr>
            <p:ph sz="quarter" idx="1"/>
          </p:nvPr>
        </p:nvSpPr>
        <p:spPr>
          <a:xfrm>
            <a:off x="457200" y="1600200"/>
            <a:ext cx="7467600" cy="4983162"/>
          </a:xfrm>
        </p:spPr>
        <p:txBody>
          <a:bodyPr>
            <a:normAutofit/>
          </a:bodyPr>
          <a:lstStyle/>
          <a:p>
            <a:pPr algn="just"/>
            <a:r>
              <a:rPr lang="en-US" sz="2600" b="1" dirty="0">
                <a:latin typeface="Times New Roman" panose="02020603050405020304" pitchFamily="18" charset="0"/>
                <a:cs typeface="Times New Roman" panose="02020603050405020304" pitchFamily="18" charset="0"/>
              </a:rPr>
              <a:t>Rider Role</a:t>
            </a:r>
          </a:p>
          <a:p>
            <a:pPr marL="365760" lvl="1" indent="0" algn="just">
              <a:buNone/>
            </a:pPr>
            <a:r>
              <a:rPr lang="en-US" sz="1800" dirty="0">
                <a:latin typeface="Times New Roman" panose="02020603050405020304" pitchFamily="18" charset="0"/>
                <a:cs typeface="Times New Roman" panose="02020603050405020304" pitchFamily="18" charset="0"/>
              </a:rPr>
              <a:t>Once the Select Choice option is done, the Rider has the following features:</a:t>
            </a:r>
          </a:p>
          <a:p>
            <a:pPr lvl="1" algn="just"/>
            <a:r>
              <a:rPr lang="en-US" sz="1800" b="1" dirty="0">
                <a:latin typeface="Times New Roman" panose="02020603050405020304" pitchFamily="18" charset="0"/>
                <a:cs typeface="Times New Roman" panose="02020603050405020304" pitchFamily="18" charset="0"/>
              </a:rPr>
              <a:t>Create a Request </a:t>
            </a:r>
          </a:p>
          <a:p>
            <a:pPr marL="731520" lvl="2" indent="0" algn="just">
              <a:buNone/>
            </a:pPr>
            <a:r>
              <a:rPr lang="en-US" sz="1600" dirty="0">
                <a:latin typeface="Times New Roman" panose="02020603050405020304" pitchFamily="18" charset="0"/>
                <a:cs typeface="Times New Roman" panose="02020603050405020304" pitchFamily="18" charset="0"/>
              </a:rPr>
              <a:t>The rider will give his location and the place of destination.</a:t>
            </a:r>
          </a:p>
          <a:p>
            <a:pPr lvl="1" algn="just"/>
            <a:r>
              <a:rPr lang="en-US" sz="1800" b="1" dirty="0">
                <a:latin typeface="Times New Roman" panose="02020603050405020304" pitchFamily="18" charset="0"/>
                <a:cs typeface="Times New Roman" panose="02020603050405020304" pitchFamily="18" charset="0"/>
              </a:rPr>
              <a:t>Show route to Pickup Point</a:t>
            </a:r>
          </a:p>
          <a:p>
            <a:pPr marL="731520" lvl="2" indent="0" algn="just">
              <a:buNone/>
            </a:pPr>
            <a:r>
              <a:rPr lang="en-US" sz="1600" dirty="0">
                <a:latin typeface="Times New Roman" panose="02020603050405020304" pitchFamily="18" charset="0"/>
                <a:cs typeface="Times New Roman" panose="02020603050405020304" pitchFamily="18" charset="0"/>
              </a:rPr>
              <a:t>While the rider's request is being processed, the rider will be shown the route to his pickup point.</a:t>
            </a:r>
          </a:p>
          <a:p>
            <a:pPr lvl="1" algn="just"/>
            <a:r>
              <a:rPr lang="en-US" sz="1800" b="1" dirty="0">
                <a:latin typeface="Times New Roman" panose="02020603050405020304" pitchFamily="18" charset="0"/>
                <a:cs typeface="Times New Roman" panose="02020603050405020304" pitchFamily="18" charset="0"/>
              </a:rPr>
              <a:t>Ride Details</a:t>
            </a:r>
          </a:p>
          <a:p>
            <a:pPr marL="731520" lvl="2" indent="0" algn="just">
              <a:buNone/>
            </a:pPr>
            <a:r>
              <a:rPr lang="en-US" sz="1600" dirty="0">
                <a:latin typeface="Times New Roman" panose="02020603050405020304" pitchFamily="18" charset="0"/>
                <a:cs typeface="Times New Roman" panose="02020603050405020304" pitchFamily="18" charset="0"/>
              </a:rPr>
              <a:t>Once a ride is accepted, the details of the rides are updated dynamically and shown in the form of cards.</a:t>
            </a:r>
          </a:p>
          <a:p>
            <a:pPr lvl="1" algn="just"/>
            <a:r>
              <a:rPr lang="en-US" sz="1800" b="1" dirty="0">
                <a:latin typeface="Times New Roman" panose="02020603050405020304" pitchFamily="18" charset="0"/>
                <a:cs typeface="Times New Roman" panose="02020603050405020304" pitchFamily="18" charset="0"/>
              </a:rPr>
              <a:t>Pay the Fare</a:t>
            </a:r>
          </a:p>
          <a:p>
            <a:pPr marL="731520" lvl="2" indent="0" algn="just">
              <a:buNone/>
            </a:pPr>
            <a:r>
              <a:rPr lang="en-US" sz="1600" dirty="0"/>
              <a:t>Once the driver ends the ride, the fare will be shown. The rider has to pay the fare.</a:t>
            </a:r>
          </a:p>
          <a:p>
            <a:pPr lvl="1" algn="just"/>
            <a:r>
              <a:rPr lang="en-US" sz="1800" b="1" dirty="0">
                <a:latin typeface="Times New Roman" panose="02020603050405020304" pitchFamily="18" charset="0"/>
                <a:cs typeface="Times New Roman" panose="02020603050405020304" pitchFamily="18" charset="0"/>
              </a:rPr>
              <a:t>Give Feedback</a:t>
            </a:r>
          </a:p>
          <a:p>
            <a:pPr marL="731520" lvl="2" indent="0" algn="just">
              <a:buNone/>
            </a:pPr>
            <a:r>
              <a:rPr lang="en-US" sz="1600" dirty="0">
                <a:latin typeface="Times New Roman" panose="02020603050405020304" pitchFamily="18" charset="0"/>
                <a:cs typeface="Times New Roman" panose="02020603050405020304" pitchFamily="18" charset="0"/>
              </a:rPr>
              <a:t>Driver ratings are collected once the ride ends.</a:t>
            </a: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78675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271</TotalTime>
  <Words>790</Words>
  <Application>Microsoft Office PowerPoint</Application>
  <PresentationFormat>On-screen Show (4:3)</PresentationFormat>
  <Paragraphs>117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Century Schoolbook</vt:lpstr>
      <vt:lpstr>Times New Roman</vt:lpstr>
      <vt:lpstr>Wingdings</vt:lpstr>
      <vt:lpstr>Wingdings 2</vt:lpstr>
      <vt:lpstr>Oriel</vt:lpstr>
      <vt:lpstr>Car Pooling System</vt:lpstr>
      <vt:lpstr>INDEX</vt:lpstr>
      <vt:lpstr>Abstract </vt:lpstr>
      <vt:lpstr>Comparison of new system with existing system</vt:lpstr>
      <vt:lpstr>Technology and HW, SW Requirement Specification</vt:lpstr>
      <vt:lpstr>Modules and its short description</vt:lpstr>
      <vt:lpstr>Modules and its short description</vt:lpstr>
      <vt:lpstr>Users and their role description</vt:lpstr>
      <vt:lpstr>Users and their role description</vt:lpstr>
      <vt:lpstr>Limitations</vt:lpstr>
      <vt:lpstr>Future Enhancement</vt:lpstr>
      <vt:lpstr>References &amp; Bibliography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Jay Gandhi</cp:lastModifiedBy>
  <cp:revision>77</cp:revision>
  <dcterms:created xsi:type="dcterms:W3CDTF">2017-10-03T10:36:15Z</dcterms:created>
  <dcterms:modified xsi:type="dcterms:W3CDTF">2022-06-07T07:05:49Z</dcterms:modified>
</cp:coreProperties>
</file>