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02FC3-924D-4453-A620-CC025A46A5F1}" v="5" dt="2022-04-30T06:19:08.228"/>
  </p1510:revLst>
</p1510:revInfo>
</file>

<file path=ppt/tableStyles.xml><?xml version="1.0" encoding="utf-8"?>
<a:tblStyleLst xmlns:a="http://schemas.openxmlformats.org/drawingml/2006/main" def="{D292E81E-2B47-426D-91B5-FFFB9AD16C93}">
  <a:tblStyle styleId="{D292E81E-2B47-426D-91B5-FFFB9AD16C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n, Jayakanth" userId="3dc9cb89-ddb6-4449-94f3-8439c98d1dd7" providerId="ADAL" clId="{13402FC3-924D-4453-A620-CC025A46A5F1}"/>
    <pc:docChg chg="custSel addSld modSld">
      <pc:chgData name="Srinivasan, Jayakanth" userId="3dc9cb89-ddb6-4449-94f3-8439c98d1dd7" providerId="ADAL" clId="{13402FC3-924D-4453-A620-CC025A46A5F1}" dt="2022-04-30T06:19:47.275" v="244" actId="113"/>
      <pc:docMkLst>
        <pc:docMk/>
      </pc:docMkLst>
      <pc:sldChg chg="addSp delSp modSp add mod">
        <pc:chgData name="Srinivasan, Jayakanth" userId="3dc9cb89-ddb6-4449-94f3-8439c98d1dd7" providerId="ADAL" clId="{13402FC3-924D-4453-A620-CC025A46A5F1}" dt="2022-04-30T06:19:47.275" v="244" actId="113"/>
        <pc:sldMkLst>
          <pc:docMk/>
          <pc:sldMk cId="891665107" sldId="262"/>
        </pc:sldMkLst>
        <pc:spChg chg="add del">
          <ac:chgData name="Srinivasan, Jayakanth" userId="3dc9cb89-ddb6-4449-94f3-8439c98d1dd7" providerId="ADAL" clId="{13402FC3-924D-4453-A620-CC025A46A5F1}" dt="2022-04-30T06:17:14.788" v="173"/>
          <ac:spMkLst>
            <pc:docMk/>
            <pc:sldMk cId="891665107" sldId="262"/>
            <ac:spMk id="2" creationId="{5854CB86-0AC2-42E5-826C-EA9331677F8B}"/>
          </ac:spMkLst>
        </pc:spChg>
        <pc:spChg chg="mod">
          <ac:chgData name="Srinivasan, Jayakanth" userId="3dc9cb89-ddb6-4449-94f3-8439c98d1dd7" providerId="ADAL" clId="{13402FC3-924D-4453-A620-CC025A46A5F1}" dt="2022-04-30T06:14:00.119" v="30" actId="20577"/>
          <ac:spMkLst>
            <pc:docMk/>
            <pc:sldMk cId="891665107" sldId="262"/>
            <ac:spMk id="81" creationId="{00000000-0000-0000-0000-000000000000}"/>
          </ac:spMkLst>
        </pc:spChg>
        <pc:spChg chg="mod">
          <ac:chgData name="Srinivasan, Jayakanth" userId="3dc9cb89-ddb6-4449-94f3-8439c98d1dd7" providerId="ADAL" clId="{13402FC3-924D-4453-A620-CC025A46A5F1}" dt="2022-04-30T06:19:47.275" v="244" actId="113"/>
          <ac:spMkLst>
            <pc:docMk/>
            <pc:sldMk cId="891665107" sldId="262"/>
            <ac:spMk id="82" creationId="{00000000-0000-0000-0000-000000000000}"/>
          </ac:spMkLst>
        </pc:spChg>
        <pc:picChg chg="del mod">
          <ac:chgData name="Srinivasan, Jayakanth" userId="3dc9cb89-ddb6-4449-94f3-8439c98d1dd7" providerId="ADAL" clId="{13402FC3-924D-4453-A620-CC025A46A5F1}" dt="2022-04-30T06:14:05.252" v="32" actId="478"/>
          <ac:picMkLst>
            <pc:docMk/>
            <pc:sldMk cId="891665107" sldId="262"/>
            <ac:picMk id="83" creationId="{00000000-0000-0000-0000-000000000000}"/>
          </ac:picMkLst>
        </pc:picChg>
        <pc:picChg chg="add mod">
          <ac:chgData name="Srinivasan, Jayakanth" userId="3dc9cb89-ddb6-4449-94f3-8439c98d1dd7" providerId="ADAL" clId="{13402FC3-924D-4453-A620-CC025A46A5F1}" dt="2022-04-30T06:19:08.228" v="221" actId="1076"/>
          <ac:picMkLst>
            <pc:docMk/>
            <pc:sldMk cId="891665107" sldId="262"/>
            <ac:picMk id="1027" creationId="{0E0DC69C-B0EE-4193-9946-F9E128EC7E5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e076f1e9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e076f1e9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e076f1e9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e076f1e9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e076f1e9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e076f1e9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076f1e9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076f1e9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076f1e9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076f1e9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912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e076f1e9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e076f1e9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www.kaggle.com/fmendes/fmendesdat263xdemo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64100" y="926025"/>
            <a:ext cx="8520600" cy="14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Data Analysis &amp; Modelling Techniques</a:t>
            </a:r>
            <a:endParaRPr sz="3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64100" y="2023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Prediction of Calories Burned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64100" y="2696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Spring 2022 - Project Group 18</a:t>
            </a:r>
            <a:endParaRPr sz="2000" b="1"/>
          </a:p>
        </p:txBody>
      </p:sp>
      <p:sp>
        <p:nvSpPr>
          <p:cNvPr id="57" name="Google Shape;57;p13"/>
          <p:cNvSpPr txBox="1"/>
          <p:nvPr/>
        </p:nvSpPr>
        <p:spPr>
          <a:xfrm>
            <a:off x="2959800" y="3661600"/>
            <a:ext cx="3529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Likhit Lingudu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Divija Surepally 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Jayakanth Srinivasan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Sai Hruthik Reddy Katipally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62;p14"/>
          <p:cNvGraphicFramePr/>
          <p:nvPr>
            <p:extLst>
              <p:ext uri="{D42A27DB-BD31-4B8C-83A1-F6EECF244321}">
                <p14:modId xmlns:p14="http://schemas.microsoft.com/office/powerpoint/2010/main" val="262979876"/>
              </p:ext>
            </p:extLst>
          </p:nvPr>
        </p:nvGraphicFramePr>
        <p:xfrm>
          <a:off x="205500" y="160400"/>
          <a:ext cx="8753050" cy="4432115"/>
        </p:xfrm>
        <a:graphic>
          <a:graphicData uri="http://schemas.openxmlformats.org/drawingml/2006/table">
            <a:tbl>
              <a:tblPr>
                <a:noFill/>
                <a:tableStyleId>{D292E81E-2B47-426D-91B5-FFFB9AD16C93}</a:tableStyleId>
              </a:tblPr>
              <a:tblGrid>
                <a:gridCol w="437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/>
                        <a:t>Project name: </a:t>
                      </a:r>
                      <a:r>
                        <a:rPr lang="en-GB" sz="1300"/>
                        <a:t>Prediction of Calories Burned 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/>
                        <a:t>Project champion/leader: </a:t>
                      </a:r>
                      <a:r>
                        <a:rPr lang="en-GB" sz="1300"/>
                        <a:t>Jayakanth Srinivasan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/>
                        <a:t>Problem statement: </a:t>
                      </a:r>
                      <a:r>
                        <a:rPr lang="en-GB" sz="1300"/>
                        <a:t>To create a predictive system that predicts the number of calories burned by the users based on their age, gender, etc.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/>
                        <a:t>Project goal: </a:t>
                      </a:r>
                      <a:r>
                        <a:rPr lang="en-GB" sz="1300"/>
                        <a:t>The system will predict the number of calories burned for a period when the users have been exercising. The prediction will depend on multiple user factors that vary from one user to another.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/>
                        <a:t>Business case: </a:t>
                      </a:r>
                      <a:r>
                        <a:rPr lang="en-GB" sz="1300"/>
                        <a:t>The users will get to know the number of calories they’ve burned. It will help them to </a:t>
                      </a: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lose weight, </a:t>
                      </a:r>
                      <a:r>
                        <a:rPr lang="en-GB" sz="1300"/>
                        <a:t>maintain physical fitness, etc.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 dirty="0"/>
                        <a:t>Project scope: </a:t>
                      </a:r>
                      <a:r>
                        <a:rPr lang="en-GB" sz="1300" dirty="0"/>
                        <a:t>The predictive model will be trained with open-source historical data. The system will use the model to predict the calories burned using regression. 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0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 dirty="0"/>
                        <a:t>Team members: </a:t>
                      </a:r>
                      <a:endParaRPr sz="13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dirty="0">
                          <a:solidFill>
                            <a:schemeClr val="dk1"/>
                          </a:solidFill>
                        </a:rPr>
                        <a:t>Sai </a:t>
                      </a:r>
                      <a:r>
                        <a:rPr lang="en-GB" sz="1300" dirty="0" err="1">
                          <a:solidFill>
                            <a:schemeClr val="dk1"/>
                          </a:solidFill>
                        </a:rPr>
                        <a:t>Hruthik</a:t>
                      </a:r>
                      <a:r>
                        <a:rPr lang="en-GB" sz="1300" dirty="0">
                          <a:solidFill>
                            <a:schemeClr val="dk1"/>
                          </a:solidFill>
                        </a:rPr>
                        <a:t> Reddy </a:t>
                      </a:r>
                      <a:r>
                        <a:rPr lang="en-GB" sz="1300" dirty="0" err="1">
                          <a:solidFill>
                            <a:schemeClr val="dk1"/>
                          </a:solidFill>
                        </a:rPr>
                        <a:t>Katipally</a:t>
                      </a:r>
                      <a:r>
                        <a:rPr lang="en-GB" sz="1300" dirty="0">
                          <a:solidFill>
                            <a:schemeClr val="dk1"/>
                          </a:solidFill>
                        </a:rPr>
                        <a:t> - 1001937465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dirty="0" err="1">
                          <a:solidFill>
                            <a:schemeClr val="dk1"/>
                          </a:solidFill>
                        </a:rPr>
                        <a:t>Likhit</a:t>
                      </a:r>
                      <a:r>
                        <a:rPr lang="en-GB" sz="13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GB" sz="1300" dirty="0" err="1">
                          <a:solidFill>
                            <a:schemeClr val="dk1"/>
                          </a:solidFill>
                        </a:rPr>
                        <a:t>Lingudu</a:t>
                      </a:r>
                      <a:r>
                        <a:rPr lang="en-GB" sz="1300" dirty="0">
                          <a:solidFill>
                            <a:schemeClr val="dk1"/>
                          </a:solidFill>
                        </a:rPr>
                        <a:t> - 1002027472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dirty="0">
                          <a:solidFill>
                            <a:schemeClr val="dk1"/>
                          </a:solidFill>
                        </a:rPr>
                        <a:t>Jayakanth Srinivasan - 1001919453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dirty="0" err="1">
                          <a:solidFill>
                            <a:schemeClr val="dk1"/>
                          </a:solidFill>
                        </a:rPr>
                        <a:t>Divija</a:t>
                      </a:r>
                      <a:r>
                        <a:rPr lang="en-GB" sz="13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GB" sz="1300" dirty="0" err="1">
                          <a:solidFill>
                            <a:schemeClr val="dk1"/>
                          </a:solidFill>
                        </a:rPr>
                        <a:t>Surepally</a:t>
                      </a:r>
                      <a:r>
                        <a:rPr lang="en-GB" sz="1300" dirty="0">
                          <a:solidFill>
                            <a:schemeClr val="dk1"/>
                          </a:solidFill>
                        </a:rPr>
                        <a:t> - 1002027972</a:t>
                      </a:r>
                      <a:endParaRPr sz="13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 dirty="0"/>
                        <a:t>Benefits:</a:t>
                      </a:r>
                      <a:endParaRPr sz="1300" b="1" dirty="0"/>
                    </a:p>
                    <a:p>
                      <a:pPr marL="45720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GB" sz="1300" dirty="0"/>
                        <a:t>Users will know the number of calories burned during their exercise</a:t>
                      </a:r>
                      <a:endParaRPr sz="1300" dirty="0"/>
                    </a:p>
                    <a:p>
                      <a:pPr marL="45720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GB" sz="1300" dirty="0"/>
                        <a:t>Helps users who are trying to lose weight</a:t>
                      </a:r>
                      <a:endParaRPr sz="1300" dirty="0"/>
                    </a:p>
                    <a:p>
                      <a:pPr marL="45720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GB" sz="1300" dirty="0"/>
                        <a:t>Self-tracking allows the users to maintain a healthier diet &amp; exercise more.</a:t>
                      </a:r>
                      <a:endParaRPr sz="1300" dirty="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0" y="182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1"/>
                </a:solidFill>
              </a:rPr>
              <a:t>Workflow</a:t>
            </a:r>
            <a:endParaRPr u="sng"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l="3933" t="2267" r="4600" b="2038"/>
          <a:stretch/>
        </p:blipFill>
        <p:spPr>
          <a:xfrm>
            <a:off x="1687725" y="662500"/>
            <a:ext cx="6037449" cy="376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624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1"/>
                </a:solidFill>
              </a:rPr>
              <a:t>Regression Analysis</a:t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436900" y="923225"/>
            <a:ext cx="8191800" cy="22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en-GB" b="1">
                <a:solidFill>
                  <a:srgbClr val="202122"/>
                </a:solidFill>
                <a:highlight>
                  <a:srgbClr val="FFFFFF"/>
                </a:highlight>
              </a:rPr>
              <a:t>Regression Analysis</a:t>
            </a:r>
            <a:r>
              <a:rPr lang="en-GB">
                <a:solidFill>
                  <a:srgbClr val="202122"/>
                </a:solidFill>
                <a:highlight>
                  <a:srgbClr val="FFFFFF"/>
                </a:highlight>
              </a:rPr>
              <a:t> is a set of statistical processes for estimating the relationships between a dependent variable and one or more independent variables.</a:t>
            </a:r>
            <a:br>
              <a:rPr lang="en-GB">
                <a:solidFill>
                  <a:srgbClr val="202122"/>
                </a:solidFill>
                <a:highlight>
                  <a:srgbClr val="FFFFFF"/>
                </a:highlight>
              </a:rPr>
            </a:b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en-GB" sz="1350" b="1">
                <a:solidFill>
                  <a:srgbClr val="2F3135"/>
                </a:solidFill>
                <a:highlight>
                  <a:srgbClr val="FFFFFF"/>
                </a:highlight>
              </a:rPr>
              <a:t>Dependent Variable:</a:t>
            </a:r>
            <a:r>
              <a:rPr lang="en-GB" sz="1350">
                <a:solidFill>
                  <a:srgbClr val="2F3135"/>
                </a:solidFill>
                <a:highlight>
                  <a:srgbClr val="FFFFFF"/>
                </a:highlight>
              </a:rPr>
              <a:t> factor that we’re trying to predict. </a:t>
            </a:r>
            <a:br>
              <a:rPr lang="en-GB" sz="1350">
                <a:solidFill>
                  <a:srgbClr val="2F3135"/>
                </a:solidFill>
                <a:highlight>
                  <a:srgbClr val="FFFFFF"/>
                </a:highlight>
              </a:rPr>
            </a:br>
            <a:r>
              <a:rPr lang="en-GB" sz="1350" b="1">
                <a:solidFill>
                  <a:srgbClr val="2F3135"/>
                </a:solidFill>
                <a:highlight>
                  <a:srgbClr val="FFFFFF"/>
                </a:highlight>
              </a:rPr>
              <a:t>Independent Variables:</a:t>
            </a:r>
            <a:r>
              <a:rPr lang="en-GB" sz="1350">
                <a:solidFill>
                  <a:srgbClr val="2F3135"/>
                </a:solidFill>
                <a:highlight>
                  <a:srgbClr val="FFFFFF"/>
                </a:highlight>
              </a:rPr>
              <a:t> factors that have an impact on the dependent variable.</a:t>
            </a:r>
            <a:br>
              <a:rPr lang="en-GB" sz="1350">
                <a:solidFill>
                  <a:srgbClr val="2F3135"/>
                </a:solidFill>
                <a:highlight>
                  <a:srgbClr val="FFFFFF"/>
                </a:highlight>
              </a:rPr>
            </a:br>
            <a:endParaRPr sz="1350">
              <a:solidFill>
                <a:srgbClr val="2F3135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3135"/>
              </a:buClr>
              <a:buSzPts val="1350"/>
              <a:buChar char="●"/>
            </a:pPr>
            <a:r>
              <a:rPr lang="en-GB" sz="1350">
                <a:solidFill>
                  <a:srgbClr val="2F3135"/>
                </a:solidFill>
                <a:highlight>
                  <a:srgbClr val="FFFFFF"/>
                </a:highlight>
              </a:rPr>
              <a:t>It involves plotting the data on a graph and deducing the regression line.</a:t>
            </a:r>
            <a:endParaRPr sz="1350">
              <a:solidFill>
                <a:srgbClr val="2F3135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3135"/>
              </a:buClr>
              <a:buSzPts val="1350"/>
              <a:buChar char="●"/>
            </a:pPr>
            <a:r>
              <a:rPr lang="en-GB" sz="1350">
                <a:solidFill>
                  <a:srgbClr val="2F3135"/>
                </a:solidFill>
                <a:highlight>
                  <a:srgbClr val="FFFFFF"/>
                </a:highlight>
              </a:rPr>
              <a:t>The regression line represents the relationship between independent variable and dependent variable.</a:t>
            </a:r>
            <a:endParaRPr sz="1350">
              <a:solidFill>
                <a:srgbClr val="2F3135"/>
              </a:solidFill>
              <a:highlight>
                <a:srgbClr val="FFFFFF"/>
              </a:highlight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9150" y="2978875"/>
            <a:ext cx="2540050" cy="13270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9575" y="2954500"/>
            <a:ext cx="2633375" cy="1375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311700" y="2624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1"/>
                </a:solidFill>
              </a:rPr>
              <a:t>Prediction</a:t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36900" y="923225"/>
            <a:ext cx="81918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3135"/>
              </a:buClr>
              <a:buSzPts val="1350"/>
              <a:buChar char="●"/>
            </a:pPr>
            <a:r>
              <a:rPr lang="en-GB">
                <a:solidFill>
                  <a:srgbClr val="202122"/>
                </a:solidFill>
                <a:highlight>
                  <a:srgbClr val="FFFFFF"/>
                </a:highlight>
              </a:rPr>
              <a:t>A tree-based algorithm called </a:t>
            </a:r>
            <a:r>
              <a:rPr lang="en-GB" b="1">
                <a:solidFill>
                  <a:srgbClr val="202122"/>
                </a:solidFill>
                <a:highlight>
                  <a:srgbClr val="FFFFFF"/>
                </a:highlight>
              </a:rPr>
              <a:t>XGBoost Regressor </a:t>
            </a:r>
            <a:r>
              <a:rPr lang="en-GB">
                <a:solidFill>
                  <a:srgbClr val="202122"/>
                </a:solidFill>
                <a:highlight>
                  <a:srgbClr val="FFFFFF"/>
                </a:highlight>
              </a:rPr>
              <a:t>will be used for the prediction.</a:t>
            </a:r>
            <a:endParaRPr b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en-GB">
                <a:solidFill>
                  <a:srgbClr val="202122"/>
                </a:solidFill>
                <a:highlight>
                  <a:srgbClr val="FFFFFF"/>
                </a:highlight>
              </a:rPr>
              <a:t>Higher accuracy and better performance Random Forest algorithm.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en-GB" b="1">
                <a:solidFill>
                  <a:srgbClr val="202122"/>
                </a:solidFill>
                <a:highlight>
                  <a:srgbClr val="FFFFFF"/>
                </a:highlight>
              </a:rPr>
              <a:t>Dependent variable: </a:t>
            </a:r>
            <a:r>
              <a:rPr lang="en-GB">
                <a:solidFill>
                  <a:srgbClr val="202122"/>
                </a:solidFill>
                <a:highlight>
                  <a:srgbClr val="FFFFFF"/>
                </a:highlight>
              </a:rPr>
              <a:t>number of Calories burned.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en-GB" b="1">
                <a:solidFill>
                  <a:srgbClr val="202122"/>
                </a:solidFill>
                <a:highlight>
                  <a:srgbClr val="FFFFFF"/>
                </a:highlight>
              </a:rPr>
              <a:t>Independent variables: </a:t>
            </a:r>
            <a:r>
              <a:rPr lang="en-GB">
                <a:solidFill>
                  <a:srgbClr val="202122"/>
                </a:solidFill>
                <a:highlight>
                  <a:srgbClr val="FFFFFF"/>
                </a:highlight>
              </a:rPr>
              <a:t>gender, age, height, weight, duration of exercise, heart rate and body temperature.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en-GB" b="1">
                <a:solidFill>
                  <a:srgbClr val="202122"/>
                </a:solidFill>
                <a:highlight>
                  <a:srgbClr val="FFFFFF"/>
                </a:highlight>
              </a:rPr>
              <a:t>Dataset: </a:t>
            </a:r>
            <a:r>
              <a:rPr lang="en-GB">
                <a:solidFill>
                  <a:srgbClr val="202122"/>
                </a:solidFill>
                <a:highlight>
                  <a:srgbClr val="FFFFFF"/>
                </a:highlight>
              </a:rPr>
              <a:t>open-source dataset from </a:t>
            </a:r>
            <a:r>
              <a:rPr lang="en-GB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Kaggle</a:t>
            </a:r>
            <a:r>
              <a:rPr lang="en-GB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8800" y="2413475"/>
            <a:ext cx="3488381" cy="18991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311700" y="2624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dk1"/>
                </a:solidFill>
              </a:rPr>
              <a:t>Project outcome:</a:t>
            </a:r>
            <a:endParaRPr u="sng" dirty="0">
              <a:solidFill>
                <a:schemeClr val="dk1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36900" y="923225"/>
            <a:ext cx="81918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3135"/>
              </a:buClr>
              <a:buSzPts val="1350"/>
              <a:buChar char="●"/>
            </a:pPr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</a:rPr>
              <a:t>The model successfully predicts the calories burned using the independent variables.</a:t>
            </a:r>
          </a:p>
          <a:p>
            <a:pPr marL="45720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3135"/>
              </a:buClr>
              <a:buSzPts val="1350"/>
              <a:buChar char="●"/>
            </a:pPr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</a:rPr>
              <a:t>The Mean Absolute Error of the model is </a:t>
            </a:r>
            <a:r>
              <a:rPr lang="en-US" b="1" dirty="0">
                <a:solidFill>
                  <a:srgbClr val="202122"/>
                </a:solidFill>
                <a:highlight>
                  <a:srgbClr val="FFFFFF"/>
                </a:highlight>
              </a:rPr>
              <a:t>1.48</a:t>
            </a:r>
          </a:p>
          <a:p>
            <a:pPr marL="45720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3135"/>
              </a:buClr>
              <a:buSzPts val="1350"/>
              <a:buChar char="●"/>
            </a:pPr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</a:rPr>
              <a:t>The prediction model mean is at </a:t>
            </a:r>
            <a:r>
              <a:rPr lang="en-US" b="1" dirty="0">
                <a:solidFill>
                  <a:srgbClr val="202122"/>
                </a:solidFill>
                <a:highlight>
                  <a:srgbClr val="FFFFFF"/>
                </a:highlight>
              </a:rPr>
              <a:t>89.34%</a:t>
            </a:r>
            <a:endParaRPr b="1" dirty="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1027" name="Picture 3" descr="Workout free fitness and exercise clipart clip art pictures graphics 4 3">
            <a:extLst>
              <a:ext uri="{FF2B5EF4-FFF2-40B4-BE49-F238E27FC236}">
                <a16:creationId xmlns:a16="http://schemas.microsoft.com/office/drawing/2014/main" id="{0E0DC69C-B0EE-4193-9946-F9E128EC7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502" y="2374628"/>
            <a:ext cx="3766349" cy="154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66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ctrTitle"/>
          </p:nvPr>
        </p:nvSpPr>
        <p:spPr>
          <a:xfrm>
            <a:off x="311700" y="1826100"/>
            <a:ext cx="8520600" cy="14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THANK YOU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389</Words>
  <Application>Microsoft Office PowerPoint</Application>
  <PresentationFormat>On-screen Show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Data Analysis &amp; Modelling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&amp; Modelling Techniques</dc:title>
  <cp:lastModifiedBy>Srinivasan, Jayakanth</cp:lastModifiedBy>
  <cp:revision>4</cp:revision>
  <dcterms:modified xsi:type="dcterms:W3CDTF">2022-04-30T06:19:48Z</dcterms:modified>
</cp:coreProperties>
</file>