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Alexandria"/>
      <p:regular r:id="rId21"/>
      <p:bold r:id="rId22"/>
    </p:embeddedFont>
    <p:embeddedFont>
      <p:font typeface="Sora"/>
      <p:regular r:id="rId23"/>
      <p:bold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Alexandria-bold.fntdata"/><Relationship Id="rId21" Type="http://schemas.openxmlformats.org/officeDocument/2006/relationships/font" Target="fonts/Alexandria-regular.fntdata"/><Relationship Id="rId24" Type="http://schemas.openxmlformats.org/officeDocument/2006/relationships/font" Target="fonts/Sora-bold.fntdata"/><Relationship Id="rId23" Type="http://schemas.openxmlformats.org/officeDocument/2006/relationships/font" Target="fonts/Sor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d1e3fb6fb_1_2: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g26d1e3fb6fb_1_2: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64" name="Google Shape;64;g26d1e3fb6fb_1_2: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d1e3fb6fb_1_129: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26d1e3fb6fb_1_129: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211" name="Google Shape;211;g26d1e3fb6fb_1_129: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d1e3fb6fb_1_142:notes"/>
          <p:cNvSpPr/>
          <p:nvPr>
            <p:ph idx="2" type="sldImg"/>
          </p:nvPr>
        </p:nvSpPr>
        <p:spPr>
          <a:xfrm>
            <a:off x="571500" y="714375"/>
            <a:ext cx="4572000" cy="19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26d1e3fb6fb_1_142:notes"/>
          <p:cNvSpPr txBox="1"/>
          <p:nvPr>
            <p:ph idx="1" type="body"/>
          </p:nvPr>
        </p:nvSpPr>
        <p:spPr>
          <a:xfrm>
            <a:off x="571500" y="2750344"/>
            <a:ext cx="4572000" cy="2250300"/>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222" name="Google Shape;222;g26d1e3fb6fb_1_142:notes"/>
          <p:cNvSpPr txBox="1"/>
          <p:nvPr>
            <p:ph idx="12" type="sldNum"/>
          </p:nvPr>
        </p:nvSpPr>
        <p:spPr>
          <a:xfrm>
            <a:off x="3237178" y="5428258"/>
            <a:ext cx="2476500" cy="286800"/>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d1e3fb6e4_0_12:notes"/>
          <p:cNvSpPr/>
          <p:nvPr>
            <p:ph idx="2" type="sldImg"/>
          </p:nvPr>
        </p:nvSpPr>
        <p:spPr>
          <a:xfrm>
            <a:off x="571500" y="714375"/>
            <a:ext cx="4572000" cy="19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g26d1e3fb6e4_0_12:notes"/>
          <p:cNvSpPr txBox="1"/>
          <p:nvPr>
            <p:ph idx="1" type="body"/>
          </p:nvPr>
        </p:nvSpPr>
        <p:spPr>
          <a:xfrm>
            <a:off x="571500" y="2750344"/>
            <a:ext cx="4572000" cy="2250300"/>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75" name="Google Shape;75;g26d1e3fb6e4_0_12:notes"/>
          <p:cNvSpPr txBox="1"/>
          <p:nvPr>
            <p:ph idx="12" type="sldNum"/>
          </p:nvPr>
        </p:nvSpPr>
        <p:spPr>
          <a:xfrm>
            <a:off x="3237178" y="5428258"/>
            <a:ext cx="2476500" cy="286800"/>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d1e3fb6fb_1_16: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g26d1e3fb6fb_1_16: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86" name="Google Shape;86;g26d1e3fb6fb_1_16: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d1e3fb6fb_1_37: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g26d1e3fb6fb_1_37: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108" name="Google Shape;108;g26d1e3fb6fb_1_37: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d1e3fb6fb_1_51: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g26d1e3fb6fb_1_51: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123" name="Google Shape;123;g26d1e3fb6fb_1_51: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d1e3fb6fb_1_69: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26d1e3fb6fb_1_69: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141" name="Google Shape;141;g26d1e3fb6fb_1_69: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d1e3fb6e4_0_22:notes"/>
          <p:cNvSpPr/>
          <p:nvPr>
            <p:ph idx="2" type="sldImg"/>
          </p:nvPr>
        </p:nvSpPr>
        <p:spPr>
          <a:xfrm>
            <a:off x="571500" y="714375"/>
            <a:ext cx="4572000" cy="19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26d1e3fb6e4_0_22:notes"/>
          <p:cNvSpPr txBox="1"/>
          <p:nvPr>
            <p:ph idx="1" type="body"/>
          </p:nvPr>
        </p:nvSpPr>
        <p:spPr>
          <a:xfrm>
            <a:off x="571500" y="2750344"/>
            <a:ext cx="4572000" cy="2250300"/>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167" name="Google Shape;167;g26d1e3fb6e4_0_22:notes"/>
          <p:cNvSpPr txBox="1"/>
          <p:nvPr>
            <p:ph idx="12" type="sldNum"/>
          </p:nvPr>
        </p:nvSpPr>
        <p:spPr>
          <a:xfrm>
            <a:off x="3237178" y="5428258"/>
            <a:ext cx="2476500" cy="286800"/>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d1e3fb6fb_1_94: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26d1e3fb6fb_1_94: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176" name="Google Shape;176;g26d1e3fb6fb_1_94: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d1e3fb6fb_1_108: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26d1e3fb6fb_1_108: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190" name="Google Shape;190;g26d1e3fb6fb_1_108: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60" name="Shape 6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p:nvPr/>
        </p:nvSpPr>
        <p:spPr>
          <a:xfrm>
            <a:off x="0" y="0"/>
            <a:ext cx="9144000" cy="5143500"/>
          </a:xfrm>
          <a:prstGeom prst="rect">
            <a:avLst/>
          </a:prstGeom>
          <a:solidFill>
            <a:srgbClr val="E7EEF9"/>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67" name="Google Shape;67;p14"/>
          <p:cNvSpPr/>
          <p:nvPr/>
        </p:nvSpPr>
        <p:spPr>
          <a:xfrm>
            <a:off x="0" y="0"/>
            <a:ext cx="9144000" cy="5143500"/>
          </a:xfrm>
          <a:prstGeom prst="rect">
            <a:avLst/>
          </a:prstGeom>
          <a:solidFill>
            <a:srgbClr val="FFFAFA"/>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68" name="Google Shape;68;p14"/>
          <p:cNvPicPr preferRelativeResize="0"/>
          <p:nvPr/>
        </p:nvPicPr>
        <p:blipFill rotWithShape="1">
          <a:blip r:embed="rId3">
            <a:alphaModFix/>
          </a:blip>
          <a:srcRect b="0" l="0" r="0" t="0"/>
          <a:stretch/>
        </p:blipFill>
        <p:spPr>
          <a:xfrm>
            <a:off x="5715000" y="0"/>
            <a:ext cx="3429000" cy="5143500"/>
          </a:xfrm>
          <a:prstGeom prst="rect">
            <a:avLst/>
          </a:prstGeom>
          <a:noFill/>
          <a:ln>
            <a:noFill/>
          </a:ln>
        </p:spPr>
      </p:pic>
      <p:sp>
        <p:nvSpPr>
          <p:cNvPr id="69" name="Google Shape;69;p14"/>
          <p:cNvSpPr/>
          <p:nvPr/>
        </p:nvSpPr>
        <p:spPr>
          <a:xfrm>
            <a:off x="520749" y="1191890"/>
            <a:ext cx="4673501" cy="1041499"/>
          </a:xfrm>
          <a:prstGeom prst="rect">
            <a:avLst/>
          </a:prstGeom>
          <a:noFill/>
          <a:ln>
            <a:noFill/>
          </a:ln>
        </p:spPr>
        <p:txBody>
          <a:bodyPr anchorCtr="0" anchor="t" bIns="28575" lIns="57150" spcFirstLastPara="1" rIns="57150" wrap="square" tIns="28575">
            <a:noAutofit/>
          </a:bodyPr>
          <a:lstStyle/>
          <a:p>
            <a:pPr indent="0" lvl="0" marL="0" marR="0" rtl="0" algn="l">
              <a:lnSpc>
                <a:spcPct val="124995"/>
              </a:lnSpc>
              <a:spcBef>
                <a:spcPts val="0"/>
              </a:spcBef>
              <a:spcAft>
                <a:spcPts val="0"/>
              </a:spcAft>
              <a:buClr>
                <a:srgbClr val="1F1E1E"/>
              </a:buClr>
              <a:buSzPts val="3300"/>
              <a:buFont typeface="Alexandria"/>
              <a:buNone/>
            </a:pPr>
            <a:r>
              <a:rPr b="1" i="0" lang="en" sz="3300" u="none" cap="none" strike="noStrike">
                <a:solidFill>
                  <a:srgbClr val="1F1E1E"/>
                </a:solidFill>
                <a:latin typeface="Alexandria"/>
                <a:ea typeface="Alexandria"/>
                <a:cs typeface="Alexandria"/>
                <a:sym typeface="Alexandria"/>
              </a:rPr>
              <a:t>Breast Cancer Image Classification </a:t>
            </a:r>
            <a:endParaRPr b="0" i="0" sz="3300" u="none" cap="none" strike="noStrike">
              <a:solidFill>
                <a:schemeClr val="dk1"/>
              </a:solidFill>
              <a:latin typeface="Calibri"/>
              <a:ea typeface="Calibri"/>
              <a:cs typeface="Calibri"/>
              <a:sym typeface="Calibri"/>
            </a:endParaRPr>
          </a:p>
        </p:txBody>
      </p:sp>
      <p:sp>
        <p:nvSpPr>
          <p:cNvPr id="70" name="Google Shape;70;p14"/>
          <p:cNvSpPr/>
          <p:nvPr/>
        </p:nvSpPr>
        <p:spPr>
          <a:xfrm>
            <a:off x="520749" y="3718924"/>
            <a:ext cx="4673400" cy="1110600"/>
          </a:xfrm>
          <a:prstGeom prst="rect">
            <a:avLst/>
          </a:prstGeom>
          <a:noFill/>
          <a:ln>
            <a:noFill/>
          </a:ln>
        </p:spPr>
        <p:txBody>
          <a:bodyPr anchorCtr="0" anchor="b" bIns="28575" lIns="57150" spcFirstLastPara="1" rIns="57150" wrap="square" tIns="28575">
            <a:noAutofit/>
          </a:bodyPr>
          <a:lstStyle/>
          <a:p>
            <a:pPr indent="0" lvl="0" marL="0" marR="0" rtl="0" algn="l">
              <a:lnSpc>
                <a:spcPct val="159942"/>
              </a:lnSpc>
              <a:spcBef>
                <a:spcPts val="0"/>
              </a:spcBef>
              <a:spcAft>
                <a:spcPts val="0"/>
              </a:spcAft>
              <a:buClr>
                <a:srgbClr val="3B3535"/>
              </a:buClr>
              <a:buSzPts val="1100"/>
              <a:buFont typeface="Sora"/>
              <a:buNone/>
            </a:pPr>
            <a:r>
              <a:rPr b="1" lang="en" sz="1300">
                <a:solidFill>
                  <a:srgbClr val="3B3535"/>
                </a:solidFill>
                <a:latin typeface="Sora"/>
                <a:ea typeface="Sora"/>
                <a:cs typeface="Sora"/>
                <a:sym typeface="Sora"/>
              </a:rPr>
              <a:t>-Jay Gondalia</a:t>
            </a:r>
            <a:endParaRPr b="1" i="0" sz="1300" u="none" cap="none" strike="noStrike">
              <a:solidFill>
                <a:schemeClr val="dk1"/>
              </a:solidFill>
              <a:latin typeface="Calibri"/>
              <a:ea typeface="Calibri"/>
              <a:cs typeface="Calibri"/>
              <a:sym typeface="Calibri"/>
            </a:endParaRPr>
          </a:p>
        </p:txBody>
      </p:sp>
      <p:sp>
        <p:nvSpPr>
          <p:cNvPr id="71" name="Google Shape;71;p14"/>
          <p:cNvSpPr/>
          <p:nvPr/>
        </p:nvSpPr>
        <p:spPr>
          <a:xfrm>
            <a:off x="520749" y="3718918"/>
            <a:ext cx="222126" cy="222126"/>
          </a:xfrm>
          <a:prstGeom prst="roundRect">
            <a:avLst>
              <a:gd fmla="val 25726039" name="adj"/>
            </a:avLst>
          </a:prstGeom>
          <a:noFill/>
          <a:ln cap="flat" cmpd="sng" w="9525">
            <a:solidFill>
              <a:srgbClr val="FFFFF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p:nvPr/>
        </p:nvSpPr>
        <p:spPr>
          <a:xfrm>
            <a:off x="0" y="0"/>
            <a:ext cx="9144000" cy="5143500"/>
          </a:xfrm>
          <a:prstGeom prst="rect">
            <a:avLst/>
          </a:prstGeom>
          <a:solidFill>
            <a:srgbClr val="E7EEF9"/>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214" name="Google Shape;214;p23"/>
          <p:cNvSpPr/>
          <p:nvPr/>
        </p:nvSpPr>
        <p:spPr>
          <a:xfrm>
            <a:off x="0" y="0"/>
            <a:ext cx="9144000" cy="5143500"/>
          </a:xfrm>
          <a:prstGeom prst="rect">
            <a:avLst/>
          </a:prstGeom>
          <a:solidFill>
            <a:srgbClr val="FFFAFA"/>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215" name="Google Shape;215;p23"/>
          <p:cNvPicPr preferRelativeResize="0"/>
          <p:nvPr/>
        </p:nvPicPr>
        <p:blipFill rotWithShape="1">
          <a:blip r:embed="rId3">
            <a:alphaModFix/>
          </a:blip>
          <a:srcRect b="0" l="0" r="0" t="0"/>
          <a:stretch/>
        </p:blipFill>
        <p:spPr>
          <a:xfrm>
            <a:off x="0" y="0"/>
            <a:ext cx="9144000" cy="1735931"/>
          </a:xfrm>
          <a:prstGeom prst="rect">
            <a:avLst/>
          </a:prstGeom>
          <a:noFill/>
          <a:ln>
            <a:noFill/>
          </a:ln>
        </p:spPr>
      </p:pic>
      <p:sp>
        <p:nvSpPr>
          <p:cNvPr id="216" name="Google Shape;216;p23"/>
          <p:cNvSpPr/>
          <p:nvPr/>
        </p:nvSpPr>
        <p:spPr>
          <a:xfrm>
            <a:off x="1100138" y="2668191"/>
            <a:ext cx="3471863" cy="433983"/>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1F1E1E"/>
              </a:buClr>
              <a:buSzPts val="2700"/>
              <a:buFont typeface="Alexandria"/>
              <a:buNone/>
            </a:pPr>
            <a:r>
              <a:rPr b="1" i="0" lang="en" sz="2700" u="none" cap="none" strike="noStrike">
                <a:solidFill>
                  <a:srgbClr val="1F1E1E"/>
                </a:solidFill>
                <a:latin typeface="Alexandria"/>
                <a:ea typeface="Alexandria"/>
                <a:cs typeface="Alexandria"/>
                <a:sym typeface="Alexandria"/>
              </a:rPr>
              <a:t>Global Impact</a:t>
            </a:r>
            <a:endParaRPr b="0" i="0" sz="2700" u="none" cap="none" strike="noStrike">
              <a:solidFill>
                <a:schemeClr val="dk1"/>
              </a:solidFill>
              <a:latin typeface="Calibri"/>
              <a:ea typeface="Calibri"/>
              <a:cs typeface="Calibri"/>
              <a:sym typeface="Calibri"/>
            </a:endParaRPr>
          </a:p>
        </p:txBody>
      </p:sp>
      <p:sp>
        <p:nvSpPr>
          <p:cNvPr id="217" name="Google Shape;217;p23"/>
          <p:cNvSpPr/>
          <p:nvPr/>
        </p:nvSpPr>
        <p:spPr>
          <a:xfrm>
            <a:off x="1551447" y="3466650"/>
            <a:ext cx="3163800" cy="2169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3B3535"/>
              </a:buClr>
              <a:buSzPts val="1400"/>
              <a:buFont typeface="Alexandria"/>
              <a:buNone/>
            </a:pPr>
            <a:r>
              <a:rPr b="1" i="0" lang="en" sz="1400" u="none" cap="none" strike="noStrike">
                <a:solidFill>
                  <a:srgbClr val="3B3535"/>
                </a:solidFill>
                <a:latin typeface="Alexandria"/>
                <a:ea typeface="Alexandria"/>
                <a:cs typeface="Alexandria"/>
                <a:sym typeface="Alexandria"/>
              </a:rPr>
              <a:t>Patient Care Improvement</a:t>
            </a:r>
            <a:endParaRPr b="0" i="0" sz="1400" u="none" cap="none" strike="noStrike">
              <a:solidFill>
                <a:schemeClr val="dk1"/>
              </a:solidFill>
              <a:latin typeface="Calibri"/>
              <a:ea typeface="Calibri"/>
              <a:cs typeface="Calibri"/>
              <a:sym typeface="Calibri"/>
            </a:endParaRPr>
          </a:p>
        </p:txBody>
      </p:sp>
      <p:sp>
        <p:nvSpPr>
          <p:cNvPr id="218" name="Google Shape;218;p23"/>
          <p:cNvSpPr/>
          <p:nvPr/>
        </p:nvSpPr>
        <p:spPr>
          <a:xfrm>
            <a:off x="1551459" y="3766914"/>
            <a:ext cx="6492404" cy="444252"/>
          </a:xfrm>
          <a:prstGeom prst="rect">
            <a:avLst/>
          </a:prstGeom>
          <a:noFill/>
          <a:ln>
            <a:noFill/>
          </a:ln>
        </p:spPr>
        <p:txBody>
          <a:bodyPr anchorCtr="0" anchor="t" bIns="28575" lIns="57150" spcFirstLastPara="1" rIns="57150" wrap="square" tIns="28575">
            <a:noAutofit/>
          </a:bodyPr>
          <a:lstStyle/>
          <a:p>
            <a:pPr indent="0" lvl="0" marL="0" marR="0" rtl="0" algn="l">
              <a:lnSpc>
                <a:spcPct val="159942"/>
              </a:lnSpc>
              <a:spcBef>
                <a:spcPts val="0"/>
              </a:spcBef>
              <a:spcAft>
                <a:spcPts val="0"/>
              </a:spcAft>
              <a:buClr>
                <a:srgbClr val="3B3535"/>
              </a:buClr>
              <a:buSzPts val="1100"/>
              <a:buFont typeface="Sora"/>
              <a:buNone/>
            </a:pPr>
            <a:r>
              <a:rPr b="0" i="0" lang="en" sz="1100" u="none" cap="none" strike="noStrike">
                <a:solidFill>
                  <a:srgbClr val="3B3535"/>
                </a:solidFill>
                <a:latin typeface="Sora"/>
                <a:ea typeface="Sora"/>
                <a:cs typeface="Sora"/>
                <a:sym typeface="Sora"/>
              </a:rPr>
              <a:t>By continuing to develop and refine this model, it has the potential to become a valuable tool for breast cancer diagnosis, ultimately contributing to improved patient care.</a:t>
            </a:r>
            <a:endParaRPr b="0" i="0" sz="11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p:nvPr/>
        </p:nvSpPr>
        <p:spPr>
          <a:xfrm>
            <a:off x="0" y="0"/>
            <a:ext cx="9144000" cy="5143500"/>
          </a:xfrm>
          <a:prstGeom prst="rect">
            <a:avLst/>
          </a:prstGeom>
          <a:solidFill>
            <a:srgbClr val="E7EEF9"/>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225" name="Google Shape;225;p24"/>
          <p:cNvSpPr/>
          <p:nvPr/>
        </p:nvSpPr>
        <p:spPr>
          <a:xfrm>
            <a:off x="0" y="0"/>
            <a:ext cx="9144000" cy="5143500"/>
          </a:xfrm>
          <a:prstGeom prst="rect">
            <a:avLst/>
          </a:prstGeom>
          <a:solidFill>
            <a:srgbClr val="FFFAFA"/>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id="226" name="Google Shape;226;p2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p:nvPr/>
        </p:nvSpPr>
        <p:spPr>
          <a:xfrm>
            <a:off x="0" y="0"/>
            <a:ext cx="9144000" cy="5143500"/>
          </a:xfrm>
          <a:prstGeom prst="rect">
            <a:avLst/>
          </a:prstGeom>
          <a:solidFill>
            <a:srgbClr val="E7EEF9"/>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78" name="Google Shape;78;p15"/>
          <p:cNvSpPr/>
          <p:nvPr/>
        </p:nvSpPr>
        <p:spPr>
          <a:xfrm>
            <a:off x="0" y="0"/>
            <a:ext cx="9144000" cy="5143500"/>
          </a:xfrm>
          <a:prstGeom prst="rect">
            <a:avLst/>
          </a:prstGeom>
          <a:solidFill>
            <a:srgbClr val="FFFAFA"/>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79" name="Google Shape;79;p15"/>
          <p:cNvPicPr preferRelativeResize="0"/>
          <p:nvPr/>
        </p:nvPicPr>
        <p:blipFill rotWithShape="1">
          <a:blip r:embed="rId3">
            <a:alphaModFix/>
          </a:blip>
          <a:srcRect b="0" l="0" r="0" t="0"/>
          <a:stretch/>
        </p:blipFill>
        <p:spPr>
          <a:xfrm>
            <a:off x="5715000" y="0"/>
            <a:ext cx="3429000" cy="5143500"/>
          </a:xfrm>
          <a:prstGeom prst="rect">
            <a:avLst/>
          </a:prstGeom>
          <a:noFill/>
          <a:ln>
            <a:noFill/>
          </a:ln>
        </p:spPr>
      </p:pic>
      <p:sp>
        <p:nvSpPr>
          <p:cNvPr id="80" name="Google Shape;80;p15"/>
          <p:cNvSpPr/>
          <p:nvPr/>
        </p:nvSpPr>
        <p:spPr>
          <a:xfrm>
            <a:off x="520750" y="299671"/>
            <a:ext cx="4673400" cy="648000"/>
          </a:xfrm>
          <a:prstGeom prst="rect">
            <a:avLst/>
          </a:prstGeom>
          <a:noFill/>
          <a:ln>
            <a:noFill/>
          </a:ln>
        </p:spPr>
        <p:txBody>
          <a:bodyPr anchorCtr="0" anchor="t" bIns="28575" lIns="57150" spcFirstLastPara="1" rIns="57150" wrap="square" tIns="28575">
            <a:noAutofit/>
          </a:bodyPr>
          <a:lstStyle/>
          <a:p>
            <a:pPr indent="0" lvl="0" marL="0" marR="0" rtl="0" algn="l">
              <a:lnSpc>
                <a:spcPct val="124995"/>
              </a:lnSpc>
              <a:spcBef>
                <a:spcPts val="0"/>
              </a:spcBef>
              <a:spcAft>
                <a:spcPts val="0"/>
              </a:spcAft>
              <a:buClr>
                <a:srgbClr val="1F1E1E"/>
              </a:buClr>
              <a:buSzPts val="3300"/>
              <a:buFont typeface="Alexandria"/>
              <a:buNone/>
            </a:pPr>
            <a:r>
              <a:rPr b="1" lang="en" sz="3300">
                <a:solidFill>
                  <a:srgbClr val="1F1E1E"/>
                </a:solidFill>
                <a:latin typeface="Alexandria"/>
                <a:ea typeface="Alexandria"/>
                <a:cs typeface="Alexandria"/>
                <a:sym typeface="Alexandria"/>
              </a:rPr>
              <a:t>Introduction</a:t>
            </a:r>
            <a:endParaRPr b="0" i="0" sz="3300" u="none" cap="none" strike="noStrike">
              <a:solidFill>
                <a:schemeClr val="dk1"/>
              </a:solidFill>
              <a:latin typeface="Calibri"/>
              <a:ea typeface="Calibri"/>
              <a:cs typeface="Calibri"/>
              <a:sym typeface="Calibri"/>
            </a:endParaRPr>
          </a:p>
        </p:txBody>
      </p:sp>
      <p:sp>
        <p:nvSpPr>
          <p:cNvPr id="81" name="Google Shape;81;p15"/>
          <p:cNvSpPr/>
          <p:nvPr/>
        </p:nvSpPr>
        <p:spPr>
          <a:xfrm>
            <a:off x="520750" y="1405851"/>
            <a:ext cx="4673400" cy="2770800"/>
          </a:xfrm>
          <a:prstGeom prst="rect">
            <a:avLst/>
          </a:prstGeom>
          <a:noFill/>
          <a:ln>
            <a:noFill/>
          </a:ln>
        </p:spPr>
        <p:txBody>
          <a:bodyPr anchorCtr="0" anchor="t" bIns="28575" lIns="57150" spcFirstLastPara="1" rIns="57150" wrap="square" tIns="28575">
            <a:noAutofit/>
          </a:bodyPr>
          <a:lstStyle/>
          <a:p>
            <a:pPr indent="0" lvl="0" marL="0" marR="0" rtl="0" algn="l">
              <a:lnSpc>
                <a:spcPct val="159942"/>
              </a:lnSpc>
              <a:spcBef>
                <a:spcPts val="0"/>
              </a:spcBef>
              <a:spcAft>
                <a:spcPts val="0"/>
              </a:spcAft>
              <a:buClr>
                <a:srgbClr val="3B3535"/>
              </a:buClr>
              <a:buSzPts val="1100"/>
              <a:buFont typeface="Sora"/>
              <a:buNone/>
            </a:pPr>
            <a:r>
              <a:rPr b="0" i="0" lang="en" u="none" cap="none" strike="noStrike">
                <a:solidFill>
                  <a:srgbClr val="3B3535"/>
                </a:solidFill>
                <a:latin typeface="Sora"/>
                <a:ea typeface="Sora"/>
                <a:cs typeface="Sora"/>
                <a:sym typeface="Sora"/>
              </a:rPr>
              <a:t>Breast cancer is a prevalent health concern globally, with early and accurate diagnosis crucial for effective treatment. Deep learning techniques offer significant potential for improving breast cancer image classification. This report describes the development and evaluation of a deep learning model for this purpose.</a:t>
            </a:r>
            <a:endParaRPr b="0" i="0" u="none" cap="none" strike="noStrike">
              <a:solidFill>
                <a:schemeClr val="dk1"/>
              </a:solidFill>
              <a:latin typeface="Calibri"/>
              <a:ea typeface="Calibri"/>
              <a:cs typeface="Calibri"/>
              <a:sym typeface="Calibri"/>
            </a:endParaRPr>
          </a:p>
        </p:txBody>
      </p:sp>
      <p:sp>
        <p:nvSpPr>
          <p:cNvPr id="82" name="Google Shape;82;p15"/>
          <p:cNvSpPr/>
          <p:nvPr/>
        </p:nvSpPr>
        <p:spPr>
          <a:xfrm>
            <a:off x="520749" y="3718918"/>
            <a:ext cx="222000" cy="222000"/>
          </a:xfrm>
          <a:prstGeom prst="roundRect">
            <a:avLst>
              <a:gd fmla="val 25726039" name="adj"/>
            </a:avLst>
          </a:prstGeom>
          <a:noFill/>
          <a:ln cap="flat" cmpd="sng" w="9525">
            <a:solidFill>
              <a:srgbClr val="FFFFF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p:nvPr/>
        </p:nvSpPr>
        <p:spPr>
          <a:xfrm>
            <a:off x="0" y="0"/>
            <a:ext cx="9144000" cy="5143500"/>
          </a:xfrm>
          <a:prstGeom prst="rect">
            <a:avLst/>
          </a:prstGeom>
          <a:solidFill>
            <a:srgbClr val="E7EEF9"/>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89" name="Google Shape;89;p16"/>
          <p:cNvSpPr/>
          <p:nvPr/>
        </p:nvSpPr>
        <p:spPr>
          <a:xfrm>
            <a:off x="-22587" y="-169950"/>
            <a:ext cx="9144000" cy="5143500"/>
          </a:xfrm>
          <a:prstGeom prst="rect">
            <a:avLst/>
          </a:prstGeom>
          <a:solidFill>
            <a:srgbClr val="FFFAFA"/>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90" name="Google Shape;90;p16"/>
          <p:cNvSpPr/>
          <p:nvPr/>
        </p:nvSpPr>
        <p:spPr>
          <a:xfrm>
            <a:off x="2709150" y="682274"/>
            <a:ext cx="3485400" cy="10686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1F1E1E"/>
              </a:buClr>
              <a:buSzPts val="2700"/>
              <a:buFont typeface="Alexandria"/>
              <a:buNone/>
            </a:pPr>
            <a:r>
              <a:rPr b="1" i="0" lang="en" sz="2700" u="none" cap="none" strike="noStrike">
                <a:solidFill>
                  <a:srgbClr val="1F1E1E"/>
                </a:solidFill>
                <a:latin typeface="Alexandria"/>
                <a:ea typeface="Alexandria"/>
                <a:cs typeface="Alexandria"/>
                <a:sym typeface="Alexandria"/>
              </a:rPr>
              <a:t>Dataset Description</a:t>
            </a:r>
            <a:endParaRPr b="0" i="0" sz="2700" u="none" cap="none" strike="noStrike">
              <a:solidFill>
                <a:schemeClr val="dk1"/>
              </a:solidFill>
              <a:latin typeface="Calibri"/>
              <a:ea typeface="Calibri"/>
              <a:cs typeface="Calibri"/>
              <a:sym typeface="Calibri"/>
            </a:endParaRPr>
          </a:p>
        </p:txBody>
      </p:sp>
      <p:sp>
        <p:nvSpPr>
          <p:cNvPr id="91" name="Google Shape;91;p16"/>
          <p:cNvSpPr/>
          <p:nvPr/>
        </p:nvSpPr>
        <p:spPr>
          <a:xfrm>
            <a:off x="2806749" y="1920181"/>
            <a:ext cx="312464" cy="312464"/>
          </a:xfrm>
          <a:prstGeom prst="roundRect">
            <a:avLst>
              <a:gd fmla="val 20000" name="adj"/>
            </a:avLst>
          </a:prstGeom>
          <a:solidFill>
            <a:srgbClr val="D5DCF6"/>
          </a:solidFill>
          <a:ln cap="flat" cmpd="sng" w="9525">
            <a:solidFill>
              <a:srgbClr val="BBC2DC"/>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92" name="Google Shape;92;p16"/>
          <p:cNvSpPr/>
          <p:nvPr/>
        </p:nvSpPr>
        <p:spPr>
          <a:xfrm>
            <a:off x="2806747" y="1946225"/>
            <a:ext cx="312600" cy="260400"/>
          </a:xfrm>
          <a:prstGeom prst="rect">
            <a:avLst/>
          </a:prstGeom>
          <a:noFill/>
          <a:ln>
            <a:noFill/>
          </a:ln>
        </p:spPr>
        <p:txBody>
          <a:bodyPr anchorCtr="0" anchor="t" bIns="28575" lIns="57150" spcFirstLastPara="1" rIns="57150" wrap="square" tIns="28575">
            <a:noAutofit/>
          </a:bodyPr>
          <a:lstStyle/>
          <a:p>
            <a:pPr indent="0" lvl="0" marL="0" marR="0" rtl="0" algn="ctr">
              <a:lnSpc>
                <a:spcPct val="125038"/>
              </a:lnSpc>
              <a:spcBef>
                <a:spcPts val="0"/>
              </a:spcBef>
              <a:spcAft>
                <a:spcPts val="0"/>
              </a:spcAft>
              <a:buClr>
                <a:srgbClr val="3B3535"/>
              </a:buClr>
              <a:buSzPts val="1600"/>
              <a:buFont typeface="Alexandria"/>
              <a:buNone/>
            </a:pPr>
            <a:r>
              <a:rPr b="1" i="0" lang="en" sz="1600" u="none" cap="none" strike="noStrike">
                <a:solidFill>
                  <a:srgbClr val="3B3535"/>
                </a:solidFill>
                <a:latin typeface="Alexandria"/>
                <a:ea typeface="Alexandria"/>
                <a:cs typeface="Alexandria"/>
                <a:sym typeface="Alexandria"/>
              </a:rPr>
              <a:t>1</a:t>
            </a:r>
            <a:endParaRPr b="0" i="0" sz="1600" u="none" cap="none" strike="noStrike">
              <a:solidFill>
                <a:schemeClr val="dk1"/>
              </a:solidFill>
              <a:latin typeface="Calibri"/>
              <a:ea typeface="Calibri"/>
              <a:cs typeface="Calibri"/>
              <a:sym typeface="Calibri"/>
            </a:endParaRPr>
          </a:p>
        </p:txBody>
      </p:sp>
      <p:sp>
        <p:nvSpPr>
          <p:cNvPr id="93" name="Google Shape;93;p16"/>
          <p:cNvSpPr/>
          <p:nvPr/>
        </p:nvSpPr>
        <p:spPr>
          <a:xfrm>
            <a:off x="3258071" y="1967880"/>
            <a:ext cx="1735931" cy="216991"/>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3B3535"/>
              </a:buClr>
              <a:buSzPts val="1400"/>
              <a:buFont typeface="Alexandria"/>
              <a:buNone/>
            </a:pPr>
            <a:r>
              <a:rPr b="1" i="0" lang="en" sz="1400" u="none" cap="none" strike="noStrike">
                <a:solidFill>
                  <a:srgbClr val="3B3535"/>
                </a:solidFill>
                <a:latin typeface="Alexandria"/>
                <a:ea typeface="Alexandria"/>
                <a:cs typeface="Alexandria"/>
                <a:sym typeface="Alexandria"/>
              </a:rPr>
              <a:t>4000 Images</a:t>
            </a:r>
            <a:endParaRPr b="0" i="0" sz="1400" u="none" cap="none" strike="noStrike">
              <a:solidFill>
                <a:schemeClr val="dk1"/>
              </a:solidFill>
              <a:latin typeface="Calibri"/>
              <a:ea typeface="Calibri"/>
              <a:cs typeface="Calibri"/>
              <a:sym typeface="Calibri"/>
            </a:endParaRPr>
          </a:p>
        </p:txBody>
      </p:sp>
      <p:sp>
        <p:nvSpPr>
          <p:cNvPr id="94" name="Google Shape;94;p16"/>
          <p:cNvSpPr/>
          <p:nvPr/>
        </p:nvSpPr>
        <p:spPr>
          <a:xfrm>
            <a:off x="3258071" y="2268141"/>
            <a:ext cx="2387501" cy="666378"/>
          </a:xfrm>
          <a:prstGeom prst="rect">
            <a:avLst/>
          </a:prstGeom>
          <a:noFill/>
          <a:ln>
            <a:noFill/>
          </a:ln>
        </p:spPr>
        <p:txBody>
          <a:bodyPr anchorCtr="0" anchor="t" bIns="28575" lIns="57150" spcFirstLastPara="1" rIns="57150" wrap="square" tIns="28575">
            <a:noAutofit/>
          </a:bodyPr>
          <a:lstStyle/>
          <a:p>
            <a:pPr indent="0" lvl="0" marL="0" marR="0" rtl="0" algn="l">
              <a:lnSpc>
                <a:spcPct val="159942"/>
              </a:lnSpc>
              <a:spcBef>
                <a:spcPts val="0"/>
              </a:spcBef>
              <a:spcAft>
                <a:spcPts val="0"/>
              </a:spcAft>
              <a:buClr>
                <a:srgbClr val="3B3535"/>
              </a:buClr>
              <a:buSzPts val="1100"/>
              <a:buFont typeface="Sora"/>
              <a:buNone/>
            </a:pPr>
            <a:r>
              <a:rPr b="0" i="0" lang="en" sz="1100" u="none" cap="none" strike="noStrike">
                <a:solidFill>
                  <a:srgbClr val="3B3535"/>
                </a:solidFill>
                <a:latin typeface="Sora"/>
                <a:ea typeface="Sora"/>
                <a:cs typeface="Sora"/>
                <a:sym typeface="Sora"/>
              </a:rPr>
              <a:t>The project utilizes a breast cancer dataset containing 4000 images from various sources.</a:t>
            </a:r>
            <a:endParaRPr b="0" i="0" sz="1100" u="none" cap="none" strike="noStrike">
              <a:solidFill>
                <a:schemeClr val="dk1"/>
              </a:solidFill>
              <a:latin typeface="Calibri"/>
              <a:ea typeface="Calibri"/>
              <a:cs typeface="Calibri"/>
              <a:sym typeface="Calibri"/>
            </a:endParaRPr>
          </a:p>
        </p:txBody>
      </p:sp>
      <p:sp>
        <p:nvSpPr>
          <p:cNvPr id="95" name="Google Shape;95;p16"/>
          <p:cNvSpPr/>
          <p:nvPr/>
        </p:nvSpPr>
        <p:spPr>
          <a:xfrm>
            <a:off x="5784428" y="1920181"/>
            <a:ext cx="312464" cy="312464"/>
          </a:xfrm>
          <a:prstGeom prst="roundRect">
            <a:avLst>
              <a:gd fmla="val 20000" name="adj"/>
            </a:avLst>
          </a:prstGeom>
          <a:solidFill>
            <a:srgbClr val="D5DCF6"/>
          </a:solidFill>
          <a:ln cap="flat" cmpd="sng" w="9525">
            <a:solidFill>
              <a:srgbClr val="BBC2DC"/>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96" name="Google Shape;96;p16"/>
          <p:cNvSpPr/>
          <p:nvPr/>
        </p:nvSpPr>
        <p:spPr>
          <a:xfrm>
            <a:off x="5784427" y="1946225"/>
            <a:ext cx="312600" cy="260400"/>
          </a:xfrm>
          <a:prstGeom prst="rect">
            <a:avLst/>
          </a:prstGeom>
          <a:noFill/>
          <a:ln>
            <a:noFill/>
          </a:ln>
        </p:spPr>
        <p:txBody>
          <a:bodyPr anchorCtr="0" anchor="t" bIns="28575" lIns="57150" spcFirstLastPara="1" rIns="57150" wrap="square" tIns="28575">
            <a:noAutofit/>
          </a:bodyPr>
          <a:lstStyle/>
          <a:p>
            <a:pPr indent="0" lvl="0" marL="0" marR="0" rtl="0" algn="ctr">
              <a:lnSpc>
                <a:spcPct val="125038"/>
              </a:lnSpc>
              <a:spcBef>
                <a:spcPts val="0"/>
              </a:spcBef>
              <a:spcAft>
                <a:spcPts val="0"/>
              </a:spcAft>
              <a:buClr>
                <a:srgbClr val="3B3535"/>
              </a:buClr>
              <a:buSzPts val="1600"/>
              <a:buFont typeface="Alexandria"/>
              <a:buNone/>
            </a:pPr>
            <a:r>
              <a:rPr b="1" i="0" lang="en" sz="1600" u="none" cap="none" strike="noStrike">
                <a:solidFill>
                  <a:srgbClr val="3B3535"/>
                </a:solidFill>
                <a:latin typeface="Alexandria"/>
                <a:ea typeface="Alexandria"/>
                <a:cs typeface="Alexandria"/>
                <a:sym typeface="Alexandria"/>
              </a:rPr>
              <a:t>2</a:t>
            </a:r>
            <a:endParaRPr b="0" i="0" sz="1600" u="none" cap="none" strike="noStrike">
              <a:solidFill>
                <a:schemeClr val="dk1"/>
              </a:solidFill>
              <a:latin typeface="Calibri"/>
              <a:ea typeface="Calibri"/>
              <a:cs typeface="Calibri"/>
              <a:sym typeface="Calibri"/>
            </a:endParaRPr>
          </a:p>
        </p:txBody>
      </p:sp>
      <p:sp>
        <p:nvSpPr>
          <p:cNvPr id="97" name="Google Shape;97;p16"/>
          <p:cNvSpPr/>
          <p:nvPr/>
        </p:nvSpPr>
        <p:spPr>
          <a:xfrm>
            <a:off x="6235749" y="1967880"/>
            <a:ext cx="1735931" cy="216991"/>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3B3535"/>
              </a:buClr>
              <a:buSzPts val="1400"/>
              <a:buFont typeface="Alexandria"/>
              <a:buNone/>
            </a:pPr>
            <a:r>
              <a:rPr b="1" i="0" lang="en" sz="1400" u="none" cap="none" strike="noStrike">
                <a:solidFill>
                  <a:srgbClr val="3B3535"/>
                </a:solidFill>
                <a:latin typeface="Alexandria"/>
                <a:ea typeface="Alexandria"/>
                <a:cs typeface="Alexandria"/>
                <a:sym typeface="Alexandria"/>
              </a:rPr>
              <a:t>Two Classes</a:t>
            </a:r>
            <a:endParaRPr b="0" i="0" sz="1400" u="none" cap="none" strike="noStrike">
              <a:solidFill>
                <a:schemeClr val="dk1"/>
              </a:solidFill>
              <a:latin typeface="Calibri"/>
              <a:ea typeface="Calibri"/>
              <a:cs typeface="Calibri"/>
              <a:sym typeface="Calibri"/>
            </a:endParaRPr>
          </a:p>
        </p:txBody>
      </p:sp>
      <p:sp>
        <p:nvSpPr>
          <p:cNvPr id="98" name="Google Shape;98;p16"/>
          <p:cNvSpPr/>
          <p:nvPr/>
        </p:nvSpPr>
        <p:spPr>
          <a:xfrm>
            <a:off x="6235749" y="2268141"/>
            <a:ext cx="2387501" cy="888504"/>
          </a:xfrm>
          <a:prstGeom prst="rect">
            <a:avLst/>
          </a:prstGeom>
          <a:noFill/>
          <a:ln>
            <a:noFill/>
          </a:ln>
        </p:spPr>
        <p:txBody>
          <a:bodyPr anchorCtr="0" anchor="t" bIns="28575" lIns="57150" spcFirstLastPara="1" rIns="57150" wrap="square" tIns="28575">
            <a:noAutofit/>
          </a:bodyPr>
          <a:lstStyle/>
          <a:p>
            <a:pPr indent="0" lvl="0" marL="0" marR="0" rtl="0" algn="l">
              <a:lnSpc>
                <a:spcPct val="159942"/>
              </a:lnSpc>
              <a:spcBef>
                <a:spcPts val="0"/>
              </a:spcBef>
              <a:spcAft>
                <a:spcPts val="0"/>
              </a:spcAft>
              <a:buClr>
                <a:srgbClr val="3B3535"/>
              </a:buClr>
              <a:buSzPts val="1100"/>
              <a:buFont typeface="Sora"/>
              <a:buNone/>
            </a:pPr>
            <a:r>
              <a:rPr b="0" i="0" lang="en" sz="1100" u="none" cap="none" strike="noStrike">
                <a:solidFill>
                  <a:srgbClr val="3B3535"/>
                </a:solidFill>
                <a:latin typeface="Sora"/>
                <a:ea typeface="Sora"/>
                <a:cs typeface="Sora"/>
                <a:sym typeface="Sora"/>
              </a:rPr>
              <a:t>The dataset is divided into two classes: negative (benign) and positive (malignant), each containing 2000 images.</a:t>
            </a:r>
            <a:endParaRPr b="0" i="0" sz="1100" u="none" cap="none" strike="noStrike">
              <a:solidFill>
                <a:schemeClr val="dk1"/>
              </a:solidFill>
              <a:latin typeface="Calibri"/>
              <a:ea typeface="Calibri"/>
              <a:cs typeface="Calibri"/>
              <a:sym typeface="Calibri"/>
            </a:endParaRPr>
          </a:p>
        </p:txBody>
      </p:sp>
      <p:sp>
        <p:nvSpPr>
          <p:cNvPr id="99" name="Google Shape;99;p16"/>
          <p:cNvSpPr/>
          <p:nvPr/>
        </p:nvSpPr>
        <p:spPr>
          <a:xfrm>
            <a:off x="2806749" y="3403997"/>
            <a:ext cx="312464" cy="312464"/>
          </a:xfrm>
          <a:prstGeom prst="roundRect">
            <a:avLst>
              <a:gd fmla="val 20000" name="adj"/>
            </a:avLst>
          </a:prstGeom>
          <a:solidFill>
            <a:srgbClr val="D5DCF6"/>
          </a:solidFill>
          <a:ln cap="flat" cmpd="sng" w="9525">
            <a:solidFill>
              <a:srgbClr val="BBC2DC"/>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00" name="Google Shape;100;p16"/>
          <p:cNvSpPr/>
          <p:nvPr/>
        </p:nvSpPr>
        <p:spPr>
          <a:xfrm>
            <a:off x="2806751" y="3430050"/>
            <a:ext cx="312600" cy="260400"/>
          </a:xfrm>
          <a:prstGeom prst="rect">
            <a:avLst/>
          </a:prstGeom>
          <a:noFill/>
          <a:ln>
            <a:noFill/>
          </a:ln>
        </p:spPr>
        <p:txBody>
          <a:bodyPr anchorCtr="0" anchor="t" bIns="28575" lIns="57150" spcFirstLastPara="1" rIns="57150" wrap="square" tIns="28575">
            <a:noAutofit/>
          </a:bodyPr>
          <a:lstStyle/>
          <a:p>
            <a:pPr indent="0" lvl="0" marL="0" marR="0" rtl="0" algn="ctr">
              <a:lnSpc>
                <a:spcPct val="125038"/>
              </a:lnSpc>
              <a:spcBef>
                <a:spcPts val="0"/>
              </a:spcBef>
              <a:spcAft>
                <a:spcPts val="0"/>
              </a:spcAft>
              <a:buClr>
                <a:srgbClr val="3B3535"/>
              </a:buClr>
              <a:buSzPts val="1600"/>
              <a:buFont typeface="Alexandria"/>
              <a:buNone/>
            </a:pPr>
            <a:r>
              <a:rPr b="1" i="0" lang="en" sz="1600" u="none" cap="none" strike="noStrike">
                <a:solidFill>
                  <a:srgbClr val="3B3535"/>
                </a:solidFill>
                <a:latin typeface="Alexandria"/>
                <a:ea typeface="Alexandria"/>
                <a:cs typeface="Alexandria"/>
                <a:sym typeface="Alexandria"/>
              </a:rPr>
              <a:t>3</a:t>
            </a:r>
            <a:endParaRPr b="0" i="0" sz="1600" u="none" cap="none" strike="noStrike">
              <a:solidFill>
                <a:schemeClr val="dk1"/>
              </a:solidFill>
              <a:latin typeface="Calibri"/>
              <a:ea typeface="Calibri"/>
              <a:cs typeface="Calibri"/>
              <a:sym typeface="Calibri"/>
            </a:endParaRPr>
          </a:p>
        </p:txBody>
      </p:sp>
      <p:sp>
        <p:nvSpPr>
          <p:cNvPr id="101" name="Google Shape;101;p16"/>
          <p:cNvSpPr/>
          <p:nvPr/>
        </p:nvSpPr>
        <p:spPr>
          <a:xfrm>
            <a:off x="3258077" y="3451700"/>
            <a:ext cx="2838900" cy="2169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3B3535"/>
              </a:buClr>
              <a:buSzPts val="1400"/>
              <a:buFont typeface="Alexandria"/>
              <a:buNone/>
            </a:pPr>
            <a:r>
              <a:rPr b="1" i="0" lang="en" sz="1400" u="none" cap="none" strike="noStrike">
                <a:solidFill>
                  <a:srgbClr val="3B3535"/>
                </a:solidFill>
                <a:latin typeface="Alexandria"/>
                <a:ea typeface="Alexandria"/>
                <a:cs typeface="Alexandria"/>
                <a:sym typeface="Alexandria"/>
              </a:rPr>
              <a:t>Importance of Balance</a:t>
            </a:r>
            <a:endParaRPr b="0" i="0" sz="1400" u="none" cap="none" strike="noStrike">
              <a:solidFill>
                <a:schemeClr val="dk1"/>
              </a:solidFill>
              <a:latin typeface="Calibri"/>
              <a:ea typeface="Calibri"/>
              <a:cs typeface="Calibri"/>
              <a:sym typeface="Calibri"/>
            </a:endParaRPr>
          </a:p>
        </p:txBody>
      </p:sp>
      <p:sp>
        <p:nvSpPr>
          <p:cNvPr id="102" name="Google Shape;102;p16"/>
          <p:cNvSpPr/>
          <p:nvPr/>
        </p:nvSpPr>
        <p:spPr>
          <a:xfrm>
            <a:off x="3258071" y="3751957"/>
            <a:ext cx="5365179" cy="222126"/>
          </a:xfrm>
          <a:prstGeom prst="rect">
            <a:avLst/>
          </a:prstGeom>
          <a:noFill/>
          <a:ln>
            <a:noFill/>
          </a:ln>
        </p:spPr>
        <p:txBody>
          <a:bodyPr anchorCtr="0" anchor="t" bIns="28575" lIns="57150" spcFirstLastPara="1" rIns="57150" wrap="square" tIns="28575">
            <a:noAutofit/>
          </a:bodyPr>
          <a:lstStyle/>
          <a:p>
            <a:pPr indent="0" lvl="0" marL="0" marR="0" rtl="0" algn="l">
              <a:lnSpc>
                <a:spcPct val="159942"/>
              </a:lnSpc>
              <a:spcBef>
                <a:spcPts val="0"/>
              </a:spcBef>
              <a:spcAft>
                <a:spcPts val="0"/>
              </a:spcAft>
              <a:buClr>
                <a:srgbClr val="3B3535"/>
              </a:buClr>
              <a:buSzPts val="1100"/>
              <a:buFont typeface="Sora"/>
              <a:buNone/>
            </a:pPr>
            <a:r>
              <a:rPr b="0" i="0" lang="en" sz="1100" u="none" cap="none" strike="noStrike">
                <a:solidFill>
                  <a:srgbClr val="3B3535"/>
                </a:solidFill>
                <a:latin typeface="Sora"/>
                <a:ea typeface="Sora"/>
                <a:cs typeface="Sora"/>
                <a:sym typeface="Sora"/>
              </a:rPr>
              <a:t>A balanced dataset is crucial for training effective classification models.</a:t>
            </a:r>
            <a:endParaRPr b="0" i="0" sz="1100" u="none" cap="none" strike="noStrike">
              <a:solidFill>
                <a:schemeClr val="dk1"/>
              </a:solidFill>
              <a:latin typeface="Calibri"/>
              <a:ea typeface="Calibri"/>
              <a:cs typeface="Calibri"/>
              <a:sym typeface="Calibri"/>
            </a:endParaRPr>
          </a:p>
        </p:txBody>
      </p:sp>
      <p:pic>
        <p:nvPicPr>
          <p:cNvPr id="103" name="Google Shape;103;p16"/>
          <p:cNvPicPr preferRelativeResize="0"/>
          <p:nvPr/>
        </p:nvPicPr>
        <p:blipFill>
          <a:blip r:embed="rId3">
            <a:alphaModFix/>
          </a:blip>
          <a:stretch>
            <a:fillRect/>
          </a:stretch>
        </p:blipFill>
        <p:spPr>
          <a:xfrm>
            <a:off x="301496" y="831350"/>
            <a:ext cx="2166150" cy="1597650"/>
          </a:xfrm>
          <a:prstGeom prst="rect">
            <a:avLst/>
          </a:prstGeom>
          <a:solidFill>
            <a:srgbClr val="FFFAFA"/>
          </a:solidFill>
          <a:ln>
            <a:noFill/>
          </a:ln>
        </p:spPr>
      </p:pic>
      <p:pic>
        <p:nvPicPr>
          <p:cNvPr id="104" name="Google Shape;104;p16"/>
          <p:cNvPicPr preferRelativeResize="0"/>
          <p:nvPr/>
        </p:nvPicPr>
        <p:blipFill>
          <a:blip r:embed="rId4">
            <a:alphaModFix/>
          </a:blip>
          <a:stretch>
            <a:fillRect/>
          </a:stretch>
        </p:blipFill>
        <p:spPr>
          <a:xfrm>
            <a:off x="301500" y="2429000"/>
            <a:ext cx="2166150" cy="1545075"/>
          </a:xfrm>
          <a:prstGeom prst="rect">
            <a:avLst/>
          </a:prstGeom>
          <a:solidFill>
            <a:srgbClr val="FFFAFA"/>
          </a:solid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p:nvPr/>
        </p:nvSpPr>
        <p:spPr>
          <a:xfrm>
            <a:off x="0" y="0"/>
            <a:ext cx="9144000" cy="5143500"/>
          </a:xfrm>
          <a:prstGeom prst="rect">
            <a:avLst/>
          </a:prstGeom>
          <a:solidFill>
            <a:srgbClr val="E7EEF9"/>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11" name="Google Shape;111;p17"/>
          <p:cNvSpPr/>
          <p:nvPr/>
        </p:nvSpPr>
        <p:spPr>
          <a:xfrm>
            <a:off x="0" y="-57150"/>
            <a:ext cx="9144000" cy="5143500"/>
          </a:xfrm>
          <a:prstGeom prst="rect">
            <a:avLst/>
          </a:prstGeom>
          <a:solidFill>
            <a:srgbClr val="FFFAFA"/>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12" name="Google Shape;112;p17"/>
          <p:cNvSpPr/>
          <p:nvPr/>
        </p:nvSpPr>
        <p:spPr>
          <a:xfrm>
            <a:off x="1100150" y="1702625"/>
            <a:ext cx="5031300" cy="5745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1F1E1E"/>
              </a:buClr>
              <a:buSzPts val="2700"/>
              <a:buFont typeface="Alexandria"/>
              <a:buNone/>
            </a:pPr>
            <a:r>
              <a:rPr b="1" i="0" lang="en" sz="2700" u="none" cap="none" strike="noStrike">
                <a:solidFill>
                  <a:srgbClr val="1F1E1E"/>
                </a:solidFill>
                <a:latin typeface="Alexandria"/>
                <a:ea typeface="Alexandria"/>
                <a:cs typeface="Alexandria"/>
                <a:sym typeface="Alexandria"/>
              </a:rPr>
              <a:t>Model Architecture</a:t>
            </a:r>
            <a:endParaRPr b="0" i="0" sz="2700" u="none" cap="none" strike="noStrike">
              <a:solidFill>
                <a:schemeClr val="dk1"/>
              </a:solidFill>
              <a:latin typeface="Calibri"/>
              <a:ea typeface="Calibri"/>
              <a:cs typeface="Calibri"/>
              <a:sym typeface="Calibri"/>
            </a:endParaRPr>
          </a:p>
        </p:txBody>
      </p:sp>
      <p:sp>
        <p:nvSpPr>
          <p:cNvPr id="113" name="Google Shape;113;p17"/>
          <p:cNvSpPr/>
          <p:nvPr/>
        </p:nvSpPr>
        <p:spPr>
          <a:xfrm>
            <a:off x="1100150" y="2250347"/>
            <a:ext cx="1941300" cy="5268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1F1E1E"/>
              </a:buClr>
              <a:buSzPts val="1400"/>
              <a:buFont typeface="Alexandria"/>
              <a:buNone/>
            </a:pPr>
            <a:r>
              <a:rPr b="1" i="0" lang="en" sz="1400" u="none" cap="none" strike="noStrike">
                <a:solidFill>
                  <a:srgbClr val="1F1E1E"/>
                </a:solidFill>
                <a:latin typeface="Alexandria"/>
                <a:ea typeface="Alexandria"/>
                <a:cs typeface="Alexandria"/>
                <a:sym typeface="Alexandria"/>
              </a:rPr>
              <a:t>Pre-Trained ResNet-18</a:t>
            </a:r>
            <a:endParaRPr b="0" i="0" sz="1400" u="none" cap="none" strike="noStrike">
              <a:solidFill>
                <a:schemeClr val="dk1"/>
              </a:solidFill>
              <a:latin typeface="Calibri"/>
              <a:ea typeface="Calibri"/>
              <a:cs typeface="Calibri"/>
              <a:sym typeface="Calibri"/>
            </a:endParaRPr>
          </a:p>
        </p:txBody>
      </p:sp>
      <p:sp>
        <p:nvSpPr>
          <p:cNvPr id="114" name="Google Shape;114;p17"/>
          <p:cNvSpPr/>
          <p:nvPr/>
        </p:nvSpPr>
        <p:spPr>
          <a:xfrm>
            <a:off x="1100138" y="2944788"/>
            <a:ext cx="2088600" cy="888600"/>
          </a:xfrm>
          <a:prstGeom prst="rect">
            <a:avLst/>
          </a:prstGeom>
          <a:noFill/>
          <a:ln>
            <a:noFill/>
          </a:ln>
        </p:spPr>
        <p:txBody>
          <a:bodyPr anchorCtr="0" anchor="t" bIns="28575" lIns="57150" spcFirstLastPara="1" rIns="57150" wrap="square" tIns="28575">
            <a:noAutofit/>
          </a:bodyPr>
          <a:lstStyle/>
          <a:p>
            <a:pPr indent="0" lvl="0" marL="0" marR="0" rtl="0" algn="l">
              <a:lnSpc>
                <a:spcPct val="159942"/>
              </a:lnSpc>
              <a:spcBef>
                <a:spcPts val="0"/>
              </a:spcBef>
              <a:spcAft>
                <a:spcPts val="0"/>
              </a:spcAft>
              <a:buClr>
                <a:srgbClr val="3B3535"/>
              </a:buClr>
              <a:buSzPts val="1100"/>
              <a:buFont typeface="Sora"/>
              <a:buNone/>
            </a:pPr>
            <a:r>
              <a:rPr b="0" i="0" lang="en" sz="1100" u="none" cap="none" strike="noStrike">
                <a:solidFill>
                  <a:srgbClr val="3B3535"/>
                </a:solidFill>
                <a:latin typeface="Sora"/>
                <a:ea typeface="Sora"/>
                <a:cs typeface="Sora"/>
                <a:sym typeface="Sora"/>
              </a:rPr>
              <a:t>A pre-trained ResNet-18 convolutional neural network (CNN) serves as the foundation of the model.</a:t>
            </a:r>
            <a:endParaRPr b="0" i="0" sz="1100" u="none" cap="none" strike="noStrike">
              <a:solidFill>
                <a:schemeClr val="dk1"/>
              </a:solidFill>
              <a:latin typeface="Calibri"/>
              <a:ea typeface="Calibri"/>
              <a:cs typeface="Calibri"/>
              <a:sym typeface="Calibri"/>
            </a:endParaRPr>
          </a:p>
        </p:txBody>
      </p:sp>
      <p:sp>
        <p:nvSpPr>
          <p:cNvPr id="115" name="Google Shape;115;p17"/>
          <p:cNvSpPr/>
          <p:nvPr/>
        </p:nvSpPr>
        <p:spPr>
          <a:xfrm>
            <a:off x="3532150" y="2250339"/>
            <a:ext cx="1735800" cy="5268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1F1E1E"/>
              </a:buClr>
              <a:buSzPts val="1400"/>
              <a:buFont typeface="Alexandria"/>
              <a:buNone/>
            </a:pPr>
            <a:r>
              <a:rPr b="1" i="0" lang="en" sz="1400" u="none" cap="none" strike="noStrike">
                <a:solidFill>
                  <a:srgbClr val="1F1E1E"/>
                </a:solidFill>
                <a:latin typeface="Alexandria"/>
                <a:ea typeface="Alexandria"/>
                <a:cs typeface="Alexandria"/>
                <a:sym typeface="Alexandria"/>
              </a:rPr>
              <a:t>Customized Layer</a:t>
            </a:r>
            <a:endParaRPr b="0" i="0" sz="1400" u="none" cap="none" strike="noStrike">
              <a:solidFill>
                <a:schemeClr val="dk1"/>
              </a:solidFill>
              <a:latin typeface="Calibri"/>
              <a:ea typeface="Calibri"/>
              <a:cs typeface="Calibri"/>
              <a:sym typeface="Calibri"/>
            </a:endParaRPr>
          </a:p>
        </p:txBody>
      </p:sp>
      <p:sp>
        <p:nvSpPr>
          <p:cNvPr id="116" name="Google Shape;116;p17"/>
          <p:cNvSpPr/>
          <p:nvPr/>
        </p:nvSpPr>
        <p:spPr>
          <a:xfrm>
            <a:off x="3532150" y="2944803"/>
            <a:ext cx="2088600" cy="1635300"/>
          </a:xfrm>
          <a:prstGeom prst="rect">
            <a:avLst/>
          </a:prstGeom>
          <a:noFill/>
          <a:ln>
            <a:noFill/>
          </a:ln>
        </p:spPr>
        <p:txBody>
          <a:bodyPr anchorCtr="0" anchor="t" bIns="28575" lIns="57150" spcFirstLastPara="1" rIns="57150" wrap="square" tIns="28575">
            <a:noAutofit/>
          </a:bodyPr>
          <a:lstStyle/>
          <a:p>
            <a:pPr indent="0" lvl="0" marL="0" marR="0" rtl="0" algn="l">
              <a:lnSpc>
                <a:spcPct val="159942"/>
              </a:lnSpc>
              <a:spcBef>
                <a:spcPts val="0"/>
              </a:spcBef>
              <a:spcAft>
                <a:spcPts val="0"/>
              </a:spcAft>
              <a:buClr>
                <a:srgbClr val="3B3535"/>
              </a:buClr>
              <a:buSzPts val="1100"/>
              <a:buFont typeface="Sora"/>
              <a:buNone/>
            </a:pPr>
            <a:r>
              <a:rPr b="0" i="0" lang="en" sz="1100" u="none" cap="none" strike="noStrike">
                <a:solidFill>
                  <a:srgbClr val="3B3535"/>
                </a:solidFill>
                <a:latin typeface="Sora"/>
                <a:ea typeface="Sora"/>
                <a:cs typeface="Sora"/>
                <a:sym typeface="Sora"/>
              </a:rPr>
              <a:t>The final fully connected layer of the pre-trained model is replaced with a new layer designed for binary classification (benign or malignant).</a:t>
            </a:r>
            <a:endParaRPr b="0" i="0" sz="1100" u="none" cap="none" strike="noStrike">
              <a:solidFill>
                <a:schemeClr val="dk1"/>
              </a:solidFill>
              <a:latin typeface="Calibri"/>
              <a:ea typeface="Calibri"/>
              <a:cs typeface="Calibri"/>
              <a:sym typeface="Calibri"/>
            </a:endParaRPr>
          </a:p>
        </p:txBody>
      </p:sp>
      <p:sp>
        <p:nvSpPr>
          <p:cNvPr id="117" name="Google Shape;117;p17"/>
          <p:cNvSpPr/>
          <p:nvPr/>
        </p:nvSpPr>
        <p:spPr>
          <a:xfrm>
            <a:off x="5873500" y="2250352"/>
            <a:ext cx="2088600" cy="5268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1F1E1E"/>
              </a:buClr>
              <a:buSzPts val="1400"/>
              <a:buFont typeface="Alexandria"/>
              <a:buNone/>
            </a:pPr>
            <a:r>
              <a:rPr b="1" i="0" lang="en" sz="1400" u="none" cap="none" strike="noStrike">
                <a:solidFill>
                  <a:srgbClr val="1F1E1E"/>
                </a:solidFill>
                <a:latin typeface="Alexandria"/>
                <a:ea typeface="Alexandria"/>
                <a:cs typeface="Alexandria"/>
                <a:sym typeface="Alexandria"/>
              </a:rPr>
              <a:t>Performance Enhancement</a:t>
            </a:r>
            <a:endParaRPr b="0" i="0" sz="1400" u="none" cap="none" strike="noStrike">
              <a:solidFill>
                <a:schemeClr val="dk1"/>
              </a:solidFill>
              <a:latin typeface="Calibri"/>
              <a:ea typeface="Calibri"/>
              <a:cs typeface="Calibri"/>
              <a:sym typeface="Calibri"/>
            </a:endParaRPr>
          </a:p>
        </p:txBody>
      </p:sp>
      <p:sp>
        <p:nvSpPr>
          <p:cNvPr id="118" name="Google Shape;118;p17"/>
          <p:cNvSpPr/>
          <p:nvPr/>
        </p:nvSpPr>
        <p:spPr>
          <a:xfrm>
            <a:off x="5964138" y="2944792"/>
            <a:ext cx="2088600" cy="1110600"/>
          </a:xfrm>
          <a:prstGeom prst="rect">
            <a:avLst/>
          </a:prstGeom>
          <a:noFill/>
          <a:ln>
            <a:noFill/>
          </a:ln>
        </p:spPr>
        <p:txBody>
          <a:bodyPr anchorCtr="0" anchor="t" bIns="28575" lIns="57150" spcFirstLastPara="1" rIns="57150" wrap="square" tIns="28575">
            <a:noAutofit/>
          </a:bodyPr>
          <a:lstStyle/>
          <a:p>
            <a:pPr indent="0" lvl="0" marL="0" marR="0" rtl="0" algn="l">
              <a:lnSpc>
                <a:spcPct val="159942"/>
              </a:lnSpc>
              <a:spcBef>
                <a:spcPts val="0"/>
              </a:spcBef>
              <a:spcAft>
                <a:spcPts val="0"/>
              </a:spcAft>
              <a:buClr>
                <a:srgbClr val="3B3535"/>
              </a:buClr>
              <a:buSzPts val="1100"/>
              <a:buFont typeface="Sora"/>
              <a:buNone/>
            </a:pPr>
            <a:r>
              <a:rPr b="0" i="0" lang="en" sz="1100" u="none" cap="none" strike="noStrike">
                <a:solidFill>
                  <a:srgbClr val="3B3535"/>
                </a:solidFill>
                <a:latin typeface="Sora"/>
                <a:ea typeface="Sora"/>
                <a:cs typeface="Sora"/>
                <a:sym typeface="Sora"/>
              </a:rPr>
              <a:t>Pre-trained models leverage knowledge gained from solving similar tasks, accelerating learning and improving performance.</a:t>
            </a:r>
            <a:endParaRPr b="0" i="0" sz="1100" u="none" cap="none" strike="noStrike">
              <a:solidFill>
                <a:schemeClr val="dk1"/>
              </a:solidFill>
              <a:latin typeface="Calibri"/>
              <a:ea typeface="Calibri"/>
              <a:cs typeface="Calibri"/>
              <a:sym typeface="Calibri"/>
            </a:endParaRPr>
          </a:p>
        </p:txBody>
      </p:sp>
      <p:pic>
        <p:nvPicPr>
          <p:cNvPr id="119" name="Google Shape;119;p17"/>
          <p:cNvPicPr preferRelativeResize="0"/>
          <p:nvPr/>
        </p:nvPicPr>
        <p:blipFill>
          <a:blip r:embed="rId3">
            <a:alphaModFix/>
          </a:blip>
          <a:stretch>
            <a:fillRect/>
          </a:stretch>
        </p:blipFill>
        <p:spPr>
          <a:xfrm>
            <a:off x="351925" y="0"/>
            <a:ext cx="8792075" cy="1520400"/>
          </a:xfrm>
          <a:prstGeom prst="rect">
            <a:avLst/>
          </a:prstGeom>
          <a:solidFill>
            <a:srgbClr val="FFFAFA"/>
          </a:solid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p:nvPr/>
        </p:nvSpPr>
        <p:spPr>
          <a:xfrm>
            <a:off x="0" y="0"/>
            <a:ext cx="9144000" cy="5143500"/>
          </a:xfrm>
          <a:prstGeom prst="rect">
            <a:avLst/>
          </a:prstGeom>
          <a:solidFill>
            <a:srgbClr val="E7EEF9"/>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26" name="Google Shape;126;p18"/>
          <p:cNvSpPr/>
          <p:nvPr/>
        </p:nvSpPr>
        <p:spPr>
          <a:xfrm>
            <a:off x="0" y="0"/>
            <a:ext cx="9144000" cy="5143500"/>
          </a:xfrm>
          <a:prstGeom prst="rect">
            <a:avLst/>
          </a:prstGeom>
          <a:solidFill>
            <a:srgbClr val="FFFAFA"/>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127" name="Google Shape;127;p18"/>
          <p:cNvPicPr preferRelativeResize="0"/>
          <p:nvPr/>
        </p:nvPicPr>
        <p:blipFill rotWithShape="1">
          <a:blip r:embed="rId3">
            <a:alphaModFix/>
          </a:blip>
          <a:srcRect b="0" l="0" r="0" t="0"/>
          <a:stretch/>
        </p:blipFill>
        <p:spPr>
          <a:xfrm>
            <a:off x="0" y="0"/>
            <a:ext cx="9144000" cy="1688976"/>
          </a:xfrm>
          <a:prstGeom prst="rect">
            <a:avLst/>
          </a:prstGeom>
          <a:noFill/>
          <a:ln>
            <a:noFill/>
          </a:ln>
        </p:spPr>
      </p:pic>
      <p:sp>
        <p:nvSpPr>
          <p:cNvPr id="128" name="Google Shape;128;p18"/>
          <p:cNvSpPr/>
          <p:nvPr/>
        </p:nvSpPr>
        <p:spPr>
          <a:xfrm>
            <a:off x="1193974" y="2061269"/>
            <a:ext cx="3378026" cy="422300"/>
          </a:xfrm>
          <a:prstGeom prst="rect">
            <a:avLst/>
          </a:prstGeom>
          <a:noFill/>
          <a:ln>
            <a:noFill/>
          </a:ln>
        </p:spPr>
        <p:txBody>
          <a:bodyPr anchorCtr="0" anchor="t" bIns="28575" lIns="57150" spcFirstLastPara="1" rIns="57150" wrap="square" tIns="28575">
            <a:noAutofit/>
          </a:bodyPr>
          <a:lstStyle/>
          <a:p>
            <a:pPr indent="0" lvl="0" marL="0" marR="0" rtl="0" algn="l">
              <a:lnSpc>
                <a:spcPct val="125000"/>
              </a:lnSpc>
              <a:spcBef>
                <a:spcPts val="0"/>
              </a:spcBef>
              <a:spcAft>
                <a:spcPts val="0"/>
              </a:spcAft>
              <a:buClr>
                <a:srgbClr val="1F1E1E"/>
              </a:buClr>
              <a:buSzPts val="2700"/>
              <a:buFont typeface="Alexandria"/>
              <a:buNone/>
            </a:pPr>
            <a:r>
              <a:rPr b="1" i="0" lang="en" sz="2700" u="none" cap="none" strike="noStrike">
                <a:solidFill>
                  <a:srgbClr val="1F1E1E"/>
                </a:solidFill>
                <a:latin typeface="Alexandria"/>
                <a:ea typeface="Alexandria"/>
                <a:cs typeface="Alexandria"/>
                <a:sym typeface="Alexandria"/>
              </a:rPr>
              <a:t>Training Process</a:t>
            </a:r>
            <a:endParaRPr b="0" i="0" sz="2700" u="none" cap="none" strike="noStrike">
              <a:solidFill>
                <a:schemeClr val="dk1"/>
              </a:solidFill>
              <a:latin typeface="Calibri"/>
              <a:ea typeface="Calibri"/>
              <a:cs typeface="Calibri"/>
              <a:sym typeface="Calibri"/>
            </a:endParaRPr>
          </a:p>
        </p:txBody>
      </p:sp>
      <p:sp>
        <p:nvSpPr>
          <p:cNvPr id="129" name="Google Shape;129;p18"/>
          <p:cNvSpPr/>
          <p:nvPr/>
        </p:nvSpPr>
        <p:spPr>
          <a:xfrm>
            <a:off x="1193974" y="2686199"/>
            <a:ext cx="2161952" cy="2085008"/>
          </a:xfrm>
          <a:prstGeom prst="roundRect">
            <a:avLst>
              <a:gd fmla="val 2916" name="adj"/>
            </a:avLst>
          </a:prstGeom>
          <a:solidFill>
            <a:srgbClr val="D5DCF6"/>
          </a:solidFill>
          <a:ln cap="flat" cmpd="sng" w="9525">
            <a:solidFill>
              <a:srgbClr val="BBC2DC"/>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30" name="Google Shape;130;p18"/>
          <p:cNvSpPr/>
          <p:nvPr/>
        </p:nvSpPr>
        <p:spPr>
          <a:xfrm>
            <a:off x="1333800" y="2826025"/>
            <a:ext cx="1931400" cy="211200"/>
          </a:xfrm>
          <a:prstGeom prst="rect">
            <a:avLst/>
          </a:prstGeom>
          <a:noFill/>
          <a:ln>
            <a:noFill/>
          </a:ln>
        </p:spPr>
        <p:txBody>
          <a:bodyPr anchorCtr="0" anchor="t" bIns="28575" lIns="57150" spcFirstLastPara="1" rIns="57150" wrap="square" tIns="28575">
            <a:noAutofit/>
          </a:bodyPr>
          <a:lstStyle/>
          <a:p>
            <a:pPr indent="0" lvl="0" marL="0" marR="0" rtl="0" algn="l">
              <a:lnSpc>
                <a:spcPct val="125000"/>
              </a:lnSpc>
              <a:spcBef>
                <a:spcPts val="0"/>
              </a:spcBef>
              <a:spcAft>
                <a:spcPts val="0"/>
              </a:spcAft>
              <a:buClr>
                <a:srgbClr val="3B3535"/>
              </a:buClr>
              <a:buSzPts val="1300"/>
              <a:buFont typeface="Alexandria"/>
              <a:buNone/>
            </a:pPr>
            <a:r>
              <a:rPr b="1" i="0" lang="en" sz="1300" u="none" cap="none" strike="noStrike">
                <a:solidFill>
                  <a:srgbClr val="3B3535"/>
                </a:solidFill>
                <a:latin typeface="Alexandria"/>
                <a:ea typeface="Alexandria"/>
                <a:cs typeface="Alexandria"/>
                <a:sym typeface="Alexandria"/>
              </a:rPr>
              <a:t>Data Pre-Processing</a:t>
            </a:r>
            <a:endParaRPr b="0" i="0" sz="1300" u="none" cap="none" strike="noStrike">
              <a:solidFill>
                <a:schemeClr val="dk1"/>
              </a:solidFill>
              <a:latin typeface="Calibri"/>
              <a:ea typeface="Calibri"/>
              <a:cs typeface="Calibri"/>
              <a:sym typeface="Calibri"/>
            </a:endParaRPr>
          </a:p>
        </p:txBody>
      </p:sp>
      <p:sp>
        <p:nvSpPr>
          <p:cNvPr id="131" name="Google Shape;131;p18"/>
          <p:cNvSpPr/>
          <p:nvPr/>
        </p:nvSpPr>
        <p:spPr>
          <a:xfrm>
            <a:off x="1333798" y="3118173"/>
            <a:ext cx="1882304" cy="1080864"/>
          </a:xfrm>
          <a:prstGeom prst="rect">
            <a:avLst/>
          </a:prstGeom>
          <a:noFill/>
          <a:ln>
            <a:noFill/>
          </a:ln>
        </p:spPr>
        <p:txBody>
          <a:bodyPr anchorCtr="0" anchor="t" bIns="28575" lIns="57150" spcFirstLastPara="1" rIns="57150" wrap="square" tIns="28575">
            <a:noAutofit/>
          </a:bodyPr>
          <a:lstStyle/>
          <a:p>
            <a:pPr indent="0" lvl="0" marL="0" marR="0" rtl="0" algn="l">
              <a:lnSpc>
                <a:spcPct val="160047"/>
              </a:lnSpc>
              <a:spcBef>
                <a:spcPts val="0"/>
              </a:spcBef>
              <a:spcAft>
                <a:spcPts val="0"/>
              </a:spcAft>
              <a:buClr>
                <a:srgbClr val="3B3535"/>
              </a:buClr>
              <a:buSzPts val="1100"/>
              <a:buFont typeface="Sora"/>
              <a:buNone/>
            </a:pPr>
            <a:r>
              <a:rPr b="0" i="0" lang="en" sz="1100" u="none" cap="none" strike="noStrike">
                <a:solidFill>
                  <a:srgbClr val="3B3535"/>
                </a:solidFill>
                <a:latin typeface="Sora"/>
                <a:ea typeface="Sora"/>
                <a:cs typeface="Sora"/>
                <a:sym typeface="Sora"/>
              </a:rPr>
              <a:t>The training method involves loading and pre-processing the breast cancer dataset (resizing, normalization).</a:t>
            </a:r>
            <a:endParaRPr b="0" i="0" sz="1100" u="none" cap="none" strike="noStrike">
              <a:solidFill>
                <a:schemeClr val="dk1"/>
              </a:solidFill>
              <a:latin typeface="Calibri"/>
              <a:ea typeface="Calibri"/>
              <a:cs typeface="Calibri"/>
              <a:sym typeface="Calibri"/>
            </a:endParaRPr>
          </a:p>
        </p:txBody>
      </p:sp>
      <p:sp>
        <p:nvSpPr>
          <p:cNvPr id="132" name="Google Shape;132;p18"/>
          <p:cNvSpPr/>
          <p:nvPr/>
        </p:nvSpPr>
        <p:spPr>
          <a:xfrm>
            <a:off x="3490987" y="2686199"/>
            <a:ext cx="2161952" cy="2085008"/>
          </a:xfrm>
          <a:prstGeom prst="roundRect">
            <a:avLst>
              <a:gd fmla="val 2916" name="adj"/>
            </a:avLst>
          </a:prstGeom>
          <a:solidFill>
            <a:srgbClr val="D5DCF6"/>
          </a:solidFill>
          <a:ln cap="flat" cmpd="sng" w="9525">
            <a:solidFill>
              <a:srgbClr val="BBC2DC"/>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33" name="Google Shape;133;p18"/>
          <p:cNvSpPr/>
          <p:nvPr/>
        </p:nvSpPr>
        <p:spPr>
          <a:xfrm>
            <a:off x="3630811" y="2826023"/>
            <a:ext cx="1688976" cy="211113"/>
          </a:xfrm>
          <a:prstGeom prst="rect">
            <a:avLst/>
          </a:prstGeom>
          <a:noFill/>
          <a:ln>
            <a:noFill/>
          </a:ln>
        </p:spPr>
        <p:txBody>
          <a:bodyPr anchorCtr="0" anchor="t" bIns="28575" lIns="57150" spcFirstLastPara="1" rIns="57150" wrap="square" tIns="28575">
            <a:noAutofit/>
          </a:bodyPr>
          <a:lstStyle/>
          <a:p>
            <a:pPr indent="0" lvl="0" marL="0" marR="0" rtl="0" algn="l">
              <a:lnSpc>
                <a:spcPct val="125000"/>
              </a:lnSpc>
              <a:spcBef>
                <a:spcPts val="0"/>
              </a:spcBef>
              <a:spcAft>
                <a:spcPts val="0"/>
              </a:spcAft>
              <a:buClr>
                <a:srgbClr val="3B3535"/>
              </a:buClr>
              <a:buSzPts val="1300"/>
              <a:buFont typeface="Alexandria"/>
              <a:buNone/>
            </a:pPr>
            <a:r>
              <a:rPr b="1" i="0" lang="en" sz="1300" u="none" cap="none" strike="noStrike">
                <a:solidFill>
                  <a:srgbClr val="3B3535"/>
                </a:solidFill>
                <a:latin typeface="Alexandria"/>
                <a:ea typeface="Alexandria"/>
                <a:cs typeface="Alexandria"/>
                <a:sym typeface="Alexandria"/>
              </a:rPr>
              <a:t>Model Base</a:t>
            </a:r>
            <a:endParaRPr b="0" i="0" sz="1300" u="none" cap="none" strike="noStrike">
              <a:solidFill>
                <a:schemeClr val="dk1"/>
              </a:solidFill>
              <a:latin typeface="Calibri"/>
              <a:ea typeface="Calibri"/>
              <a:cs typeface="Calibri"/>
              <a:sym typeface="Calibri"/>
            </a:endParaRPr>
          </a:p>
        </p:txBody>
      </p:sp>
      <p:sp>
        <p:nvSpPr>
          <p:cNvPr id="134" name="Google Shape;134;p18"/>
          <p:cNvSpPr/>
          <p:nvPr/>
        </p:nvSpPr>
        <p:spPr>
          <a:xfrm>
            <a:off x="3630800" y="3118175"/>
            <a:ext cx="1882200" cy="1653000"/>
          </a:xfrm>
          <a:prstGeom prst="rect">
            <a:avLst/>
          </a:prstGeom>
          <a:noFill/>
          <a:ln>
            <a:noFill/>
          </a:ln>
        </p:spPr>
        <p:txBody>
          <a:bodyPr anchorCtr="0" anchor="t" bIns="28575" lIns="57150" spcFirstLastPara="1" rIns="57150" wrap="square" tIns="28575">
            <a:noAutofit/>
          </a:bodyPr>
          <a:lstStyle/>
          <a:p>
            <a:pPr indent="0" lvl="0" marL="0" marR="0" rtl="0" algn="l">
              <a:lnSpc>
                <a:spcPct val="160047"/>
              </a:lnSpc>
              <a:spcBef>
                <a:spcPts val="0"/>
              </a:spcBef>
              <a:spcAft>
                <a:spcPts val="0"/>
              </a:spcAft>
              <a:buClr>
                <a:srgbClr val="3B3535"/>
              </a:buClr>
              <a:buSzPts val="1100"/>
              <a:buFont typeface="Sora"/>
              <a:buNone/>
            </a:pPr>
            <a:r>
              <a:rPr b="0" i="0" lang="en" sz="1100" u="none" cap="none" strike="noStrike">
                <a:solidFill>
                  <a:srgbClr val="3B3535"/>
                </a:solidFill>
                <a:latin typeface="Sora"/>
                <a:ea typeface="Sora"/>
                <a:cs typeface="Sora"/>
                <a:sym typeface="Sora"/>
              </a:rPr>
              <a:t>A pre-trained ResNet-18 CNN serves as the base, with the last fully connected layer substituted for binary classification.</a:t>
            </a:r>
            <a:endParaRPr b="0" i="0" sz="1100" u="none" cap="none" strike="noStrike">
              <a:solidFill>
                <a:schemeClr val="dk1"/>
              </a:solidFill>
              <a:latin typeface="Calibri"/>
              <a:ea typeface="Calibri"/>
              <a:cs typeface="Calibri"/>
              <a:sym typeface="Calibri"/>
            </a:endParaRPr>
          </a:p>
        </p:txBody>
      </p:sp>
      <p:sp>
        <p:nvSpPr>
          <p:cNvPr id="135" name="Google Shape;135;p18"/>
          <p:cNvSpPr/>
          <p:nvPr/>
        </p:nvSpPr>
        <p:spPr>
          <a:xfrm>
            <a:off x="5788000" y="2686199"/>
            <a:ext cx="2161952" cy="2085008"/>
          </a:xfrm>
          <a:prstGeom prst="roundRect">
            <a:avLst>
              <a:gd fmla="val 2916" name="adj"/>
            </a:avLst>
          </a:prstGeom>
          <a:solidFill>
            <a:srgbClr val="D5DCF6"/>
          </a:solidFill>
          <a:ln cap="flat" cmpd="sng" w="9525">
            <a:solidFill>
              <a:srgbClr val="BBC2DC"/>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36" name="Google Shape;136;p18"/>
          <p:cNvSpPr/>
          <p:nvPr/>
        </p:nvSpPr>
        <p:spPr>
          <a:xfrm>
            <a:off x="5927824" y="2826023"/>
            <a:ext cx="1688976" cy="211113"/>
          </a:xfrm>
          <a:prstGeom prst="rect">
            <a:avLst/>
          </a:prstGeom>
          <a:noFill/>
          <a:ln>
            <a:noFill/>
          </a:ln>
        </p:spPr>
        <p:txBody>
          <a:bodyPr anchorCtr="0" anchor="t" bIns="28575" lIns="57150" spcFirstLastPara="1" rIns="57150" wrap="square" tIns="28575">
            <a:noAutofit/>
          </a:bodyPr>
          <a:lstStyle/>
          <a:p>
            <a:pPr indent="0" lvl="0" marL="0" marR="0" rtl="0" algn="l">
              <a:lnSpc>
                <a:spcPct val="125000"/>
              </a:lnSpc>
              <a:spcBef>
                <a:spcPts val="0"/>
              </a:spcBef>
              <a:spcAft>
                <a:spcPts val="0"/>
              </a:spcAft>
              <a:buClr>
                <a:srgbClr val="3B3535"/>
              </a:buClr>
              <a:buSzPts val="1300"/>
              <a:buFont typeface="Alexandria"/>
              <a:buNone/>
            </a:pPr>
            <a:r>
              <a:rPr b="1" i="0" lang="en" sz="1300" u="none" cap="none" strike="noStrike">
                <a:solidFill>
                  <a:srgbClr val="3B3535"/>
                </a:solidFill>
                <a:latin typeface="Alexandria"/>
                <a:ea typeface="Alexandria"/>
                <a:cs typeface="Alexandria"/>
                <a:sym typeface="Alexandria"/>
              </a:rPr>
              <a:t>Optimization</a:t>
            </a:r>
            <a:endParaRPr b="0" i="0" sz="1300" u="none" cap="none" strike="noStrike">
              <a:solidFill>
                <a:schemeClr val="dk1"/>
              </a:solidFill>
              <a:latin typeface="Calibri"/>
              <a:ea typeface="Calibri"/>
              <a:cs typeface="Calibri"/>
              <a:sym typeface="Calibri"/>
            </a:endParaRPr>
          </a:p>
        </p:txBody>
      </p:sp>
      <p:sp>
        <p:nvSpPr>
          <p:cNvPr id="137" name="Google Shape;137;p18"/>
          <p:cNvSpPr/>
          <p:nvPr/>
        </p:nvSpPr>
        <p:spPr>
          <a:xfrm>
            <a:off x="5927824" y="3118173"/>
            <a:ext cx="1882304" cy="1080864"/>
          </a:xfrm>
          <a:prstGeom prst="rect">
            <a:avLst/>
          </a:prstGeom>
          <a:noFill/>
          <a:ln>
            <a:noFill/>
          </a:ln>
        </p:spPr>
        <p:txBody>
          <a:bodyPr anchorCtr="0" anchor="t" bIns="28575" lIns="57150" spcFirstLastPara="1" rIns="57150" wrap="square" tIns="28575">
            <a:noAutofit/>
          </a:bodyPr>
          <a:lstStyle/>
          <a:p>
            <a:pPr indent="0" lvl="0" marL="0" marR="0" rtl="0" algn="l">
              <a:lnSpc>
                <a:spcPct val="160047"/>
              </a:lnSpc>
              <a:spcBef>
                <a:spcPts val="0"/>
              </a:spcBef>
              <a:spcAft>
                <a:spcPts val="0"/>
              </a:spcAft>
              <a:buClr>
                <a:srgbClr val="3B3535"/>
              </a:buClr>
              <a:buSzPts val="1100"/>
              <a:buFont typeface="Sora"/>
              <a:buNone/>
            </a:pPr>
            <a:r>
              <a:rPr b="0" i="0" lang="en" sz="1100" u="none" cap="none" strike="noStrike">
                <a:solidFill>
                  <a:srgbClr val="3B3535"/>
                </a:solidFill>
                <a:latin typeface="Sora"/>
                <a:ea typeface="Sora"/>
                <a:cs typeface="Sora"/>
                <a:sym typeface="Sora"/>
              </a:rPr>
              <a:t>The cross-entropy loss function calculates prediction errors, and the SGD optimizer modifies model parameters.</a:t>
            </a:r>
            <a:endParaRPr b="0" i="0" sz="11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p:nvPr/>
        </p:nvSpPr>
        <p:spPr>
          <a:xfrm>
            <a:off x="0" y="0"/>
            <a:ext cx="9144000" cy="5143500"/>
          </a:xfrm>
          <a:prstGeom prst="rect">
            <a:avLst/>
          </a:prstGeom>
          <a:solidFill>
            <a:srgbClr val="E7EEF9"/>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44" name="Google Shape;144;p19"/>
          <p:cNvSpPr/>
          <p:nvPr/>
        </p:nvSpPr>
        <p:spPr>
          <a:xfrm>
            <a:off x="0" y="0"/>
            <a:ext cx="9144000" cy="5143500"/>
          </a:xfrm>
          <a:prstGeom prst="rect">
            <a:avLst/>
          </a:prstGeom>
          <a:solidFill>
            <a:srgbClr val="FFFAFA"/>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45" name="Google Shape;145;p19"/>
          <p:cNvSpPr/>
          <p:nvPr/>
        </p:nvSpPr>
        <p:spPr>
          <a:xfrm>
            <a:off x="520749" y="578421"/>
            <a:ext cx="3471863" cy="433983"/>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1F1E1E"/>
              </a:buClr>
              <a:buSzPts val="2700"/>
              <a:buFont typeface="Alexandria"/>
              <a:buNone/>
            </a:pPr>
            <a:r>
              <a:rPr b="1" i="0" lang="en" sz="2700" u="none" cap="none" strike="noStrike">
                <a:solidFill>
                  <a:srgbClr val="1F1E1E"/>
                </a:solidFill>
                <a:latin typeface="Alexandria"/>
                <a:ea typeface="Alexandria"/>
                <a:cs typeface="Alexandria"/>
                <a:sym typeface="Alexandria"/>
              </a:rPr>
              <a:t>Evaluation Results</a:t>
            </a:r>
            <a:endParaRPr b="0" i="0" sz="2700" u="none" cap="none" strike="noStrike">
              <a:solidFill>
                <a:schemeClr val="dk1"/>
              </a:solidFill>
              <a:latin typeface="Calibri"/>
              <a:ea typeface="Calibri"/>
              <a:cs typeface="Calibri"/>
              <a:sym typeface="Calibri"/>
            </a:endParaRPr>
          </a:p>
        </p:txBody>
      </p:sp>
      <p:sp>
        <p:nvSpPr>
          <p:cNvPr id="146" name="Google Shape;146;p19"/>
          <p:cNvSpPr/>
          <p:nvPr/>
        </p:nvSpPr>
        <p:spPr>
          <a:xfrm>
            <a:off x="715194" y="1220688"/>
            <a:ext cx="27756" cy="3344391"/>
          </a:xfrm>
          <a:prstGeom prst="roundRect">
            <a:avLst>
              <a:gd fmla="val 225151" name="adj"/>
            </a:avLst>
          </a:prstGeom>
          <a:solidFill>
            <a:srgbClr val="BBC2DC"/>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47" name="Google Shape;147;p19"/>
          <p:cNvSpPr/>
          <p:nvPr/>
        </p:nvSpPr>
        <p:spPr>
          <a:xfrm>
            <a:off x="885267" y="1471501"/>
            <a:ext cx="485998" cy="27756"/>
          </a:xfrm>
          <a:prstGeom prst="roundRect">
            <a:avLst>
              <a:gd fmla="val 225151" name="adj"/>
            </a:avLst>
          </a:prstGeom>
          <a:solidFill>
            <a:srgbClr val="BBC2DC"/>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48" name="Google Shape;148;p19"/>
          <p:cNvSpPr/>
          <p:nvPr/>
        </p:nvSpPr>
        <p:spPr>
          <a:xfrm>
            <a:off x="572803" y="1329184"/>
            <a:ext cx="312464" cy="312464"/>
          </a:xfrm>
          <a:prstGeom prst="roundRect">
            <a:avLst>
              <a:gd fmla="val 20000" name="adj"/>
            </a:avLst>
          </a:prstGeom>
          <a:solidFill>
            <a:srgbClr val="D5DCF6"/>
          </a:solidFill>
          <a:ln cap="flat" cmpd="sng" w="9525">
            <a:solidFill>
              <a:srgbClr val="BBC2DC"/>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49" name="Google Shape;149;p19"/>
          <p:cNvSpPr/>
          <p:nvPr/>
        </p:nvSpPr>
        <p:spPr>
          <a:xfrm>
            <a:off x="572799" y="1355225"/>
            <a:ext cx="312600" cy="260400"/>
          </a:xfrm>
          <a:prstGeom prst="rect">
            <a:avLst/>
          </a:prstGeom>
          <a:noFill/>
          <a:ln>
            <a:noFill/>
          </a:ln>
        </p:spPr>
        <p:txBody>
          <a:bodyPr anchorCtr="0" anchor="t" bIns="28575" lIns="57150" spcFirstLastPara="1" rIns="57150" wrap="square" tIns="28575">
            <a:noAutofit/>
          </a:bodyPr>
          <a:lstStyle/>
          <a:p>
            <a:pPr indent="0" lvl="0" marL="0" marR="0" rtl="0" algn="ctr">
              <a:lnSpc>
                <a:spcPct val="125038"/>
              </a:lnSpc>
              <a:spcBef>
                <a:spcPts val="0"/>
              </a:spcBef>
              <a:spcAft>
                <a:spcPts val="0"/>
              </a:spcAft>
              <a:buClr>
                <a:srgbClr val="3B3535"/>
              </a:buClr>
              <a:buSzPts val="1600"/>
              <a:buFont typeface="Alexandria"/>
              <a:buNone/>
            </a:pPr>
            <a:r>
              <a:rPr b="1" i="0" lang="en" sz="1600" u="none" cap="none" strike="noStrike">
                <a:solidFill>
                  <a:srgbClr val="3B3535"/>
                </a:solidFill>
                <a:latin typeface="Alexandria"/>
                <a:ea typeface="Alexandria"/>
                <a:cs typeface="Alexandria"/>
                <a:sym typeface="Alexandria"/>
              </a:rPr>
              <a:t>1</a:t>
            </a:r>
            <a:endParaRPr b="0" i="0" sz="1600" u="none" cap="none" strike="noStrike">
              <a:solidFill>
                <a:schemeClr val="dk1"/>
              </a:solidFill>
              <a:latin typeface="Calibri"/>
              <a:ea typeface="Calibri"/>
              <a:cs typeface="Calibri"/>
              <a:sym typeface="Calibri"/>
            </a:endParaRPr>
          </a:p>
        </p:txBody>
      </p:sp>
      <p:sp>
        <p:nvSpPr>
          <p:cNvPr id="150" name="Google Shape;150;p19"/>
          <p:cNvSpPr/>
          <p:nvPr/>
        </p:nvSpPr>
        <p:spPr>
          <a:xfrm>
            <a:off x="1492821" y="1359545"/>
            <a:ext cx="1735931" cy="216991"/>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3B3535"/>
              </a:buClr>
              <a:buSzPts val="1400"/>
              <a:buFont typeface="Alexandria"/>
              <a:buNone/>
            </a:pPr>
            <a:r>
              <a:rPr b="1" i="0" lang="en" sz="1400" u="none" cap="none" strike="noStrike">
                <a:solidFill>
                  <a:srgbClr val="3B3535"/>
                </a:solidFill>
                <a:latin typeface="Alexandria"/>
                <a:ea typeface="Alexandria"/>
                <a:cs typeface="Alexandria"/>
                <a:sym typeface="Alexandria"/>
              </a:rPr>
              <a:t>Training Loss</a:t>
            </a:r>
            <a:endParaRPr b="0" i="0" sz="1400" u="none" cap="none" strike="noStrike">
              <a:solidFill>
                <a:schemeClr val="dk1"/>
              </a:solidFill>
              <a:latin typeface="Calibri"/>
              <a:ea typeface="Calibri"/>
              <a:cs typeface="Calibri"/>
              <a:sym typeface="Calibri"/>
            </a:endParaRPr>
          </a:p>
        </p:txBody>
      </p:sp>
      <p:sp>
        <p:nvSpPr>
          <p:cNvPr id="151" name="Google Shape;151;p19"/>
          <p:cNvSpPr/>
          <p:nvPr/>
        </p:nvSpPr>
        <p:spPr>
          <a:xfrm>
            <a:off x="1492824" y="1659800"/>
            <a:ext cx="3983400" cy="444300"/>
          </a:xfrm>
          <a:prstGeom prst="rect">
            <a:avLst/>
          </a:prstGeom>
          <a:noFill/>
          <a:ln>
            <a:noFill/>
          </a:ln>
        </p:spPr>
        <p:txBody>
          <a:bodyPr anchorCtr="0" anchor="t" bIns="28575" lIns="57150" spcFirstLastPara="1" rIns="57150" wrap="square" tIns="28575">
            <a:noAutofit/>
          </a:bodyPr>
          <a:lstStyle/>
          <a:p>
            <a:pPr indent="0" lvl="0" marL="0" marR="0" rtl="0" algn="l">
              <a:lnSpc>
                <a:spcPct val="159942"/>
              </a:lnSpc>
              <a:spcBef>
                <a:spcPts val="0"/>
              </a:spcBef>
              <a:spcAft>
                <a:spcPts val="0"/>
              </a:spcAft>
              <a:buClr>
                <a:srgbClr val="3B3535"/>
              </a:buClr>
              <a:buSzPts val="1100"/>
              <a:buFont typeface="Sora"/>
              <a:buNone/>
            </a:pPr>
            <a:r>
              <a:rPr b="0" i="0" lang="en" sz="1100" u="none" cap="none" strike="noStrike">
                <a:solidFill>
                  <a:srgbClr val="3B3535"/>
                </a:solidFill>
                <a:latin typeface="Sora"/>
                <a:ea typeface="Sora"/>
                <a:cs typeface="Sora"/>
                <a:sym typeface="Sora"/>
              </a:rPr>
              <a:t>After </a:t>
            </a:r>
            <a:r>
              <a:rPr lang="en" sz="1100">
                <a:solidFill>
                  <a:srgbClr val="3B3535"/>
                </a:solidFill>
                <a:latin typeface="Sora"/>
                <a:ea typeface="Sora"/>
                <a:cs typeface="Sora"/>
                <a:sym typeface="Sora"/>
              </a:rPr>
              <a:t>2</a:t>
            </a:r>
            <a:r>
              <a:rPr b="0" i="0" lang="en" sz="1100" u="none" cap="none" strike="noStrike">
                <a:solidFill>
                  <a:srgbClr val="3B3535"/>
                </a:solidFill>
                <a:latin typeface="Sora"/>
                <a:ea typeface="Sora"/>
                <a:cs typeface="Sora"/>
                <a:sym typeface="Sora"/>
              </a:rPr>
              <a:t>0 epochs of training, the model achieved a training loss of 0.</a:t>
            </a:r>
            <a:r>
              <a:rPr lang="en" sz="1100">
                <a:solidFill>
                  <a:srgbClr val="3B3535"/>
                </a:solidFill>
                <a:latin typeface="Sora"/>
                <a:ea typeface="Sora"/>
                <a:cs typeface="Sora"/>
                <a:sym typeface="Sora"/>
              </a:rPr>
              <a:t>43</a:t>
            </a:r>
            <a:r>
              <a:rPr b="0" i="0" lang="en" sz="1100" u="none" cap="none" strike="noStrike">
                <a:solidFill>
                  <a:srgbClr val="3B3535"/>
                </a:solidFill>
                <a:latin typeface="Sora"/>
                <a:ea typeface="Sora"/>
                <a:cs typeface="Sora"/>
                <a:sym typeface="Sora"/>
              </a:rPr>
              <a:t>0 and a training accuracy of 8</a:t>
            </a:r>
            <a:r>
              <a:rPr lang="en" sz="1100">
                <a:solidFill>
                  <a:srgbClr val="3B3535"/>
                </a:solidFill>
                <a:latin typeface="Sora"/>
                <a:ea typeface="Sora"/>
                <a:cs typeface="Sora"/>
                <a:sym typeface="Sora"/>
              </a:rPr>
              <a:t>4</a:t>
            </a:r>
            <a:r>
              <a:rPr b="0" i="0" lang="en" sz="1100" u="none" cap="none" strike="noStrike">
                <a:solidFill>
                  <a:srgbClr val="3B3535"/>
                </a:solidFill>
                <a:latin typeface="Sora"/>
                <a:ea typeface="Sora"/>
                <a:cs typeface="Sora"/>
                <a:sym typeface="Sora"/>
              </a:rPr>
              <a:t>.8</a:t>
            </a:r>
            <a:r>
              <a:rPr lang="en" sz="1100">
                <a:solidFill>
                  <a:srgbClr val="3B3535"/>
                </a:solidFill>
                <a:latin typeface="Sora"/>
                <a:ea typeface="Sora"/>
                <a:cs typeface="Sora"/>
                <a:sym typeface="Sora"/>
              </a:rPr>
              <a:t>3</a:t>
            </a:r>
            <a:r>
              <a:rPr b="0" i="0" lang="en" sz="1100" u="none" cap="none" strike="noStrike">
                <a:solidFill>
                  <a:srgbClr val="3B3535"/>
                </a:solidFill>
                <a:latin typeface="Sora"/>
                <a:ea typeface="Sora"/>
                <a:cs typeface="Sora"/>
                <a:sym typeface="Sora"/>
              </a:rPr>
              <a:t>7%.</a:t>
            </a:r>
            <a:endParaRPr b="0" i="0" sz="1100" u="none" cap="none" strike="noStrike">
              <a:solidFill>
                <a:schemeClr val="dk1"/>
              </a:solidFill>
              <a:latin typeface="Calibri"/>
              <a:ea typeface="Calibri"/>
              <a:cs typeface="Calibri"/>
              <a:sym typeface="Calibri"/>
            </a:endParaRPr>
          </a:p>
        </p:txBody>
      </p:sp>
      <p:sp>
        <p:nvSpPr>
          <p:cNvPr id="152" name="Google Shape;152;p19"/>
          <p:cNvSpPr/>
          <p:nvPr/>
        </p:nvSpPr>
        <p:spPr>
          <a:xfrm>
            <a:off x="885267" y="2632584"/>
            <a:ext cx="485998" cy="27756"/>
          </a:xfrm>
          <a:prstGeom prst="roundRect">
            <a:avLst>
              <a:gd fmla="val 225151" name="adj"/>
            </a:avLst>
          </a:prstGeom>
          <a:solidFill>
            <a:srgbClr val="BBC2DC"/>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53" name="Google Shape;153;p19"/>
          <p:cNvSpPr/>
          <p:nvPr/>
        </p:nvSpPr>
        <p:spPr>
          <a:xfrm>
            <a:off x="572803" y="2490267"/>
            <a:ext cx="312464" cy="312464"/>
          </a:xfrm>
          <a:prstGeom prst="roundRect">
            <a:avLst>
              <a:gd fmla="val 20000" name="adj"/>
            </a:avLst>
          </a:prstGeom>
          <a:solidFill>
            <a:srgbClr val="D5DCF6"/>
          </a:solidFill>
          <a:ln cap="flat" cmpd="sng" w="9525">
            <a:solidFill>
              <a:srgbClr val="BBC2DC"/>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54" name="Google Shape;154;p19"/>
          <p:cNvSpPr/>
          <p:nvPr/>
        </p:nvSpPr>
        <p:spPr>
          <a:xfrm>
            <a:off x="594101" y="2516300"/>
            <a:ext cx="291300" cy="260400"/>
          </a:xfrm>
          <a:prstGeom prst="rect">
            <a:avLst/>
          </a:prstGeom>
          <a:noFill/>
          <a:ln>
            <a:noFill/>
          </a:ln>
        </p:spPr>
        <p:txBody>
          <a:bodyPr anchorCtr="0" anchor="t" bIns="28575" lIns="57150" spcFirstLastPara="1" rIns="57150" wrap="square" tIns="28575">
            <a:noAutofit/>
          </a:bodyPr>
          <a:lstStyle/>
          <a:p>
            <a:pPr indent="0" lvl="0" marL="0" marR="0" rtl="0" algn="ctr">
              <a:lnSpc>
                <a:spcPct val="125038"/>
              </a:lnSpc>
              <a:spcBef>
                <a:spcPts val="0"/>
              </a:spcBef>
              <a:spcAft>
                <a:spcPts val="0"/>
              </a:spcAft>
              <a:buClr>
                <a:srgbClr val="3B3535"/>
              </a:buClr>
              <a:buSzPts val="1600"/>
              <a:buFont typeface="Alexandria"/>
              <a:buNone/>
            </a:pPr>
            <a:r>
              <a:rPr b="1" i="0" lang="en" sz="1600" u="none" cap="none" strike="noStrike">
                <a:solidFill>
                  <a:srgbClr val="3B3535"/>
                </a:solidFill>
                <a:latin typeface="Alexandria"/>
                <a:ea typeface="Alexandria"/>
                <a:cs typeface="Alexandria"/>
                <a:sym typeface="Alexandria"/>
              </a:rPr>
              <a:t>2</a:t>
            </a:r>
            <a:endParaRPr b="0" i="0" sz="1600" u="none" cap="none" strike="noStrike">
              <a:solidFill>
                <a:schemeClr val="dk1"/>
              </a:solidFill>
              <a:latin typeface="Calibri"/>
              <a:ea typeface="Calibri"/>
              <a:cs typeface="Calibri"/>
              <a:sym typeface="Calibri"/>
            </a:endParaRPr>
          </a:p>
        </p:txBody>
      </p:sp>
      <p:sp>
        <p:nvSpPr>
          <p:cNvPr id="155" name="Google Shape;155;p19"/>
          <p:cNvSpPr/>
          <p:nvPr/>
        </p:nvSpPr>
        <p:spPr>
          <a:xfrm>
            <a:off x="1492821" y="2520628"/>
            <a:ext cx="1735931" cy="216991"/>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3B3535"/>
              </a:buClr>
              <a:buSzPts val="1400"/>
              <a:buFont typeface="Alexandria"/>
              <a:buNone/>
            </a:pPr>
            <a:r>
              <a:rPr b="1" i="0" lang="en" sz="1400" u="none" cap="none" strike="noStrike">
                <a:solidFill>
                  <a:srgbClr val="3B3535"/>
                </a:solidFill>
                <a:latin typeface="Alexandria"/>
                <a:ea typeface="Alexandria"/>
                <a:cs typeface="Alexandria"/>
                <a:sym typeface="Alexandria"/>
              </a:rPr>
              <a:t>Validation Loss</a:t>
            </a:r>
            <a:endParaRPr b="0" i="0" sz="1400" u="none" cap="none" strike="noStrike">
              <a:solidFill>
                <a:schemeClr val="dk1"/>
              </a:solidFill>
              <a:latin typeface="Calibri"/>
              <a:ea typeface="Calibri"/>
              <a:cs typeface="Calibri"/>
              <a:sym typeface="Calibri"/>
            </a:endParaRPr>
          </a:p>
        </p:txBody>
      </p:sp>
      <p:sp>
        <p:nvSpPr>
          <p:cNvPr id="156" name="Google Shape;156;p19"/>
          <p:cNvSpPr/>
          <p:nvPr/>
        </p:nvSpPr>
        <p:spPr>
          <a:xfrm>
            <a:off x="1492824" y="2820900"/>
            <a:ext cx="3983400" cy="222000"/>
          </a:xfrm>
          <a:prstGeom prst="rect">
            <a:avLst/>
          </a:prstGeom>
          <a:noFill/>
          <a:ln>
            <a:noFill/>
          </a:ln>
        </p:spPr>
        <p:txBody>
          <a:bodyPr anchorCtr="0" anchor="t" bIns="28575" lIns="57150" spcFirstLastPara="1" rIns="57150" wrap="square" tIns="28575">
            <a:noAutofit/>
          </a:bodyPr>
          <a:lstStyle/>
          <a:p>
            <a:pPr indent="0" lvl="0" marL="0" marR="0" rtl="0" algn="l">
              <a:lnSpc>
                <a:spcPct val="159942"/>
              </a:lnSpc>
              <a:spcBef>
                <a:spcPts val="0"/>
              </a:spcBef>
              <a:spcAft>
                <a:spcPts val="0"/>
              </a:spcAft>
              <a:buClr>
                <a:srgbClr val="3B3535"/>
              </a:buClr>
              <a:buSzPts val="1100"/>
              <a:buFont typeface="Sora"/>
              <a:buNone/>
            </a:pPr>
            <a:r>
              <a:rPr b="0" i="0" lang="en" sz="1100" u="none" cap="none" strike="noStrike">
                <a:solidFill>
                  <a:srgbClr val="3B3535"/>
                </a:solidFill>
                <a:latin typeface="Sora"/>
                <a:ea typeface="Sora"/>
                <a:cs typeface="Sora"/>
                <a:sym typeface="Sora"/>
              </a:rPr>
              <a:t>Validation loss was 0.</a:t>
            </a:r>
            <a:r>
              <a:rPr lang="en" sz="1100">
                <a:solidFill>
                  <a:srgbClr val="3B3535"/>
                </a:solidFill>
                <a:latin typeface="Sora"/>
                <a:ea typeface="Sora"/>
                <a:cs typeface="Sora"/>
                <a:sym typeface="Sora"/>
              </a:rPr>
              <a:t>4</a:t>
            </a:r>
            <a:r>
              <a:rPr b="0" i="0" lang="en" sz="1100" u="none" cap="none" strike="noStrike">
                <a:solidFill>
                  <a:srgbClr val="3B3535"/>
                </a:solidFill>
                <a:latin typeface="Sora"/>
                <a:ea typeface="Sora"/>
                <a:cs typeface="Sora"/>
                <a:sym typeface="Sora"/>
              </a:rPr>
              <a:t>0</a:t>
            </a:r>
            <a:r>
              <a:rPr lang="en" sz="1100">
                <a:solidFill>
                  <a:srgbClr val="3B3535"/>
                </a:solidFill>
                <a:latin typeface="Sora"/>
                <a:ea typeface="Sora"/>
                <a:cs typeface="Sora"/>
                <a:sym typeface="Sora"/>
              </a:rPr>
              <a:t>8</a:t>
            </a:r>
            <a:r>
              <a:rPr b="0" i="0" lang="en" sz="1100" u="none" cap="none" strike="noStrike">
                <a:solidFill>
                  <a:srgbClr val="3B3535"/>
                </a:solidFill>
                <a:latin typeface="Sora"/>
                <a:ea typeface="Sora"/>
                <a:cs typeface="Sora"/>
                <a:sym typeface="Sora"/>
              </a:rPr>
              <a:t>, and validation accuracy was 8</a:t>
            </a:r>
            <a:r>
              <a:rPr lang="en" sz="1100">
                <a:solidFill>
                  <a:srgbClr val="3B3535"/>
                </a:solidFill>
                <a:latin typeface="Sora"/>
                <a:ea typeface="Sora"/>
                <a:cs typeface="Sora"/>
                <a:sym typeface="Sora"/>
              </a:rPr>
              <a:t>7</a:t>
            </a:r>
            <a:r>
              <a:rPr b="0" i="0" lang="en" sz="1100" u="none" cap="none" strike="noStrike">
                <a:solidFill>
                  <a:srgbClr val="3B3535"/>
                </a:solidFill>
                <a:latin typeface="Sora"/>
                <a:ea typeface="Sora"/>
                <a:cs typeface="Sora"/>
                <a:sym typeface="Sora"/>
              </a:rPr>
              <a:t>.</a:t>
            </a:r>
            <a:r>
              <a:rPr lang="en" sz="1100">
                <a:solidFill>
                  <a:srgbClr val="3B3535"/>
                </a:solidFill>
                <a:latin typeface="Sora"/>
                <a:ea typeface="Sora"/>
                <a:cs typeface="Sora"/>
                <a:sym typeface="Sora"/>
              </a:rPr>
              <a:t>719</a:t>
            </a:r>
            <a:r>
              <a:rPr b="0" i="0" lang="en" sz="1100" u="none" cap="none" strike="noStrike">
                <a:solidFill>
                  <a:srgbClr val="3B3535"/>
                </a:solidFill>
                <a:latin typeface="Sora"/>
                <a:ea typeface="Sora"/>
                <a:cs typeface="Sora"/>
                <a:sym typeface="Sora"/>
              </a:rPr>
              <a:t>%.</a:t>
            </a:r>
            <a:endParaRPr b="0" i="0" sz="1100" u="none" cap="none" strike="noStrike">
              <a:solidFill>
                <a:schemeClr val="dk1"/>
              </a:solidFill>
              <a:latin typeface="Calibri"/>
              <a:ea typeface="Calibri"/>
              <a:cs typeface="Calibri"/>
              <a:sym typeface="Calibri"/>
            </a:endParaRPr>
          </a:p>
        </p:txBody>
      </p:sp>
      <p:sp>
        <p:nvSpPr>
          <p:cNvPr id="157" name="Google Shape;157;p19"/>
          <p:cNvSpPr/>
          <p:nvPr/>
        </p:nvSpPr>
        <p:spPr>
          <a:xfrm>
            <a:off x="885267" y="3571540"/>
            <a:ext cx="485998" cy="27756"/>
          </a:xfrm>
          <a:prstGeom prst="roundRect">
            <a:avLst>
              <a:gd fmla="val 225151" name="adj"/>
            </a:avLst>
          </a:prstGeom>
          <a:solidFill>
            <a:srgbClr val="BBC2DC"/>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58" name="Google Shape;158;p19"/>
          <p:cNvSpPr/>
          <p:nvPr/>
        </p:nvSpPr>
        <p:spPr>
          <a:xfrm>
            <a:off x="572803" y="3429223"/>
            <a:ext cx="312464" cy="312464"/>
          </a:xfrm>
          <a:prstGeom prst="roundRect">
            <a:avLst>
              <a:gd fmla="val 20000" name="adj"/>
            </a:avLst>
          </a:prstGeom>
          <a:solidFill>
            <a:srgbClr val="D5DCF6"/>
          </a:solidFill>
          <a:ln cap="flat" cmpd="sng" w="9525">
            <a:solidFill>
              <a:srgbClr val="BBC2DC"/>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59" name="Google Shape;159;p19"/>
          <p:cNvSpPr/>
          <p:nvPr/>
        </p:nvSpPr>
        <p:spPr>
          <a:xfrm>
            <a:off x="594177" y="3455275"/>
            <a:ext cx="291300" cy="260400"/>
          </a:xfrm>
          <a:prstGeom prst="rect">
            <a:avLst/>
          </a:prstGeom>
          <a:noFill/>
          <a:ln>
            <a:noFill/>
          </a:ln>
        </p:spPr>
        <p:txBody>
          <a:bodyPr anchorCtr="0" anchor="t" bIns="28575" lIns="57150" spcFirstLastPara="1" rIns="57150" wrap="square" tIns="28575">
            <a:noAutofit/>
          </a:bodyPr>
          <a:lstStyle/>
          <a:p>
            <a:pPr indent="0" lvl="0" marL="0" marR="0" rtl="0" algn="ctr">
              <a:lnSpc>
                <a:spcPct val="125038"/>
              </a:lnSpc>
              <a:spcBef>
                <a:spcPts val="0"/>
              </a:spcBef>
              <a:spcAft>
                <a:spcPts val="0"/>
              </a:spcAft>
              <a:buClr>
                <a:srgbClr val="3B3535"/>
              </a:buClr>
              <a:buSzPts val="1600"/>
              <a:buFont typeface="Alexandria"/>
              <a:buNone/>
            </a:pPr>
            <a:r>
              <a:rPr b="1" i="0" lang="en" sz="1600" u="none" cap="none" strike="noStrike">
                <a:solidFill>
                  <a:srgbClr val="3B3535"/>
                </a:solidFill>
                <a:latin typeface="Alexandria"/>
                <a:ea typeface="Alexandria"/>
                <a:cs typeface="Alexandria"/>
                <a:sym typeface="Alexandria"/>
              </a:rPr>
              <a:t>3</a:t>
            </a:r>
            <a:endParaRPr b="0" i="0" sz="1600" u="none" cap="none" strike="noStrike">
              <a:solidFill>
                <a:schemeClr val="dk1"/>
              </a:solidFill>
              <a:latin typeface="Calibri"/>
              <a:ea typeface="Calibri"/>
              <a:cs typeface="Calibri"/>
              <a:sym typeface="Calibri"/>
            </a:endParaRPr>
          </a:p>
        </p:txBody>
      </p:sp>
      <p:sp>
        <p:nvSpPr>
          <p:cNvPr id="160" name="Google Shape;160;p19"/>
          <p:cNvSpPr/>
          <p:nvPr/>
        </p:nvSpPr>
        <p:spPr>
          <a:xfrm>
            <a:off x="1492827" y="3459575"/>
            <a:ext cx="2499900" cy="2169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3B3535"/>
              </a:buClr>
              <a:buSzPts val="1400"/>
              <a:buFont typeface="Alexandria"/>
              <a:buNone/>
            </a:pPr>
            <a:r>
              <a:rPr b="1" i="0" lang="en" sz="1400" u="none" cap="none" strike="noStrike">
                <a:solidFill>
                  <a:srgbClr val="3B3535"/>
                </a:solidFill>
                <a:latin typeface="Alexandria"/>
                <a:ea typeface="Alexandria"/>
                <a:cs typeface="Alexandria"/>
                <a:sym typeface="Alexandria"/>
              </a:rPr>
              <a:t>Additional Metrics</a:t>
            </a:r>
            <a:endParaRPr b="0" i="0" sz="1400" u="none" cap="none" strike="noStrike">
              <a:solidFill>
                <a:schemeClr val="dk1"/>
              </a:solidFill>
              <a:latin typeface="Calibri"/>
              <a:ea typeface="Calibri"/>
              <a:cs typeface="Calibri"/>
              <a:sym typeface="Calibri"/>
            </a:endParaRPr>
          </a:p>
        </p:txBody>
      </p:sp>
      <p:sp>
        <p:nvSpPr>
          <p:cNvPr id="161" name="Google Shape;161;p19"/>
          <p:cNvSpPr/>
          <p:nvPr/>
        </p:nvSpPr>
        <p:spPr>
          <a:xfrm>
            <a:off x="1492825" y="3759850"/>
            <a:ext cx="4060200" cy="805200"/>
          </a:xfrm>
          <a:prstGeom prst="rect">
            <a:avLst/>
          </a:prstGeom>
          <a:noFill/>
          <a:ln>
            <a:noFill/>
          </a:ln>
        </p:spPr>
        <p:txBody>
          <a:bodyPr anchorCtr="0" anchor="t" bIns="28575" lIns="57150" spcFirstLastPara="1" rIns="57150" wrap="square" tIns="28575">
            <a:noAutofit/>
          </a:bodyPr>
          <a:lstStyle/>
          <a:p>
            <a:pPr indent="0" lvl="0" marL="0" marR="0" rtl="0" algn="l">
              <a:lnSpc>
                <a:spcPct val="159942"/>
              </a:lnSpc>
              <a:spcBef>
                <a:spcPts val="0"/>
              </a:spcBef>
              <a:spcAft>
                <a:spcPts val="0"/>
              </a:spcAft>
              <a:buClr>
                <a:srgbClr val="3B3535"/>
              </a:buClr>
              <a:buSzPts val="1100"/>
              <a:buFont typeface="Sora"/>
              <a:buNone/>
            </a:pPr>
            <a:r>
              <a:rPr b="0" i="0" lang="en" sz="1100" u="none" cap="none" strike="noStrike">
                <a:solidFill>
                  <a:srgbClr val="3B3535"/>
                </a:solidFill>
                <a:latin typeface="Sora"/>
                <a:ea typeface="Sora"/>
                <a:cs typeface="Sora"/>
                <a:sym typeface="Sora"/>
              </a:rPr>
              <a:t>Additional metrics like precision, recall, and F1 score can be calculated to provide a more comprehensive understanding of the model's performance.</a:t>
            </a:r>
            <a:endParaRPr b="0" i="0" sz="1100" u="none" cap="none" strike="noStrike">
              <a:solidFill>
                <a:schemeClr val="dk1"/>
              </a:solidFill>
              <a:latin typeface="Calibri"/>
              <a:ea typeface="Calibri"/>
              <a:cs typeface="Calibri"/>
              <a:sym typeface="Calibri"/>
            </a:endParaRPr>
          </a:p>
        </p:txBody>
      </p:sp>
      <p:pic>
        <p:nvPicPr>
          <p:cNvPr id="162" name="Google Shape;162;p19"/>
          <p:cNvPicPr preferRelativeResize="0"/>
          <p:nvPr/>
        </p:nvPicPr>
        <p:blipFill>
          <a:blip r:embed="rId3">
            <a:alphaModFix/>
          </a:blip>
          <a:stretch>
            <a:fillRect/>
          </a:stretch>
        </p:blipFill>
        <p:spPr>
          <a:xfrm>
            <a:off x="5553100" y="2428275"/>
            <a:ext cx="3590900" cy="2700825"/>
          </a:xfrm>
          <a:prstGeom prst="rect">
            <a:avLst/>
          </a:prstGeom>
          <a:solidFill>
            <a:srgbClr val="FFFAFA"/>
          </a:solidFill>
          <a:ln>
            <a:noFill/>
          </a:ln>
        </p:spPr>
      </p:pic>
      <p:pic>
        <p:nvPicPr>
          <p:cNvPr id="163" name="Google Shape;163;p19"/>
          <p:cNvPicPr preferRelativeResize="0"/>
          <p:nvPr/>
        </p:nvPicPr>
        <p:blipFill>
          <a:blip r:embed="rId4">
            <a:alphaModFix/>
          </a:blip>
          <a:stretch>
            <a:fillRect/>
          </a:stretch>
        </p:blipFill>
        <p:spPr>
          <a:xfrm>
            <a:off x="5553100" y="-3050"/>
            <a:ext cx="3540899" cy="2493326"/>
          </a:xfrm>
          <a:prstGeom prst="rect">
            <a:avLst/>
          </a:prstGeom>
          <a:solidFill>
            <a:srgbClr val="FFFAFA"/>
          </a:solid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p:nvPr/>
        </p:nvSpPr>
        <p:spPr>
          <a:xfrm>
            <a:off x="0" y="0"/>
            <a:ext cx="9144000" cy="5143500"/>
          </a:xfrm>
          <a:prstGeom prst="rect">
            <a:avLst/>
          </a:prstGeom>
          <a:solidFill>
            <a:srgbClr val="E7EEF9"/>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70" name="Google Shape;170;p20"/>
          <p:cNvSpPr/>
          <p:nvPr/>
        </p:nvSpPr>
        <p:spPr>
          <a:xfrm>
            <a:off x="45325" y="0"/>
            <a:ext cx="9144000" cy="5143500"/>
          </a:xfrm>
          <a:prstGeom prst="rect">
            <a:avLst/>
          </a:prstGeom>
          <a:solidFill>
            <a:srgbClr val="FFFAFA"/>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71" name="Google Shape;171;p20"/>
          <p:cNvSpPr/>
          <p:nvPr/>
        </p:nvSpPr>
        <p:spPr>
          <a:xfrm>
            <a:off x="520750" y="159225"/>
            <a:ext cx="4262400" cy="4341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1F1E1E"/>
              </a:buClr>
              <a:buSzPts val="2700"/>
              <a:buFont typeface="Alexandria"/>
              <a:buNone/>
            </a:pPr>
            <a:r>
              <a:rPr b="1" lang="en" sz="2700">
                <a:solidFill>
                  <a:srgbClr val="1F1E1E"/>
                </a:solidFill>
                <a:latin typeface="Alexandria"/>
                <a:ea typeface="Alexandria"/>
                <a:cs typeface="Alexandria"/>
                <a:sym typeface="Alexandria"/>
              </a:rPr>
              <a:t>Confusion Matrix</a:t>
            </a:r>
            <a:endParaRPr sz="1050">
              <a:solidFill>
                <a:srgbClr val="A31515"/>
              </a:solidFill>
              <a:highlight>
                <a:srgbClr val="F7F7F7"/>
              </a:highlight>
              <a:latin typeface="Courier New"/>
              <a:ea typeface="Courier New"/>
              <a:cs typeface="Courier New"/>
              <a:sym typeface="Courier New"/>
            </a:endParaRPr>
          </a:p>
          <a:p>
            <a:pPr indent="0" lvl="0" marL="0" marR="0" rtl="0" algn="l">
              <a:lnSpc>
                <a:spcPct val="125011"/>
              </a:lnSpc>
              <a:spcBef>
                <a:spcPts val="0"/>
              </a:spcBef>
              <a:spcAft>
                <a:spcPts val="0"/>
              </a:spcAft>
              <a:buClr>
                <a:srgbClr val="1F1E1E"/>
              </a:buClr>
              <a:buSzPts val="2700"/>
              <a:buFont typeface="Alexandria"/>
              <a:buNone/>
            </a:pPr>
            <a:r>
              <a:t/>
            </a:r>
            <a:endParaRPr b="1" sz="2700">
              <a:solidFill>
                <a:srgbClr val="1F1E1E"/>
              </a:solidFill>
              <a:latin typeface="Alexandria"/>
              <a:ea typeface="Alexandria"/>
              <a:cs typeface="Alexandria"/>
              <a:sym typeface="Alexandria"/>
            </a:endParaRPr>
          </a:p>
        </p:txBody>
      </p:sp>
      <p:pic>
        <p:nvPicPr>
          <p:cNvPr id="172" name="Google Shape;172;p20"/>
          <p:cNvPicPr preferRelativeResize="0"/>
          <p:nvPr/>
        </p:nvPicPr>
        <p:blipFill>
          <a:blip r:embed="rId3">
            <a:alphaModFix/>
          </a:blip>
          <a:stretch>
            <a:fillRect/>
          </a:stretch>
        </p:blipFill>
        <p:spPr>
          <a:xfrm>
            <a:off x="520750" y="967525"/>
            <a:ext cx="6936200" cy="4071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p:nvPr/>
        </p:nvSpPr>
        <p:spPr>
          <a:xfrm>
            <a:off x="0" y="0"/>
            <a:ext cx="9144000" cy="5143500"/>
          </a:xfrm>
          <a:prstGeom prst="rect">
            <a:avLst/>
          </a:prstGeom>
          <a:solidFill>
            <a:srgbClr val="E7EEF9"/>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79" name="Google Shape;179;p21"/>
          <p:cNvSpPr/>
          <p:nvPr/>
        </p:nvSpPr>
        <p:spPr>
          <a:xfrm>
            <a:off x="0" y="0"/>
            <a:ext cx="9144000" cy="5143500"/>
          </a:xfrm>
          <a:prstGeom prst="rect">
            <a:avLst/>
          </a:prstGeom>
          <a:solidFill>
            <a:srgbClr val="FFFAFA"/>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80" name="Google Shape;180;p21"/>
          <p:cNvSpPr/>
          <p:nvPr/>
        </p:nvSpPr>
        <p:spPr>
          <a:xfrm>
            <a:off x="1100138" y="1059136"/>
            <a:ext cx="3471863" cy="433983"/>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1F1E1E"/>
              </a:buClr>
              <a:buSzPts val="2700"/>
              <a:buFont typeface="Alexandria"/>
              <a:buNone/>
            </a:pPr>
            <a:r>
              <a:rPr b="1" i="0" lang="en" sz="2700" u="none" cap="none" strike="noStrike">
                <a:solidFill>
                  <a:srgbClr val="1F1E1E"/>
                </a:solidFill>
                <a:latin typeface="Alexandria"/>
                <a:ea typeface="Alexandria"/>
                <a:cs typeface="Alexandria"/>
                <a:sym typeface="Alexandria"/>
              </a:rPr>
              <a:t>Conclusion</a:t>
            </a:r>
            <a:endParaRPr b="0" i="0" sz="2700" u="none" cap="none" strike="noStrike">
              <a:solidFill>
                <a:schemeClr val="dk1"/>
              </a:solidFill>
              <a:latin typeface="Calibri"/>
              <a:ea typeface="Calibri"/>
              <a:cs typeface="Calibri"/>
              <a:sym typeface="Calibri"/>
            </a:endParaRPr>
          </a:p>
        </p:txBody>
      </p:sp>
      <p:pic>
        <p:nvPicPr>
          <p:cNvPr descr="preencoded.png" id="181" name="Google Shape;181;p21"/>
          <p:cNvPicPr preferRelativeResize="0"/>
          <p:nvPr/>
        </p:nvPicPr>
        <p:blipFill rotWithShape="1">
          <a:blip r:embed="rId3">
            <a:alphaModFix/>
          </a:blip>
          <a:srcRect b="0" l="0" r="0" t="0"/>
          <a:stretch/>
        </p:blipFill>
        <p:spPr>
          <a:xfrm>
            <a:off x="1100138" y="1770831"/>
            <a:ext cx="3471863" cy="555426"/>
          </a:xfrm>
          <a:prstGeom prst="rect">
            <a:avLst/>
          </a:prstGeom>
          <a:noFill/>
          <a:ln>
            <a:noFill/>
          </a:ln>
        </p:spPr>
      </p:pic>
      <p:sp>
        <p:nvSpPr>
          <p:cNvPr id="182" name="Google Shape;182;p21"/>
          <p:cNvSpPr/>
          <p:nvPr/>
        </p:nvSpPr>
        <p:spPr>
          <a:xfrm>
            <a:off x="1239002" y="2534550"/>
            <a:ext cx="3011700" cy="2169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3B3535"/>
              </a:buClr>
              <a:buSzPts val="1400"/>
              <a:buFont typeface="Alexandria"/>
              <a:buNone/>
            </a:pPr>
            <a:r>
              <a:rPr b="1" i="0" lang="en" sz="1400" u="none" cap="none" strike="noStrike">
                <a:solidFill>
                  <a:srgbClr val="3B3535"/>
                </a:solidFill>
                <a:latin typeface="Alexandria"/>
                <a:ea typeface="Alexandria"/>
                <a:cs typeface="Alexandria"/>
                <a:sym typeface="Alexandria"/>
              </a:rPr>
              <a:t>Accurate Categorization</a:t>
            </a:r>
            <a:endParaRPr b="0" i="0" sz="1400" u="none" cap="none" strike="noStrike">
              <a:solidFill>
                <a:schemeClr val="dk1"/>
              </a:solidFill>
              <a:latin typeface="Calibri"/>
              <a:ea typeface="Calibri"/>
              <a:cs typeface="Calibri"/>
              <a:sym typeface="Calibri"/>
            </a:endParaRPr>
          </a:p>
        </p:txBody>
      </p:sp>
      <p:sp>
        <p:nvSpPr>
          <p:cNvPr id="183" name="Google Shape;183;p21"/>
          <p:cNvSpPr/>
          <p:nvPr/>
        </p:nvSpPr>
        <p:spPr>
          <a:xfrm>
            <a:off x="1238994" y="2834804"/>
            <a:ext cx="3194149" cy="888504"/>
          </a:xfrm>
          <a:prstGeom prst="rect">
            <a:avLst/>
          </a:prstGeom>
          <a:noFill/>
          <a:ln>
            <a:noFill/>
          </a:ln>
        </p:spPr>
        <p:txBody>
          <a:bodyPr anchorCtr="0" anchor="t" bIns="28575" lIns="57150" spcFirstLastPara="1" rIns="57150" wrap="square" tIns="28575">
            <a:noAutofit/>
          </a:bodyPr>
          <a:lstStyle/>
          <a:p>
            <a:pPr indent="0" lvl="0" marL="0" marR="0" rtl="0" algn="l">
              <a:lnSpc>
                <a:spcPct val="159942"/>
              </a:lnSpc>
              <a:spcBef>
                <a:spcPts val="0"/>
              </a:spcBef>
              <a:spcAft>
                <a:spcPts val="0"/>
              </a:spcAft>
              <a:buClr>
                <a:srgbClr val="3B3535"/>
              </a:buClr>
              <a:buSzPts val="1100"/>
              <a:buFont typeface="Sora"/>
              <a:buNone/>
            </a:pPr>
            <a:r>
              <a:rPr b="0" i="0" lang="en" sz="1100" u="none" cap="none" strike="noStrike">
                <a:solidFill>
                  <a:srgbClr val="3B3535"/>
                </a:solidFill>
                <a:latin typeface="Sora"/>
                <a:ea typeface="Sora"/>
                <a:cs typeface="Sora"/>
                <a:sym typeface="Sora"/>
              </a:rPr>
              <a:t>The project has successfully developed a breast cancer image classification model capable of accurately categorizing images as benign or malignant.</a:t>
            </a:r>
            <a:endParaRPr b="0" i="0" sz="1100" u="none" cap="none" strike="noStrike">
              <a:solidFill>
                <a:schemeClr val="dk1"/>
              </a:solidFill>
              <a:latin typeface="Calibri"/>
              <a:ea typeface="Calibri"/>
              <a:cs typeface="Calibri"/>
              <a:sym typeface="Calibri"/>
            </a:endParaRPr>
          </a:p>
        </p:txBody>
      </p:sp>
      <p:pic>
        <p:nvPicPr>
          <p:cNvPr descr="preencoded.png" id="184" name="Google Shape;184;p21"/>
          <p:cNvPicPr preferRelativeResize="0"/>
          <p:nvPr/>
        </p:nvPicPr>
        <p:blipFill rotWithShape="1">
          <a:blip r:embed="rId4">
            <a:alphaModFix/>
          </a:blip>
          <a:srcRect b="0" l="0" r="0" t="0"/>
          <a:stretch/>
        </p:blipFill>
        <p:spPr>
          <a:xfrm>
            <a:off x="4572000" y="1770831"/>
            <a:ext cx="3471863" cy="555426"/>
          </a:xfrm>
          <a:prstGeom prst="rect">
            <a:avLst/>
          </a:prstGeom>
          <a:noFill/>
          <a:ln>
            <a:noFill/>
          </a:ln>
        </p:spPr>
      </p:pic>
      <p:sp>
        <p:nvSpPr>
          <p:cNvPr id="185" name="Google Shape;185;p21"/>
          <p:cNvSpPr/>
          <p:nvPr/>
        </p:nvSpPr>
        <p:spPr>
          <a:xfrm>
            <a:off x="4710849" y="2534550"/>
            <a:ext cx="3278700" cy="2169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3B3535"/>
              </a:buClr>
              <a:buSzPts val="1400"/>
              <a:buFont typeface="Alexandria"/>
              <a:buNone/>
            </a:pPr>
            <a:r>
              <a:rPr b="1" i="0" lang="en" sz="1400" u="none" cap="none" strike="noStrike">
                <a:solidFill>
                  <a:srgbClr val="3B3535"/>
                </a:solidFill>
                <a:latin typeface="Alexandria"/>
                <a:ea typeface="Alexandria"/>
                <a:cs typeface="Alexandria"/>
                <a:sym typeface="Alexandria"/>
              </a:rPr>
              <a:t>Opportunities for Improvement</a:t>
            </a:r>
            <a:endParaRPr b="0" i="0" sz="1400" u="none" cap="none" strike="noStrike">
              <a:solidFill>
                <a:schemeClr val="dk1"/>
              </a:solidFill>
              <a:latin typeface="Calibri"/>
              <a:ea typeface="Calibri"/>
              <a:cs typeface="Calibri"/>
              <a:sym typeface="Calibri"/>
            </a:endParaRPr>
          </a:p>
        </p:txBody>
      </p:sp>
      <p:sp>
        <p:nvSpPr>
          <p:cNvPr id="186" name="Google Shape;186;p21"/>
          <p:cNvSpPr/>
          <p:nvPr/>
        </p:nvSpPr>
        <p:spPr>
          <a:xfrm>
            <a:off x="4710857" y="2834804"/>
            <a:ext cx="3194149" cy="1110630"/>
          </a:xfrm>
          <a:prstGeom prst="rect">
            <a:avLst/>
          </a:prstGeom>
          <a:noFill/>
          <a:ln>
            <a:noFill/>
          </a:ln>
        </p:spPr>
        <p:txBody>
          <a:bodyPr anchorCtr="0" anchor="t" bIns="28575" lIns="57150" spcFirstLastPara="1" rIns="57150" wrap="square" tIns="28575">
            <a:noAutofit/>
          </a:bodyPr>
          <a:lstStyle/>
          <a:p>
            <a:pPr indent="0" lvl="0" marL="0" marR="0" rtl="0" algn="l">
              <a:lnSpc>
                <a:spcPct val="159942"/>
              </a:lnSpc>
              <a:spcBef>
                <a:spcPts val="0"/>
              </a:spcBef>
              <a:spcAft>
                <a:spcPts val="0"/>
              </a:spcAft>
              <a:buClr>
                <a:srgbClr val="3B3535"/>
              </a:buClr>
              <a:buSzPts val="1100"/>
              <a:buFont typeface="Sora"/>
              <a:buNone/>
            </a:pPr>
            <a:r>
              <a:rPr b="0" i="0" lang="en" sz="1100" u="none" cap="none" strike="noStrike">
                <a:solidFill>
                  <a:srgbClr val="3B3535"/>
                </a:solidFill>
                <a:latin typeface="Sora"/>
                <a:ea typeface="Sora"/>
                <a:cs typeface="Sora"/>
                <a:sym typeface="Sora"/>
              </a:rPr>
              <a:t>While achieving promising results, there are opportunities for improvement, including fine-tuning the model architecture and exploring additional data augmentation techniques to enhance performance further.</a:t>
            </a:r>
            <a:endParaRPr b="0" i="0" sz="11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p:nvPr/>
        </p:nvSpPr>
        <p:spPr>
          <a:xfrm>
            <a:off x="0" y="0"/>
            <a:ext cx="9144000" cy="5143500"/>
          </a:xfrm>
          <a:prstGeom prst="rect">
            <a:avLst/>
          </a:prstGeom>
          <a:solidFill>
            <a:srgbClr val="E7EEF9"/>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93" name="Google Shape;193;p22"/>
          <p:cNvSpPr/>
          <p:nvPr/>
        </p:nvSpPr>
        <p:spPr>
          <a:xfrm>
            <a:off x="0" y="29625"/>
            <a:ext cx="9144000" cy="5143500"/>
          </a:xfrm>
          <a:prstGeom prst="rect">
            <a:avLst/>
          </a:prstGeom>
          <a:solidFill>
            <a:srgbClr val="FFFAFA"/>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94" name="Google Shape;194;p22"/>
          <p:cNvSpPr/>
          <p:nvPr/>
        </p:nvSpPr>
        <p:spPr>
          <a:xfrm>
            <a:off x="3340150" y="158600"/>
            <a:ext cx="3893700" cy="9858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1F1E1E"/>
              </a:buClr>
              <a:buSzPts val="2700"/>
              <a:buFont typeface="Alexandria"/>
              <a:buNone/>
            </a:pPr>
            <a:r>
              <a:rPr b="1" i="0" lang="en" sz="2700" u="none" cap="none" strike="noStrike">
                <a:solidFill>
                  <a:srgbClr val="1F1E1E"/>
                </a:solidFill>
                <a:latin typeface="Alexandria"/>
                <a:ea typeface="Alexandria"/>
                <a:cs typeface="Alexandria"/>
                <a:sym typeface="Alexandria"/>
              </a:rPr>
              <a:t>Future Considerations</a:t>
            </a:r>
            <a:endParaRPr b="0" i="0" sz="2700" u="none" cap="none" strike="noStrike">
              <a:solidFill>
                <a:schemeClr val="dk1"/>
              </a:solidFill>
              <a:latin typeface="Calibri"/>
              <a:ea typeface="Calibri"/>
              <a:cs typeface="Calibri"/>
              <a:sym typeface="Calibri"/>
            </a:endParaRPr>
          </a:p>
        </p:txBody>
      </p:sp>
      <p:sp>
        <p:nvSpPr>
          <p:cNvPr id="195" name="Google Shape;195;p22"/>
          <p:cNvSpPr/>
          <p:nvPr/>
        </p:nvSpPr>
        <p:spPr>
          <a:xfrm>
            <a:off x="3340149" y="1586954"/>
            <a:ext cx="312600" cy="312600"/>
          </a:xfrm>
          <a:prstGeom prst="roundRect">
            <a:avLst>
              <a:gd fmla="val 20000" name="adj"/>
            </a:avLst>
          </a:prstGeom>
          <a:solidFill>
            <a:srgbClr val="D5DCF6"/>
          </a:solidFill>
          <a:ln cap="flat" cmpd="sng" w="9525">
            <a:solidFill>
              <a:srgbClr val="BBC2DC"/>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96" name="Google Shape;196;p22"/>
          <p:cNvSpPr/>
          <p:nvPr/>
        </p:nvSpPr>
        <p:spPr>
          <a:xfrm>
            <a:off x="3361254" y="1613000"/>
            <a:ext cx="312600" cy="260400"/>
          </a:xfrm>
          <a:prstGeom prst="rect">
            <a:avLst/>
          </a:prstGeom>
          <a:noFill/>
          <a:ln>
            <a:noFill/>
          </a:ln>
        </p:spPr>
        <p:txBody>
          <a:bodyPr anchorCtr="0" anchor="t" bIns="28575" lIns="57150" spcFirstLastPara="1" rIns="57150" wrap="square" tIns="28575">
            <a:noAutofit/>
          </a:bodyPr>
          <a:lstStyle/>
          <a:p>
            <a:pPr indent="0" lvl="0" marL="0" marR="0" rtl="0" algn="ctr">
              <a:lnSpc>
                <a:spcPct val="125038"/>
              </a:lnSpc>
              <a:spcBef>
                <a:spcPts val="0"/>
              </a:spcBef>
              <a:spcAft>
                <a:spcPts val="0"/>
              </a:spcAft>
              <a:buClr>
                <a:srgbClr val="3B3535"/>
              </a:buClr>
              <a:buSzPts val="1600"/>
              <a:buFont typeface="Alexandria"/>
              <a:buNone/>
            </a:pPr>
            <a:r>
              <a:rPr b="1" i="0" lang="en" sz="1600" u="none" cap="none" strike="noStrike">
                <a:solidFill>
                  <a:srgbClr val="3B3535"/>
                </a:solidFill>
                <a:latin typeface="Alexandria"/>
                <a:ea typeface="Alexandria"/>
                <a:cs typeface="Alexandria"/>
                <a:sym typeface="Alexandria"/>
              </a:rPr>
              <a:t>1</a:t>
            </a:r>
            <a:endParaRPr b="0" i="0" sz="1600" u="none" cap="none" strike="noStrike">
              <a:solidFill>
                <a:schemeClr val="dk1"/>
              </a:solidFill>
              <a:latin typeface="Calibri"/>
              <a:ea typeface="Calibri"/>
              <a:cs typeface="Calibri"/>
              <a:sym typeface="Calibri"/>
            </a:endParaRPr>
          </a:p>
        </p:txBody>
      </p:sp>
      <p:sp>
        <p:nvSpPr>
          <p:cNvPr id="197" name="Google Shape;197;p22"/>
          <p:cNvSpPr/>
          <p:nvPr/>
        </p:nvSpPr>
        <p:spPr>
          <a:xfrm>
            <a:off x="3791476" y="1634650"/>
            <a:ext cx="2387400" cy="2169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3B3535"/>
              </a:buClr>
              <a:buSzPts val="1400"/>
              <a:buFont typeface="Alexandria"/>
              <a:buNone/>
            </a:pPr>
            <a:r>
              <a:rPr b="1" i="0" lang="en" sz="1400" u="none" cap="none" strike="noStrike">
                <a:solidFill>
                  <a:srgbClr val="3B3535"/>
                </a:solidFill>
                <a:latin typeface="Alexandria"/>
                <a:ea typeface="Alexandria"/>
                <a:cs typeface="Alexandria"/>
                <a:sym typeface="Alexandria"/>
              </a:rPr>
              <a:t>Larger Dataset Testing</a:t>
            </a:r>
            <a:endParaRPr b="0" i="0" sz="1400" u="none" cap="none" strike="noStrike">
              <a:solidFill>
                <a:schemeClr val="dk1"/>
              </a:solidFill>
              <a:latin typeface="Calibri"/>
              <a:ea typeface="Calibri"/>
              <a:cs typeface="Calibri"/>
              <a:sym typeface="Calibri"/>
            </a:endParaRPr>
          </a:p>
        </p:txBody>
      </p:sp>
      <p:sp>
        <p:nvSpPr>
          <p:cNvPr id="198" name="Google Shape;198;p22"/>
          <p:cNvSpPr/>
          <p:nvPr/>
        </p:nvSpPr>
        <p:spPr>
          <a:xfrm>
            <a:off x="3791471" y="1934914"/>
            <a:ext cx="2387400" cy="888600"/>
          </a:xfrm>
          <a:prstGeom prst="rect">
            <a:avLst/>
          </a:prstGeom>
          <a:noFill/>
          <a:ln>
            <a:noFill/>
          </a:ln>
        </p:spPr>
        <p:txBody>
          <a:bodyPr anchorCtr="0" anchor="t" bIns="28575" lIns="57150" spcFirstLastPara="1" rIns="57150" wrap="square" tIns="28575">
            <a:noAutofit/>
          </a:bodyPr>
          <a:lstStyle/>
          <a:p>
            <a:pPr indent="0" lvl="0" marL="0" marR="0" rtl="0" algn="l">
              <a:lnSpc>
                <a:spcPct val="159942"/>
              </a:lnSpc>
              <a:spcBef>
                <a:spcPts val="0"/>
              </a:spcBef>
              <a:spcAft>
                <a:spcPts val="0"/>
              </a:spcAft>
              <a:buClr>
                <a:srgbClr val="3B3535"/>
              </a:buClr>
              <a:buSzPts val="1100"/>
              <a:buFont typeface="Sora"/>
              <a:buNone/>
            </a:pPr>
            <a:r>
              <a:rPr b="0" i="0" lang="en" sz="1100" u="none" cap="none" strike="noStrike">
                <a:solidFill>
                  <a:srgbClr val="3B3535"/>
                </a:solidFill>
                <a:latin typeface="Sora"/>
                <a:ea typeface="Sora"/>
                <a:cs typeface="Sora"/>
                <a:sym typeface="Sora"/>
              </a:rPr>
              <a:t>Further work should involve testing the model on a larger, independent dataset to ensure generalizability and robustness.</a:t>
            </a:r>
            <a:endParaRPr b="0" i="0" sz="1100" u="none" cap="none" strike="noStrike">
              <a:solidFill>
                <a:schemeClr val="dk1"/>
              </a:solidFill>
              <a:latin typeface="Calibri"/>
              <a:ea typeface="Calibri"/>
              <a:cs typeface="Calibri"/>
              <a:sym typeface="Calibri"/>
            </a:endParaRPr>
          </a:p>
        </p:txBody>
      </p:sp>
      <p:sp>
        <p:nvSpPr>
          <p:cNvPr id="199" name="Google Shape;199;p22"/>
          <p:cNvSpPr/>
          <p:nvPr/>
        </p:nvSpPr>
        <p:spPr>
          <a:xfrm>
            <a:off x="6317828" y="1586954"/>
            <a:ext cx="312600" cy="312600"/>
          </a:xfrm>
          <a:prstGeom prst="roundRect">
            <a:avLst>
              <a:gd fmla="val 20000" name="adj"/>
            </a:avLst>
          </a:prstGeom>
          <a:solidFill>
            <a:srgbClr val="D5DCF6"/>
          </a:solidFill>
          <a:ln cap="flat" cmpd="sng" w="9525">
            <a:solidFill>
              <a:srgbClr val="BBC2DC"/>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200" name="Google Shape;200;p22"/>
          <p:cNvSpPr/>
          <p:nvPr/>
        </p:nvSpPr>
        <p:spPr>
          <a:xfrm>
            <a:off x="6317831" y="1613000"/>
            <a:ext cx="218400" cy="260400"/>
          </a:xfrm>
          <a:prstGeom prst="rect">
            <a:avLst/>
          </a:prstGeom>
          <a:noFill/>
          <a:ln>
            <a:noFill/>
          </a:ln>
        </p:spPr>
        <p:txBody>
          <a:bodyPr anchorCtr="0" anchor="t" bIns="28575" lIns="57150" spcFirstLastPara="1" rIns="57150" wrap="square" tIns="28575">
            <a:noAutofit/>
          </a:bodyPr>
          <a:lstStyle/>
          <a:p>
            <a:pPr indent="0" lvl="0" marL="0" marR="0" rtl="0" algn="ctr">
              <a:lnSpc>
                <a:spcPct val="125038"/>
              </a:lnSpc>
              <a:spcBef>
                <a:spcPts val="0"/>
              </a:spcBef>
              <a:spcAft>
                <a:spcPts val="0"/>
              </a:spcAft>
              <a:buClr>
                <a:srgbClr val="3B3535"/>
              </a:buClr>
              <a:buSzPts val="1600"/>
              <a:buFont typeface="Alexandria"/>
              <a:buNone/>
            </a:pPr>
            <a:r>
              <a:rPr b="1" i="0" lang="en" sz="1600" u="none" cap="none" strike="noStrike">
                <a:solidFill>
                  <a:srgbClr val="3B3535"/>
                </a:solidFill>
                <a:latin typeface="Alexandria"/>
                <a:ea typeface="Alexandria"/>
                <a:cs typeface="Alexandria"/>
                <a:sym typeface="Alexandria"/>
              </a:rPr>
              <a:t>2</a:t>
            </a:r>
            <a:endParaRPr b="0" i="0" sz="1600" u="none" cap="none" strike="noStrike">
              <a:solidFill>
                <a:schemeClr val="dk1"/>
              </a:solidFill>
              <a:latin typeface="Calibri"/>
              <a:ea typeface="Calibri"/>
              <a:cs typeface="Calibri"/>
              <a:sym typeface="Calibri"/>
            </a:endParaRPr>
          </a:p>
        </p:txBody>
      </p:sp>
      <p:sp>
        <p:nvSpPr>
          <p:cNvPr id="201" name="Google Shape;201;p22"/>
          <p:cNvSpPr/>
          <p:nvPr/>
        </p:nvSpPr>
        <p:spPr>
          <a:xfrm>
            <a:off x="6769150" y="1634650"/>
            <a:ext cx="2229600" cy="2169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3B3535"/>
              </a:buClr>
              <a:buSzPts val="1400"/>
              <a:buFont typeface="Alexandria"/>
              <a:buNone/>
            </a:pPr>
            <a:r>
              <a:rPr b="1" i="0" lang="en" sz="1400" u="none" cap="none" strike="noStrike">
                <a:solidFill>
                  <a:srgbClr val="3B3535"/>
                </a:solidFill>
                <a:latin typeface="Alexandria"/>
                <a:ea typeface="Alexandria"/>
                <a:cs typeface="Alexandria"/>
                <a:sym typeface="Alexandria"/>
              </a:rPr>
              <a:t>Ethical Considerations</a:t>
            </a:r>
            <a:endParaRPr b="0" i="0" sz="1400" u="none" cap="none" strike="noStrike">
              <a:solidFill>
                <a:schemeClr val="dk1"/>
              </a:solidFill>
              <a:latin typeface="Calibri"/>
              <a:ea typeface="Calibri"/>
              <a:cs typeface="Calibri"/>
              <a:sym typeface="Calibri"/>
            </a:endParaRPr>
          </a:p>
        </p:txBody>
      </p:sp>
      <p:sp>
        <p:nvSpPr>
          <p:cNvPr id="202" name="Google Shape;202;p22"/>
          <p:cNvSpPr/>
          <p:nvPr/>
        </p:nvSpPr>
        <p:spPr>
          <a:xfrm>
            <a:off x="6769149" y="1934914"/>
            <a:ext cx="2387400" cy="1332900"/>
          </a:xfrm>
          <a:prstGeom prst="rect">
            <a:avLst/>
          </a:prstGeom>
          <a:noFill/>
          <a:ln>
            <a:noFill/>
          </a:ln>
        </p:spPr>
        <p:txBody>
          <a:bodyPr anchorCtr="0" anchor="t" bIns="28575" lIns="57150" spcFirstLastPara="1" rIns="57150" wrap="square" tIns="28575">
            <a:noAutofit/>
          </a:bodyPr>
          <a:lstStyle/>
          <a:p>
            <a:pPr indent="0" lvl="0" marL="0" marR="0" rtl="0" algn="l">
              <a:lnSpc>
                <a:spcPct val="159942"/>
              </a:lnSpc>
              <a:spcBef>
                <a:spcPts val="0"/>
              </a:spcBef>
              <a:spcAft>
                <a:spcPts val="0"/>
              </a:spcAft>
              <a:buClr>
                <a:srgbClr val="3B3535"/>
              </a:buClr>
              <a:buSzPts val="1100"/>
              <a:buFont typeface="Sora"/>
              <a:buNone/>
            </a:pPr>
            <a:r>
              <a:rPr b="0" i="0" lang="en" sz="1100" u="none" cap="none" strike="noStrike">
                <a:solidFill>
                  <a:srgbClr val="3B3535"/>
                </a:solidFill>
                <a:latin typeface="Sora"/>
                <a:ea typeface="Sora"/>
                <a:cs typeface="Sora"/>
                <a:sym typeface="Sora"/>
              </a:rPr>
              <a:t>Ethical considerations, such as potential biases in the training data and the need for human supervision, require careful attention in real-world applications.</a:t>
            </a:r>
            <a:endParaRPr b="0" i="0" sz="1100" u="none" cap="none" strike="noStrike">
              <a:solidFill>
                <a:schemeClr val="dk1"/>
              </a:solidFill>
              <a:latin typeface="Calibri"/>
              <a:ea typeface="Calibri"/>
              <a:cs typeface="Calibri"/>
              <a:sym typeface="Calibri"/>
            </a:endParaRPr>
          </a:p>
        </p:txBody>
      </p:sp>
      <p:sp>
        <p:nvSpPr>
          <p:cNvPr id="203" name="Google Shape;203;p22"/>
          <p:cNvSpPr/>
          <p:nvPr/>
        </p:nvSpPr>
        <p:spPr>
          <a:xfrm>
            <a:off x="3340149" y="3515023"/>
            <a:ext cx="312600" cy="312600"/>
          </a:xfrm>
          <a:prstGeom prst="roundRect">
            <a:avLst>
              <a:gd fmla="val 20000" name="adj"/>
            </a:avLst>
          </a:prstGeom>
          <a:solidFill>
            <a:srgbClr val="D5DCF6"/>
          </a:solidFill>
          <a:ln cap="flat" cmpd="sng" w="9525">
            <a:solidFill>
              <a:srgbClr val="BBC2DC"/>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204" name="Google Shape;204;p22"/>
          <p:cNvSpPr/>
          <p:nvPr/>
        </p:nvSpPr>
        <p:spPr>
          <a:xfrm>
            <a:off x="3340226" y="3541075"/>
            <a:ext cx="312600" cy="260400"/>
          </a:xfrm>
          <a:prstGeom prst="rect">
            <a:avLst/>
          </a:prstGeom>
          <a:noFill/>
          <a:ln>
            <a:noFill/>
          </a:ln>
        </p:spPr>
        <p:txBody>
          <a:bodyPr anchorCtr="0" anchor="t" bIns="28575" lIns="57150" spcFirstLastPara="1" rIns="57150" wrap="square" tIns="28575">
            <a:noAutofit/>
          </a:bodyPr>
          <a:lstStyle/>
          <a:p>
            <a:pPr indent="0" lvl="0" marL="0" marR="0" rtl="0" algn="ctr">
              <a:lnSpc>
                <a:spcPct val="125038"/>
              </a:lnSpc>
              <a:spcBef>
                <a:spcPts val="0"/>
              </a:spcBef>
              <a:spcAft>
                <a:spcPts val="0"/>
              </a:spcAft>
              <a:buClr>
                <a:srgbClr val="3B3535"/>
              </a:buClr>
              <a:buSzPts val="1600"/>
              <a:buFont typeface="Alexandria"/>
              <a:buNone/>
            </a:pPr>
            <a:r>
              <a:rPr b="1" i="0" lang="en" sz="1600" u="none" cap="none" strike="noStrike">
                <a:solidFill>
                  <a:srgbClr val="3B3535"/>
                </a:solidFill>
                <a:latin typeface="Alexandria"/>
                <a:ea typeface="Alexandria"/>
                <a:cs typeface="Alexandria"/>
                <a:sym typeface="Alexandria"/>
              </a:rPr>
              <a:t>3</a:t>
            </a:r>
            <a:endParaRPr b="0" i="0" sz="1600" u="none" cap="none" strike="noStrike">
              <a:solidFill>
                <a:schemeClr val="dk1"/>
              </a:solidFill>
              <a:latin typeface="Calibri"/>
              <a:ea typeface="Calibri"/>
              <a:cs typeface="Calibri"/>
              <a:sym typeface="Calibri"/>
            </a:endParaRPr>
          </a:p>
        </p:txBody>
      </p:sp>
      <p:sp>
        <p:nvSpPr>
          <p:cNvPr id="205" name="Google Shape;205;p22"/>
          <p:cNvSpPr/>
          <p:nvPr/>
        </p:nvSpPr>
        <p:spPr>
          <a:xfrm>
            <a:off x="3791477" y="3562725"/>
            <a:ext cx="2454300" cy="2169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3B3535"/>
              </a:buClr>
              <a:buSzPts val="1400"/>
              <a:buFont typeface="Alexandria"/>
              <a:buNone/>
            </a:pPr>
            <a:r>
              <a:rPr b="1" i="0" lang="en" sz="1400" u="none" cap="none" strike="noStrike">
                <a:solidFill>
                  <a:srgbClr val="3B3535"/>
                </a:solidFill>
                <a:latin typeface="Alexandria"/>
                <a:ea typeface="Alexandria"/>
                <a:cs typeface="Alexandria"/>
                <a:sym typeface="Alexandria"/>
              </a:rPr>
              <a:t>Regulatory Aspects</a:t>
            </a:r>
            <a:endParaRPr b="0" i="0" sz="1400" u="none" cap="none" strike="noStrike">
              <a:solidFill>
                <a:schemeClr val="dk1"/>
              </a:solidFill>
              <a:latin typeface="Calibri"/>
              <a:ea typeface="Calibri"/>
              <a:cs typeface="Calibri"/>
              <a:sym typeface="Calibri"/>
            </a:endParaRPr>
          </a:p>
        </p:txBody>
      </p:sp>
      <p:sp>
        <p:nvSpPr>
          <p:cNvPr id="206" name="Google Shape;206;p22"/>
          <p:cNvSpPr/>
          <p:nvPr/>
        </p:nvSpPr>
        <p:spPr>
          <a:xfrm>
            <a:off x="3791475" y="3862975"/>
            <a:ext cx="4831800" cy="444300"/>
          </a:xfrm>
          <a:prstGeom prst="rect">
            <a:avLst/>
          </a:prstGeom>
          <a:noFill/>
          <a:ln>
            <a:noFill/>
          </a:ln>
        </p:spPr>
        <p:txBody>
          <a:bodyPr anchorCtr="0" anchor="t" bIns="28575" lIns="57150" spcFirstLastPara="1" rIns="57150" wrap="square" tIns="28575">
            <a:noAutofit/>
          </a:bodyPr>
          <a:lstStyle/>
          <a:p>
            <a:pPr indent="0" lvl="0" marL="0" marR="0" rtl="0" algn="l">
              <a:lnSpc>
                <a:spcPct val="159942"/>
              </a:lnSpc>
              <a:spcBef>
                <a:spcPts val="0"/>
              </a:spcBef>
              <a:spcAft>
                <a:spcPts val="0"/>
              </a:spcAft>
              <a:buClr>
                <a:srgbClr val="3B3535"/>
              </a:buClr>
              <a:buSzPts val="1100"/>
              <a:buFont typeface="Sora"/>
              <a:buNone/>
            </a:pPr>
            <a:r>
              <a:rPr b="0" i="0" lang="en" sz="1100" u="none" cap="none" strike="noStrike">
                <a:solidFill>
                  <a:srgbClr val="3B3535"/>
                </a:solidFill>
                <a:latin typeface="Sora"/>
                <a:ea typeface="Sora"/>
                <a:cs typeface="Sora"/>
                <a:sym typeface="Sora"/>
              </a:rPr>
              <a:t>Regulatory aspects of deploying such models in clinical settings need to be addressed.</a:t>
            </a:r>
            <a:endParaRPr b="0" i="0" sz="1100" u="none" cap="none" strike="noStrike">
              <a:solidFill>
                <a:schemeClr val="dk1"/>
              </a:solidFill>
              <a:latin typeface="Calibri"/>
              <a:ea typeface="Calibri"/>
              <a:cs typeface="Calibri"/>
              <a:sym typeface="Calibri"/>
            </a:endParaRPr>
          </a:p>
        </p:txBody>
      </p:sp>
      <p:pic>
        <p:nvPicPr>
          <p:cNvPr id="207" name="Google Shape;207;p22"/>
          <p:cNvPicPr preferRelativeResize="0"/>
          <p:nvPr/>
        </p:nvPicPr>
        <p:blipFill>
          <a:blip r:embed="rId3">
            <a:alphaModFix/>
          </a:blip>
          <a:stretch>
            <a:fillRect/>
          </a:stretch>
        </p:blipFill>
        <p:spPr>
          <a:xfrm>
            <a:off x="-337625" y="-2075"/>
            <a:ext cx="3677775"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