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72" r:id="rId3"/>
    <p:sldId id="256" r:id="rId4"/>
    <p:sldId id="257" r:id="rId5"/>
    <p:sldId id="267" r:id="rId6"/>
    <p:sldId id="258" r:id="rId7"/>
    <p:sldId id="269" r:id="rId8"/>
    <p:sldId id="259" r:id="rId9"/>
    <p:sldId id="260" r:id="rId10"/>
    <p:sldId id="270" r:id="rId11"/>
    <p:sldId id="261" r:id="rId12"/>
    <p:sldId id="271"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8" d="100"/>
          <a:sy n="68" d="100"/>
        </p:scale>
        <p:origin x="-58" y="-278"/>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2727960"/>
            <a:ext cx="4931093" cy="2773680"/>
          </a:xfrm>
          <a:prstGeom prst="rect">
            <a:avLst/>
          </a:prstGeom>
        </p:spPr>
      </p:pic>
      <p:sp>
        <p:nvSpPr>
          <p:cNvPr id="8" name="Shape 4"/>
          <p:cNvSpPr/>
          <p:nvPr/>
        </p:nvSpPr>
        <p:spPr>
          <a:xfrm>
            <a:off x="6319599" y="6198989"/>
            <a:ext cx="355402" cy="355402"/>
          </a:xfrm>
          <a:prstGeom prst="roundRect">
            <a:avLst>
              <a:gd name="adj" fmla="val 25726039"/>
            </a:avLst>
          </a:prstGeom>
          <a:noFill/>
          <a:ln w="7620">
            <a:solidFill>
              <a:srgbClr val="FFFFFF"/>
            </a:solidFill>
            <a:prstDash val="solid"/>
          </a:ln>
        </p:spPr>
      </p:sp>
      <p:sp>
        <p:nvSpPr>
          <p:cNvPr id="9" name="Text 2"/>
          <p:cNvSpPr/>
          <p:nvPr/>
        </p:nvSpPr>
        <p:spPr>
          <a:xfrm>
            <a:off x="6319599" y="479502"/>
            <a:ext cx="7477601" cy="2874645"/>
          </a:xfrm>
          <a:prstGeom prst="rect">
            <a:avLst/>
          </a:prstGeom>
          <a:noFill/>
          <a:ln/>
        </p:spPr>
        <p:txBody>
          <a:bodyPr wrap="square" rtlCol="0" anchor="t"/>
          <a:lstStyle/>
          <a:p>
            <a:pPr marL="0" indent="0">
              <a:lnSpc>
                <a:spcPts val="7545"/>
              </a:lnSpc>
              <a:buNone/>
            </a:pPr>
            <a:r>
              <a:rPr lang="en-US" sz="5400" dirty="0">
                <a:ea typeface="Patrick Hand" pitchFamily="34" charset="-122"/>
                <a:cs typeface="Patrick Hand" pitchFamily="34" charset="-120"/>
              </a:rPr>
              <a:t>NLP Project </a:t>
            </a:r>
            <a:r>
              <a:rPr lang="en-US" sz="5400" dirty="0" smtClean="0">
                <a:ea typeface="Patrick Hand" pitchFamily="34" charset="-122"/>
                <a:cs typeface="Patrick Hand" pitchFamily="34" charset="-120"/>
              </a:rPr>
              <a:t>: </a:t>
            </a:r>
            <a:r>
              <a:rPr lang="en-US" sz="5400" dirty="0">
                <a:ea typeface="Patrick Hand" pitchFamily="34" charset="-122"/>
                <a:cs typeface="Patrick Hand" pitchFamily="34" charset="-120"/>
              </a:rPr>
              <a:t>Sentiment Analysis on </a:t>
            </a:r>
            <a:r>
              <a:rPr lang="en-US" sz="5400">
                <a:ea typeface="Patrick Hand" pitchFamily="34" charset="-122"/>
                <a:cs typeface="Patrick Hand" pitchFamily="34" charset="-120"/>
              </a:rPr>
              <a:t>Amazon </a:t>
            </a:r>
            <a:r>
              <a:rPr lang="en-US" sz="5400" smtClean="0">
                <a:ea typeface="Patrick Hand" pitchFamily="34" charset="-122"/>
                <a:cs typeface="Patrick Hand" pitchFamily="34" charset="-120"/>
              </a:rPr>
              <a:t>Reviews</a:t>
            </a:r>
            <a:endParaRPr lang="en-US" sz="5400" dirty="0"/>
          </a:p>
        </p:txBody>
      </p:sp>
      <p:sp>
        <p:nvSpPr>
          <p:cNvPr id="10" name="TextBox 9"/>
          <p:cNvSpPr txBox="1"/>
          <p:nvPr/>
        </p:nvSpPr>
        <p:spPr>
          <a:xfrm>
            <a:off x="6319599" y="4348976"/>
            <a:ext cx="6705025" cy="2246769"/>
          </a:xfrm>
          <a:prstGeom prst="rect">
            <a:avLst/>
          </a:prstGeom>
          <a:noFill/>
        </p:spPr>
        <p:txBody>
          <a:bodyPr wrap="square" rtlCol="0">
            <a:spAutoFit/>
          </a:bodyPr>
          <a:lstStyle/>
          <a:p>
            <a:r>
              <a:rPr lang="en-IN" sz="2800" dirty="0" smtClean="0"/>
              <a:t>Presented By : </a:t>
            </a:r>
          </a:p>
          <a:p>
            <a:endParaRPr lang="en-IN" sz="2800" dirty="0" smtClean="0"/>
          </a:p>
          <a:p>
            <a:r>
              <a:rPr lang="en-IN" sz="2800" dirty="0" err="1" smtClean="0"/>
              <a:t>Zeel</a:t>
            </a:r>
            <a:r>
              <a:rPr lang="en-IN" sz="2800" dirty="0" smtClean="0"/>
              <a:t> Parekh (1196109)</a:t>
            </a:r>
          </a:p>
          <a:p>
            <a:endParaRPr lang="en-IN" sz="2800" dirty="0" smtClean="0"/>
          </a:p>
          <a:p>
            <a:r>
              <a:rPr lang="en-IN" sz="2800" dirty="0" smtClean="0"/>
              <a:t>Jay </a:t>
            </a:r>
            <a:r>
              <a:rPr lang="en-IN" sz="2800" dirty="0" err="1" smtClean="0"/>
              <a:t>Gondalia</a:t>
            </a:r>
            <a:r>
              <a:rPr lang="en-IN" sz="2800" dirty="0" smtClean="0"/>
              <a:t> (1196220)</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4613082" y="1901283"/>
            <a:ext cx="9430970" cy="2670717"/>
          </a:xfrm>
          <a:prstGeom prst="rect">
            <a:avLst/>
          </a:prstGeom>
          <a:noFill/>
          <a:ln w="9525">
            <a:noFill/>
            <a:miter lim="800000"/>
            <a:headEnd/>
            <a:tailEnd/>
          </a:ln>
          <a:effectLst/>
        </p:spPr>
      </p:pic>
      <p:sp>
        <p:nvSpPr>
          <p:cNvPr id="28" name="Text 2"/>
          <p:cNvSpPr/>
          <p:nvPr/>
        </p:nvSpPr>
        <p:spPr>
          <a:xfrm>
            <a:off x="606640" y="535258"/>
            <a:ext cx="5554980" cy="694373"/>
          </a:xfrm>
          <a:prstGeom prst="rect">
            <a:avLst/>
          </a:prstGeom>
          <a:noFill/>
          <a:ln/>
        </p:spPr>
        <p:txBody>
          <a:bodyPr wrap="none" rtlCol="0" anchor="t"/>
          <a:lstStyle/>
          <a:p>
            <a:pPr marL="0" indent="0" algn="just">
              <a:lnSpc>
                <a:spcPts val="5468"/>
              </a:lnSpc>
              <a:buNone/>
            </a:pPr>
            <a:r>
              <a:rPr lang="en-US" sz="4374" dirty="0">
                <a:solidFill>
                  <a:srgbClr val="383838"/>
                </a:solidFill>
                <a:ea typeface="Patrick Hand" pitchFamily="34" charset="-122"/>
                <a:cs typeface="Patrick Hand" pitchFamily="34" charset="-120"/>
              </a:rPr>
              <a:t>Model Evaluation</a:t>
            </a:r>
            <a:endParaRPr lang="en-US" sz="4374" dirty="0"/>
          </a:p>
        </p:txBody>
      </p:sp>
      <p:sp>
        <p:nvSpPr>
          <p:cNvPr id="29" name="TextBox 28"/>
          <p:cNvSpPr txBox="1"/>
          <p:nvPr/>
        </p:nvSpPr>
        <p:spPr>
          <a:xfrm>
            <a:off x="434898" y="2207941"/>
            <a:ext cx="4025590" cy="369332"/>
          </a:xfrm>
          <a:prstGeom prst="rect">
            <a:avLst/>
          </a:prstGeom>
          <a:noFill/>
        </p:spPr>
        <p:txBody>
          <a:bodyPr wrap="square" rtlCol="0">
            <a:spAutoFit/>
          </a:bodyPr>
          <a:lstStyle/>
          <a:p>
            <a:r>
              <a:rPr lang="en-IN" dirty="0" smtClean="0"/>
              <a:t>Random Forest  Model :</a:t>
            </a:r>
            <a:endParaRPr lang="en-US" dirty="0"/>
          </a:p>
        </p:txBody>
      </p:sp>
      <p:sp>
        <p:nvSpPr>
          <p:cNvPr id="30" name="TextBox 29"/>
          <p:cNvSpPr txBox="1"/>
          <p:nvPr/>
        </p:nvSpPr>
        <p:spPr>
          <a:xfrm>
            <a:off x="434898" y="5797292"/>
            <a:ext cx="4801701" cy="369332"/>
          </a:xfrm>
          <a:prstGeom prst="rect">
            <a:avLst/>
          </a:prstGeom>
          <a:noFill/>
        </p:spPr>
        <p:txBody>
          <a:bodyPr wrap="square" rtlCol="0">
            <a:spAutoFit/>
          </a:bodyPr>
          <a:lstStyle/>
          <a:p>
            <a:r>
              <a:rPr lang="en-IN" dirty="0" err="1" smtClean="0"/>
              <a:t>Spacy</a:t>
            </a:r>
            <a:r>
              <a:rPr lang="en-IN" dirty="0" smtClean="0"/>
              <a:t>  Model :</a:t>
            </a:r>
            <a:endParaRPr lang="en-US" dirty="0"/>
          </a:p>
        </p:txBody>
      </p:sp>
      <p:pic>
        <p:nvPicPr>
          <p:cNvPr id="3075" name="Picture 3"/>
          <p:cNvPicPr>
            <a:picLocks noChangeAspect="1" noChangeArrowheads="1"/>
          </p:cNvPicPr>
          <p:nvPr/>
        </p:nvPicPr>
        <p:blipFill>
          <a:blip r:embed="rId4"/>
          <a:srcRect/>
          <a:stretch>
            <a:fillRect/>
          </a:stretch>
        </p:blipFill>
        <p:spPr bwMode="auto">
          <a:xfrm>
            <a:off x="4613082" y="5016707"/>
            <a:ext cx="9092537" cy="25982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1286865" y="860107"/>
            <a:ext cx="5554980" cy="694373"/>
          </a:xfrm>
          <a:prstGeom prst="rect">
            <a:avLst/>
          </a:prstGeom>
          <a:noFill/>
          <a:ln/>
        </p:spPr>
        <p:txBody>
          <a:bodyPr wrap="none" rtlCol="0" anchor="t"/>
          <a:lstStyle/>
          <a:p>
            <a:pPr marL="0" indent="0" algn="just">
              <a:lnSpc>
                <a:spcPts val="5468"/>
              </a:lnSpc>
              <a:buNone/>
            </a:pPr>
            <a:r>
              <a:rPr lang="en-US" sz="4374" dirty="0">
                <a:solidFill>
                  <a:srgbClr val="383838"/>
                </a:solidFill>
                <a:ea typeface="Patrick Hand" pitchFamily="34" charset="-122"/>
                <a:cs typeface="Patrick Hand"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1454133" y="2248853"/>
            <a:ext cx="444341" cy="444341"/>
          </a:xfrm>
          <a:prstGeom prst="rect">
            <a:avLst/>
          </a:prstGeom>
        </p:spPr>
      </p:pic>
      <p:sp>
        <p:nvSpPr>
          <p:cNvPr id="6" name="Text 3"/>
          <p:cNvSpPr/>
          <p:nvPr/>
        </p:nvSpPr>
        <p:spPr>
          <a:xfrm>
            <a:off x="2134358" y="2248853"/>
            <a:ext cx="2592348" cy="347186"/>
          </a:xfrm>
          <a:prstGeom prst="rect">
            <a:avLst/>
          </a:prstGeom>
          <a:noFill/>
          <a:ln/>
        </p:spPr>
        <p:txBody>
          <a:bodyPr wrap="none" rtlCol="0" anchor="t"/>
          <a:lstStyle/>
          <a:p>
            <a:pPr marL="0" indent="0" algn="just">
              <a:lnSpc>
                <a:spcPts val="2734"/>
              </a:lnSpc>
              <a:buNone/>
            </a:pPr>
            <a:r>
              <a:rPr lang="en-US" sz="2187" dirty="0">
                <a:solidFill>
                  <a:srgbClr val="383838"/>
                </a:solidFill>
                <a:ea typeface="Patrick Hand" pitchFamily="34" charset="-122"/>
                <a:cs typeface="Patrick Hand" pitchFamily="34" charset="-120"/>
              </a:rPr>
              <a:t>Effective Techniques</a:t>
            </a:r>
            <a:endParaRPr lang="en-US" sz="2187" dirty="0"/>
          </a:p>
        </p:txBody>
      </p:sp>
      <p:sp>
        <p:nvSpPr>
          <p:cNvPr id="7" name="Text 4"/>
          <p:cNvSpPr/>
          <p:nvPr/>
        </p:nvSpPr>
        <p:spPr>
          <a:xfrm>
            <a:off x="1454132" y="3121104"/>
            <a:ext cx="3686580" cy="2132409"/>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This project demonstrates the effectiveness of different techniques in sentiment analysis, including machine learning models and SpaCy's built-in neural network model.</a:t>
            </a:r>
            <a:endParaRPr lang="en-US" sz="1750" dirty="0"/>
          </a:p>
        </p:txBody>
      </p:sp>
      <p:pic>
        <p:nvPicPr>
          <p:cNvPr id="8" name="Image 1" descr="preencoded.png"/>
          <p:cNvPicPr>
            <a:picLocks noChangeAspect="1"/>
          </p:cNvPicPr>
          <p:nvPr/>
        </p:nvPicPr>
        <p:blipFill>
          <a:blip r:embed="rId4"/>
          <a:stretch>
            <a:fillRect/>
          </a:stretch>
        </p:blipFill>
        <p:spPr>
          <a:xfrm>
            <a:off x="5796796" y="2151698"/>
            <a:ext cx="444341" cy="444341"/>
          </a:xfrm>
          <a:prstGeom prst="rect">
            <a:avLst/>
          </a:prstGeom>
        </p:spPr>
      </p:pic>
      <p:sp>
        <p:nvSpPr>
          <p:cNvPr id="9" name="Text 5"/>
          <p:cNvSpPr/>
          <p:nvPr/>
        </p:nvSpPr>
        <p:spPr>
          <a:xfrm>
            <a:off x="6352222" y="2151698"/>
            <a:ext cx="2880988" cy="694373"/>
          </a:xfrm>
          <a:prstGeom prst="rect">
            <a:avLst/>
          </a:prstGeom>
          <a:noFill/>
          <a:ln/>
        </p:spPr>
        <p:txBody>
          <a:bodyPr wrap="square" rtlCol="0" anchor="t"/>
          <a:lstStyle/>
          <a:p>
            <a:pPr marL="0" indent="0" algn="just">
              <a:lnSpc>
                <a:spcPts val="2734"/>
              </a:lnSpc>
              <a:buNone/>
            </a:pPr>
            <a:r>
              <a:rPr lang="en-US" sz="2187" dirty="0">
                <a:solidFill>
                  <a:srgbClr val="383838"/>
                </a:solidFill>
                <a:ea typeface="Patrick Hand" pitchFamily="34" charset="-122"/>
                <a:cs typeface="Patrick Hand" pitchFamily="34" charset="-120"/>
              </a:rPr>
              <a:t>Insights into Customer Sentiments</a:t>
            </a:r>
            <a:endParaRPr lang="en-US" sz="2187" dirty="0"/>
          </a:p>
        </p:txBody>
      </p:sp>
      <p:sp>
        <p:nvSpPr>
          <p:cNvPr id="10" name="Text 6"/>
          <p:cNvSpPr/>
          <p:nvPr/>
        </p:nvSpPr>
        <p:spPr>
          <a:xfrm>
            <a:off x="5699565" y="3121104"/>
            <a:ext cx="4092498" cy="2487811"/>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The project provides valuable insights into customer sentiments towards Amazon products, which can be leveraged for product development and marketing strategies.</a:t>
            </a:r>
            <a:endParaRPr lang="en-US" sz="1750" dirty="0"/>
          </a:p>
        </p:txBody>
      </p:sp>
      <p:pic>
        <p:nvPicPr>
          <p:cNvPr id="11" name="Image 2" descr="preencoded.png"/>
          <p:cNvPicPr>
            <a:picLocks noChangeAspect="1"/>
          </p:cNvPicPr>
          <p:nvPr/>
        </p:nvPicPr>
        <p:blipFill>
          <a:blip r:embed="rId5"/>
          <a:stretch>
            <a:fillRect/>
          </a:stretch>
        </p:blipFill>
        <p:spPr>
          <a:xfrm>
            <a:off x="10418239" y="2151698"/>
            <a:ext cx="444341" cy="444341"/>
          </a:xfrm>
          <a:prstGeom prst="rect">
            <a:avLst/>
          </a:prstGeom>
        </p:spPr>
      </p:pic>
      <p:sp>
        <p:nvSpPr>
          <p:cNvPr id="12" name="Text 7"/>
          <p:cNvSpPr/>
          <p:nvPr/>
        </p:nvSpPr>
        <p:spPr>
          <a:xfrm>
            <a:off x="10862580" y="2151698"/>
            <a:ext cx="2592348" cy="347186"/>
          </a:xfrm>
          <a:prstGeom prst="rect">
            <a:avLst/>
          </a:prstGeom>
          <a:noFill/>
          <a:ln/>
        </p:spPr>
        <p:txBody>
          <a:bodyPr wrap="none" rtlCol="0" anchor="t"/>
          <a:lstStyle/>
          <a:p>
            <a:pPr marL="0" indent="0" algn="just">
              <a:lnSpc>
                <a:spcPts val="2734"/>
              </a:lnSpc>
              <a:buNone/>
            </a:pPr>
            <a:r>
              <a:rPr lang="en-US" sz="2187" dirty="0">
                <a:solidFill>
                  <a:srgbClr val="383838"/>
                </a:solidFill>
                <a:ea typeface="Patrick Hand" pitchFamily="34" charset="-122"/>
                <a:cs typeface="Patrick Hand" pitchFamily="34" charset="-120"/>
              </a:rPr>
              <a:t>High Accuracy</a:t>
            </a:r>
            <a:endParaRPr lang="en-US" sz="2187" dirty="0"/>
          </a:p>
        </p:txBody>
      </p:sp>
      <p:sp>
        <p:nvSpPr>
          <p:cNvPr id="13" name="Text 8"/>
          <p:cNvSpPr/>
          <p:nvPr/>
        </p:nvSpPr>
        <p:spPr>
          <a:xfrm>
            <a:off x="10582506" y="3121104"/>
            <a:ext cx="3111191" cy="1777008"/>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The best-performing model achieved an accuracy of 83.9%, showcasing the potential of these techniques for sentiment analysis tasks.</a:t>
            </a:r>
            <a:endParaRPr lang="en-US" sz="17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360_F_291522205_XkrmS421FjSGTMRdTrqFZPxDY19VxpmL.jpg"/>
          <p:cNvPicPr>
            <a:picLocks noChangeAspect="1"/>
          </p:cNvPicPr>
          <p:nvPr/>
        </p:nvPicPr>
        <p:blipFill>
          <a:blip r:embed="rId3"/>
          <a:stretch>
            <a:fillRect/>
          </a:stretch>
        </p:blipFill>
        <p:spPr>
          <a:xfrm>
            <a:off x="2658226" y="2116501"/>
            <a:ext cx="8495779" cy="36152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2727960"/>
            <a:ext cx="4931093" cy="2773680"/>
          </a:xfrm>
          <a:prstGeom prst="rect">
            <a:avLst/>
          </a:prstGeom>
        </p:spPr>
      </p:pic>
      <p:sp>
        <p:nvSpPr>
          <p:cNvPr id="8" name="Shape 4"/>
          <p:cNvSpPr/>
          <p:nvPr/>
        </p:nvSpPr>
        <p:spPr>
          <a:xfrm>
            <a:off x="6319599" y="6198989"/>
            <a:ext cx="355402" cy="355402"/>
          </a:xfrm>
          <a:prstGeom prst="roundRect">
            <a:avLst>
              <a:gd name="adj" fmla="val 25726039"/>
            </a:avLst>
          </a:prstGeom>
          <a:noFill/>
          <a:ln w="7620">
            <a:solidFill>
              <a:srgbClr val="FFFFFF"/>
            </a:solidFill>
            <a:prstDash val="solid"/>
          </a:ln>
        </p:spPr>
      </p:sp>
      <p:sp>
        <p:nvSpPr>
          <p:cNvPr id="9" name="Text 2"/>
          <p:cNvSpPr/>
          <p:nvPr/>
        </p:nvSpPr>
        <p:spPr>
          <a:xfrm>
            <a:off x="6319599" y="479502"/>
            <a:ext cx="7477601" cy="2874645"/>
          </a:xfrm>
          <a:prstGeom prst="rect">
            <a:avLst/>
          </a:prstGeom>
          <a:noFill/>
          <a:ln/>
        </p:spPr>
        <p:txBody>
          <a:bodyPr wrap="square" rtlCol="0" anchor="t"/>
          <a:lstStyle/>
          <a:p>
            <a:pPr marL="0" indent="0">
              <a:lnSpc>
                <a:spcPts val="7545"/>
              </a:lnSpc>
              <a:buNone/>
            </a:pPr>
            <a:r>
              <a:rPr lang="en-IN" sz="5400" dirty="0" smtClean="0"/>
              <a:t>Agenda</a:t>
            </a:r>
            <a:endParaRPr lang="en-US" sz="5400" dirty="0"/>
          </a:p>
        </p:txBody>
      </p:sp>
      <p:sp>
        <p:nvSpPr>
          <p:cNvPr id="10" name="TextBox 9"/>
          <p:cNvSpPr txBox="1"/>
          <p:nvPr/>
        </p:nvSpPr>
        <p:spPr>
          <a:xfrm>
            <a:off x="6319599" y="1795346"/>
            <a:ext cx="6705025" cy="6124754"/>
          </a:xfrm>
          <a:prstGeom prst="rect">
            <a:avLst/>
          </a:prstGeom>
          <a:noFill/>
        </p:spPr>
        <p:txBody>
          <a:bodyPr wrap="square" rtlCol="0">
            <a:spAutoFit/>
          </a:bodyPr>
          <a:lstStyle/>
          <a:p>
            <a:pPr>
              <a:buFont typeface="Arial" pitchFamily="34" charset="0"/>
              <a:buChar char="•"/>
            </a:pPr>
            <a:r>
              <a:rPr lang="en-IN" sz="2800" dirty="0" smtClean="0"/>
              <a:t> Objective</a:t>
            </a:r>
          </a:p>
          <a:p>
            <a:pPr>
              <a:buFont typeface="Arial" pitchFamily="34" charset="0"/>
              <a:buChar char="•"/>
            </a:pPr>
            <a:endParaRPr lang="en-IN" sz="2800" dirty="0" smtClean="0"/>
          </a:p>
          <a:p>
            <a:pPr>
              <a:buFont typeface="Arial" pitchFamily="34" charset="0"/>
              <a:buChar char="•"/>
            </a:pPr>
            <a:r>
              <a:rPr lang="en-US" sz="2800" dirty="0" smtClean="0">
                <a:ea typeface="Patrick Hand" pitchFamily="34" charset="-122"/>
                <a:cs typeface="Patrick Hand" pitchFamily="34" charset="-120"/>
              </a:rPr>
              <a:t> Dataset </a:t>
            </a:r>
            <a:r>
              <a:rPr lang="en-US" sz="2800" dirty="0" smtClean="0">
                <a:ea typeface="Patrick Hand" pitchFamily="34" charset="-122"/>
                <a:cs typeface="Patrick Hand" pitchFamily="34" charset="-120"/>
              </a:rPr>
              <a:t>and </a:t>
            </a:r>
            <a:r>
              <a:rPr lang="en-US" sz="2800" dirty="0" smtClean="0">
                <a:ea typeface="Patrick Hand" pitchFamily="34" charset="-122"/>
                <a:cs typeface="Patrick Hand" pitchFamily="34" charset="-120"/>
              </a:rPr>
              <a:t>Preprocessing</a:t>
            </a:r>
          </a:p>
          <a:p>
            <a:pPr>
              <a:buFont typeface="Arial" pitchFamily="34" charset="0"/>
              <a:buChar char="•"/>
            </a:pPr>
            <a:endParaRPr lang="en-US" sz="2800" dirty="0" smtClean="0">
              <a:ea typeface="Patrick Hand" pitchFamily="34" charset="-122"/>
              <a:cs typeface="Patrick Hand" pitchFamily="34" charset="-120"/>
            </a:endParaRPr>
          </a:p>
          <a:p>
            <a:pPr>
              <a:buFont typeface="Arial" pitchFamily="34" charset="0"/>
              <a:buChar char="•"/>
            </a:pPr>
            <a:r>
              <a:rPr lang="en-US" sz="2800" dirty="0" smtClean="0">
                <a:solidFill>
                  <a:srgbClr val="383838"/>
                </a:solidFill>
                <a:ea typeface="Patrick Hand" pitchFamily="34" charset="-122"/>
                <a:cs typeface="Patrick Hand" pitchFamily="34" charset="-120"/>
              </a:rPr>
              <a:t> Visualization</a:t>
            </a:r>
          </a:p>
          <a:p>
            <a:pPr>
              <a:buFont typeface="Arial" pitchFamily="34" charset="0"/>
              <a:buChar char="•"/>
            </a:pPr>
            <a:endParaRPr lang="en-US" sz="2800" dirty="0" smtClean="0">
              <a:solidFill>
                <a:srgbClr val="383838"/>
              </a:solidFill>
              <a:ea typeface="Patrick Hand" pitchFamily="34" charset="-122"/>
              <a:cs typeface="Patrick Hand" pitchFamily="34" charset="-120"/>
            </a:endParaRPr>
          </a:p>
          <a:p>
            <a:pPr>
              <a:buFont typeface="Arial" pitchFamily="34" charset="0"/>
              <a:buChar char="•"/>
            </a:pPr>
            <a:r>
              <a:rPr lang="en-US" sz="2800" dirty="0" smtClean="0">
                <a:solidFill>
                  <a:srgbClr val="383838"/>
                </a:solidFill>
                <a:ea typeface="Patrick Hand" pitchFamily="34" charset="-122"/>
                <a:cs typeface="Patrick Hand" pitchFamily="34" charset="-120"/>
              </a:rPr>
              <a:t> Feature Extraction</a:t>
            </a:r>
          </a:p>
          <a:p>
            <a:pPr>
              <a:buFont typeface="Arial" pitchFamily="34" charset="0"/>
              <a:buChar char="•"/>
            </a:pPr>
            <a:endParaRPr lang="en-US" sz="2800" dirty="0" smtClean="0">
              <a:solidFill>
                <a:srgbClr val="383838"/>
              </a:solidFill>
              <a:ea typeface="Patrick Hand" pitchFamily="34" charset="-122"/>
              <a:cs typeface="Patrick Hand" pitchFamily="34" charset="-120"/>
            </a:endParaRPr>
          </a:p>
          <a:p>
            <a:pPr>
              <a:buFont typeface="Arial" pitchFamily="34" charset="0"/>
              <a:buChar char="•"/>
            </a:pPr>
            <a:r>
              <a:rPr lang="en-US" sz="2800" dirty="0" smtClean="0">
                <a:solidFill>
                  <a:srgbClr val="383838"/>
                </a:solidFill>
                <a:ea typeface="Patrick Hand" pitchFamily="34" charset="-122"/>
                <a:cs typeface="Patrick Hand" pitchFamily="34" charset="-120"/>
              </a:rPr>
              <a:t> Model </a:t>
            </a:r>
            <a:r>
              <a:rPr lang="en-US" sz="2800" dirty="0" smtClean="0">
                <a:solidFill>
                  <a:srgbClr val="383838"/>
                </a:solidFill>
                <a:ea typeface="Patrick Hand" pitchFamily="34" charset="-122"/>
                <a:cs typeface="Patrick Hand" pitchFamily="34" charset="-120"/>
              </a:rPr>
              <a:t>Selection and </a:t>
            </a:r>
            <a:r>
              <a:rPr lang="en-US" sz="2800" dirty="0" smtClean="0">
                <a:solidFill>
                  <a:srgbClr val="383838"/>
                </a:solidFill>
                <a:ea typeface="Patrick Hand" pitchFamily="34" charset="-122"/>
                <a:cs typeface="Patrick Hand" pitchFamily="34" charset="-120"/>
              </a:rPr>
              <a:t>Training</a:t>
            </a:r>
          </a:p>
          <a:p>
            <a:pPr>
              <a:buFont typeface="Arial" pitchFamily="34" charset="0"/>
              <a:buChar char="•"/>
            </a:pPr>
            <a:endParaRPr lang="en-US" sz="2800" dirty="0" smtClean="0">
              <a:solidFill>
                <a:srgbClr val="383838"/>
              </a:solidFill>
              <a:ea typeface="Patrick Hand" pitchFamily="34" charset="-122"/>
              <a:cs typeface="Patrick Hand" pitchFamily="34" charset="-120"/>
            </a:endParaRPr>
          </a:p>
          <a:p>
            <a:pPr>
              <a:buFont typeface="Arial" pitchFamily="34" charset="0"/>
              <a:buChar char="•"/>
            </a:pPr>
            <a:r>
              <a:rPr lang="en-US" sz="2800" dirty="0" smtClean="0">
                <a:solidFill>
                  <a:srgbClr val="383838"/>
                </a:solidFill>
                <a:ea typeface="Patrick Hand" pitchFamily="34" charset="-122"/>
                <a:cs typeface="Patrick Hand" pitchFamily="34" charset="-120"/>
              </a:rPr>
              <a:t> Model Evaluation</a:t>
            </a:r>
          </a:p>
          <a:p>
            <a:pPr>
              <a:buFont typeface="Arial" pitchFamily="34" charset="0"/>
              <a:buChar char="•"/>
            </a:pPr>
            <a:endParaRPr lang="en-US" sz="2800" dirty="0" smtClean="0">
              <a:solidFill>
                <a:srgbClr val="383838"/>
              </a:solidFill>
              <a:ea typeface="Patrick Hand" pitchFamily="34" charset="-122"/>
              <a:cs typeface="Patrick Hand" pitchFamily="34" charset="-120"/>
            </a:endParaRPr>
          </a:p>
          <a:p>
            <a:pPr>
              <a:buFont typeface="Arial" pitchFamily="34" charset="0"/>
              <a:buChar char="•"/>
            </a:pPr>
            <a:r>
              <a:rPr lang="en-US" sz="2800" dirty="0" smtClean="0">
                <a:solidFill>
                  <a:srgbClr val="383838"/>
                </a:solidFill>
                <a:ea typeface="Patrick Hand" pitchFamily="34" charset="-122"/>
                <a:cs typeface="Patrick Hand" pitchFamily="34" charset="-120"/>
              </a:rPr>
              <a:t> Conclusion</a:t>
            </a:r>
            <a:endParaRPr lang="en-IN" sz="2800" dirty="0" smtClean="0"/>
          </a:p>
          <a:p>
            <a:pPr>
              <a:buFont typeface="Arial" pitchFamily="34" charset="0"/>
              <a:buChar char="•"/>
            </a:pPr>
            <a:endParaRPr lang="en-I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txBody>
          <a:bodyPr/>
          <a:lstStyle/>
          <a:p>
            <a:r>
              <a:rPr lang="en-IN" dirty="0" smtClean="0"/>
              <a:t>a</a:t>
            </a:r>
            <a:endParaRPr lang="en-US"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2727960"/>
            <a:ext cx="4931093" cy="2773680"/>
          </a:xfrm>
          <a:prstGeom prst="rect">
            <a:avLst/>
          </a:prstGeom>
        </p:spPr>
      </p:pic>
      <p:sp>
        <p:nvSpPr>
          <p:cNvPr id="6" name="Text 2"/>
          <p:cNvSpPr/>
          <p:nvPr/>
        </p:nvSpPr>
        <p:spPr>
          <a:xfrm>
            <a:off x="6319599" y="479502"/>
            <a:ext cx="7477601" cy="2874645"/>
          </a:xfrm>
          <a:prstGeom prst="rect">
            <a:avLst/>
          </a:prstGeom>
          <a:noFill/>
          <a:ln/>
        </p:spPr>
        <p:txBody>
          <a:bodyPr wrap="square" rtlCol="0" anchor="t"/>
          <a:lstStyle/>
          <a:p>
            <a:pPr marL="0" indent="0">
              <a:lnSpc>
                <a:spcPts val="7545"/>
              </a:lnSpc>
              <a:buNone/>
            </a:pPr>
            <a:r>
              <a:rPr lang="en-US" sz="5400" dirty="0">
                <a:ea typeface="Patrick Hand" pitchFamily="34" charset="-122"/>
                <a:cs typeface="Patrick Hand" pitchFamily="34" charset="-120"/>
              </a:rPr>
              <a:t>NLP Project </a:t>
            </a:r>
            <a:r>
              <a:rPr lang="en-US" sz="5400" dirty="0" smtClean="0">
                <a:ea typeface="Patrick Hand" pitchFamily="34" charset="-122"/>
                <a:cs typeface="Patrick Hand" pitchFamily="34" charset="-120"/>
              </a:rPr>
              <a:t>: </a:t>
            </a:r>
            <a:r>
              <a:rPr lang="en-US" sz="5400" dirty="0">
                <a:ea typeface="Patrick Hand" pitchFamily="34" charset="-122"/>
                <a:cs typeface="Patrick Hand" pitchFamily="34" charset="-120"/>
              </a:rPr>
              <a:t>Sentiment Analysis on Amazon Reviews</a:t>
            </a:r>
            <a:endParaRPr lang="en-US" sz="5400" dirty="0"/>
          </a:p>
        </p:txBody>
      </p:sp>
      <p:sp>
        <p:nvSpPr>
          <p:cNvPr id="7" name="Text 3"/>
          <p:cNvSpPr/>
          <p:nvPr/>
        </p:nvSpPr>
        <p:spPr>
          <a:xfrm>
            <a:off x="6319599" y="3678415"/>
            <a:ext cx="7942811" cy="3646449"/>
          </a:xfrm>
          <a:prstGeom prst="rect">
            <a:avLst/>
          </a:prstGeom>
          <a:noFill/>
          <a:ln/>
        </p:spPr>
        <p:txBody>
          <a:bodyPr wrap="square" rtlCol="0" anchor="t"/>
          <a:lstStyle/>
          <a:p>
            <a:pPr algn="just">
              <a:lnSpc>
                <a:spcPts val="2799"/>
              </a:lnSpc>
            </a:pPr>
            <a:r>
              <a:rPr lang="en-US" dirty="0" smtClean="0">
                <a:ea typeface="Patrick Hand" pitchFamily="34" charset="-122"/>
                <a:cs typeface="Patrick Hand" pitchFamily="34" charset="-120"/>
              </a:rPr>
              <a:t>Sentiment Analysis </a:t>
            </a:r>
            <a:r>
              <a:rPr lang="en-US" dirty="0" smtClean="0"/>
              <a:t>is crucial for mitigating financial and reputational risks associated with misleading comments, thereby safeguarding customer loyalty. To address these critical issue, this project focuses on leveraging sentiment analysis techniques applied to Amazon product reviews sourced from </a:t>
            </a:r>
            <a:r>
              <a:rPr lang="en-US" dirty="0" err="1" smtClean="0"/>
              <a:t>Kaggle</a:t>
            </a:r>
            <a:r>
              <a:rPr lang="en-US" dirty="0" smtClean="0"/>
              <a:t>. </a:t>
            </a:r>
          </a:p>
          <a:p>
            <a:pPr algn="just">
              <a:lnSpc>
                <a:spcPts val="2799"/>
              </a:lnSpc>
            </a:pPr>
            <a:endParaRPr lang="en-US" dirty="0" smtClean="0"/>
          </a:p>
          <a:p>
            <a:pPr algn="just">
              <a:lnSpc>
                <a:spcPts val="2799"/>
              </a:lnSpc>
            </a:pPr>
            <a:r>
              <a:rPr lang="en-US" dirty="0" smtClean="0"/>
              <a:t>By employing a variety of machine learning models and </a:t>
            </a:r>
            <a:r>
              <a:rPr lang="en-US" dirty="0" err="1" smtClean="0"/>
              <a:t>SpaCy's</a:t>
            </a:r>
            <a:r>
              <a:rPr lang="en-US" dirty="0" smtClean="0"/>
              <a:t> neural network, the goal is to get actionable insights that empower e-commerce platforms and sellers to optimize sales strategies, while facilitating hassle-free purchasing journeys for customers.</a:t>
            </a:r>
            <a:endParaRPr lang="en-US" dirty="0"/>
          </a:p>
        </p:txBody>
      </p:sp>
      <p:sp>
        <p:nvSpPr>
          <p:cNvPr id="8" name="Shape 4"/>
          <p:cNvSpPr/>
          <p:nvPr/>
        </p:nvSpPr>
        <p:spPr>
          <a:xfrm>
            <a:off x="6319599" y="6198989"/>
            <a:ext cx="355402" cy="355402"/>
          </a:xfrm>
          <a:prstGeom prst="roundRect">
            <a:avLst>
              <a:gd name="adj" fmla="val 25726039"/>
            </a:avLst>
          </a:prstGeom>
          <a:noFill/>
          <a:ln w="7620">
            <a:solidFill>
              <a:srgbClr val="FFFFFF"/>
            </a:solidFill>
            <a:prstDash val="solid"/>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7F7F7">
              <a:alpha val="85000"/>
            </a:srgbClr>
          </a:solidFill>
          <a:ln/>
        </p:spPr>
      </p:sp>
      <p:sp>
        <p:nvSpPr>
          <p:cNvPr id="6" name="Text 3"/>
          <p:cNvSpPr/>
          <p:nvPr/>
        </p:nvSpPr>
        <p:spPr>
          <a:xfrm>
            <a:off x="2254424" y="691376"/>
            <a:ext cx="7110003" cy="694373"/>
          </a:xfrm>
          <a:prstGeom prst="rect">
            <a:avLst/>
          </a:prstGeom>
          <a:noFill/>
          <a:ln/>
        </p:spPr>
        <p:txBody>
          <a:bodyPr wrap="none" rtlCol="0" anchor="t"/>
          <a:lstStyle/>
          <a:p>
            <a:pPr marL="0" indent="0">
              <a:lnSpc>
                <a:spcPts val="5468"/>
              </a:lnSpc>
              <a:buNone/>
            </a:pPr>
            <a:r>
              <a:rPr lang="en-US" sz="4374" dirty="0">
                <a:solidFill>
                  <a:srgbClr val="383838"/>
                </a:solidFill>
                <a:ea typeface="Patrick Hand" pitchFamily="34" charset="-122"/>
                <a:cs typeface="Patrick Hand" pitchFamily="34" charset="-120"/>
              </a:rPr>
              <a:t>Dataset and Preprocessing</a:t>
            </a:r>
            <a:endParaRPr lang="en-US" sz="4374" dirty="0"/>
          </a:p>
        </p:txBody>
      </p:sp>
      <p:sp>
        <p:nvSpPr>
          <p:cNvPr id="7" name="Shape 4"/>
          <p:cNvSpPr/>
          <p:nvPr/>
        </p:nvSpPr>
        <p:spPr>
          <a:xfrm>
            <a:off x="1351017" y="2224496"/>
            <a:ext cx="689656" cy="499943"/>
          </a:xfrm>
          <a:prstGeom prst="roundRect">
            <a:avLst>
              <a:gd name="adj" fmla="val 20000"/>
            </a:avLst>
          </a:prstGeom>
          <a:solidFill>
            <a:srgbClr val="E6E6E6"/>
          </a:solidFill>
          <a:ln w="7620">
            <a:solidFill>
              <a:srgbClr val="CCCCCC"/>
            </a:solidFill>
            <a:prstDash val="solid"/>
          </a:ln>
        </p:spPr>
      </p:sp>
      <p:sp>
        <p:nvSpPr>
          <p:cNvPr id="8" name="Text 5"/>
          <p:cNvSpPr/>
          <p:nvPr/>
        </p:nvSpPr>
        <p:spPr>
          <a:xfrm>
            <a:off x="1565361" y="2224496"/>
            <a:ext cx="285599" cy="416481"/>
          </a:xfrm>
          <a:prstGeom prst="rect">
            <a:avLst/>
          </a:prstGeom>
          <a:noFill/>
          <a:ln/>
        </p:spPr>
        <p:txBody>
          <a:bodyPr wrap="none" rtlCol="0" anchor="t"/>
          <a:lstStyle/>
          <a:p>
            <a:pPr marL="0" indent="0" algn="ctr">
              <a:lnSpc>
                <a:spcPts val="3281"/>
              </a:lnSpc>
              <a:buNone/>
            </a:pPr>
            <a:r>
              <a:rPr lang="en-US" sz="2624" dirty="0">
                <a:solidFill>
                  <a:srgbClr val="383838"/>
                </a:solidFill>
                <a:ea typeface="Patrick Hand" pitchFamily="34" charset="-122"/>
                <a:cs typeface="Patrick Hand" pitchFamily="34" charset="-120"/>
              </a:rPr>
              <a:t>1</a:t>
            </a:r>
            <a:endParaRPr lang="en-US" sz="2624" dirty="0"/>
          </a:p>
        </p:txBody>
      </p:sp>
      <p:sp>
        <p:nvSpPr>
          <p:cNvPr id="9" name="Text 6"/>
          <p:cNvSpPr/>
          <p:nvPr/>
        </p:nvSpPr>
        <p:spPr>
          <a:xfrm>
            <a:off x="2254424" y="2293791"/>
            <a:ext cx="2777490" cy="347186"/>
          </a:xfrm>
          <a:prstGeom prst="rect">
            <a:avLst/>
          </a:prstGeom>
          <a:noFill/>
          <a:ln/>
        </p:spPr>
        <p:txBody>
          <a:bodyPr wrap="none" rtlCol="0" anchor="t"/>
          <a:lstStyle/>
          <a:p>
            <a:pPr marL="0" indent="0">
              <a:lnSpc>
                <a:spcPts val="2734"/>
              </a:lnSpc>
              <a:buNone/>
            </a:pPr>
            <a:r>
              <a:rPr lang="en-US" sz="2400" dirty="0">
                <a:solidFill>
                  <a:srgbClr val="383838"/>
                </a:solidFill>
                <a:ea typeface="Patrick Hand" pitchFamily="34" charset="-122"/>
                <a:cs typeface="Patrick Hand" pitchFamily="34" charset="-120"/>
              </a:rPr>
              <a:t>Dataset</a:t>
            </a:r>
            <a:endParaRPr lang="en-US" sz="2400" dirty="0"/>
          </a:p>
        </p:txBody>
      </p:sp>
      <p:sp>
        <p:nvSpPr>
          <p:cNvPr id="10" name="Text 7"/>
          <p:cNvSpPr/>
          <p:nvPr/>
        </p:nvSpPr>
        <p:spPr>
          <a:xfrm>
            <a:off x="1850960" y="2975702"/>
            <a:ext cx="4906679" cy="2343430"/>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The dataset comprised Amazon product reviews, consisting of a 'reviewText' feature and a calculated 'sentiment_label' feature indicating positive or negative sentiment. After removing missing values, the dataset contained 2100 records.</a:t>
            </a:r>
            <a:endParaRPr lang="en-US" sz="1750" dirty="0"/>
          </a:p>
        </p:txBody>
      </p:sp>
      <p:sp>
        <p:nvSpPr>
          <p:cNvPr id="11" name="Shape 8"/>
          <p:cNvSpPr/>
          <p:nvPr/>
        </p:nvSpPr>
        <p:spPr>
          <a:xfrm>
            <a:off x="7244148" y="2224496"/>
            <a:ext cx="722113" cy="499943"/>
          </a:xfrm>
          <a:prstGeom prst="roundRect">
            <a:avLst>
              <a:gd name="adj" fmla="val 20000"/>
            </a:avLst>
          </a:prstGeom>
          <a:solidFill>
            <a:srgbClr val="E6E6E6"/>
          </a:solidFill>
          <a:ln w="7620">
            <a:solidFill>
              <a:srgbClr val="CCCCCC"/>
            </a:solidFill>
            <a:prstDash val="solid"/>
          </a:ln>
        </p:spPr>
      </p:sp>
      <p:sp>
        <p:nvSpPr>
          <p:cNvPr id="12" name="Text 9"/>
          <p:cNvSpPr/>
          <p:nvPr/>
        </p:nvSpPr>
        <p:spPr>
          <a:xfrm>
            <a:off x="7393127" y="2224496"/>
            <a:ext cx="439042" cy="416481"/>
          </a:xfrm>
          <a:prstGeom prst="rect">
            <a:avLst/>
          </a:prstGeom>
          <a:noFill/>
          <a:ln/>
        </p:spPr>
        <p:txBody>
          <a:bodyPr wrap="none" rtlCol="0" anchor="t"/>
          <a:lstStyle/>
          <a:p>
            <a:pPr marL="0" indent="0" algn="ctr">
              <a:lnSpc>
                <a:spcPts val="3281"/>
              </a:lnSpc>
              <a:buNone/>
            </a:pPr>
            <a:r>
              <a:rPr lang="en-US" sz="2624" dirty="0">
                <a:solidFill>
                  <a:srgbClr val="383838"/>
                </a:solidFill>
                <a:ea typeface="Patrick Hand" pitchFamily="34" charset="-122"/>
                <a:cs typeface="Patrick Hand" pitchFamily="34" charset="-120"/>
              </a:rPr>
              <a:t>2</a:t>
            </a:r>
            <a:endParaRPr lang="en-US" sz="2624" dirty="0"/>
          </a:p>
        </p:txBody>
      </p:sp>
      <p:sp>
        <p:nvSpPr>
          <p:cNvPr id="13" name="Text 10"/>
          <p:cNvSpPr/>
          <p:nvPr/>
        </p:nvSpPr>
        <p:spPr>
          <a:xfrm>
            <a:off x="8148398" y="2293791"/>
            <a:ext cx="2777490" cy="347186"/>
          </a:xfrm>
          <a:prstGeom prst="rect">
            <a:avLst/>
          </a:prstGeom>
          <a:noFill/>
          <a:ln/>
        </p:spPr>
        <p:txBody>
          <a:bodyPr wrap="none" rtlCol="0" anchor="t"/>
          <a:lstStyle/>
          <a:p>
            <a:pPr marL="0" indent="0">
              <a:lnSpc>
                <a:spcPts val="2734"/>
              </a:lnSpc>
              <a:buNone/>
            </a:pPr>
            <a:r>
              <a:rPr lang="en-US" sz="2187" dirty="0">
                <a:solidFill>
                  <a:srgbClr val="383838"/>
                </a:solidFill>
                <a:ea typeface="Patrick Hand" pitchFamily="34" charset="-122"/>
                <a:cs typeface="Patrick Hand" pitchFamily="34" charset="-120"/>
              </a:rPr>
              <a:t>Data Preprocessing</a:t>
            </a:r>
            <a:endParaRPr lang="en-US" sz="2187" dirty="0"/>
          </a:p>
        </p:txBody>
      </p:sp>
      <p:sp>
        <p:nvSpPr>
          <p:cNvPr id="14" name="Text 11"/>
          <p:cNvSpPr/>
          <p:nvPr/>
        </p:nvSpPr>
        <p:spPr>
          <a:xfrm>
            <a:off x="8148398" y="2975702"/>
            <a:ext cx="4853924" cy="2132409"/>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Several preprocessing steps were applied using SpaCy and NLTK, including text normalization, removal of punctuation and numerical characters, elimination of stop words, and lemmatization to reduce words to their base form.</a:t>
            </a:r>
            <a:endParaRPr lang="en-US" sz="1750" dirty="0"/>
          </a:p>
        </p:txBody>
      </p:sp>
      <p:sp>
        <p:nvSpPr>
          <p:cNvPr id="16" name="TextBox 15"/>
          <p:cNvSpPr txBox="1"/>
          <p:nvPr/>
        </p:nvSpPr>
        <p:spPr>
          <a:xfrm>
            <a:off x="1850960" y="5765180"/>
            <a:ext cx="10348332" cy="369332"/>
          </a:xfrm>
          <a:prstGeom prst="rect">
            <a:avLst/>
          </a:prstGeom>
          <a:noFill/>
        </p:spPr>
        <p:txBody>
          <a:bodyPr wrap="square" rtlCol="0">
            <a:spAutoFit/>
          </a:bodyPr>
          <a:lstStyle/>
          <a:p>
            <a:r>
              <a:rPr lang="en-US" dirty="0" smtClean="0"/>
              <a:t>Dataset </a:t>
            </a:r>
            <a:r>
              <a:rPr lang="en-US" dirty="0" smtClean="0"/>
              <a:t>: https</a:t>
            </a:r>
            <a:r>
              <a:rPr lang="en-US" dirty="0" smtClean="0"/>
              <a:t>://www.kaggle.com/datasets/tarkkaanko/amazon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7F7F7">
              <a:alpha val="85000"/>
            </a:srgbClr>
          </a:solidFill>
          <a:ln/>
        </p:spPr>
      </p:sp>
      <p:sp>
        <p:nvSpPr>
          <p:cNvPr id="6" name="Text 3"/>
          <p:cNvSpPr/>
          <p:nvPr/>
        </p:nvSpPr>
        <p:spPr>
          <a:xfrm>
            <a:off x="1315773" y="691376"/>
            <a:ext cx="7110003" cy="694373"/>
          </a:xfrm>
          <a:prstGeom prst="rect">
            <a:avLst/>
          </a:prstGeom>
          <a:noFill/>
          <a:ln/>
        </p:spPr>
        <p:txBody>
          <a:bodyPr wrap="none" rtlCol="0" anchor="t"/>
          <a:lstStyle/>
          <a:p>
            <a:pPr marL="0" indent="0">
              <a:lnSpc>
                <a:spcPts val="5468"/>
              </a:lnSpc>
              <a:buNone/>
            </a:pPr>
            <a:r>
              <a:rPr lang="en-US" sz="4374" dirty="0">
                <a:solidFill>
                  <a:srgbClr val="383838"/>
                </a:solidFill>
                <a:ea typeface="Patrick Hand" pitchFamily="34" charset="-122"/>
                <a:cs typeface="Patrick Hand" pitchFamily="34" charset="-120"/>
              </a:rPr>
              <a:t>Dataset and Preprocessing</a:t>
            </a:r>
            <a:endParaRPr lang="en-US" sz="4374" dirty="0"/>
          </a:p>
        </p:txBody>
      </p:sp>
      <p:sp>
        <p:nvSpPr>
          <p:cNvPr id="14" name="Text 11"/>
          <p:cNvSpPr/>
          <p:nvPr/>
        </p:nvSpPr>
        <p:spPr>
          <a:xfrm>
            <a:off x="2093285" y="2062976"/>
            <a:ext cx="10496442" cy="3891776"/>
          </a:xfrm>
          <a:prstGeom prst="rect">
            <a:avLst/>
          </a:prstGeom>
          <a:noFill/>
          <a:ln/>
        </p:spPr>
        <p:txBody>
          <a:bodyPr wrap="square" rtlCol="0" anchor="t"/>
          <a:lstStyle/>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Import Libraries </a:t>
            </a:r>
            <a:r>
              <a:rPr lang="en-US" sz="1600" dirty="0" smtClean="0">
                <a:latin typeface="Calibri" panose="020F0502020204030204" pitchFamily="34" charset="0"/>
                <a:ea typeface="Calibri" panose="020F0502020204030204" pitchFamily="34" charset="0"/>
                <a:cs typeface="Calibri" panose="020F0502020204030204" pitchFamily="34" charset="0"/>
              </a:rPr>
              <a:t>: Import Necessary </a:t>
            </a:r>
            <a:r>
              <a:rPr lang="en-US" sz="1600" dirty="0" smtClean="0">
                <a:latin typeface="Calibri" panose="020F0502020204030204" pitchFamily="34" charset="0"/>
                <a:ea typeface="Calibri" panose="020F0502020204030204" pitchFamily="34" charset="0"/>
                <a:cs typeface="Calibri" panose="020F0502020204030204" pitchFamily="34" charset="0"/>
              </a:rPr>
              <a:t>Libraries</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Data Loading </a:t>
            </a:r>
            <a:r>
              <a:rPr lang="en-US" sz="1600" dirty="0" smtClean="0">
                <a:latin typeface="Calibri" panose="020F0502020204030204" pitchFamily="34" charset="0"/>
                <a:ea typeface="Calibri" panose="020F0502020204030204" pitchFamily="34" charset="0"/>
                <a:cs typeface="Calibri" panose="020F0502020204030204" pitchFamily="34" charset="0"/>
              </a:rPr>
              <a:t>: Load data from the CSV file </a:t>
            </a:r>
            <a:r>
              <a:rPr lang="en-US" sz="1600" dirty="0" smtClean="0">
                <a:latin typeface="Calibri" panose="020F0502020204030204" pitchFamily="34" charset="0"/>
                <a:ea typeface="Calibri" panose="020F0502020204030204" pitchFamily="34" charset="0"/>
                <a:cs typeface="Calibri" panose="020F0502020204030204" pitchFamily="34" charset="0"/>
              </a:rPr>
              <a:t>(Amazon Reviews)</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Tokenization</a:t>
            </a:r>
            <a:r>
              <a:rPr lang="en-US" sz="1600" dirty="0" smtClean="0">
                <a:latin typeface="Calibri" panose="020F0502020204030204" pitchFamily="34" charset="0"/>
                <a:ea typeface="Calibri" panose="020F0502020204030204" pitchFamily="34" charset="0"/>
                <a:cs typeface="Calibri" panose="020F0502020204030204" pitchFamily="34" charset="0"/>
              </a:rPr>
              <a:t> : </a:t>
            </a:r>
            <a:r>
              <a:rPr lang="en-US" sz="1600" dirty="0" smtClean="0">
                <a:latin typeface="Calibri" panose="020F0502020204030204" pitchFamily="34" charset="0"/>
                <a:ea typeface="Calibri" panose="020F0502020204030204" pitchFamily="34" charset="0"/>
                <a:cs typeface="Calibri" panose="020F0502020204030204" pitchFamily="34" charset="0"/>
              </a:rPr>
              <a:t>Tokenize the text into individual words or tokens</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Lemmatization</a:t>
            </a:r>
            <a:r>
              <a:rPr lang="en-US" sz="1600" dirty="0" smtClean="0">
                <a:latin typeface="Calibri" panose="020F0502020204030204" pitchFamily="34" charset="0"/>
                <a:ea typeface="Calibri" panose="020F0502020204030204" pitchFamily="34" charset="0"/>
                <a:cs typeface="Calibri" panose="020F0502020204030204" pitchFamily="34" charset="0"/>
              </a:rPr>
              <a:t> : </a:t>
            </a:r>
            <a:r>
              <a:rPr lang="en-US" sz="1600" dirty="0" smtClean="0">
                <a:latin typeface="Calibri" panose="020F0502020204030204" pitchFamily="34" charset="0"/>
                <a:ea typeface="Calibri" panose="020F0502020204030204" pitchFamily="34" charset="0"/>
                <a:cs typeface="Calibri" panose="020F0502020204030204" pitchFamily="34" charset="0"/>
              </a:rPr>
              <a:t>Reduce words to their base or root form to normalize the vocabulary</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Lowercasing</a:t>
            </a:r>
            <a:r>
              <a:rPr lang="en-US" sz="1600" dirty="0" smtClean="0">
                <a:latin typeface="Calibri" panose="020F0502020204030204" pitchFamily="34" charset="0"/>
                <a:ea typeface="Calibri" panose="020F0502020204030204" pitchFamily="34" charset="0"/>
                <a:cs typeface="Calibri" panose="020F0502020204030204" pitchFamily="34" charset="0"/>
              </a:rPr>
              <a:t> : </a:t>
            </a:r>
            <a:r>
              <a:rPr lang="en-US" sz="1600" dirty="0" smtClean="0">
                <a:latin typeface="Calibri" panose="020F0502020204030204" pitchFamily="34" charset="0"/>
                <a:ea typeface="Calibri" panose="020F0502020204030204" pitchFamily="34" charset="0"/>
                <a:cs typeface="Calibri" panose="020F0502020204030204" pitchFamily="34" charset="0"/>
              </a:rPr>
              <a:t>Convert all text to lowercase to ensure consistency</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Remove </a:t>
            </a:r>
            <a:r>
              <a:rPr lang="en-US" sz="1600" b="1" dirty="0" smtClean="0">
                <a:latin typeface="Calibri" panose="020F0502020204030204" pitchFamily="34" charset="0"/>
                <a:ea typeface="Calibri" panose="020F0502020204030204" pitchFamily="34" charset="0"/>
                <a:cs typeface="Calibri" panose="020F0502020204030204" pitchFamily="34" charset="0"/>
              </a:rPr>
              <a:t>Punctuation </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dirty="0" smtClean="0">
                <a:latin typeface="Calibri" panose="020F0502020204030204" pitchFamily="34" charset="0"/>
                <a:ea typeface="Calibri" panose="020F0502020204030204" pitchFamily="34" charset="0"/>
                <a:cs typeface="Calibri" panose="020F0502020204030204" pitchFamily="34" charset="0"/>
              </a:rPr>
              <a:t>Eliminate punctuation marks from the text</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Remove </a:t>
            </a:r>
            <a:r>
              <a:rPr lang="en-US" sz="1600" b="1" dirty="0" smtClean="0">
                <a:latin typeface="Calibri" panose="020F0502020204030204" pitchFamily="34" charset="0"/>
                <a:ea typeface="Calibri" panose="020F0502020204030204" pitchFamily="34" charset="0"/>
                <a:cs typeface="Calibri" panose="020F0502020204030204" pitchFamily="34" charset="0"/>
              </a:rPr>
              <a:t>Stop words </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dirty="0" smtClean="0">
                <a:latin typeface="Calibri" panose="020F0502020204030204" pitchFamily="34" charset="0"/>
                <a:ea typeface="Calibri" panose="020F0502020204030204" pitchFamily="34" charset="0"/>
                <a:cs typeface="Calibri" panose="020F0502020204030204" pitchFamily="34" charset="0"/>
              </a:rPr>
              <a:t>Exclude common words that do not carry significant meaning</a:t>
            </a:r>
            <a:r>
              <a:rPr lang="en-US" sz="1600" dirty="0" smtClean="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smtClean="0">
                <a:latin typeface="Calibri" panose="020F0502020204030204" pitchFamily="34" charset="0"/>
                <a:ea typeface="Calibri" panose="020F0502020204030204" pitchFamily="34" charset="0"/>
                <a:cs typeface="Calibri" panose="020F0502020204030204" pitchFamily="34" charset="0"/>
              </a:rPr>
              <a:t>Clean </a:t>
            </a:r>
            <a:r>
              <a:rPr lang="en-US" sz="1600" b="1" dirty="0" smtClean="0">
                <a:latin typeface="Calibri" panose="020F0502020204030204" pitchFamily="34" charset="0"/>
                <a:ea typeface="Calibri" panose="020F0502020204030204" pitchFamily="34" charset="0"/>
                <a:cs typeface="Calibri" panose="020F0502020204030204" pitchFamily="34" charset="0"/>
              </a:rPr>
              <a:t>Text </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dirty="0" smtClean="0">
                <a:latin typeface="Calibri" panose="020F0502020204030204" pitchFamily="34" charset="0"/>
                <a:ea typeface="Calibri" panose="020F0502020204030204" pitchFamily="34" charset="0"/>
                <a:cs typeface="Calibri" panose="020F0502020204030204" pitchFamily="34" charset="0"/>
              </a:rPr>
              <a:t>Combine the above steps to create a clean version of the text data.</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941178" y="568712"/>
            <a:ext cx="8451056" cy="694373"/>
          </a:xfrm>
          <a:prstGeom prst="rect">
            <a:avLst/>
          </a:prstGeom>
          <a:noFill/>
          <a:ln/>
        </p:spPr>
        <p:txBody>
          <a:bodyPr wrap="none" rtlCol="0" anchor="t"/>
          <a:lstStyle/>
          <a:p>
            <a:pPr marL="0" indent="0" algn="just">
              <a:lnSpc>
                <a:spcPts val="5468"/>
              </a:lnSpc>
              <a:buNone/>
            </a:pPr>
            <a:r>
              <a:rPr lang="en-US" sz="4374" dirty="0" smtClean="0">
                <a:solidFill>
                  <a:srgbClr val="383838"/>
                </a:solidFill>
                <a:ea typeface="Patrick Hand" pitchFamily="34" charset="-122"/>
                <a:cs typeface="Patrick Hand" pitchFamily="34" charset="-120"/>
              </a:rPr>
              <a:t>Visualization</a:t>
            </a:r>
            <a:endParaRPr lang="en-US" sz="4374" dirty="0"/>
          </a:p>
        </p:txBody>
      </p:sp>
      <p:sp>
        <p:nvSpPr>
          <p:cNvPr id="6" name="Text 4"/>
          <p:cNvSpPr/>
          <p:nvPr/>
        </p:nvSpPr>
        <p:spPr>
          <a:xfrm>
            <a:off x="1253410" y="1441381"/>
            <a:ext cx="12172657" cy="2227369"/>
          </a:xfrm>
          <a:prstGeom prst="rect">
            <a:avLst/>
          </a:prstGeom>
          <a:noFill/>
          <a:ln/>
        </p:spPr>
        <p:txBody>
          <a:bodyPr wrap="square" rtlCol="0" anchor="t"/>
          <a:lstStyle/>
          <a:p>
            <a:pPr marL="0" indent="0" algn="just">
              <a:lnSpc>
                <a:spcPts val="2799"/>
              </a:lnSpc>
              <a:buFont typeface="Arial" pitchFamily="34" charset="0"/>
              <a:buChar char="•"/>
            </a:pPr>
            <a:r>
              <a:rPr lang="en-US" sz="1750" dirty="0" smtClean="0">
                <a:ea typeface="Patrick Hand" pitchFamily="34" charset="-122"/>
                <a:cs typeface="Patrick Hand" pitchFamily="34" charset="-120"/>
              </a:rPr>
              <a:t> Visualizations </a:t>
            </a:r>
            <a:r>
              <a:rPr lang="en-US" sz="1750" dirty="0">
                <a:ea typeface="Patrick Hand" pitchFamily="34" charset="-122"/>
                <a:cs typeface="Patrick Hand" pitchFamily="34" charset="-120"/>
              </a:rPr>
              <a:t>were performed to gain insights, including a histogram illustrating the distribution of reviewText lengths and a bar plot depicting the frequency of named entities</a:t>
            </a:r>
            <a:r>
              <a:rPr lang="en-US" sz="1750" dirty="0" smtClean="0">
                <a:ea typeface="Patrick Hand" pitchFamily="34" charset="-122"/>
                <a:cs typeface="Patrick Hand" pitchFamily="34" charset="-120"/>
              </a:rPr>
              <a:t>.</a:t>
            </a:r>
          </a:p>
          <a:p>
            <a:pPr marL="0" indent="0" algn="just">
              <a:lnSpc>
                <a:spcPts val="2799"/>
              </a:lnSpc>
              <a:buFont typeface="Arial" pitchFamily="34" charset="0"/>
              <a:buChar char="•"/>
            </a:pPr>
            <a:endParaRPr lang="en-IN" sz="1750" dirty="0" smtClean="0">
              <a:ea typeface="Patrick Hand" pitchFamily="34" charset="-122"/>
            </a:endParaRPr>
          </a:p>
          <a:p>
            <a:pPr>
              <a:buFont typeface="Arial" pitchFamily="34" charset="0"/>
              <a:buChar char="•"/>
            </a:pPr>
            <a:r>
              <a:rPr lang="en-US" sz="1750" dirty="0" smtClean="0"/>
              <a:t> This </a:t>
            </a:r>
            <a:r>
              <a:rPr lang="en-US" sz="1750" dirty="0" smtClean="0"/>
              <a:t>visualization represents the lengths of the </a:t>
            </a:r>
            <a:r>
              <a:rPr lang="en-US" sz="1750" dirty="0" smtClean="0"/>
              <a:t>review Texts </a:t>
            </a:r>
            <a:r>
              <a:rPr lang="en-US" sz="1750" dirty="0" smtClean="0"/>
              <a:t>in a </a:t>
            </a:r>
            <a:r>
              <a:rPr lang="en-US" sz="1750" dirty="0" smtClean="0"/>
              <a:t>dataset. The </a:t>
            </a:r>
            <a:r>
              <a:rPr lang="en-US" sz="1750" dirty="0" smtClean="0"/>
              <a:t>x-axis typically represents the length of the </a:t>
            </a:r>
            <a:r>
              <a:rPr lang="en-US" sz="1750" dirty="0" smtClean="0"/>
              <a:t>review Texts, </a:t>
            </a:r>
            <a:r>
              <a:rPr lang="en-US" sz="1750" dirty="0" smtClean="0"/>
              <a:t>while the y-axis represents the frequency or count of </a:t>
            </a:r>
            <a:r>
              <a:rPr lang="en-US" sz="1750" dirty="0" err="1" smtClean="0"/>
              <a:t>reviewTexts</a:t>
            </a:r>
            <a:r>
              <a:rPr lang="en-US" sz="1750" dirty="0" smtClean="0"/>
              <a:t> falling within each length range</a:t>
            </a:r>
            <a:r>
              <a:rPr lang="en-US" sz="1750" dirty="0" smtClean="0"/>
              <a:t>.</a:t>
            </a:r>
          </a:p>
          <a:p>
            <a:pPr>
              <a:buFont typeface="Arial" pitchFamily="34" charset="0"/>
              <a:buChar char="•"/>
            </a:pPr>
            <a:endParaRPr lang="en-IN" sz="1750" dirty="0" smtClean="0"/>
          </a:p>
          <a:p>
            <a:pPr>
              <a:buFont typeface="Arial" pitchFamily="34" charset="0"/>
              <a:buChar char="•"/>
            </a:pPr>
            <a:r>
              <a:rPr lang="en-US" sz="1750" dirty="0" smtClean="0"/>
              <a:t> Named </a:t>
            </a:r>
            <a:r>
              <a:rPr lang="en-US" sz="1750" dirty="0" smtClean="0"/>
              <a:t>entities refer to specific, named objects or entities within the text, such as people's names, locations, organizations, dates, etc.</a:t>
            </a:r>
            <a:endParaRPr lang="en-US" sz="1750" dirty="0" smtClean="0"/>
          </a:p>
          <a:p>
            <a:endParaRPr lang="en-US" sz="1750" dirty="0" smtClean="0"/>
          </a:p>
          <a:p>
            <a:pPr marL="0" indent="0" algn="just">
              <a:lnSpc>
                <a:spcPts val="2799"/>
              </a:lnSpc>
              <a:buNone/>
            </a:pPr>
            <a:endParaRPr lang="en-US" sz="1750" dirty="0"/>
          </a:p>
        </p:txBody>
      </p:sp>
      <p:pic>
        <p:nvPicPr>
          <p:cNvPr id="9" name="Picture 2"/>
          <p:cNvPicPr>
            <a:picLocks noChangeAspect="1" noChangeArrowheads="1"/>
          </p:cNvPicPr>
          <p:nvPr/>
        </p:nvPicPr>
        <p:blipFill>
          <a:blip r:embed="rId3"/>
          <a:srcRect/>
          <a:stretch>
            <a:fillRect/>
          </a:stretch>
        </p:blipFill>
        <p:spPr bwMode="auto">
          <a:xfrm>
            <a:off x="581258" y="4060277"/>
            <a:ext cx="6355311" cy="3658103"/>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7549376" y="4152311"/>
            <a:ext cx="6322741" cy="3566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941178" y="568712"/>
            <a:ext cx="8451056" cy="694373"/>
          </a:xfrm>
          <a:prstGeom prst="rect">
            <a:avLst/>
          </a:prstGeom>
          <a:noFill/>
          <a:ln/>
        </p:spPr>
        <p:txBody>
          <a:bodyPr wrap="none" rtlCol="0" anchor="t"/>
          <a:lstStyle/>
          <a:p>
            <a:pPr marL="0" indent="0" algn="just">
              <a:lnSpc>
                <a:spcPts val="5468"/>
              </a:lnSpc>
              <a:buNone/>
            </a:pPr>
            <a:r>
              <a:rPr lang="en-US" sz="4374" dirty="0" smtClean="0">
                <a:solidFill>
                  <a:srgbClr val="383838"/>
                </a:solidFill>
                <a:ea typeface="Patrick Hand" pitchFamily="34" charset="-122"/>
                <a:cs typeface="Patrick Hand" pitchFamily="34" charset="-120"/>
              </a:rPr>
              <a:t>Feature Extraction</a:t>
            </a:r>
            <a:endParaRPr lang="en-US" sz="4374" dirty="0"/>
          </a:p>
        </p:txBody>
      </p:sp>
      <p:pic>
        <p:nvPicPr>
          <p:cNvPr id="2050" name="Picture 2"/>
          <p:cNvPicPr>
            <a:picLocks noChangeAspect="1" noChangeArrowheads="1"/>
          </p:cNvPicPr>
          <p:nvPr/>
        </p:nvPicPr>
        <p:blipFill>
          <a:blip r:embed="rId3"/>
          <a:srcRect/>
          <a:stretch>
            <a:fillRect/>
          </a:stretch>
        </p:blipFill>
        <p:spPr bwMode="auto">
          <a:xfrm>
            <a:off x="589572" y="1516334"/>
            <a:ext cx="8190688" cy="306437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268971" y="4870644"/>
            <a:ext cx="6038043" cy="3154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1264563" y="1716762"/>
            <a:ext cx="5748695" cy="694373"/>
          </a:xfrm>
          <a:prstGeom prst="rect">
            <a:avLst/>
          </a:prstGeom>
          <a:noFill/>
          <a:ln/>
        </p:spPr>
        <p:txBody>
          <a:bodyPr wrap="none" rtlCol="0" anchor="t"/>
          <a:lstStyle/>
          <a:p>
            <a:pPr marL="0" indent="0" algn="just">
              <a:lnSpc>
                <a:spcPts val="5468"/>
              </a:lnSpc>
              <a:buNone/>
            </a:pPr>
            <a:r>
              <a:rPr lang="en-US" sz="4374" dirty="0">
                <a:solidFill>
                  <a:srgbClr val="383838"/>
                </a:solidFill>
                <a:ea typeface="Patrick Hand" pitchFamily="34" charset="-122"/>
                <a:cs typeface="Patrick Hand" pitchFamily="34" charset="-120"/>
              </a:rPr>
              <a:t>Model Selection and Training</a:t>
            </a:r>
            <a:endParaRPr lang="en-US" sz="4374" dirty="0"/>
          </a:p>
        </p:txBody>
      </p:sp>
      <p:pic>
        <p:nvPicPr>
          <p:cNvPr id="6" name="Image 1" descr="preencoded.png"/>
          <p:cNvPicPr>
            <a:picLocks noChangeAspect="1"/>
          </p:cNvPicPr>
          <p:nvPr/>
        </p:nvPicPr>
        <p:blipFill>
          <a:blip r:embed="rId4"/>
          <a:stretch>
            <a:fillRect/>
          </a:stretch>
        </p:blipFill>
        <p:spPr>
          <a:xfrm>
            <a:off x="1264563" y="2744391"/>
            <a:ext cx="1110972" cy="1990963"/>
          </a:xfrm>
          <a:prstGeom prst="rect">
            <a:avLst/>
          </a:prstGeom>
        </p:spPr>
      </p:pic>
      <p:sp>
        <p:nvSpPr>
          <p:cNvPr id="7" name="Text 3"/>
          <p:cNvSpPr/>
          <p:nvPr/>
        </p:nvSpPr>
        <p:spPr>
          <a:xfrm>
            <a:off x="2708791" y="2966561"/>
            <a:ext cx="2777490" cy="347186"/>
          </a:xfrm>
          <a:prstGeom prst="rect">
            <a:avLst/>
          </a:prstGeom>
          <a:noFill/>
          <a:ln/>
        </p:spPr>
        <p:txBody>
          <a:bodyPr wrap="none" rtlCol="0" anchor="t"/>
          <a:lstStyle/>
          <a:p>
            <a:pPr marL="0" indent="0" algn="just">
              <a:lnSpc>
                <a:spcPts val="2734"/>
              </a:lnSpc>
              <a:buNone/>
            </a:pPr>
            <a:r>
              <a:rPr lang="en-US" sz="2187" dirty="0">
                <a:solidFill>
                  <a:srgbClr val="383838"/>
                </a:solidFill>
                <a:ea typeface="Patrick Hand" pitchFamily="34" charset="-122"/>
                <a:cs typeface="Patrick Hand" pitchFamily="34" charset="-120"/>
              </a:rPr>
              <a:t>Model Selection</a:t>
            </a:r>
            <a:endParaRPr lang="en-US" sz="2187" dirty="0"/>
          </a:p>
        </p:txBody>
      </p:sp>
      <p:sp>
        <p:nvSpPr>
          <p:cNvPr id="8" name="Text 4"/>
          <p:cNvSpPr/>
          <p:nvPr/>
        </p:nvSpPr>
        <p:spPr>
          <a:xfrm>
            <a:off x="2708791" y="3446978"/>
            <a:ext cx="6999327" cy="1066205"/>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Logistic Regression, Random Forest, and SVM models were trained using Count </a:t>
            </a:r>
            <a:r>
              <a:rPr lang="en-US" sz="1750" dirty="0" err="1">
                <a:solidFill>
                  <a:srgbClr val="383838"/>
                </a:solidFill>
                <a:ea typeface="Patrick Hand" pitchFamily="34" charset="-122"/>
                <a:cs typeface="Patrick Hand" pitchFamily="34" charset="-120"/>
              </a:rPr>
              <a:t>Vectorization</a:t>
            </a:r>
            <a:r>
              <a:rPr lang="en-US" sz="1750" dirty="0">
                <a:solidFill>
                  <a:srgbClr val="383838"/>
                </a:solidFill>
                <a:ea typeface="Patrick Hand" pitchFamily="34" charset="-122"/>
                <a:cs typeface="Patrick Hand" pitchFamily="34" charset="-120"/>
              </a:rPr>
              <a:t> </a:t>
            </a:r>
            <a:r>
              <a:rPr lang="en-US" sz="1750" dirty="0" smtClean="0">
                <a:solidFill>
                  <a:srgbClr val="383838"/>
                </a:solidFill>
                <a:ea typeface="Patrick Hand" pitchFamily="34" charset="-122"/>
                <a:cs typeface="Patrick Hand" pitchFamily="34" charset="-120"/>
              </a:rPr>
              <a:t>technique. </a:t>
            </a:r>
            <a:r>
              <a:rPr lang="en-US" sz="1750" dirty="0">
                <a:solidFill>
                  <a:srgbClr val="383838"/>
                </a:solidFill>
                <a:ea typeface="Patrick Hand" pitchFamily="34" charset="-122"/>
                <a:cs typeface="Patrick Hand" pitchFamily="34" charset="-120"/>
              </a:rPr>
              <a:t>The best-performing model was selected based on cross-validation accuracy.</a:t>
            </a:r>
            <a:endParaRPr lang="en-US" sz="1750" dirty="0"/>
          </a:p>
        </p:txBody>
      </p:sp>
      <p:pic>
        <p:nvPicPr>
          <p:cNvPr id="9" name="Image 2" descr="preencoded.png"/>
          <p:cNvPicPr>
            <a:picLocks noChangeAspect="1"/>
          </p:cNvPicPr>
          <p:nvPr/>
        </p:nvPicPr>
        <p:blipFill>
          <a:blip r:embed="rId5"/>
          <a:stretch>
            <a:fillRect/>
          </a:stretch>
        </p:blipFill>
        <p:spPr>
          <a:xfrm>
            <a:off x="1264563" y="4735354"/>
            <a:ext cx="1110972" cy="1777484"/>
          </a:xfrm>
          <a:prstGeom prst="rect">
            <a:avLst/>
          </a:prstGeom>
        </p:spPr>
      </p:pic>
      <p:sp>
        <p:nvSpPr>
          <p:cNvPr id="10" name="Text 5"/>
          <p:cNvSpPr/>
          <p:nvPr/>
        </p:nvSpPr>
        <p:spPr>
          <a:xfrm>
            <a:off x="2708791" y="4957524"/>
            <a:ext cx="2861310" cy="347186"/>
          </a:xfrm>
          <a:prstGeom prst="rect">
            <a:avLst/>
          </a:prstGeom>
          <a:noFill/>
          <a:ln/>
        </p:spPr>
        <p:txBody>
          <a:bodyPr wrap="none" rtlCol="0" anchor="t"/>
          <a:lstStyle/>
          <a:p>
            <a:pPr marL="0" indent="0" algn="just">
              <a:lnSpc>
                <a:spcPts val="2734"/>
              </a:lnSpc>
              <a:buNone/>
            </a:pPr>
            <a:r>
              <a:rPr lang="en-US" sz="2187" dirty="0">
                <a:solidFill>
                  <a:srgbClr val="383838"/>
                </a:solidFill>
                <a:ea typeface="Patrick Hand" pitchFamily="34" charset="-122"/>
                <a:cs typeface="Patrick Hand" pitchFamily="34" charset="-120"/>
              </a:rPr>
              <a:t>SpaCy Neural Network Model</a:t>
            </a:r>
            <a:endParaRPr lang="en-US" sz="2187" dirty="0"/>
          </a:p>
        </p:txBody>
      </p:sp>
      <p:sp>
        <p:nvSpPr>
          <p:cNvPr id="11" name="Text 6"/>
          <p:cNvSpPr/>
          <p:nvPr/>
        </p:nvSpPr>
        <p:spPr>
          <a:xfrm>
            <a:off x="2708791" y="5437942"/>
            <a:ext cx="6999327" cy="710803"/>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SpaCy's built-in text categorization model was trained using the dataset, and hyperparameter tuning was conducted to improve model performance.</a:t>
            </a:r>
            <a:endParaRPr lang="en-US" sz="17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840816" y="882445"/>
            <a:ext cx="5554980" cy="694373"/>
          </a:xfrm>
          <a:prstGeom prst="rect">
            <a:avLst/>
          </a:prstGeom>
          <a:noFill/>
          <a:ln/>
        </p:spPr>
        <p:txBody>
          <a:bodyPr wrap="none" rtlCol="0" anchor="t"/>
          <a:lstStyle/>
          <a:p>
            <a:pPr marL="0" indent="0" algn="just">
              <a:lnSpc>
                <a:spcPts val="5468"/>
              </a:lnSpc>
              <a:buNone/>
            </a:pPr>
            <a:r>
              <a:rPr lang="en-US" sz="4374" dirty="0">
                <a:solidFill>
                  <a:srgbClr val="383838"/>
                </a:solidFill>
                <a:ea typeface="Patrick Hand" pitchFamily="34" charset="-122"/>
                <a:cs typeface="Patrick Hand" pitchFamily="34" charset="-120"/>
              </a:rPr>
              <a:t>Model Evaluation</a:t>
            </a:r>
            <a:endParaRPr lang="en-US" sz="4374" dirty="0"/>
          </a:p>
        </p:txBody>
      </p:sp>
      <p:sp>
        <p:nvSpPr>
          <p:cNvPr id="5" name="Shape 3"/>
          <p:cNvSpPr/>
          <p:nvPr/>
        </p:nvSpPr>
        <p:spPr>
          <a:xfrm>
            <a:off x="3093363" y="2603421"/>
            <a:ext cx="8443555" cy="3200757"/>
          </a:xfrm>
          <a:prstGeom prst="roundRect">
            <a:avLst>
              <a:gd name="adj" fmla="val 3124"/>
            </a:avLst>
          </a:prstGeom>
          <a:noFill/>
          <a:ln w="7620">
            <a:solidFill>
              <a:srgbClr val="000000">
                <a:alpha val="8000"/>
              </a:srgbClr>
            </a:solidFill>
            <a:prstDash val="solid"/>
          </a:ln>
        </p:spPr>
      </p:sp>
      <p:sp>
        <p:nvSpPr>
          <p:cNvPr id="6" name="Shape 4"/>
          <p:cNvSpPr/>
          <p:nvPr/>
        </p:nvSpPr>
        <p:spPr>
          <a:xfrm>
            <a:off x="3100983" y="2611041"/>
            <a:ext cx="8427363" cy="637103"/>
          </a:xfrm>
          <a:prstGeom prst="rect">
            <a:avLst/>
          </a:prstGeom>
          <a:solidFill>
            <a:srgbClr val="FFFFFF">
              <a:alpha val="4000"/>
            </a:srgbClr>
          </a:solidFill>
          <a:ln/>
        </p:spPr>
      </p:sp>
      <p:sp>
        <p:nvSpPr>
          <p:cNvPr id="7" name="Text 5"/>
          <p:cNvSpPr/>
          <p:nvPr/>
        </p:nvSpPr>
        <p:spPr>
          <a:xfrm>
            <a:off x="3324106" y="2751892"/>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Algorithm</a:t>
            </a:r>
            <a:endParaRPr lang="en-US" sz="1750" dirty="0"/>
          </a:p>
        </p:txBody>
      </p:sp>
      <p:sp>
        <p:nvSpPr>
          <p:cNvPr id="8" name="Text 6"/>
          <p:cNvSpPr/>
          <p:nvPr/>
        </p:nvSpPr>
        <p:spPr>
          <a:xfrm>
            <a:off x="6136719" y="2751892"/>
            <a:ext cx="235684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Accuracy</a:t>
            </a:r>
            <a:endParaRPr lang="en-US" sz="1750" dirty="0"/>
          </a:p>
        </p:txBody>
      </p:sp>
      <p:sp>
        <p:nvSpPr>
          <p:cNvPr id="9" name="Text 7"/>
          <p:cNvSpPr/>
          <p:nvPr/>
        </p:nvSpPr>
        <p:spPr>
          <a:xfrm>
            <a:off x="8945523" y="2751892"/>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Parameters</a:t>
            </a:r>
            <a:endParaRPr lang="en-US" sz="1750" dirty="0"/>
          </a:p>
        </p:txBody>
      </p:sp>
      <p:sp>
        <p:nvSpPr>
          <p:cNvPr id="10" name="Shape 8"/>
          <p:cNvSpPr/>
          <p:nvPr/>
        </p:nvSpPr>
        <p:spPr>
          <a:xfrm>
            <a:off x="3100983" y="3248144"/>
            <a:ext cx="8427363" cy="637103"/>
          </a:xfrm>
          <a:prstGeom prst="rect">
            <a:avLst/>
          </a:prstGeom>
          <a:solidFill>
            <a:srgbClr val="000000">
              <a:alpha val="4000"/>
            </a:srgbClr>
          </a:solidFill>
          <a:ln/>
        </p:spPr>
      </p:sp>
      <p:sp>
        <p:nvSpPr>
          <p:cNvPr id="11" name="Text 9"/>
          <p:cNvSpPr/>
          <p:nvPr/>
        </p:nvSpPr>
        <p:spPr>
          <a:xfrm>
            <a:off x="3324106" y="3388995"/>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Logistic Regression</a:t>
            </a:r>
            <a:endParaRPr lang="en-US" sz="1750" dirty="0"/>
          </a:p>
        </p:txBody>
      </p:sp>
      <p:sp>
        <p:nvSpPr>
          <p:cNvPr id="12" name="Text 10"/>
          <p:cNvSpPr/>
          <p:nvPr/>
        </p:nvSpPr>
        <p:spPr>
          <a:xfrm>
            <a:off x="6136719" y="3388995"/>
            <a:ext cx="235684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78.9%</a:t>
            </a:r>
            <a:endParaRPr lang="en-US" sz="1750" dirty="0"/>
          </a:p>
        </p:txBody>
      </p:sp>
      <p:sp>
        <p:nvSpPr>
          <p:cNvPr id="13" name="Text 11"/>
          <p:cNvSpPr/>
          <p:nvPr/>
        </p:nvSpPr>
        <p:spPr>
          <a:xfrm>
            <a:off x="8945523" y="3388995"/>
            <a:ext cx="2360652" cy="355402"/>
          </a:xfrm>
          <a:prstGeom prst="rect">
            <a:avLst/>
          </a:prstGeom>
          <a:noFill/>
          <a:ln/>
        </p:spPr>
        <p:txBody>
          <a:bodyPr wrap="none" rtlCol="0" anchor="t"/>
          <a:lstStyle/>
          <a:p>
            <a:pPr algn="just">
              <a:lnSpc>
                <a:spcPts val="2799"/>
              </a:lnSpc>
            </a:pPr>
            <a:r>
              <a:rPr lang="en-US" sz="1750" dirty="0" smtClean="0">
                <a:solidFill>
                  <a:srgbClr val="383838"/>
                </a:solidFill>
                <a:ea typeface="Patrick Hand" pitchFamily="34" charset="-122"/>
                <a:cs typeface="Patrick Hand" pitchFamily="34" charset="-120"/>
              </a:rPr>
              <a:t>Count </a:t>
            </a:r>
            <a:r>
              <a:rPr lang="en-US" sz="1750" dirty="0" err="1" smtClean="0">
                <a:solidFill>
                  <a:srgbClr val="383838"/>
                </a:solidFill>
                <a:ea typeface="Patrick Hand" pitchFamily="34" charset="-122"/>
                <a:cs typeface="Patrick Hand" pitchFamily="34" charset="-120"/>
              </a:rPr>
              <a:t>Vectorization</a:t>
            </a:r>
            <a:endParaRPr lang="en-US" sz="1750" dirty="0"/>
          </a:p>
        </p:txBody>
      </p:sp>
      <p:sp>
        <p:nvSpPr>
          <p:cNvPr id="14" name="Shape 12"/>
          <p:cNvSpPr/>
          <p:nvPr/>
        </p:nvSpPr>
        <p:spPr>
          <a:xfrm>
            <a:off x="3100983" y="3885247"/>
            <a:ext cx="8427363" cy="637103"/>
          </a:xfrm>
          <a:prstGeom prst="rect">
            <a:avLst/>
          </a:prstGeom>
          <a:solidFill>
            <a:srgbClr val="FFFFFF">
              <a:alpha val="4000"/>
            </a:srgbClr>
          </a:solidFill>
          <a:ln/>
        </p:spPr>
      </p:sp>
      <p:sp>
        <p:nvSpPr>
          <p:cNvPr id="15" name="Text 13"/>
          <p:cNvSpPr/>
          <p:nvPr/>
        </p:nvSpPr>
        <p:spPr>
          <a:xfrm>
            <a:off x="3324106" y="4026098"/>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Random Forest</a:t>
            </a:r>
            <a:endParaRPr lang="en-US" sz="1750" dirty="0"/>
          </a:p>
        </p:txBody>
      </p:sp>
      <p:sp>
        <p:nvSpPr>
          <p:cNvPr id="16" name="Text 14"/>
          <p:cNvSpPr/>
          <p:nvPr/>
        </p:nvSpPr>
        <p:spPr>
          <a:xfrm>
            <a:off x="6136719" y="4026098"/>
            <a:ext cx="235684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77.0%</a:t>
            </a:r>
            <a:endParaRPr lang="en-US" sz="1750" dirty="0"/>
          </a:p>
        </p:txBody>
      </p:sp>
      <p:sp>
        <p:nvSpPr>
          <p:cNvPr id="17" name="Text 15"/>
          <p:cNvSpPr/>
          <p:nvPr/>
        </p:nvSpPr>
        <p:spPr>
          <a:xfrm>
            <a:off x="8945523" y="4026098"/>
            <a:ext cx="2360652" cy="355402"/>
          </a:xfrm>
          <a:prstGeom prst="rect">
            <a:avLst/>
          </a:prstGeom>
          <a:noFill/>
          <a:ln/>
        </p:spPr>
        <p:txBody>
          <a:bodyPr wrap="none" rtlCol="0" anchor="t"/>
          <a:lstStyle/>
          <a:p>
            <a:pPr algn="just">
              <a:lnSpc>
                <a:spcPts val="2799"/>
              </a:lnSpc>
            </a:pPr>
            <a:r>
              <a:rPr lang="en-US" sz="1750" dirty="0" smtClean="0">
                <a:solidFill>
                  <a:srgbClr val="383838"/>
                </a:solidFill>
                <a:ea typeface="Patrick Hand" pitchFamily="34" charset="-122"/>
                <a:cs typeface="Patrick Hand" pitchFamily="34" charset="-120"/>
              </a:rPr>
              <a:t>Count </a:t>
            </a:r>
            <a:r>
              <a:rPr lang="en-US" sz="1750" dirty="0" err="1" smtClean="0">
                <a:solidFill>
                  <a:srgbClr val="383838"/>
                </a:solidFill>
                <a:ea typeface="Patrick Hand" pitchFamily="34" charset="-122"/>
                <a:cs typeface="Patrick Hand" pitchFamily="34" charset="-120"/>
              </a:rPr>
              <a:t>Vectorization</a:t>
            </a:r>
            <a:endParaRPr lang="en-US" sz="1750" dirty="0"/>
          </a:p>
        </p:txBody>
      </p:sp>
      <p:sp>
        <p:nvSpPr>
          <p:cNvPr id="18" name="Shape 16"/>
          <p:cNvSpPr/>
          <p:nvPr/>
        </p:nvSpPr>
        <p:spPr>
          <a:xfrm>
            <a:off x="3100983" y="4522351"/>
            <a:ext cx="8427363" cy="637103"/>
          </a:xfrm>
          <a:prstGeom prst="rect">
            <a:avLst/>
          </a:prstGeom>
          <a:solidFill>
            <a:srgbClr val="000000">
              <a:alpha val="4000"/>
            </a:srgbClr>
          </a:solidFill>
          <a:ln/>
        </p:spPr>
      </p:sp>
      <p:sp>
        <p:nvSpPr>
          <p:cNvPr id="19" name="Text 17"/>
          <p:cNvSpPr/>
          <p:nvPr/>
        </p:nvSpPr>
        <p:spPr>
          <a:xfrm>
            <a:off x="3324106" y="4663202"/>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SVM</a:t>
            </a:r>
            <a:endParaRPr lang="en-US" sz="1750" dirty="0"/>
          </a:p>
        </p:txBody>
      </p:sp>
      <p:sp>
        <p:nvSpPr>
          <p:cNvPr id="20" name="Text 18"/>
          <p:cNvSpPr/>
          <p:nvPr/>
        </p:nvSpPr>
        <p:spPr>
          <a:xfrm>
            <a:off x="6136719" y="4663202"/>
            <a:ext cx="235684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78.3%</a:t>
            </a:r>
            <a:endParaRPr lang="en-US" sz="1750" dirty="0"/>
          </a:p>
        </p:txBody>
      </p:sp>
      <p:sp>
        <p:nvSpPr>
          <p:cNvPr id="21" name="Text 19"/>
          <p:cNvSpPr/>
          <p:nvPr/>
        </p:nvSpPr>
        <p:spPr>
          <a:xfrm>
            <a:off x="8945523" y="4663202"/>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Linear Kernel, C=10</a:t>
            </a:r>
            <a:endParaRPr lang="en-US" sz="1750" dirty="0"/>
          </a:p>
        </p:txBody>
      </p:sp>
      <p:sp>
        <p:nvSpPr>
          <p:cNvPr id="22" name="Shape 20"/>
          <p:cNvSpPr/>
          <p:nvPr/>
        </p:nvSpPr>
        <p:spPr>
          <a:xfrm>
            <a:off x="3100983" y="5159454"/>
            <a:ext cx="8427363" cy="637103"/>
          </a:xfrm>
          <a:prstGeom prst="rect">
            <a:avLst/>
          </a:prstGeom>
          <a:solidFill>
            <a:srgbClr val="FFFFFF">
              <a:alpha val="4000"/>
            </a:srgbClr>
          </a:solidFill>
          <a:ln/>
        </p:spPr>
      </p:sp>
      <p:sp>
        <p:nvSpPr>
          <p:cNvPr id="23" name="Text 21"/>
          <p:cNvSpPr/>
          <p:nvPr/>
        </p:nvSpPr>
        <p:spPr>
          <a:xfrm>
            <a:off x="3324106" y="5300305"/>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SpaCy NN Model</a:t>
            </a:r>
            <a:endParaRPr lang="en-US" sz="1750" dirty="0"/>
          </a:p>
        </p:txBody>
      </p:sp>
      <p:sp>
        <p:nvSpPr>
          <p:cNvPr id="24" name="Text 22"/>
          <p:cNvSpPr/>
          <p:nvPr/>
        </p:nvSpPr>
        <p:spPr>
          <a:xfrm>
            <a:off x="6136719" y="5300305"/>
            <a:ext cx="235684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83.9%</a:t>
            </a:r>
            <a:endParaRPr lang="en-US" sz="1750" dirty="0"/>
          </a:p>
        </p:txBody>
      </p:sp>
      <p:sp>
        <p:nvSpPr>
          <p:cNvPr id="25" name="Text 23"/>
          <p:cNvSpPr/>
          <p:nvPr/>
        </p:nvSpPr>
        <p:spPr>
          <a:xfrm>
            <a:off x="8945523" y="5300305"/>
            <a:ext cx="2360652" cy="355402"/>
          </a:xfrm>
          <a:prstGeom prst="rect">
            <a:avLst/>
          </a:prstGeom>
          <a:noFill/>
          <a:ln/>
        </p:spPr>
        <p:txBody>
          <a:bodyPr wrap="non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4 epochs, batch size 10</a:t>
            </a:r>
            <a:endParaRPr lang="en-US" sz="1750" dirty="0"/>
          </a:p>
        </p:txBody>
      </p:sp>
      <p:sp>
        <p:nvSpPr>
          <p:cNvPr id="26" name="Text 24"/>
          <p:cNvSpPr/>
          <p:nvPr/>
        </p:nvSpPr>
        <p:spPr>
          <a:xfrm>
            <a:off x="3084791" y="6355173"/>
            <a:ext cx="8443555" cy="1171900"/>
          </a:xfrm>
          <a:prstGeom prst="rect">
            <a:avLst/>
          </a:prstGeom>
          <a:noFill/>
          <a:ln/>
        </p:spPr>
        <p:txBody>
          <a:bodyPr wrap="square" rtlCol="0" anchor="t"/>
          <a:lstStyle/>
          <a:p>
            <a:pPr marL="0" indent="0" algn="just">
              <a:lnSpc>
                <a:spcPts val="2799"/>
              </a:lnSpc>
              <a:buNone/>
            </a:pPr>
            <a:r>
              <a:rPr lang="en-US" sz="1750" dirty="0">
                <a:solidFill>
                  <a:srgbClr val="383838"/>
                </a:solidFill>
                <a:ea typeface="Patrick Hand" pitchFamily="34" charset="-122"/>
                <a:cs typeface="Patrick Hand" pitchFamily="34" charset="-120"/>
              </a:rPr>
              <a:t>The accuracy of each model was evaluated using cross-validation, and the best hyperparameters for each model were identified. The SpaCy neural network model achieved the highest accuracy of 83.9%.</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639</Words>
  <Application>Microsoft Office PowerPoint</Application>
  <PresentationFormat>Custom</PresentationFormat>
  <Paragraphs>100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zeel parekh</cp:lastModifiedBy>
  <cp:revision>6</cp:revision>
  <dcterms:created xsi:type="dcterms:W3CDTF">2024-04-10T01:30:00Z</dcterms:created>
  <dcterms:modified xsi:type="dcterms:W3CDTF">2024-04-10T06:15:04Z</dcterms:modified>
</cp:coreProperties>
</file>