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62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3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F29D0-5F01-45ED-9627-4E4953A89F9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5895-6CBD-4FEE-8F52-8159F80F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92758F3-4EA0-4C92-B943-7E03E01E1258}" type="datetimeFigureOut">
              <a:rPr lang="en-IN" smtClean="0"/>
              <a:t>10-08-2023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18ADF24-72CB-48BF-A909-D15D4AC9EB3A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char-keyword-in-java" TargetMode="External"/><Relationship Id="rId13" Type="http://schemas.openxmlformats.org/officeDocument/2006/relationships/hyperlink" Target="https://www.javatpoint.com/double-keyword-in-java" TargetMode="External"/><Relationship Id="rId3" Type="http://schemas.openxmlformats.org/officeDocument/2006/relationships/hyperlink" Target="https://www.javatpoint.com/boolean-keyword-in-java" TargetMode="External"/><Relationship Id="rId7" Type="http://schemas.openxmlformats.org/officeDocument/2006/relationships/hyperlink" Target="https://www.javatpoint.com/try-catch-block" TargetMode="External"/><Relationship Id="rId12" Type="http://schemas.openxmlformats.org/officeDocument/2006/relationships/hyperlink" Target="https://www.javatpoint.com/java-do-while-loop" TargetMode="External"/><Relationship Id="rId17" Type="http://schemas.openxmlformats.org/officeDocument/2006/relationships/hyperlink" Target="https://www.javatpoint.com/final-keyword" TargetMode="External"/><Relationship Id="rId2" Type="http://schemas.openxmlformats.org/officeDocument/2006/relationships/hyperlink" Target="https://www.javatpoint.com/abstract-keyword-in-java" TargetMode="External"/><Relationship Id="rId16" Type="http://schemas.openxmlformats.org/officeDocument/2006/relationships/hyperlink" Target="https://www.javatpoint.com/inheritance-in-jav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avatpoint.com/case-keyword-in-java" TargetMode="External"/><Relationship Id="rId11" Type="http://schemas.openxmlformats.org/officeDocument/2006/relationships/hyperlink" Target="https://www.javatpoint.com/default-keyword-in-java" TargetMode="External"/><Relationship Id="rId5" Type="http://schemas.openxmlformats.org/officeDocument/2006/relationships/hyperlink" Target="https://www.javatpoint.com/byte-keyword-in-java" TargetMode="External"/><Relationship Id="rId15" Type="http://schemas.openxmlformats.org/officeDocument/2006/relationships/hyperlink" Target="https://www.javatpoint.com/enum-in-java" TargetMode="External"/><Relationship Id="rId10" Type="http://schemas.openxmlformats.org/officeDocument/2006/relationships/hyperlink" Target="https://www.javatpoint.com/java-continue" TargetMode="External"/><Relationship Id="rId4" Type="http://schemas.openxmlformats.org/officeDocument/2006/relationships/hyperlink" Target="https://www.javatpoint.com/java-break" TargetMode="External"/><Relationship Id="rId9" Type="http://schemas.openxmlformats.org/officeDocument/2006/relationships/hyperlink" Target="https://www.javatpoint.com/class-keyword-in-java" TargetMode="External"/><Relationship Id="rId14" Type="http://schemas.openxmlformats.org/officeDocument/2006/relationships/hyperlink" Target="https://www.javatpoint.com/java-if-els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-switch" TargetMode="External"/><Relationship Id="rId13" Type="http://schemas.openxmlformats.org/officeDocument/2006/relationships/hyperlink" Target="https://www.javatpoint.com/transient-keyword" TargetMode="External"/><Relationship Id="rId3" Type="http://schemas.openxmlformats.org/officeDocument/2006/relationships/hyperlink" Target="https://www.javatpoint.com/return-keyword-in-java" TargetMode="External"/><Relationship Id="rId7" Type="http://schemas.openxmlformats.org/officeDocument/2006/relationships/hyperlink" Target="https://www.javatpoint.com/super-keyword" TargetMode="External"/><Relationship Id="rId12" Type="http://schemas.openxmlformats.org/officeDocument/2006/relationships/hyperlink" Target="https://www.javatpoint.com/throws-keyword-and-difference-between-throw-and-throws" TargetMode="External"/><Relationship Id="rId2" Type="http://schemas.openxmlformats.org/officeDocument/2006/relationships/hyperlink" Target="https://www.javatpoint.com/public-keyword-in-java" TargetMode="External"/><Relationship Id="rId16" Type="http://schemas.openxmlformats.org/officeDocument/2006/relationships/hyperlink" Target="https://www.javatpoint.com/java-while-loo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avatpoint.com/strictfp-keyword" TargetMode="External"/><Relationship Id="rId11" Type="http://schemas.openxmlformats.org/officeDocument/2006/relationships/hyperlink" Target="https://www.javatpoint.com/throw-keyword" TargetMode="External"/><Relationship Id="rId5" Type="http://schemas.openxmlformats.org/officeDocument/2006/relationships/hyperlink" Target="https://www.javatpoint.com/static-keyword-in-java" TargetMode="External"/><Relationship Id="rId15" Type="http://schemas.openxmlformats.org/officeDocument/2006/relationships/hyperlink" Target="https://www.javatpoint.com/volatile-keyword-in-java" TargetMode="External"/><Relationship Id="rId10" Type="http://schemas.openxmlformats.org/officeDocument/2006/relationships/hyperlink" Target="https://www.javatpoint.com/this-keyword" TargetMode="External"/><Relationship Id="rId4" Type="http://schemas.openxmlformats.org/officeDocument/2006/relationships/hyperlink" Target="https://www.javatpoint.com/short-keyword-in-java" TargetMode="External"/><Relationship Id="rId9" Type="http://schemas.openxmlformats.org/officeDocument/2006/relationships/hyperlink" Target="https://www.javatpoint.com/synchronization-in-java" TargetMode="External"/><Relationship Id="rId14" Type="http://schemas.openxmlformats.org/officeDocument/2006/relationships/hyperlink" Target="https://www.javatpoint.com/try-catch-bloc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downcasting-with-instanceof-operator" TargetMode="External"/><Relationship Id="rId13" Type="http://schemas.openxmlformats.org/officeDocument/2006/relationships/hyperlink" Target="https://www.javatpoint.com/private-keyword-in-java" TargetMode="External"/><Relationship Id="rId3" Type="http://schemas.openxmlformats.org/officeDocument/2006/relationships/hyperlink" Target="https://www.javatpoint.com/float-keyword-in-java" TargetMode="External"/><Relationship Id="rId7" Type="http://schemas.openxmlformats.org/officeDocument/2006/relationships/hyperlink" Target="https://www.javatpoint.com/package" TargetMode="External"/><Relationship Id="rId12" Type="http://schemas.openxmlformats.org/officeDocument/2006/relationships/hyperlink" Target="https://www.javatpoint.com/null-keyword-in-java" TargetMode="External"/><Relationship Id="rId2" Type="http://schemas.openxmlformats.org/officeDocument/2006/relationships/hyperlink" Target="https://www.javatpoint.com/finally-block-in-exception-handli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avatpoint.com/interface-in-java" TargetMode="External"/><Relationship Id="rId11" Type="http://schemas.openxmlformats.org/officeDocument/2006/relationships/hyperlink" Target="https://www.javatpoint.com/new-keyword-in-java" TargetMode="External"/><Relationship Id="rId5" Type="http://schemas.openxmlformats.org/officeDocument/2006/relationships/hyperlink" Target="https://www.javatpoint.com/java-if-else" TargetMode="External"/><Relationship Id="rId10" Type="http://schemas.openxmlformats.org/officeDocument/2006/relationships/hyperlink" Target="https://www.javatpoint.com/long-keyword-in-java" TargetMode="External"/><Relationship Id="rId4" Type="http://schemas.openxmlformats.org/officeDocument/2006/relationships/hyperlink" Target="https://www.javatpoint.com/java-for-loop" TargetMode="External"/><Relationship Id="rId9" Type="http://schemas.openxmlformats.org/officeDocument/2006/relationships/hyperlink" Target="https://www.javatpoint.com/int-keyword-in-java" TargetMode="External"/><Relationship Id="rId14" Type="http://schemas.openxmlformats.org/officeDocument/2006/relationships/hyperlink" Target="https://www.javatpoint.com/protected-keyword-in-jav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itchFamily="34" charset="0"/>
              </a:rPr>
              <a:t>JAVA PRESENTATION </a:t>
            </a:r>
            <a:endParaRPr lang="en-IN" dirty="0">
              <a:latin typeface="Bahnschrift SemiBold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– JAY GULVI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90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543800" cy="914400"/>
          </a:xfrm>
        </p:spPr>
        <p:txBody>
          <a:bodyPr/>
          <a:lstStyle/>
          <a:p>
            <a:r>
              <a:rPr lang="en-US" sz="3200" dirty="0" smtClean="0"/>
              <a:t>KEYWORDS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24744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A predefined words which the java compiler can understand is known as keyword</a:t>
            </a:r>
            <a:r>
              <a:rPr lang="en-US" dirty="0" smtClean="0"/>
              <a:t>.(user defined for class, variable, interface, methods, package)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Keywords </a:t>
            </a:r>
            <a:r>
              <a:rPr lang="en-US" dirty="0"/>
              <a:t>or Reserved words are the words in a language that are used for some internal process or represent some predefined actions. These words are therefore not allowed to use as variable names or objects.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Every keyword in java is associated with a specific task.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programmer cannot change the meaning of the keywords.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 – class , void, public, static, this, etc.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49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600" y="188640"/>
            <a:ext cx="72008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000" dirty="0" smtClean="0"/>
          </a:p>
          <a:p>
            <a:pPr algn="just"/>
            <a:r>
              <a:rPr lang="en-US" sz="1000" dirty="0"/>
              <a:t>List of Java Keywords</a:t>
            </a:r>
          </a:p>
          <a:p>
            <a:pPr algn="just"/>
            <a:r>
              <a:rPr lang="en-US" sz="1000" dirty="0"/>
              <a:t>A list of Java keywords or reserved words are given below</a:t>
            </a:r>
            <a:r>
              <a:rPr lang="en-US" sz="1000" dirty="0" smtClean="0"/>
              <a:t>: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>
                <a:hlinkClick r:id="rId2"/>
              </a:rPr>
              <a:t>abstract</a:t>
            </a:r>
            <a:r>
              <a:rPr lang="en-US" sz="1000" b="1" dirty="0"/>
              <a:t>:</a:t>
            </a:r>
            <a:r>
              <a:rPr lang="en-US" sz="1000" dirty="0"/>
              <a:t> Java abstract keyword is used to declare an abstract class. An abstract class can provide the implementation of the interface. It can have abstract and non-abstract methods</a:t>
            </a:r>
            <a:r>
              <a:rPr lang="en-US" sz="1000" dirty="0" smtClean="0"/>
              <a:t>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>
                <a:hlinkClick r:id="rId3"/>
              </a:rPr>
              <a:t>boolean:</a:t>
            </a:r>
            <a:r>
              <a:rPr lang="en-US" sz="1000" dirty="0"/>
              <a:t> Java boolean keyword is used to declare a variable as a boolean type. It can hold True and False values only.</a:t>
            </a:r>
          </a:p>
          <a:p>
            <a:pPr algn="just"/>
            <a:endParaRPr lang="en-US" sz="1000" b="1" dirty="0" smtClean="0">
              <a:hlinkClick r:id="rId4"/>
            </a:endParaRPr>
          </a:p>
          <a:p>
            <a:pPr algn="just"/>
            <a:r>
              <a:rPr lang="en-US" sz="1000" b="1" dirty="0" smtClean="0">
                <a:hlinkClick r:id="rId4"/>
              </a:rPr>
              <a:t>break</a:t>
            </a:r>
            <a:r>
              <a:rPr lang="en-US" sz="1000" b="1" dirty="0"/>
              <a:t>:</a:t>
            </a:r>
            <a:r>
              <a:rPr lang="en-US" sz="1000" dirty="0"/>
              <a:t> Java break keyword is used to break the loop or switch statement. It breaks the current flow of the program at specified conditions</a:t>
            </a:r>
            <a:r>
              <a:rPr lang="en-US" sz="1000" dirty="0" smtClean="0"/>
              <a:t>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b="1" dirty="0">
                <a:hlinkClick r:id="rId5"/>
              </a:rPr>
              <a:t>byte</a:t>
            </a:r>
            <a:r>
              <a:rPr lang="en-US" sz="1000" b="1" dirty="0"/>
              <a:t>:</a:t>
            </a:r>
            <a:r>
              <a:rPr lang="en-US" sz="1000" dirty="0"/>
              <a:t> Java byte keyword is used to declare a variable that can hold 8-bit data values.</a:t>
            </a:r>
          </a:p>
          <a:p>
            <a:pPr algn="just"/>
            <a:endParaRPr lang="en-US" sz="1000" b="1" dirty="0" smtClean="0">
              <a:hlinkClick r:id="rId6"/>
            </a:endParaRPr>
          </a:p>
          <a:p>
            <a:pPr algn="just"/>
            <a:r>
              <a:rPr lang="en-US" sz="1000" b="1" dirty="0" smtClean="0">
                <a:hlinkClick r:id="rId6"/>
              </a:rPr>
              <a:t>case</a:t>
            </a:r>
            <a:r>
              <a:rPr lang="en-US" sz="1000" b="1" dirty="0"/>
              <a:t>:</a:t>
            </a:r>
            <a:r>
              <a:rPr lang="en-US" sz="1000" dirty="0"/>
              <a:t> Java case keyword is used with the switch statements to mark blocks of text.</a:t>
            </a:r>
          </a:p>
          <a:p>
            <a:pPr algn="just"/>
            <a:endParaRPr lang="en-US" sz="1000" b="1" dirty="0" smtClean="0">
              <a:hlinkClick r:id="rId7"/>
            </a:endParaRPr>
          </a:p>
          <a:p>
            <a:pPr algn="just"/>
            <a:r>
              <a:rPr lang="en-US" sz="1000" b="1" dirty="0" smtClean="0">
                <a:hlinkClick r:id="rId7"/>
              </a:rPr>
              <a:t>catch</a:t>
            </a:r>
            <a:r>
              <a:rPr lang="en-US" sz="1000" b="1" dirty="0"/>
              <a:t>:</a:t>
            </a:r>
            <a:r>
              <a:rPr lang="en-US" sz="1000" dirty="0"/>
              <a:t> Java catch keyword is used to catch the exceptions generated by try statements. It must be used after the try block only.</a:t>
            </a:r>
          </a:p>
          <a:p>
            <a:pPr algn="just"/>
            <a:endParaRPr lang="en-US" sz="1000" b="1" dirty="0" smtClean="0">
              <a:hlinkClick r:id="rId8"/>
            </a:endParaRPr>
          </a:p>
          <a:p>
            <a:pPr algn="just"/>
            <a:r>
              <a:rPr lang="en-US" sz="1000" b="1" dirty="0" smtClean="0">
                <a:hlinkClick r:id="rId8"/>
              </a:rPr>
              <a:t>char</a:t>
            </a:r>
            <a:r>
              <a:rPr lang="en-US" sz="1000" b="1" dirty="0"/>
              <a:t>:</a:t>
            </a:r>
            <a:r>
              <a:rPr lang="en-US" sz="1000" dirty="0"/>
              <a:t> Java char keyword is used to declare a variable that can hold unsigned 16-bit Unicode characters</a:t>
            </a:r>
          </a:p>
          <a:p>
            <a:pPr algn="just"/>
            <a:endParaRPr lang="en-US" sz="1000" b="1" dirty="0" smtClean="0">
              <a:hlinkClick r:id="rId9"/>
            </a:endParaRPr>
          </a:p>
          <a:p>
            <a:pPr algn="just"/>
            <a:r>
              <a:rPr lang="en-US" sz="1000" b="1" dirty="0" smtClean="0">
                <a:hlinkClick r:id="rId9"/>
              </a:rPr>
              <a:t>class</a:t>
            </a:r>
            <a:r>
              <a:rPr lang="en-US" sz="1000" b="1" dirty="0"/>
              <a:t>:</a:t>
            </a:r>
            <a:r>
              <a:rPr lang="en-US" sz="1000" dirty="0"/>
              <a:t> Java class keyword is used to declare a class.</a:t>
            </a:r>
          </a:p>
          <a:p>
            <a:pPr algn="just"/>
            <a:endParaRPr lang="en-US" sz="1000" b="1" dirty="0" smtClean="0">
              <a:hlinkClick r:id="rId10"/>
            </a:endParaRPr>
          </a:p>
          <a:p>
            <a:pPr algn="just"/>
            <a:r>
              <a:rPr lang="en-US" sz="1000" b="1" dirty="0" smtClean="0">
                <a:hlinkClick r:id="rId10"/>
              </a:rPr>
              <a:t>continue</a:t>
            </a:r>
            <a:r>
              <a:rPr lang="en-US" sz="1000" b="1" dirty="0"/>
              <a:t>:</a:t>
            </a:r>
            <a:r>
              <a:rPr lang="en-US" sz="1000" dirty="0"/>
              <a:t> Java continue keyword is used to continue the loop. It continues the current flow of the program and skips the remaining code at the specified condition.</a:t>
            </a:r>
          </a:p>
          <a:p>
            <a:pPr algn="just"/>
            <a:endParaRPr lang="en-US" sz="1000" b="1" dirty="0" smtClean="0">
              <a:hlinkClick r:id="rId11"/>
            </a:endParaRPr>
          </a:p>
          <a:p>
            <a:pPr algn="just"/>
            <a:r>
              <a:rPr lang="en-US" sz="1000" b="1" dirty="0" smtClean="0">
                <a:hlinkClick r:id="rId11"/>
              </a:rPr>
              <a:t>default</a:t>
            </a:r>
            <a:r>
              <a:rPr lang="en-US" sz="1000" b="1" dirty="0"/>
              <a:t>:</a:t>
            </a:r>
            <a:r>
              <a:rPr lang="en-US" sz="1000" dirty="0"/>
              <a:t> Java default keyword is used to specify the default block of code in a switch statement.</a:t>
            </a:r>
          </a:p>
          <a:p>
            <a:pPr algn="just"/>
            <a:endParaRPr lang="en-US" sz="1000" b="1" dirty="0" smtClean="0">
              <a:hlinkClick r:id="rId12"/>
            </a:endParaRPr>
          </a:p>
          <a:p>
            <a:pPr algn="just"/>
            <a:r>
              <a:rPr lang="en-US" sz="1000" b="1" dirty="0" smtClean="0">
                <a:hlinkClick r:id="rId12"/>
              </a:rPr>
              <a:t>do</a:t>
            </a:r>
            <a:r>
              <a:rPr lang="en-US" sz="1000" b="1" dirty="0"/>
              <a:t>:</a:t>
            </a:r>
            <a:r>
              <a:rPr lang="en-US" sz="1000" dirty="0"/>
              <a:t> Java do keyword is used in the control statement to declare a loop. It can iterate a part of the program several times.</a:t>
            </a:r>
          </a:p>
          <a:p>
            <a:pPr algn="just"/>
            <a:endParaRPr lang="en-US" sz="1000" b="1" dirty="0" smtClean="0">
              <a:hlinkClick r:id="rId13"/>
            </a:endParaRPr>
          </a:p>
          <a:p>
            <a:pPr algn="just"/>
            <a:r>
              <a:rPr lang="en-US" sz="1000" b="1" dirty="0" smtClean="0">
                <a:hlinkClick r:id="rId13"/>
              </a:rPr>
              <a:t>double</a:t>
            </a:r>
            <a:r>
              <a:rPr lang="en-US" sz="1000" b="1" dirty="0"/>
              <a:t>:</a:t>
            </a:r>
            <a:r>
              <a:rPr lang="en-US" sz="1000" dirty="0"/>
              <a:t> Java double keyword is used to declare a variable that can hold 64-bit floating-point number.</a:t>
            </a:r>
          </a:p>
          <a:p>
            <a:pPr algn="just"/>
            <a:endParaRPr lang="en-US" sz="1000" b="1" dirty="0" smtClean="0">
              <a:hlinkClick r:id="rId14"/>
            </a:endParaRPr>
          </a:p>
          <a:p>
            <a:pPr algn="just"/>
            <a:r>
              <a:rPr lang="en-US" sz="1000" b="1" dirty="0" smtClean="0">
                <a:hlinkClick r:id="rId14"/>
              </a:rPr>
              <a:t>else</a:t>
            </a:r>
            <a:r>
              <a:rPr lang="en-US" sz="1000" b="1" dirty="0"/>
              <a:t>:</a:t>
            </a:r>
            <a:r>
              <a:rPr lang="en-US" sz="1000" dirty="0"/>
              <a:t> Java else keyword is used to indicate the alternative branches in an if statement.</a:t>
            </a:r>
          </a:p>
          <a:p>
            <a:pPr algn="just"/>
            <a:endParaRPr lang="en-US" sz="1000" b="1" dirty="0" smtClean="0">
              <a:hlinkClick r:id="rId15"/>
            </a:endParaRPr>
          </a:p>
          <a:p>
            <a:pPr algn="just"/>
            <a:r>
              <a:rPr lang="en-US" sz="1000" b="1" dirty="0" smtClean="0">
                <a:hlinkClick r:id="rId15"/>
              </a:rPr>
              <a:t>enum</a:t>
            </a:r>
            <a:r>
              <a:rPr lang="en-US" sz="1000" b="1" dirty="0"/>
              <a:t>:</a:t>
            </a:r>
            <a:r>
              <a:rPr lang="en-US" sz="1000" dirty="0"/>
              <a:t> Java enum keyword is used to define a fixed set of constants. Enum constructors are always private or default.</a:t>
            </a:r>
          </a:p>
          <a:p>
            <a:pPr algn="just"/>
            <a:endParaRPr lang="en-US" sz="1000" b="1" dirty="0" smtClean="0">
              <a:hlinkClick r:id="rId16"/>
            </a:endParaRPr>
          </a:p>
          <a:p>
            <a:pPr algn="just"/>
            <a:r>
              <a:rPr lang="en-US" sz="1000" b="1" dirty="0" smtClean="0">
                <a:hlinkClick r:id="rId16"/>
              </a:rPr>
              <a:t>extends</a:t>
            </a:r>
            <a:r>
              <a:rPr lang="en-US" sz="1000" b="1" dirty="0"/>
              <a:t>:</a:t>
            </a:r>
            <a:r>
              <a:rPr lang="en-US" sz="1000" dirty="0"/>
              <a:t> Java extends keyword is used to indicate that a class is derived from another class or interface.</a:t>
            </a:r>
          </a:p>
          <a:p>
            <a:pPr algn="just"/>
            <a:endParaRPr lang="en-US" sz="1000" b="1" dirty="0" smtClean="0">
              <a:hlinkClick r:id="rId17"/>
            </a:endParaRPr>
          </a:p>
          <a:p>
            <a:pPr algn="just"/>
            <a:r>
              <a:rPr lang="en-US" sz="1000" b="1" dirty="0" smtClean="0">
                <a:hlinkClick r:id="rId17"/>
              </a:rPr>
              <a:t>final</a:t>
            </a:r>
            <a:r>
              <a:rPr lang="en-US" sz="1000" b="1" dirty="0"/>
              <a:t>:</a:t>
            </a:r>
            <a:r>
              <a:rPr lang="en-US" sz="1000" dirty="0"/>
              <a:t> Java final keyword is used to indicate that a variable holds a constant value. It is used with a variable. It is used to restrict the user from updating the value of the variable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806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8136904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 smtClean="0">
                <a:hlinkClick r:id="rId2"/>
              </a:rPr>
              <a:t>public</a:t>
            </a:r>
            <a:r>
              <a:rPr lang="en-US" sz="1050" b="1" dirty="0" smtClean="0"/>
              <a:t>:</a:t>
            </a:r>
            <a:r>
              <a:rPr lang="en-US" sz="1050" dirty="0" smtClean="0"/>
              <a:t> Java public keyword is an access modifier. It is used to indicate that an item is accessible anywhere. It has the widest scope among all other modifiers.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3"/>
              </a:rPr>
              <a:t>return</a:t>
            </a:r>
            <a:r>
              <a:rPr lang="en-US" sz="1050" b="1" dirty="0" smtClean="0"/>
              <a:t>:</a:t>
            </a:r>
            <a:r>
              <a:rPr lang="en-US" sz="1050" dirty="0" smtClean="0"/>
              <a:t> Java return keyword is used to return from a method when its execution is complete.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4"/>
              </a:rPr>
              <a:t>short</a:t>
            </a:r>
            <a:r>
              <a:rPr lang="en-US" sz="1050" b="1" dirty="0" smtClean="0"/>
              <a:t>:</a:t>
            </a:r>
            <a:r>
              <a:rPr lang="en-US" sz="1050" dirty="0" smtClean="0"/>
              <a:t> Java short keyword is used to declare a variable that can hold a 16-bit integer.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5"/>
              </a:rPr>
              <a:t>static</a:t>
            </a:r>
            <a:r>
              <a:rPr lang="en-US" sz="1050" b="1" dirty="0" smtClean="0"/>
              <a:t>:</a:t>
            </a:r>
            <a:r>
              <a:rPr lang="en-US" sz="1050" dirty="0" smtClean="0"/>
              <a:t> Java static keyword is used to indicate that a variable or method is a class method. The static keyword in Java is mainly used for memory management.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6"/>
              </a:rPr>
              <a:t>strictfp</a:t>
            </a:r>
            <a:r>
              <a:rPr lang="en-US" sz="1050" b="1" dirty="0" smtClean="0"/>
              <a:t>:</a:t>
            </a:r>
            <a:r>
              <a:rPr lang="en-US" sz="1050" dirty="0" smtClean="0"/>
              <a:t> Java strictfp is used to restrict the floating-point calculations to ensure portability.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7"/>
              </a:rPr>
              <a:t>super</a:t>
            </a:r>
            <a:r>
              <a:rPr lang="en-US" sz="1050" b="1" dirty="0" smtClean="0"/>
              <a:t>:</a:t>
            </a:r>
            <a:r>
              <a:rPr lang="en-US" sz="1050" dirty="0" smtClean="0"/>
              <a:t> Java super keyword is a reference variable that is used to refer to parent class objects. It can be used to invoke the immediate parent class method.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8"/>
              </a:rPr>
              <a:t>switch</a:t>
            </a:r>
            <a:r>
              <a:rPr lang="en-US" sz="1050" b="1" dirty="0" smtClean="0"/>
              <a:t>:</a:t>
            </a:r>
            <a:r>
              <a:rPr lang="en-US" sz="1050" dirty="0" smtClean="0"/>
              <a:t> The Java switch keyword contains a switch statement that executes code based on test value. The switch statement tests the equality of a variable against multiple values.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9"/>
              </a:rPr>
              <a:t>synchronized</a:t>
            </a:r>
            <a:r>
              <a:rPr lang="en-US" sz="1050" b="1" dirty="0" smtClean="0"/>
              <a:t>:</a:t>
            </a:r>
            <a:r>
              <a:rPr lang="en-US" sz="1050" dirty="0" smtClean="0"/>
              <a:t> Java synchronized keyword is used to specify the critical sections or methods in multithreaded code.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0"/>
              </a:rPr>
              <a:t>this</a:t>
            </a:r>
            <a:r>
              <a:rPr lang="en-US" sz="1050" b="1" dirty="0" smtClean="0"/>
              <a:t>:</a:t>
            </a:r>
            <a:r>
              <a:rPr lang="en-US" sz="1050" dirty="0" smtClean="0"/>
              <a:t> Java this keyword can be used to refer the current object in a method or constructor.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1"/>
              </a:rPr>
              <a:t>throw</a:t>
            </a:r>
            <a:r>
              <a:rPr lang="en-US" sz="1050" b="1" dirty="0" smtClean="0"/>
              <a:t>:</a:t>
            </a:r>
            <a:r>
              <a:rPr lang="en-US" sz="1050" dirty="0" smtClean="0"/>
              <a:t> The Java throw keyword is used to explicitly throw an exception. The throw keyword is mainly used to throw custom exceptions. It is followed by an instance.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1050" b="1" dirty="0" smtClean="0">
                <a:hlinkClick r:id="rId12"/>
              </a:rPr>
              <a:t>throws</a:t>
            </a:r>
            <a:r>
              <a:rPr lang="en-US" sz="1050" b="1" dirty="0" smtClean="0"/>
              <a:t>:</a:t>
            </a:r>
            <a:r>
              <a:rPr lang="en-US" sz="1050" dirty="0" smtClean="0"/>
              <a:t> The Java throws keyword is used to declare an exception. Checked exceptions can be propagated with throws.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3"/>
              </a:rPr>
              <a:t>transient</a:t>
            </a:r>
            <a:r>
              <a:rPr lang="en-US" sz="1050" b="1" dirty="0" smtClean="0"/>
              <a:t>:</a:t>
            </a:r>
            <a:r>
              <a:rPr lang="en-US" sz="1050" dirty="0" smtClean="0"/>
              <a:t> Java transient keyword is used in serialization. If you define any data member as transient, it will not be serialized.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4"/>
              </a:rPr>
              <a:t>try</a:t>
            </a:r>
            <a:r>
              <a:rPr lang="en-US" sz="1050" b="1" dirty="0" smtClean="0"/>
              <a:t>:</a:t>
            </a:r>
            <a:r>
              <a:rPr lang="en-US" sz="1050" dirty="0" smtClean="0"/>
              <a:t> Java try keyword is used to start a block of code that will be tested for exceptions. The try block must be followed by either catch or finally block.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solidFill>
                  <a:srgbClr val="7030A0"/>
                </a:solidFill>
              </a:rPr>
              <a:t>void</a:t>
            </a:r>
            <a:r>
              <a:rPr lang="en-US" sz="1050" b="1" dirty="0" smtClean="0"/>
              <a:t>:</a:t>
            </a:r>
            <a:r>
              <a:rPr lang="en-US" sz="1050" dirty="0" smtClean="0"/>
              <a:t> Java void keyword is used to specify that a method does not have a return value.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5"/>
              </a:rPr>
              <a:t>volatile</a:t>
            </a:r>
            <a:r>
              <a:rPr lang="en-US" sz="1050" b="1" dirty="0" smtClean="0"/>
              <a:t>:</a:t>
            </a:r>
            <a:r>
              <a:rPr lang="en-US" sz="1050" dirty="0" smtClean="0"/>
              <a:t> Java volatile keyword is used to indicate that a variable may change asynchronously.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6"/>
              </a:rPr>
              <a:t>while</a:t>
            </a:r>
            <a:r>
              <a:rPr lang="en-US" sz="1050" b="1" dirty="0" smtClean="0"/>
              <a:t>:</a:t>
            </a:r>
            <a:r>
              <a:rPr lang="en-US" sz="1050" dirty="0" smtClean="0"/>
              <a:t> Java while keyword is used to start a while loop. </a:t>
            </a:r>
          </a:p>
          <a:p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247861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76672"/>
            <a:ext cx="8280920" cy="602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 smtClean="0">
                <a:hlinkClick r:id="rId2"/>
              </a:rPr>
              <a:t>finally</a:t>
            </a:r>
            <a:r>
              <a:rPr lang="en-US" sz="1050" b="1" dirty="0" smtClean="0"/>
              <a:t>:</a:t>
            </a:r>
            <a:r>
              <a:rPr lang="en-US" sz="1050" dirty="0" smtClean="0"/>
              <a:t> Java finally keyword indicates a block of code in a try-catch structure. This block is always executed whether an exception is handled or not.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3"/>
              </a:rPr>
              <a:t>float</a:t>
            </a:r>
            <a:r>
              <a:rPr lang="en-US" sz="1050" b="1" dirty="0" smtClean="0"/>
              <a:t>:</a:t>
            </a:r>
            <a:r>
              <a:rPr lang="en-US" sz="1050" dirty="0" smtClean="0"/>
              <a:t> Java float keyword is used to declare a variable that can hold a 32-bit floating-point number.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4"/>
              </a:rPr>
              <a:t>for</a:t>
            </a:r>
            <a:r>
              <a:rPr lang="en-US" sz="1050" b="1" dirty="0" smtClean="0"/>
              <a:t>:</a:t>
            </a:r>
            <a:r>
              <a:rPr lang="en-US" sz="1050" dirty="0" smtClean="0"/>
              <a:t> Java for keyword is used to start a for loop. It is used to execute a set of instructions/functions repeatedly when some condition becomes true. If the number of iteration is fixed, it is recommended to use for loop.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5"/>
              </a:rPr>
              <a:t>if</a:t>
            </a:r>
            <a:r>
              <a:rPr lang="en-US" sz="1050" b="1" dirty="0" smtClean="0"/>
              <a:t>:</a:t>
            </a:r>
            <a:r>
              <a:rPr lang="en-US" sz="1050" dirty="0" smtClean="0"/>
              <a:t> Java if keyword tests the condition. It executes the if block if the condition is true.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6"/>
              </a:rPr>
              <a:t>implements</a:t>
            </a:r>
            <a:r>
              <a:rPr lang="en-US" sz="1050" b="1" dirty="0" smtClean="0"/>
              <a:t>:</a:t>
            </a:r>
            <a:r>
              <a:rPr lang="en-US" sz="1050" dirty="0" smtClean="0"/>
              <a:t> Java implements keyword is used to implement an interface.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7"/>
              </a:rPr>
              <a:t>import</a:t>
            </a:r>
            <a:r>
              <a:rPr lang="en-US" sz="1050" b="1" dirty="0" smtClean="0"/>
              <a:t>:</a:t>
            </a:r>
            <a:r>
              <a:rPr lang="en-US" sz="1050" dirty="0" smtClean="0"/>
              <a:t> Java import keyword makes classes and interfaces available and accessible to the current source code.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8"/>
              </a:rPr>
              <a:t>instanceof</a:t>
            </a:r>
            <a:r>
              <a:rPr lang="en-US" sz="1050" b="1" dirty="0" smtClean="0"/>
              <a:t>:</a:t>
            </a:r>
            <a:r>
              <a:rPr lang="en-US" sz="1050" dirty="0" smtClean="0"/>
              <a:t> Java instanceof keyword is used to test whether the object is an instance of the specified class or implements an interface.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9"/>
              </a:rPr>
              <a:t>int</a:t>
            </a:r>
            <a:r>
              <a:rPr lang="en-US" sz="1050" b="1" dirty="0" smtClean="0"/>
              <a:t>:</a:t>
            </a:r>
            <a:r>
              <a:rPr lang="en-US" sz="1050" dirty="0" smtClean="0"/>
              <a:t> Java int keyword is used to declare a variable that can hold a 32-bit signed integer.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6"/>
              </a:rPr>
              <a:t>interface</a:t>
            </a:r>
            <a:r>
              <a:rPr lang="en-US" sz="1050" b="1" dirty="0" smtClean="0"/>
              <a:t>:</a:t>
            </a:r>
            <a:r>
              <a:rPr lang="en-US" sz="1050" dirty="0" smtClean="0"/>
              <a:t> Java interface keyword is used to declare an interface. It can have only abstract methods.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0"/>
              </a:rPr>
              <a:t>long</a:t>
            </a:r>
            <a:r>
              <a:rPr lang="en-US" sz="1050" b="1" dirty="0" smtClean="0"/>
              <a:t>:</a:t>
            </a:r>
            <a:r>
              <a:rPr lang="en-US" sz="1050" dirty="0" smtClean="0"/>
              <a:t> Java long keyword is used to declare a variable that can hold a 64-bit integer.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u="sng" dirty="0" smtClean="0">
                <a:solidFill>
                  <a:srgbClr val="7030A0"/>
                </a:solidFill>
              </a:rPr>
              <a:t>native</a:t>
            </a:r>
            <a:r>
              <a:rPr lang="en-US" sz="1050" b="1" dirty="0" smtClean="0"/>
              <a:t>:</a:t>
            </a:r>
            <a:r>
              <a:rPr lang="en-US" sz="1050" dirty="0" smtClean="0"/>
              <a:t> Java native keyword is used to specify that a method is implemented in native code using JNI (Java Native Interface).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1"/>
              </a:rPr>
              <a:t>new</a:t>
            </a:r>
            <a:r>
              <a:rPr lang="en-US" sz="1050" b="1" dirty="0" smtClean="0"/>
              <a:t>:</a:t>
            </a:r>
            <a:r>
              <a:rPr lang="en-US" sz="1050" dirty="0" smtClean="0"/>
              <a:t> Java new keyword is used to create new objects.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2"/>
              </a:rPr>
              <a:t>null</a:t>
            </a:r>
            <a:r>
              <a:rPr lang="en-US" sz="1050" b="1" dirty="0" smtClean="0"/>
              <a:t>:</a:t>
            </a:r>
            <a:r>
              <a:rPr lang="en-US" sz="1050" dirty="0" smtClean="0"/>
              <a:t> Java null keyword is used to indicate that a reference does not refer to anything. It removes the garbage value.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7"/>
              </a:rPr>
              <a:t>package</a:t>
            </a:r>
            <a:r>
              <a:rPr lang="en-US" sz="1050" b="1" dirty="0" smtClean="0"/>
              <a:t>:</a:t>
            </a:r>
            <a:r>
              <a:rPr lang="en-US" sz="1050" dirty="0" smtClean="0"/>
              <a:t> Java package keyword is used to declare a Java package that includes the classes.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3"/>
              </a:rPr>
              <a:t>private</a:t>
            </a:r>
            <a:r>
              <a:rPr lang="en-US" sz="1050" b="1" dirty="0" smtClean="0"/>
              <a:t>:</a:t>
            </a:r>
            <a:r>
              <a:rPr lang="en-US" sz="1050" dirty="0" smtClean="0"/>
              <a:t> Java private keyword is an access modifier. It is used to indicate that a method or variable may be accessed only in the class in which it is declared.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1050" b="1" dirty="0" smtClean="0">
                <a:hlinkClick r:id="rId14"/>
              </a:rPr>
              <a:t>protected</a:t>
            </a:r>
            <a:r>
              <a:rPr lang="en-US" sz="1050" b="1" dirty="0" smtClean="0"/>
              <a:t>:</a:t>
            </a:r>
            <a:r>
              <a:rPr lang="en-US" sz="1050" dirty="0" smtClean="0"/>
              <a:t> Java protected keyword is an access modifier. It can be accessible within the package and outside the package but through inheritance only. It can't be applied with the class.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64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83089"/>
              </p:ext>
            </p:extLst>
          </p:nvPr>
        </p:nvGraphicFramePr>
        <p:xfrm>
          <a:off x="827584" y="2235261"/>
          <a:ext cx="6096000" cy="807720"/>
        </p:xfrm>
        <a:graphic>
          <a:graphicData uri="http://schemas.openxmlformats.org/drawingml/2006/table">
            <a:tbl>
              <a:tblPr/>
              <a:tblGrid>
                <a:gridCol w="2216727"/>
                <a:gridCol w="3879273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const</a:t>
                      </a:r>
                    </a:p>
                  </a:txBody>
                  <a:tcPr marL="38100" marR="38100" marT="18951" marB="1895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 dirty="0">
                          <a:effectLst/>
                        </a:rPr>
                        <a:t>Reserved for future use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goto</a:t>
                      </a:r>
                    </a:p>
                  </a:txBody>
                  <a:tcPr marL="38100" marR="38100" marT="18951" marB="18951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50" b="0" dirty="0" smtClean="0">
                          <a:effectLst/>
                        </a:rPr>
                        <a:t>Reserved for future use</a:t>
                      </a:r>
                      <a:endParaRPr lang="en-IN" sz="1250" b="0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67544" y="1748427"/>
            <a:ext cx="8136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864" y="301878"/>
            <a:ext cx="82089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Note: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 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The keywords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const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 and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goto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 are reserved, even they are not currently in   use.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Currently they are 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no longer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charset="0"/>
              </a:rPr>
              <a:t> supported in Java.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84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43800" cy="914400"/>
          </a:xfrm>
        </p:spPr>
        <p:txBody>
          <a:bodyPr/>
          <a:lstStyle/>
          <a:p>
            <a:r>
              <a:rPr lang="en-US" sz="3200" dirty="0" smtClean="0"/>
              <a:t>IDENTIFIERS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80648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name given to the components of java by the programmer is known as identifier.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programmer should follow certain rules to specify an identifier.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3300"/>
                </a:solidFill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Identifier should not start with the number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Identifier should not have space between them.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can’t use keywords as identifiers.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Identifier should not have special character except $ and  _ 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07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87816" cy="720080"/>
          </a:xfrm>
        </p:spPr>
        <p:txBody>
          <a:bodyPr/>
          <a:lstStyle/>
          <a:p>
            <a:r>
              <a:rPr lang="en-US" sz="3200" dirty="0" smtClean="0"/>
              <a:t>DATATYPES 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66332"/>
            <a:ext cx="77333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Datatypes are used to create a variable of specific type.</a:t>
            </a:r>
          </a:p>
          <a:p>
            <a:endParaRPr lang="en-US" dirty="0"/>
          </a:p>
          <a:p>
            <a:r>
              <a:rPr lang="en-US" dirty="0" smtClean="0"/>
              <a:t>There are two types of data types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Primitive Datatype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 Primitive Datatype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Primitive Datatype :</a:t>
            </a:r>
          </a:p>
          <a:p>
            <a:r>
              <a:rPr lang="en-US" dirty="0"/>
              <a:t> </a:t>
            </a:r>
            <a:r>
              <a:rPr lang="en-US" dirty="0" smtClean="0"/>
              <a:t>   	A datatype which is used to create a variable to store primitive values is called as primitive datatype 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All primitive datatypes are keywords in java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INTEGER		FLOATING</a:t>
            </a: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 - 1 byte                           Float – 4 byte</a:t>
            </a: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 - 2 byte		 Double – 8 byte</a:t>
            </a: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 - 4 byte</a:t>
            </a: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 -  8 byte </a:t>
            </a:r>
          </a:p>
          <a:p>
            <a:pPr marL="4572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====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Char (2 byte)</a:t>
            </a:r>
          </a:p>
          <a:p>
            <a:pPr marL="4572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Boolean ===== 1 bit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8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48680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when we perform arithmetic operations on two different primitive datatypes then </a:t>
            </a:r>
            <a:r>
              <a:rPr lang="en-US" dirty="0" smtClean="0"/>
              <a:t>the </a:t>
            </a:r>
            <a:r>
              <a:rPr lang="en-US" dirty="0"/>
              <a:t>result should be stored in the larger primitive datatype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Non Primitive Datatype :</a:t>
            </a:r>
          </a:p>
          <a:p>
            <a:pPr lvl="2" algn="just"/>
            <a:r>
              <a:rPr lang="en-US" dirty="0" smtClean="0">
                <a:solidFill>
                  <a:srgbClr val="FFFF00"/>
                </a:solidFill>
              </a:rPr>
              <a:t>The datatype which is used to create a non primitive variable to store the reference is known as not-primitive datatype.</a:t>
            </a:r>
          </a:p>
          <a:p>
            <a:pPr lvl="2" algn="just"/>
            <a:endParaRPr lang="en-US" dirty="0" smtClean="0">
              <a:solidFill>
                <a:srgbClr val="FFFF00"/>
              </a:solidFill>
            </a:endParaRPr>
          </a:p>
          <a:p>
            <a:pPr lvl="2" algn="just"/>
            <a:r>
              <a:rPr lang="en-US" dirty="0" smtClean="0">
                <a:solidFill>
                  <a:srgbClr val="FFFF00"/>
                </a:solidFill>
              </a:rPr>
              <a:t>Example – String &amp; Object reference</a:t>
            </a:r>
            <a:endParaRPr lang="en-US" dirty="0">
              <a:solidFill>
                <a:srgbClr val="FFFF00"/>
              </a:solidFill>
            </a:endParaRPr>
          </a:p>
          <a:p>
            <a:pPr lvl="2"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25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150</TotalTime>
  <Words>284</Words>
  <Application>Microsoft Office PowerPoint</Application>
  <PresentationFormat>On-screen Show (4:3)</PresentationFormat>
  <Paragraphs>158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JAVA PRESENTATION </vt:lpstr>
      <vt:lpstr>KEYWORDS </vt:lpstr>
      <vt:lpstr>PowerPoint Presentation</vt:lpstr>
      <vt:lpstr>PowerPoint Presentation</vt:lpstr>
      <vt:lpstr>PowerPoint Presentation</vt:lpstr>
      <vt:lpstr>PowerPoint Presentation</vt:lpstr>
      <vt:lpstr>IDENTIFIERS</vt:lpstr>
      <vt:lpstr>DATATYPES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PRESENTATION</dc:title>
  <dc:creator>user</dc:creator>
  <cp:lastModifiedBy>user</cp:lastModifiedBy>
  <cp:revision>15</cp:revision>
  <dcterms:created xsi:type="dcterms:W3CDTF">2023-08-10T05:09:50Z</dcterms:created>
  <dcterms:modified xsi:type="dcterms:W3CDTF">2023-08-10T09:40:13Z</dcterms:modified>
</cp:coreProperties>
</file>