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1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59F6-E50C-4CED-86E3-3FDF086E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F9765-94A8-4E7A-A93E-4A8B225E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5E6A-CDC6-41EC-A365-0D06F7D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1FD7-9363-4511-B6E7-A44CBD81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F4F1-B314-4B17-BD66-31DC4EBC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320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F494-A887-403C-9614-995258BB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2646A-AB7D-4A53-AFEC-93B8DC6F5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3902-599C-4F8F-B1D7-6CC36474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629B-6C7D-4EF0-BF8D-3FE43660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FD55-51C1-4CF7-A095-1E58D98B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246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563E0-A9D6-434F-9AB8-EECC2906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E45FE-8761-4F1B-B2F5-A80A0A17E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C8D7-EC37-4457-A1F7-9816E9A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FC6E4-D043-45F2-B40E-E290E9AE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33D0-034F-44D1-97DA-6347AA10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355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B100-8913-41E1-B71C-92DEE5B4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8CFC-8F1E-4E5D-8CA3-7C4F077E6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ECD6-289D-4213-8CB9-15F1057A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08E18-2B91-4D4E-99DD-78992424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3B3D-31ED-485D-8A28-51F61EB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9365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CA98-2A8A-46C0-9406-DF0C5DC8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166E-655D-47DC-9671-5DA74734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A98A-CC46-466D-94F6-1046DDF3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9B1B-5734-4FEC-A810-702687B9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B656-4230-4DDA-A767-52DF8E07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984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44C0-D2EF-4778-944A-73D1C6AB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C191-C841-40B1-A2F2-975443286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3D73E-1264-486B-98BD-D843862F9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6C5E-0E81-4679-ABA8-6CFACC8E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11DDD-39B6-4FF7-81C0-DEF8F0F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4529-C4CE-4D5B-AFB9-A532A9ED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63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276-336B-486A-81CB-0B6F6F0F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BDAE-68C7-46B9-8B95-4CB1E8FB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FA39-FA73-4AB8-AEE2-5045C91F8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C9E51-FF0B-47EE-8F1E-5EE6091AC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5F879-1BAC-4E07-AC04-D321693A9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2A86-4BC2-4049-93F8-6E4E92DB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44F68-DEAE-48D1-91CE-E8D104BC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BFC3F-910B-4C69-935C-3E7EA011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72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B2BD-D086-4319-A590-265B62A4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321D5-EE01-4E14-B5D5-24CC8B98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47569-6171-4DA9-A3EE-D5BACE75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AA7E-D585-42C6-BE09-F4BB5D09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556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30647D-EC0A-4F75-A718-55404202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86849-D237-4FA3-AC17-EB46999B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DDF-67A0-4C0F-AD0D-58C6AD83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888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75A2-2303-48BF-A94A-122FEFF9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C019-29AD-46DF-BF67-BB5405606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016B2-309D-4806-A783-60869197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0DE8-80F1-4C7C-AE3D-F4BA4816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FF81-DB02-4B43-B5B8-4692D7AA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A60C2-68AB-4439-8D67-304F0815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695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4CA8-1E71-442F-AD7C-70F9EFB0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DA2A4-ECB5-45C9-B73A-403CC29D7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5BC2C-5A56-4784-AA9F-CA6ABB9CF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D2ECC-B278-489B-80A4-95C7A4C8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86C3-5F6B-4B56-9425-DB3F7260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F0F80-B27F-476C-831A-ACFE7D33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608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F0974-39D3-4B34-A923-212E7870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907CC-91CB-4887-A4D7-CB77A058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C153D-68EF-4A13-9679-0BB0E29EE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9EE6-1361-4157-9F4E-B4906FB7227E}" type="datetimeFigureOut">
              <a:rPr lang="en-NG" smtClean="0"/>
              <a:t>14/09/2021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786BA-000E-46A1-8309-CC13C2AFD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BFC04-9066-4B88-95A5-4C95EA70F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52BC1-1E19-4C39-BE2A-E97E04874E9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9623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E28D7-8ED8-4126-A354-514DD119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About TensorFlow Team</a:t>
            </a:r>
            <a:endParaRPr lang="en-NG" b="1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B6A52-FB4B-4DFF-A3CC-3D626AC0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452149"/>
            <a:ext cx="10515600" cy="4998554"/>
          </a:xfrm>
        </p:spPr>
        <p:txBody>
          <a:bodyPr/>
          <a:lstStyle/>
          <a:p>
            <a:r>
              <a:rPr lang="en-US" dirty="0"/>
              <a:t>Samuel </a:t>
            </a:r>
            <a:r>
              <a:rPr lang="en-US" dirty="0" err="1"/>
              <a:t>Oseh</a:t>
            </a:r>
            <a:r>
              <a:rPr lang="en-US" dirty="0"/>
              <a:t> -  Data Analysis and Data Modeling (Project Lead)</a:t>
            </a:r>
          </a:p>
          <a:p>
            <a:r>
              <a:rPr lang="en-US" dirty="0"/>
              <a:t>Habeeb </a:t>
            </a:r>
            <a:r>
              <a:rPr lang="en-US" dirty="0" err="1"/>
              <a:t>Olokoto</a:t>
            </a:r>
            <a:r>
              <a:rPr lang="en-US" dirty="0"/>
              <a:t> - Data Modeling and Deployment (Asst Project Lead)</a:t>
            </a:r>
          </a:p>
          <a:p>
            <a:r>
              <a:rPr lang="en-US" dirty="0" err="1"/>
              <a:t>Tochukwu</a:t>
            </a:r>
            <a:r>
              <a:rPr lang="en-US" dirty="0"/>
              <a:t> </a:t>
            </a:r>
            <a:r>
              <a:rPr lang="en-US" dirty="0" err="1"/>
              <a:t>Ezeokafor</a:t>
            </a:r>
            <a:r>
              <a:rPr lang="en-US" dirty="0"/>
              <a:t> - Data Modeling</a:t>
            </a:r>
          </a:p>
          <a:p>
            <a:r>
              <a:rPr lang="en-US" dirty="0"/>
              <a:t>Samuel Taiwo Omole - Data Analysis (Query Analyst)</a:t>
            </a:r>
          </a:p>
          <a:p>
            <a:r>
              <a:rPr lang="en-US" dirty="0"/>
              <a:t>Gilead </a:t>
            </a:r>
            <a:r>
              <a:rPr lang="en-US" dirty="0" err="1"/>
              <a:t>Ezerie</a:t>
            </a:r>
            <a:r>
              <a:rPr lang="en-US" dirty="0"/>
              <a:t> - Model Deployment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078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3B56D-8086-4774-9FDB-CE74473331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75" y="622853"/>
            <a:ext cx="4091072" cy="2305877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C327A-30D5-4F0E-B2C0-5C61DE2CED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46" y="622853"/>
            <a:ext cx="6922385" cy="544664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EAE97-1476-454D-9311-C6E1EF431CCA}"/>
              </a:ext>
            </a:extLst>
          </p:cNvPr>
          <p:cNvSpPr txBox="1"/>
          <p:nvPr/>
        </p:nvSpPr>
        <p:spPr>
          <a:xfrm>
            <a:off x="7217531" y="3052108"/>
            <a:ext cx="51735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The distribution of policy holders </a:t>
            </a:r>
          </a:p>
          <a:p>
            <a:r>
              <a:rPr lang="en-US" sz="2400" dirty="0"/>
              <a:t>that are not interested in vehicle </a:t>
            </a:r>
          </a:p>
          <a:p>
            <a:r>
              <a:rPr lang="en-US" sz="2400" dirty="0"/>
              <a:t>insurance shows a bit of skewness</a:t>
            </a:r>
          </a:p>
          <a:p>
            <a:endParaRPr lang="en-US" sz="2400" dirty="0"/>
          </a:p>
          <a:p>
            <a:pPr marL="457200" indent="-457200">
              <a:buAutoNum type="arabicPeriod" startAt="2"/>
            </a:pPr>
            <a:r>
              <a:rPr lang="en-US" sz="2400" dirty="0"/>
              <a:t>The median age of policy holders </a:t>
            </a:r>
          </a:p>
          <a:p>
            <a:r>
              <a:rPr lang="en-US" sz="2400" dirty="0"/>
              <a:t>that are interested in vehicle insurance  </a:t>
            </a:r>
          </a:p>
          <a:p>
            <a:r>
              <a:rPr lang="en-US" sz="2400" dirty="0"/>
              <a:t>is 43 while the median age of policy  </a:t>
            </a:r>
          </a:p>
          <a:p>
            <a:r>
              <a:rPr lang="en-US" sz="2400" dirty="0"/>
              <a:t>holders that are not interested in </a:t>
            </a:r>
          </a:p>
          <a:p>
            <a:r>
              <a:rPr lang="en-US" sz="2400" dirty="0"/>
              <a:t>vehicle insurance is 34</a:t>
            </a:r>
            <a:endParaRPr lang="en-NG" sz="2400" dirty="0"/>
          </a:p>
        </p:txBody>
      </p:sp>
    </p:spTree>
    <p:extLst>
      <p:ext uri="{BB962C8B-B14F-4D97-AF65-F5344CB8AC3E}">
        <p14:creationId xmlns:p14="http://schemas.microsoft.com/office/powerpoint/2010/main" val="390949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A5E47-CC00-4CEE-A953-E73ED96B95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" y="66260"/>
            <a:ext cx="6428106" cy="487680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5EAE97-1476-454D-9311-C6E1EF431CCA}"/>
              </a:ext>
            </a:extLst>
          </p:cNvPr>
          <p:cNvSpPr txBox="1"/>
          <p:nvPr/>
        </p:nvSpPr>
        <p:spPr>
          <a:xfrm>
            <a:off x="6353078" y="223065"/>
            <a:ext cx="607679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Further analysis by segmenting the customers into 3 </a:t>
            </a:r>
          </a:p>
          <a:p>
            <a:r>
              <a:rPr lang="en-US" sz="2000" b="1" dirty="0"/>
              <a:t>categories of Annual Premium Payment , comparing </a:t>
            </a:r>
          </a:p>
          <a:p>
            <a:r>
              <a:rPr lang="en-US" sz="2000" b="1" dirty="0"/>
              <a:t>it with unsegmented one, we observed that:</a:t>
            </a:r>
          </a:p>
          <a:p>
            <a:endParaRPr lang="en-US" sz="2000" dirty="0"/>
          </a:p>
          <a:p>
            <a:r>
              <a:rPr lang="en-US" sz="2000" dirty="0"/>
              <a:t>1. Response rate of policy holders with annual </a:t>
            </a:r>
          </a:p>
          <a:p>
            <a:r>
              <a:rPr lang="en-US" sz="2000" dirty="0"/>
              <a:t>premium fee of 2,630 is 13.10% which is 0.84% more </a:t>
            </a:r>
          </a:p>
          <a:p>
            <a:r>
              <a:rPr lang="en-US" sz="2000" dirty="0"/>
              <a:t>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2. Response rate of customer with annual premium </a:t>
            </a:r>
          </a:p>
          <a:p>
            <a:r>
              <a:rPr lang="en-US" sz="2000" dirty="0"/>
              <a:t>fee between 2,630 and 100,000 is 12.07%  which is </a:t>
            </a:r>
          </a:p>
          <a:p>
            <a:r>
              <a:rPr lang="en-US" sz="2000" dirty="0"/>
              <a:t>0.19% less 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dirty="0"/>
              <a:t>3. Response rate of policy holders with annual </a:t>
            </a:r>
          </a:p>
          <a:p>
            <a:r>
              <a:rPr lang="en-US" sz="2000" dirty="0"/>
              <a:t>premium fee greater 100,000 is 15.81% which is 3.55% </a:t>
            </a:r>
          </a:p>
          <a:p>
            <a:r>
              <a:rPr lang="en-US" sz="2000" dirty="0"/>
              <a:t>more than the expected response rate of 12.26%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r>
              <a:rPr lang="en-US" sz="2000" b="1" dirty="0"/>
              <a:t>We conclude that the chances that a health insurance </a:t>
            </a:r>
          </a:p>
          <a:p>
            <a:r>
              <a:rPr lang="en-US" sz="2000" b="1" dirty="0"/>
              <a:t>policy holder that has to pay 100,000 annual premium </a:t>
            </a:r>
          </a:p>
          <a:p>
            <a:r>
              <a:rPr lang="en-US" sz="2000" b="1" dirty="0"/>
              <a:t>will also go for vehicle insurance is 3.55%</a:t>
            </a:r>
            <a:endParaRPr lang="en-NG" sz="20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F046EA2-EB12-494B-8B90-E4BD2515A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33" y="5066438"/>
            <a:ext cx="5543576" cy="1599407"/>
          </a:xfrm>
        </p:spPr>
      </p:pic>
    </p:spTree>
    <p:extLst>
      <p:ext uri="{BB962C8B-B14F-4D97-AF65-F5344CB8AC3E}">
        <p14:creationId xmlns:p14="http://schemas.microsoft.com/office/powerpoint/2010/main" val="82075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4D38-3918-48A2-873B-666EFBE7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Feature Engineering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B9C5-5E4B-429E-9CD4-2FFCABD8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838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Problem Statement - Insurance Cross-Sell Prediction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55C-0BDB-4FDD-ACE8-BE3F3475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4"/>
            <a:ext cx="10515600" cy="50655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Problem: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Our client, an insurance company wants to know whether its health insurance policy holder will be interested in vehicle insurance. </a:t>
            </a:r>
          </a:p>
          <a:p>
            <a:pPr marL="0" indent="0">
              <a:buNone/>
            </a:pPr>
            <a:r>
              <a:rPr lang="en-US" dirty="0"/>
              <a:t>This will help the insurance company to plan its communication strategy to reach out to such customer and optimize its business model and revenue.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Solution Approach:</a:t>
            </a:r>
            <a:r>
              <a:rPr lang="en-US" dirty="0"/>
              <a:t> </a:t>
            </a:r>
          </a:p>
          <a:p>
            <a:r>
              <a:rPr lang="en-US" dirty="0"/>
              <a:t>Collection and analysis of past data of customers.</a:t>
            </a:r>
          </a:p>
          <a:p>
            <a:r>
              <a:rPr lang="en-US" dirty="0"/>
              <a:t>Building a predictive model around the data.</a:t>
            </a:r>
          </a:p>
          <a:p>
            <a:r>
              <a:rPr lang="en-US" dirty="0"/>
              <a:t>Deriving insight from the model for our client to focus its car insurance marketing campaigns on its health insurance holders that will also go for car insurance.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7786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1825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 Collection Process</a:t>
            </a:r>
            <a:endParaRPr lang="en-NG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F55C-0BDB-4FDD-ACE8-BE3F3475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65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client brought us a dataset of past records of its health insurance policy customers.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dataset is in tabular form with features (like gender, age, number of years of vehicle ownership and level of health insurance patronage of the customers) and a response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Detailed description of the dataset is at github.com repository for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4971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723E61-27D2-405F-B6C7-AE6E50FEB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870" y="450574"/>
            <a:ext cx="10827026" cy="3059389"/>
          </a:xfrm>
        </p:spPr>
        <p:txBody>
          <a:bodyPr/>
          <a:lstStyle/>
          <a:p>
            <a:r>
              <a:rPr lang="en-US" dirty="0"/>
              <a:t> </a:t>
            </a:r>
            <a:endParaRPr lang="en-NG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DD20FE8-F34B-48D4-B816-3CB2A148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44" y="2716697"/>
            <a:ext cx="11433334" cy="369072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So, we have 381,109 samples of labeled data. The labels are the known values of response variable. The response is denoted as 1 for customer interested in vehicle insurance and 0 for customer not interested.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Therefore, our regression modeling task is a supervised learning, since we are dealing with a class of problem that relies on labeled data – </a:t>
            </a:r>
            <a:r>
              <a:rPr lang="en-US" sz="2800" dirty="0" err="1"/>
              <a:t>i</a:t>
            </a:r>
            <a:r>
              <a:rPr lang="en-US" sz="2800" dirty="0"/>
              <a:t>. e. known values of the target variable</a:t>
            </a:r>
            <a:endParaRPr lang="en-N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D31F6-B284-43BD-8326-D8E0023D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4" y="450574"/>
            <a:ext cx="11642078" cy="187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1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DF6E-2987-430E-8AA1-A7CCAAB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9870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Exploratory Data Analysis</a:t>
            </a:r>
            <a:endParaRPr lang="en-NG" b="1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3C8E7D-9107-45B4-9615-27C5151969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861391"/>
            <a:ext cx="7724473" cy="5860313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32E522-8893-4AAB-8A1C-D0C45C4C7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78956" y="1226862"/>
            <a:ext cx="2474843" cy="5253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Observation</a:t>
            </a:r>
          </a:p>
          <a:p>
            <a:pPr marL="0" indent="0">
              <a:buNone/>
            </a:pPr>
            <a:r>
              <a:rPr lang="en-US" dirty="0"/>
              <a:t>Our analysis shows that only 12.26% of all policy holders that had a health insurance were interested in vehicle insurance.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0363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6B1375C-18BF-495A-9D98-1660D296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373218"/>
            <a:ext cx="11900452" cy="24847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Observations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1) 49% of all policy holders with no vehicle damage in the past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2) 0.26% of all policy holders with no vehicle damage in the past were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3) 38% of all policy holders with a vehicle damage in the past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4) 12% of all policy holders with a vehicle damage in the past were interested in a vehicle insurance.</a:t>
            </a:r>
            <a:endParaRPr lang="en-NG" sz="2200" dirty="0">
              <a:latin typeface="+mn-lt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E167A63-8CA4-4731-B4DA-3910CCDCB8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5" y="75824"/>
            <a:ext cx="9103676" cy="4429915"/>
          </a:xfrm>
        </p:spPr>
      </p:pic>
    </p:spTree>
    <p:extLst>
      <p:ext uri="{BB962C8B-B14F-4D97-AF65-F5344CB8AC3E}">
        <p14:creationId xmlns:p14="http://schemas.microsoft.com/office/powerpoint/2010/main" val="180324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E370E-B97B-4E58-ACC8-0B33DAF261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82" y="0"/>
            <a:ext cx="9210624" cy="4492487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6B1375C-18BF-495A-9D98-1660D296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293706"/>
            <a:ext cx="11900452" cy="248478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+mn-lt"/>
              </a:rPr>
              <a:t>Observations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1) 42% of all policy holders had no vehicle insurance in the past and were not interested in a vehicle insurance.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2) 12% of all policy holders had no vehicle insurance in the past and were interested in a vehicle insurance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3) 46% of all policy holders had a vehicle insurance in the past and were not interested in a vehicle insurance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4) 0.041% of all policy holders had a vehicle insurance in the past and were interested in a vehicle insurance</a:t>
            </a:r>
            <a:endParaRPr lang="en-NG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203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7C86CD-3907-4B56-A7EE-7958857C9D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8"/>
            <a:ext cx="7952808" cy="638092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BDED-DED4-4D8B-98F9-25E83B82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807" y="477077"/>
            <a:ext cx="3960897" cy="61755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+mn-lt"/>
              </a:rPr>
              <a:t>Observations</a:t>
            </a:r>
            <a:endParaRPr lang="en-US" dirty="0"/>
          </a:p>
          <a:p>
            <a:r>
              <a:rPr lang="en-US" dirty="0"/>
              <a:t>Out of all policy holders that were interested in a vehicle insurance, 12.00% had a vehicle damage in the past.</a:t>
            </a:r>
          </a:p>
          <a:p>
            <a:r>
              <a:rPr lang="en-US" dirty="0"/>
              <a:t>Out of all policy holders that were interested in a vehicle insurance, 0.26% did not have any occurrence of vehicle damage in the past.</a:t>
            </a:r>
          </a:p>
          <a:p>
            <a:pPr marL="0" indent="0">
              <a:buNone/>
            </a:pPr>
            <a:r>
              <a:rPr lang="en-US" sz="3200" dirty="0"/>
              <a:t>We can clearly observe that the chances of requesting for a vehicle insurance increases if the policy holder have encountered a vehicle damage in the past</a:t>
            </a:r>
            <a:endParaRPr lang="en-NG" sz="3200" dirty="0"/>
          </a:p>
        </p:txBody>
      </p:sp>
    </p:spTree>
    <p:extLst>
      <p:ext uri="{BB962C8B-B14F-4D97-AF65-F5344CB8AC3E}">
        <p14:creationId xmlns:p14="http://schemas.microsoft.com/office/powerpoint/2010/main" val="35459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2BDED-DED4-4D8B-98F9-25E83B826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807" y="477077"/>
            <a:ext cx="3960897" cy="6175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Observation</a:t>
            </a:r>
          </a:p>
          <a:p>
            <a:r>
              <a:rPr lang="en-US" dirty="0"/>
              <a:t>The distribution of policy holders that are interested in vehicle insurance approximates a normal distribution</a:t>
            </a:r>
          </a:p>
          <a:p>
            <a:r>
              <a:rPr lang="en-US" dirty="0"/>
              <a:t>Age 40 - 50 are more likely to be interested in vehicle insurance</a:t>
            </a:r>
          </a:p>
          <a:p>
            <a:r>
              <a:rPr lang="en-US" dirty="0"/>
              <a:t>Age 20 – 34 and above 60 are less likely to be interested in vehicle insurance</a:t>
            </a:r>
            <a:endParaRPr lang="en-NG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CAE57-98F8-42CC-95BB-6904431B9F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077"/>
            <a:ext cx="7958362" cy="6192261"/>
          </a:xfrm>
        </p:spPr>
      </p:pic>
    </p:spTree>
    <p:extLst>
      <p:ext uri="{BB962C8B-B14F-4D97-AF65-F5344CB8AC3E}">
        <p14:creationId xmlns:p14="http://schemas.microsoft.com/office/powerpoint/2010/main" val="218635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823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About TensorFlow Team</vt:lpstr>
      <vt:lpstr>Problem Statement - Insurance Cross-Sell Prediction</vt:lpstr>
      <vt:lpstr>Data Collection Process</vt:lpstr>
      <vt:lpstr> </vt:lpstr>
      <vt:lpstr>Exploratory Data Analysis</vt:lpstr>
      <vt:lpstr>Observations 1) 49% of all policy holders with no vehicle damage in the past were not interested in a vehicle insurance. 2) 0.26% of all policy holders with no vehicle damage in the past were interested in a vehicle insurance. 3) 38% of all policy holders with a vehicle damage in the past were not interested in a vehicle insurance. 4) 12% of all policy holders with a vehicle damage in the past were interested in a vehicle insurance.</vt:lpstr>
      <vt:lpstr>Observations 1) 42% of all policy holders had no vehicle insurance in the past and were not interested in a vehicle insurance. 2) 12% of all policy holders had no vehicle insurance in the past and were interested in a vehicle insurance 3) 46% of all policy holders had a vehicle insurance in the past and were not interested in a vehicle insurance 4) 0.041% of all policy holders had a vehicle insurance in the past and were interested in a vehicle insurance</vt:lpstr>
      <vt:lpstr>PowerPoint Presentation</vt:lpstr>
      <vt:lpstr>PowerPoint Presentation</vt:lpstr>
      <vt:lpstr>PowerPoint Presentation</vt:lpstr>
      <vt:lpstr>PowerPoint Presentation</vt:lpstr>
      <vt:lpstr>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TensorFlow Team</dc:title>
  <dc:creator>user</dc:creator>
  <cp:lastModifiedBy>user</cp:lastModifiedBy>
  <cp:revision>16</cp:revision>
  <dcterms:created xsi:type="dcterms:W3CDTF">2021-09-14T03:17:21Z</dcterms:created>
  <dcterms:modified xsi:type="dcterms:W3CDTF">2021-09-15T05:00:32Z</dcterms:modified>
</cp:coreProperties>
</file>