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Default Extension="mp4" ContentType="video/mp4"/>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6" r:id="rId9"/>
    <p:sldId id="263" r:id="rId10"/>
    <p:sldId id="264" r:id="rId11"/>
    <p:sldId id="26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66" y="3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9/17/2021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9/17/2021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9/17/2021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9/17/2021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9/17/2021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9/17/2021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9/17/2021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9/17/2021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9/17/2021</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9/17/2021</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9/17/2021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9/17/2021</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Vehicle Insurance</a:t>
            </a:r>
            <a:endParaRPr lang="en-US" dirty="0"/>
          </a:p>
        </p:txBody>
      </p:sp>
      <p:sp>
        <p:nvSpPr>
          <p:cNvPr id="3" name="Subtitle 2"/>
          <p:cNvSpPr>
            <a:spLocks noGrp="1"/>
          </p:cNvSpPr>
          <p:nvPr>
            <p:ph type="subTitle" idx="1"/>
          </p:nvPr>
        </p:nvSpPr>
        <p:spPr/>
        <p:txBody>
          <a:bodyPr/>
          <a:lstStyle/>
          <a:p>
            <a:r>
              <a:rPr lang="en-US" dirty="0" smtClean="0"/>
              <a:t>Feature engineering, data modeling and optimization</a:t>
            </a:r>
            <a:endParaRPr lang="en-US" dirty="0"/>
          </a:p>
        </p:txBody>
      </p:sp>
    </p:spTree>
    <p:extLst>
      <p:ext uri="{BB962C8B-B14F-4D97-AF65-F5344CB8AC3E}">
        <p14:creationId xmlns:p14="http://schemas.microsoft.com/office/powerpoint/2010/main" val="2890289169"/>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and Future Works</a:t>
            </a:r>
            <a:endParaRPr lang="en-US" dirty="0"/>
          </a:p>
        </p:txBody>
      </p:sp>
      <p:sp>
        <p:nvSpPr>
          <p:cNvPr id="3" name="Content Placeholder 2"/>
          <p:cNvSpPr>
            <a:spLocks noGrp="1"/>
          </p:cNvSpPr>
          <p:nvPr>
            <p:ph idx="1"/>
          </p:nvPr>
        </p:nvSpPr>
        <p:spPr>
          <a:xfrm>
            <a:off x="1097280" y="1845734"/>
            <a:ext cx="10058400" cy="3423690"/>
          </a:xfrm>
        </p:spPr>
        <p:txBody>
          <a:bodyPr>
            <a:normAutofit fontScale="85000" lnSpcReduction="20000"/>
          </a:bodyPr>
          <a:lstStyle/>
          <a:p>
            <a:pPr algn="just"/>
            <a:r>
              <a:rPr lang="en-US" dirty="0" smtClean="0"/>
              <a:t>This project uses machine learning techniques and algorithm to predict if a policy holder would be interested in vehicle insurance. </a:t>
            </a:r>
          </a:p>
          <a:p>
            <a:pPr algn="just"/>
            <a:r>
              <a:rPr lang="en-US" dirty="0" smtClean="0"/>
              <a:t>In business context</a:t>
            </a:r>
          </a:p>
          <a:p>
            <a:pPr algn="just"/>
            <a:r>
              <a:rPr lang="en-US" b="1" dirty="0" smtClean="0"/>
              <a:t>1. If </a:t>
            </a:r>
            <a:r>
              <a:rPr lang="en-US" b="1" dirty="0"/>
              <a:t>advertising vehicle insurance to health insurance policy holder would be very expensive, then we optimize the model for precision, because we want to be very sure that they would be </a:t>
            </a:r>
            <a:r>
              <a:rPr lang="en-US" b="1" dirty="0" smtClean="0"/>
              <a:t>interested</a:t>
            </a:r>
          </a:p>
          <a:p>
            <a:pPr algn="just"/>
            <a:r>
              <a:rPr lang="en-US" b="1" dirty="0" smtClean="0"/>
              <a:t>2. </a:t>
            </a:r>
            <a:r>
              <a:rPr lang="en-US" b="1" dirty="0"/>
              <a:t>If advertising vehicle insurance to health insurance policy holder would not be very expensive, then we optimize the model for recall, because we want to advertise to everyone that would be interested</a:t>
            </a:r>
            <a:r>
              <a:rPr lang="en-US" b="1" dirty="0" smtClean="0"/>
              <a:t>.</a:t>
            </a:r>
          </a:p>
          <a:p>
            <a:pPr algn="just"/>
            <a:endParaRPr lang="en-US" dirty="0"/>
          </a:p>
          <a:p>
            <a:pPr algn="just"/>
            <a:r>
              <a:rPr lang="en-US" dirty="0" smtClean="0"/>
              <a:t>A future work would include</a:t>
            </a:r>
          </a:p>
          <a:p>
            <a:pPr algn="just"/>
            <a:r>
              <a:rPr lang="en-US" dirty="0" smtClean="0"/>
              <a:t>1. Using deep learning to improve the model performance</a:t>
            </a:r>
          </a:p>
          <a:p>
            <a:pPr algn="just"/>
            <a:r>
              <a:rPr lang="en-US" dirty="0" smtClean="0"/>
              <a:t>2. Creating an application programming interface for web developers</a:t>
            </a:r>
            <a:endParaRPr lang="en-US" dirty="0"/>
          </a:p>
          <a:p>
            <a:pPr algn="just"/>
            <a:endParaRPr lang="en-US" dirty="0"/>
          </a:p>
        </p:txBody>
      </p:sp>
    </p:spTree>
    <p:extLst>
      <p:ext uri="{BB962C8B-B14F-4D97-AF65-F5344CB8AC3E}">
        <p14:creationId xmlns:p14="http://schemas.microsoft.com/office/powerpoint/2010/main" val="419129731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live prediction">
            <a:hlinkClick r:id="" action="ppaction://media"/>
          </p:cNvPr>
          <p:cNvPicPr>
            <a:picLocks noGrp="1" noChangeAspect="1"/>
          </p:cNvPicPr>
          <p:nvPr>
            <p:ph idx="1"/>
            <a:videoFile r:link="rId2"/>
            <p:extLst>
              <p:ext uri="{DAA4B4D4-6D71-4841-9C94-3DE7FCFB9230}">
                <p14:media xmlns:p14="http://schemas.microsoft.com/office/powerpoint/2010/main" r:embed="rId1"/>
              </p:ext>
            </p:extLst>
          </p:nvPr>
        </p:nvPicPr>
        <p:blipFill>
          <a:blip r:embed="rId4"/>
          <a:stretch>
            <a:fillRect/>
          </a:stretch>
        </p:blipFill>
        <p:spPr>
          <a:xfrm>
            <a:off x="0" y="0"/>
            <a:ext cx="12192000" cy="6858000"/>
          </a:xfrm>
        </p:spPr>
      </p:pic>
    </p:spTree>
    <p:extLst>
      <p:ext uri="{BB962C8B-B14F-4D97-AF65-F5344CB8AC3E}">
        <p14:creationId xmlns:p14="http://schemas.microsoft.com/office/powerpoint/2010/main" val="253739527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vol="80000">
                <p:cTn id="7" fill="hold" display="0">
                  <p:stCondLst>
                    <p:cond delay="indefinite"/>
                  </p:stCondLst>
                </p:cTn>
                <p:tgtEl>
                  <p:spTgt spid="4"/>
                </p:tgtEl>
              </p:cMediaNode>
            </p:vide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1097280" y="1845734"/>
            <a:ext cx="10058400" cy="2028842"/>
          </a:xfrm>
        </p:spPr>
        <p:txBody>
          <a:bodyPr/>
          <a:lstStyle/>
          <a:p>
            <a:pPr marL="0" indent="0" algn="just">
              <a:buNone/>
            </a:pPr>
            <a:r>
              <a:rPr lang="en-US" dirty="0"/>
              <a:t>Our client is an Insurance company that has provided Health Insurance to its customers now they need your help in building a model to predict whether the policyholders (customers) from past year will also be interested in Vehicle Insurance provided by the company.</a:t>
            </a:r>
          </a:p>
          <a:p>
            <a:pPr marL="0" indent="0" algn="just">
              <a:buNone/>
            </a:pPr>
            <a:r>
              <a:rPr lang="en-US" b="1" dirty="0" smtClean="0"/>
              <a:t>87.4% </a:t>
            </a:r>
            <a:r>
              <a:rPr lang="en-US" dirty="0" smtClean="0"/>
              <a:t>of the dataset contains poli</a:t>
            </a:r>
            <a:r>
              <a:rPr lang="en-US" dirty="0" smtClean="0"/>
              <a:t>cy holders that are not interested in vehicle insurance, while </a:t>
            </a:r>
            <a:r>
              <a:rPr lang="en-US" b="1" dirty="0" smtClean="0"/>
              <a:t>12.26% </a:t>
            </a:r>
            <a:r>
              <a:rPr lang="en-US" dirty="0" smtClean="0"/>
              <a:t>of the dataset contains policy holders that are interested in vehicle insurance. </a:t>
            </a:r>
            <a:endParaRPr lang="en-US" dirty="0"/>
          </a:p>
        </p:txBody>
      </p:sp>
      <p:sp>
        <p:nvSpPr>
          <p:cNvPr id="4" name="TextBox 3"/>
          <p:cNvSpPr txBox="1"/>
          <p:nvPr/>
        </p:nvSpPr>
        <p:spPr>
          <a:xfrm>
            <a:off x="1097280" y="4184543"/>
            <a:ext cx="10058400" cy="1754326"/>
          </a:xfrm>
          <a:prstGeom prst="rect">
            <a:avLst/>
          </a:prstGeom>
          <a:noFill/>
        </p:spPr>
        <p:txBody>
          <a:bodyPr wrap="square" rtlCol="0">
            <a:spAutoFit/>
          </a:bodyPr>
          <a:lstStyle/>
          <a:p>
            <a:r>
              <a:rPr lang="en-US" sz="3600" dirty="0" smtClean="0">
                <a:solidFill>
                  <a:schemeClr val="tx2"/>
                </a:solidFill>
              </a:rPr>
              <a:t>“This </a:t>
            </a:r>
            <a:r>
              <a:rPr lang="en-US" sz="3600" dirty="0">
                <a:solidFill>
                  <a:schemeClr val="tx2"/>
                </a:solidFill>
              </a:rPr>
              <a:t>dataset is severely imbalanced and as such using accuracy as a metric for model validation would be not be </a:t>
            </a:r>
            <a:r>
              <a:rPr lang="en-US" sz="3600" dirty="0" smtClean="0">
                <a:solidFill>
                  <a:schemeClr val="tx2"/>
                </a:solidFill>
              </a:rPr>
              <a:t>wise decision.”</a:t>
            </a:r>
            <a:endParaRPr lang="en-US" sz="3600" dirty="0">
              <a:solidFill>
                <a:schemeClr val="tx2"/>
              </a:solidFill>
            </a:endParaRPr>
          </a:p>
        </p:txBody>
      </p:sp>
    </p:spTree>
    <p:extLst>
      <p:ext uri="{BB962C8B-B14F-4D97-AF65-F5344CB8AC3E}">
        <p14:creationId xmlns:p14="http://schemas.microsoft.com/office/powerpoint/2010/main" val="2867201485"/>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Alternative model validation(metrics)</a:t>
            </a:r>
            <a:endParaRPr lang="en-US" dirty="0"/>
          </a:p>
        </p:txBody>
      </p:sp>
      <p:sp>
        <p:nvSpPr>
          <p:cNvPr id="3" name="Content Placeholder 2"/>
          <p:cNvSpPr>
            <a:spLocks noGrp="1"/>
          </p:cNvSpPr>
          <p:nvPr>
            <p:ph idx="1"/>
          </p:nvPr>
        </p:nvSpPr>
        <p:spPr>
          <a:xfrm>
            <a:off x="1097280" y="1845734"/>
            <a:ext cx="10058400" cy="3160219"/>
          </a:xfrm>
        </p:spPr>
        <p:txBody>
          <a:bodyPr/>
          <a:lstStyle/>
          <a:p>
            <a:r>
              <a:rPr lang="en-US" dirty="0" smtClean="0"/>
              <a:t>Since accuracy score is not a good metric for imbalanced data set, we considered the following metrics</a:t>
            </a:r>
          </a:p>
          <a:p>
            <a:r>
              <a:rPr lang="en-US" dirty="0" smtClean="0"/>
              <a:t>1. Precision</a:t>
            </a:r>
          </a:p>
          <a:p>
            <a:r>
              <a:rPr lang="en-US" dirty="0" smtClean="0"/>
              <a:t>2. Recall</a:t>
            </a:r>
          </a:p>
          <a:p>
            <a:r>
              <a:rPr lang="en-US" dirty="0" smtClean="0"/>
              <a:t>3. F1 score</a:t>
            </a:r>
          </a:p>
          <a:p>
            <a:r>
              <a:rPr lang="en-US" dirty="0" smtClean="0"/>
              <a:t>4. Mathews Correlation Coefficient</a:t>
            </a:r>
            <a:endParaRPr lang="en-US" dirty="0"/>
          </a:p>
        </p:txBody>
      </p:sp>
    </p:spTree>
    <p:extLst>
      <p:ext uri="{BB962C8B-B14F-4D97-AF65-F5344CB8AC3E}">
        <p14:creationId xmlns:p14="http://schemas.microsoft.com/office/powerpoint/2010/main" val="21586146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Sampling Techniques</a:t>
            </a:r>
            <a:endParaRPr lang="en-US" dirty="0"/>
          </a:p>
        </p:txBody>
      </p:sp>
      <p:sp>
        <p:nvSpPr>
          <p:cNvPr id="3" name="Content Placeholder 2"/>
          <p:cNvSpPr>
            <a:spLocks noGrp="1"/>
          </p:cNvSpPr>
          <p:nvPr>
            <p:ph idx="1"/>
          </p:nvPr>
        </p:nvSpPr>
        <p:spPr>
          <a:xfrm>
            <a:off x="1097280" y="1845734"/>
            <a:ext cx="10058400" cy="2168327"/>
          </a:xfrm>
        </p:spPr>
        <p:txBody>
          <a:bodyPr/>
          <a:lstStyle/>
          <a:p>
            <a:r>
              <a:rPr lang="en-US" dirty="0" smtClean="0"/>
              <a:t>To overcome the imbalanced nature of the dataset, some sampling techniques were done. These techniques include</a:t>
            </a:r>
          </a:p>
          <a:p>
            <a:r>
              <a:rPr lang="en-US" dirty="0" smtClean="0"/>
              <a:t>1. Random Over Sampling</a:t>
            </a:r>
          </a:p>
          <a:p>
            <a:r>
              <a:rPr lang="en-US" dirty="0" smtClean="0"/>
              <a:t>2. Random Under Sampling</a:t>
            </a:r>
          </a:p>
          <a:p>
            <a:r>
              <a:rPr lang="en-US" dirty="0" smtClean="0"/>
              <a:t>3. Synthetic Minority Over Sampling Technique(SMOTE)</a:t>
            </a:r>
            <a:endParaRPr lang="en-US" dirty="0"/>
          </a:p>
        </p:txBody>
      </p:sp>
    </p:spTree>
    <p:extLst>
      <p:ext uri="{BB962C8B-B14F-4D97-AF65-F5344CB8AC3E}">
        <p14:creationId xmlns:p14="http://schemas.microsoft.com/office/powerpoint/2010/main" val="1496671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Over Sampling</a:t>
            </a:r>
            <a:endParaRPr lang="en-US" dirty="0"/>
          </a:p>
        </p:txBody>
      </p:sp>
      <p:sp>
        <p:nvSpPr>
          <p:cNvPr id="3" name="Content Placeholder 2"/>
          <p:cNvSpPr>
            <a:spLocks noGrp="1"/>
          </p:cNvSpPr>
          <p:nvPr>
            <p:ph sz="half" idx="1"/>
          </p:nvPr>
        </p:nvSpPr>
        <p:spPr/>
        <p:txBody>
          <a:bodyPr/>
          <a:lstStyle/>
          <a:p>
            <a:pPr algn="just"/>
            <a:r>
              <a:rPr lang="en-US" dirty="0" smtClean="0"/>
              <a:t>This sampling technique involves randomly duplicating examples of the minority class and adding them to the training set.</a:t>
            </a:r>
          </a:p>
          <a:p>
            <a:pPr algn="just"/>
            <a:r>
              <a:rPr lang="en-US" dirty="0" smtClean="0"/>
              <a:t>Examples from the training dataset are selected randomly with replacement </a:t>
            </a:r>
            <a:r>
              <a:rPr lang="en-US" dirty="0" err="1" smtClean="0"/>
              <a:t>i.e</a:t>
            </a:r>
            <a:r>
              <a:rPr lang="en-US" dirty="0" smtClean="0"/>
              <a:t> examples from the minority class can be chosen and added to the new “more balanced” training dataset multiple times; they are selected from the original training dataset, added to the new training set and then returned or “replaced” in the original dataset, allowing them to be selected again</a:t>
            </a:r>
            <a:endParaRPr lang="en-US"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416057" y="2391290"/>
            <a:ext cx="4739623" cy="2932247"/>
          </a:xfrm>
        </p:spPr>
      </p:pic>
    </p:spTree>
    <p:extLst>
      <p:ext uri="{BB962C8B-B14F-4D97-AF65-F5344CB8AC3E}">
        <p14:creationId xmlns:p14="http://schemas.microsoft.com/office/powerpoint/2010/main" val="29489522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Random Under Sampling</a:t>
            </a:r>
            <a:endParaRPr lang="en-US" dirty="0"/>
          </a:p>
        </p:txBody>
      </p:sp>
      <p:sp>
        <p:nvSpPr>
          <p:cNvPr id="3" name="Content Placeholder 2"/>
          <p:cNvSpPr>
            <a:spLocks noGrp="1"/>
          </p:cNvSpPr>
          <p:nvPr>
            <p:ph sz="half" idx="1"/>
          </p:nvPr>
        </p:nvSpPr>
        <p:spPr/>
        <p:txBody>
          <a:bodyPr/>
          <a:lstStyle/>
          <a:p>
            <a:pPr marL="0" indent="0" algn="just">
              <a:buNone/>
            </a:pPr>
            <a:r>
              <a:rPr lang="en-US" dirty="0"/>
              <a:t>This sampling technique involves randomly </a:t>
            </a:r>
            <a:r>
              <a:rPr lang="en-US" dirty="0" smtClean="0"/>
              <a:t>removing examples </a:t>
            </a:r>
            <a:r>
              <a:rPr lang="en-US" dirty="0"/>
              <a:t>of the </a:t>
            </a:r>
            <a:r>
              <a:rPr lang="en-US" dirty="0" smtClean="0"/>
              <a:t>majority class</a:t>
            </a:r>
          </a:p>
          <a:p>
            <a:pPr marL="0" indent="0" algn="just">
              <a:buNone/>
            </a:pPr>
            <a:r>
              <a:rPr lang="en-US" dirty="0" smtClean="0"/>
              <a:t>Examples </a:t>
            </a:r>
            <a:r>
              <a:rPr lang="en-US" dirty="0"/>
              <a:t>from the training dataset are selected randomly </a:t>
            </a:r>
            <a:r>
              <a:rPr lang="en-US" dirty="0" err="1" smtClean="0"/>
              <a:t>i.e</a:t>
            </a:r>
            <a:r>
              <a:rPr lang="en-US" dirty="0" smtClean="0"/>
              <a:t> </a:t>
            </a:r>
            <a:r>
              <a:rPr lang="en-US" dirty="0"/>
              <a:t>examples from the </a:t>
            </a:r>
            <a:r>
              <a:rPr lang="en-US" dirty="0" smtClean="0"/>
              <a:t>majority class </a:t>
            </a:r>
            <a:r>
              <a:rPr lang="en-US" dirty="0"/>
              <a:t>can be chosen and </a:t>
            </a:r>
            <a:r>
              <a:rPr lang="en-US" dirty="0" smtClean="0"/>
              <a:t>removed from the new “more </a:t>
            </a:r>
            <a:r>
              <a:rPr lang="en-US" dirty="0"/>
              <a:t>balanced” training </a:t>
            </a:r>
            <a:r>
              <a:rPr lang="en-US" dirty="0" smtClean="0"/>
              <a:t>dataset; </a:t>
            </a:r>
            <a:endParaRPr lang="en-US" dirty="0"/>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529345" y="1845734"/>
            <a:ext cx="4751938" cy="3347634"/>
          </a:xfrm>
        </p:spPr>
      </p:pic>
    </p:spTree>
    <p:extLst>
      <p:ext uri="{BB962C8B-B14F-4D97-AF65-F5344CB8AC3E}">
        <p14:creationId xmlns:p14="http://schemas.microsoft.com/office/powerpoint/2010/main" val="244987591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SMOTE</a:t>
            </a:r>
            <a:endParaRPr lang="en-US" dirty="0"/>
          </a:p>
        </p:txBody>
      </p:sp>
      <p:sp>
        <p:nvSpPr>
          <p:cNvPr id="3" name="Content Placeholder 2"/>
          <p:cNvSpPr>
            <a:spLocks noGrp="1"/>
          </p:cNvSpPr>
          <p:nvPr>
            <p:ph sz="half" idx="1"/>
          </p:nvPr>
        </p:nvSpPr>
        <p:spPr/>
        <p:txBody>
          <a:bodyPr/>
          <a:lstStyle/>
          <a:p>
            <a:pPr algn="just"/>
            <a:r>
              <a:rPr lang="en-US" dirty="0" smtClean="0"/>
              <a:t>This technique works like K Nearest Neighbors, </a:t>
            </a:r>
          </a:p>
          <a:p>
            <a:pPr algn="just"/>
            <a:r>
              <a:rPr lang="en-US" sz="2400" dirty="0" smtClean="0">
                <a:solidFill>
                  <a:schemeClr val="tx2"/>
                </a:solidFill>
              </a:rPr>
              <a:t>“Specifically, a random example from the minority class is first chosen, Then k of the nearest neighbors is found for that example are found. A randomly selected neighbor is chosen and a synthetic example is created at a randomly selected point between the two examples in feature space”</a:t>
            </a:r>
            <a:endParaRPr lang="en-US" sz="2400" dirty="0">
              <a:solidFill>
                <a:schemeClr val="tx2"/>
              </a:solidFill>
            </a:endParaRPr>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18555" y="2488635"/>
            <a:ext cx="4937125" cy="2242035"/>
          </a:xfrm>
        </p:spPr>
      </p:pic>
    </p:spTree>
    <p:extLst>
      <p:ext uri="{BB962C8B-B14F-4D97-AF65-F5344CB8AC3E}">
        <p14:creationId xmlns:p14="http://schemas.microsoft.com/office/powerpoint/2010/main" val="355052151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Performance</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284555" y="2214193"/>
            <a:ext cx="4098579" cy="3378200"/>
          </a:xfrm>
        </p:spPr>
      </p:pic>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5383135" y="2339621"/>
            <a:ext cx="5977124" cy="2542345"/>
          </a:xfrm>
        </p:spPr>
      </p:pic>
    </p:spTree>
    <p:extLst>
      <p:ext uri="{BB962C8B-B14F-4D97-AF65-F5344CB8AC3E}">
        <p14:creationId xmlns:p14="http://schemas.microsoft.com/office/powerpoint/2010/main" val="324010032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Performance</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64140" y="2001245"/>
            <a:ext cx="4880545" cy="4022725"/>
          </a:xfrm>
        </p:spPr>
      </p:pic>
    </p:spTree>
    <p:extLst>
      <p:ext uri="{BB962C8B-B14F-4D97-AF65-F5344CB8AC3E}">
        <p14:creationId xmlns:p14="http://schemas.microsoft.com/office/powerpoint/2010/main" val="2777065476"/>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374</TotalTime>
  <Words>510</Words>
  <Application>Microsoft Office PowerPoint</Application>
  <PresentationFormat>Widescreen</PresentationFormat>
  <Paragraphs>37</Paragraphs>
  <Slides>11</Slides>
  <Notes>0</Notes>
  <HiddenSlides>0</HiddenSlides>
  <MMClips>1</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Calibri Light</vt:lpstr>
      <vt:lpstr>Retrospect</vt:lpstr>
      <vt:lpstr>Vehicle Insurance</vt:lpstr>
      <vt:lpstr>Introduction</vt:lpstr>
      <vt:lpstr>Alternative model validation(metrics)</vt:lpstr>
      <vt:lpstr>Sampling Techniques</vt:lpstr>
      <vt:lpstr>Random Over Sampling</vt:lpstr>
      <vt:lpstr>Random Under Sampling</vt:lpstr>
      <vt:lpstr>SMOTE</vt:lpstr>
      <vt:lpstr>Model Performance</vt:lpstr>
      <vt:lpstr>Model Performance</vt:lpstr>
      <vt:lpstr>Conclusion and Future Works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Vehicle Insurance</dc:title>
  <dc:creator>Samie</dc:creator>
  <cp:lastModifiedBy>Samie</cp:lastModifiedBy>
  <cp:revision>9</cp:revision>
  <dcterms:created xsi:type="dcterms:W3CDTF">2021-09-18T00:20:06Z</dcterms:created>
  <dcterms:modified xsi:type="dcterms:W3CDTF">2021-09-18T11:39:31Z</dcterms:modified>
</cp:coreProperties>
</file>