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63" r:id="rId4"/>
    <p:sldId id="264" r:id="rId5"/>
    <p:sldId id="265" r:id="rId6"/>
    <p:sldId id="266" r:id="rId7"/>
    <p:sldId id="267" r:id="rId8"/>
    <p:sldId id="268" r:id="rId9"/>
    <p:sldId id="258" r:id="rId10"/>
    <p:sldId id="259" r:id="rId11"/>
    <p:sldId id="26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732" y="54"/>
      </p:cViewPr>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832B9-E681-404A-8246-F2515F93ABC2}" type="datetimeFigureOut">
              <a:rPr lang="zh-CN" altLang="en-US" smtClean="0"/>
              <a:t>2023/10/11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3EF7D-294D-45ED-9F98-E923F3F77D1D}" type="slidenum">
              <a:rPr lang="zh-CN" altLang="en-US" smtClean="0"/>
              <a:t>‹#›</a:t>
            </a:fld>
            <a:endParaRPr lang="zh-CN" altLang="en-US"/>
          </a:p>
        </p:txBody>
      </p:sp>
    </p:spTree>
    <p:extLst>
      <p:ext uri="{BB962C8B-B14F-4D97-AF65-F5344CB8AC3E}">
        <p14:creationId xmlns:p14="http://schemas.microsoft.com/office/powerpoint/2010/main" val="930945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ltLang="zh-CN"/>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zh-CN"/>
              <a:t>Click to edit Master subtitle style</a:t>
            </a:r>
            <a:endParaRPr lang="en-US" dirty="0"/>
          </a:p>
        </p:txBody>
      </p:sp>
      <p:sp>
        <p:nvSpPr>
          <p:cNvPr id="4" name="Date Placeholder 3"/>
          <p:cNvSpPr>
            <a:spLocks noGrp="1"/>
          </p:cNvSpPr>
          <p:nvPr>
            <p:ph type="dt" sz="half" idx="10"/>
          </p:nvPr>
        </p:nvSpPr>
        <p:spPr/>
        <p:txBody>
          <a:bodyPr/>
          <a:lstStyle/>
          <a:p>
            <a:fld id="{E14AE972-30C1-40A7-8FA9-435310CAC8D7}" type="datetimeFigureOut">
              <a:rPr lang="zh-CN" altLang="en-US" smtClean="0"/>
              <a:t>2023/10/11</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6AEDC6B6-99C2-4107-9109-70C050A1095F}"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60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US" dirty="0"/>
          </a:p>
        </p:txBody>
      </p:sp>
      <p:sp>
        <p:nvSpPr>
          <p:cNvPr id="4" name="Date Placeholder 3"/>
          <p:cNvSpPr>
            <a:spLocks noGrp="1"/>
          </p:cNvSpPr>
          <p:nvPr>
            <p:ph type="dt" sz="half" idx="10"/>
          </p:nvPr>
        </p:nvSpPr>
        <p:spPr/>
        <p:txBody>
          <a:bodyPr/>
          <a:lstStyle/>
          <a:p>
            <a:fld id="{E14AE972-30C1-40A7-8FA9-435310CAC8D7}" type="datetimeFigureOut">
              <a:rPr lang="zh-CN" altLang="en-US" smtClean="0"/>
              <a:t>2023/10/11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EDC6B6-99C2-4107-9109-70C050A1095F}"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958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ltLang="zh-CN"/>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US" dirty="0"/>
          </a:p>
        </p:txBody>
      </p:sp>
      <p:sp>
        <p:nvSpPr>
          <p:cNvPr id="4" name="Date Placeholder 3"/>
          <p:cNvSpPr>
            <a:spLocks noGrp="1"/>
          </p:cNvSpPr>
          <p:nvPr>
            <p:ph type="dt" sz="half" idx="10"/>
          </p:nvPr>
        </p:nvSpPr>
        <p:spPr/>
        <p:txBody>
          <a:bodyPr/>
          <a:lstStyle/>
          <a:p>
            <a:fld id="{E14AE972-30C1-40A7-8FA9-435310CAC8D7}" type="datetimeFigureOut">
              <a:rPr lang="zh-CN" altLang="en-US" smtClean="0"/>
              <a:t>2023/10/11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EDC6B6-99C2-4107-9109-70C050A1095F}"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753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a:t>Click to edit Master title style</a:t>
            </a:r>
            <a:endParaRPr lang="en-US" dirty="0"/>
          </a:p>
        </p:txBody>
      </p:sp>
      <p:sp>
        <p:nvSpPr>
          <p:cNvPr id="3" name="Content Placeholder 2"/>
          <p:cNvSpPr>
            <a:spLocks noGrp="1"/>
          </p:cNvSpPr>
          <p:nvPr>
            <p:ph idx="1"/>
          </p:nvPr>
        </p:nvSpPr>
        <p:spPr/>
        <p:txBody>
          <a:bodyPr anchor="t"/>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US" dirty="0"/>
          </a:p>
        </p:txBody>
      </p:sp>
      <p:sp>
        <p:nvSpPr>
          <p:cNvPr id="4" name="Date Placeholder 3"/>
          <p:cNvSpPr>
            <a:spLocks noGrp="1"/>
          </p:cNvSpPr>
          <p:nvPr>
            <p:ph type="dt" sz="half" idx="10"/>
          </p:nvPr>
        </p:nvSpPr>
        <p:spPr/>
        <p:txBody>
          <a:bodyPr/>
          <a:lstStyle/>
          <a:p>
            <a:fld id="{E14AE972-30C1-40A7-8FA9-435310CAC8D7}" type="datetimeFigureOut">
              <a:rPr lang="zh-CN" altLang="en-US" smtClean="0"/>
              <a:t>2023/10/11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EDC6B6-99C2-4107-9109-70C050A1095F}"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077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ltLang="zh-CN"/>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ltLang="zh-CN"/>
              <a:t>Click to edit Master text styles</a:t>
            </a:r>
          </a:p>
        </p:txBody>
      </p:sp>
      <p:sp>
        <p:nvSpPr>
          <p:cNvPr id="4" name="Date Placeholder 3"/>
          <p:cNvSpPr>
            <a:spLocks noGrp="1"/>
          </p:cNvSpPr>
          <p:nvPr>
            <p:ph type="dt" sz="half" idx="10"/>
          </p:nvPr>
        </p:nvSpPr>
        <p:spPr/>
        <p:txBody>
          <a:bodyPr/>
          <a:lstStyle/>
          <a:p>
            <a:fld id="{E14AE972-30C1-40A7-8FA9-435310CAC8D7}" type="datetimeFigureOut">
              <a:rPr lang="zh-CN" altLang="en-US" smtClean="0"/>
              <a:t>2023/10/11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EDC6B6-99C2-4107-9109-70C050A1095F}"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394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ltLang="zh-CN"/>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US" dirty="0"/>
          </a:p>
        </p:txBody>
      </p:sp>
      <p:sp>
        <p:nvSpPr>
          <p:cNvPr id="5" name="Date Placeholder 4"/>
          <p:cNvSpPr>
            <a:spLocks noGrp="1"/>
          </p:cNvSpPr>
          <p:nvPr>
            <p:ph type="dt" sz="half" idx="10"/>
          </p:nvPr>
        </p:nvSpPr>
        <p:spPr/>
        <p:txBody>
          <a:bodyPr/>
          <a:lstStyle/>
          <a:p>
            <a:fld id="{E14AE972-30C1-40A7-8FA9-435310CAC8D7}" type="datetimeFigureOut">
              <a:rPr lang="zh-CN" altLang="en-US" smtClean="0"/>
              <a:t>2023/10/11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EDC6B6-99C2-4107-9109-70C050A1095F}"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416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ltLang="zh-CN"/>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CN"/>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CN"/>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US" dirty="0"/>
          </a:p>
        </p:txBody>
      </p:sp>
      <p:sp>
        <p:nvSpPr>
          <p:cNvPr id="7" name="Date Placeholder 6"/>
          <p:cNvSpPr>
            <a:spLocks noGrp="1"/>
          </p:cNvSpPr>
          <p:nvPr>
            <p:ph type="dt" sz="half" idx="10"/>
          </p:nvPr>
        </p:nvSpPr>
        <p:spPr/>
        <p:txBody>
          <a:bodyPr/>
          <a:lstStyle/>
          <a:p>
            <a:fld id="{E14AE972-30C1-40A7-8FA9-435310CAC8D7}" type="datetimeFigureOut">
              <a:rPr lang="zh-CN" altLang="en-US" smtClean="0"/>
              <a:t>2023/10/11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EDC6B6-99C2-4107-9109-70C050A1095F}"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00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a:t>Click to edit Master title style</a:t>
            </a:r>
            <a:endParaRPr lang="en-US" dirty="0"/>
          </a:p>
        </p:txBody>
      </p:sp>
      <p:sp>
        <p:nvSpPr>
          <p:cNvPr id="3" name="Date Placeholder 2"/>
          <p:cNvSpPr>
            <a:spLocks noGrp="1"/>
          </p:cNvSpPr>
          <p:nvPr>
            <p:ph type="dt" sz="half" idx="10"/>
          </p:nvPr>
        </p:nvSpPr>
        <p:spPr/>
        <p:txBody>
          <a:bodyPr/>
          <a:lstStyle/>
          <a:p>
            <a:fld id="{E14AE972-30C1-40A7-8FA9-435310CAC8D7}" type="datetimeFigureOut">
              <a:rPr lang="zh-CN" altLang="en-US" smtClean="0"/>
              <a:t>2023/10/11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EDC6B6-99C2-4107-9109-70C050A1095F}"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911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AE972-30C1-40A7-8FA9-435310CAC8D7}" type="datetimeFigureOut">
              <a:rPr lang="zh-CN" altLang="en-US" smtClean="0"/>
              <a:t>2023/10/11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EDC6B6-99C2-4107-9109-70C050A1095F}" type="slidenum">
              <a:rPr lang="zh-CN" altLang="en-US" smtClean="0"/>
              <a:t>‹#›</a:t>
            </a:fld>
            <a:endParaRPr lang="zh-CN" altLang="en-US"/>
          </a:p>
        </p:txBody>
      </p:sp>
    </p:spTree>
    <p:extLst>
      <p:ext uri="{BB962C8B-B14F-4D97-AF65-F5344CB8AC3E}">
        <p14:creationId xmlns:p14="http://schemas.microsoft.com/office/powerpoint/2010/main" val="182425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ltLang="zh-CN"/>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CN"/>
              <a:t>Click to edit Master text styles</a:t>
            </a:r>
          </a:p>
        </p:txBody>
      </p:sp>
      <p:sp>
        <p:nvSpPr>
          <p:cNvPr id="5" name="Date Placeholder 4"/>
          <p:cNvSpPr>
            <a:spLocks noGrp="1"/>
          </p:cNvSpPr>
          <p:nvPr>
            <p:ph type="dt" sz="half" idx="10"/>
          </p:nvPr>
        </p:nvSpPr>
        <p:spPr/>
        <p:txBody>
          <a:bodyPr/>
          <a:lstStyle/>
          <a:p>
            <a:fld id="{E14AE972-30C1-40A7-8FA9-435310CAC8D7}" type="datetimeFigureOut">
              <a:rPr lang="zh-CN" altLang="en-US" smtClean="0"/>
              <a:t>2023/10/11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EDC6B6-99C2-4107-9109-70C050A1095F}"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38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ltLang="zh-CN"/>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ltLang="zh-CN"/>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CN"/>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14AE972-30C1-40A7-8FA9-435310CAC8D7}" type="datetimeFigureOut">
              <a:rPr lang="zh-CN" altLang="en-US" smtClean="0"/>
              <a:t>2023/10/11</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6AEDC6B6-99C2-4107-9109-70C050A1095F}"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90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ltLang="zh-CN"/>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14AE972-30C1-40A7-8FA9-435310CAC8D7}" type="datetimeFigureOut">
              <a:rPr lang="zh-CN" altLang="en-US" smtClean="0"/>
              <a:t>2023/10/11</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AEDC6B6-99C2-4107-9109-70C050A1095F}"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70152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edenbd/150k-lyrics-labeled-with-spotify-vale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edenbd/150k-lyrics-labeled-with-spotify-val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E3D6-C1D2-5694-E5C6-B66548696BA7}"/>
              </a:ext>
            </a:extLst>
          </p:cNvPr>
          <p:cNvSpPr>
            <a:spLocks noGrp="1"/>
          </p:cNvSpPr>
          <p:nvPr>
            <p:ph type="ctrTitle"/>
          </p:nvPr>
        </p:nvSpPr>
        <p:spPr>
          <a:xfrm>
            <a:off x="199177" y="506994"/>
            <a:ext cx="10855676" cy="2836735"/>
          </a:xfrm>
        </p:spPr>
        <p:txBody>
          <a:bodyPr>
            <a:normAutofit/>
          </a:bodyPr>
          <a:lstStyle/>
          <a:p>
            <a:r>
              <a:rPr lang="en-US" altLang="zh-CN" sz="4000" dirty="0">
                <a:latin typeface="Times New Roman" panose="02020603050405020304" pitchFamily="18" charset="0"/>
                <a:cs typeface="Times New Roman" panose="02020603050405020304" pitchFamily="18" charset="0"/>
              </a:rPr>
              <a:t>Web Application Summary: Music recommendation system</a:t>
            </a:r>
            <a:endParaRPr lang="zh-CN" alt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C70A347-9D99-020F-5D86-8BC8733961A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86373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0E0C-B1AA-9A04-84AE-40CCD54931C2}"/>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Application Steps:</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D9E2FB-E2B7-87F2-0FC6-C43F507F7818}"/>
              </a:ext>
            </a:extLst>
          </p:cNvPr>
          <p:cNvSpPr>
            <a:spLocks noGrp="1"/>
          </p:cNvSpPr>
          <p:nvPr>
            <p:ph idx="1"/>
          </p:nvPr>
        </p:nvSpPr>
        <p:spPr/>
        <p:txBody>
          <a:bodyPr>
            <a:normAutofit/>
          </a:bodyPr>
          <a:lstStyle/>
          <a:p>
            <a:pPr algn="l"/>
            <a:r>
              <a:rPr lang="en-US" altLang="zh-CN" sz="2000" b="1" dirty="0">
                <a:effectLst/>
                <a:latin typeface="Times New Roman" panose="02020603050405020304" pitchFamily="18" charset="0"/>
                <a:cs typeface="Times New Roman" panose="02020603050405020304" pitchFamily="18" charset="0"/>
              </a:rPr>
              <a:t>User input</a:t>
            </a:r>
          </a:p>
          <a:p>
            <a:pPr marL="0" indent="0" algn="l">
              <a:buNone/>
            </a:pPr>
            <a:r>
              <a:rPr lang="en-US" altLang="zh-CN" sz="2000" b="0" i="0" dirty="0">
                <a:effectLst/>
                <a:latin typeface="Times New Roman" panose="02020603050405020304" pitchFamily="18" charset="0"/>
                <a:cs typeface="Times New Roman" panose="02020603050405020304" pitchFamily="18" charset="0"/>
              </a:rPr>
              <a:t>Users can provide the name of a song for which they want sentiment predictions. The system will return one of the following predictions:</a:t>
            </a:r>
          </a:p>
          <a:p>
            <a:pPr marL="0" indent="0" algn="l">
              <a:buNone/>
            </a:pPr>
            <a:r>
              <a:rPr lang="en-US" altLang="zh-CN" sz="2000" b="0" i="0" dirty="0">
                <a:effectLst/>
                <a:latin typeface="Times New Roman" panose="02020603050405020304" pitchFamily="18" charset="0"/>
                <a:cs typeface="Times New Roman" panose="02020603050405020304" pitchFamily="18" charset="0"/>
              </a:rPr>
              <a:t>Three categories: positive, negative, or neutral.</a:t>
            </a:r>
          </a:p>
          <a:p>
            <a:pPr marL="0" indent="0" algn="l">
              <a:buNone/>
            </a:pPr>
            <a:r>
              <a:rPr lang="en-US" altLang="zh-CN" sz="2000" b="0" i="0" dirty="0">
                <a:effectLst/>
                <a:latin typeface="Times New Roman" panose="02020603050405020304" pitchFamily="18" charset="0"/>
                <a:cs typeface="Times New Roman" panose="02020603050405020304" pitchFamily="18" charset="0"/>
              </a:rPr>
              <a:t>Two categories: positive and negative.</a:t>
            </a:r>
          </a:p>
          <a:p>
            <a:pPr marL="0" indent="0" algn="l">
              <a:buNone/>
            </a:pPr>
            <a:r>
              <a:rPr lang="en-US" altLang="zh-CN" sz="2000" b="0" i="0" dirty="0">
                <a:effectLst/>
                <a:latin typeface="Times New Roman" panose="02020603050405020304" pitchFamily="18" charset="0"/>
                <a:cs typeface="Times New Roman" panose="02020603050405020304" pitchFamily="18" charset="0"/>
              </a:rPr>
              <a:t>A composite sentiment score within the range of 0 to 1.</a:t>
            </a:r>
          </a:p>
        </p:txBody>
      </p:sp>
    </p:spTree>
    <p:extLst>
      <p:ext uri="{BB962C8B-B14F-4D97-AF65-F5344CB8AC3E}">
        <p14:creationId xmlns:p14="http://schemas.microsoft.com/office/powerpoint/2010/main" val="175697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164D-C9CF-A899-640D-07EDFAB557A3}"/>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Application Steps:</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B8A72D-5BA9-8058-9D3D-54918C0ED299}"/>
              </a:ext>
            </a:extLst>
          </p:cNvPr>
          <p:cNvSpPr>
            <a:spLocks noGrp="1"/>
          </p:cNvSpPr>
          <p:nvPr>
            <p:ph idx="1"/>
          </p:nvPr>
        </p:nvSpPr>
        <p:spPr/>
        <p:txBody>
          <a:bodyPr>
            <a:normAutofit fontScale="92500"/>
          </a:bodyPr>
          <a:lstStyle/>
          <a:p>
            <a:r>
              <a:rPr lang="en-US" altLang="zh-CN" b="1" dirty="0">
                <a:solidFill>
                  <a:srgbClr val="0E101A"/>
                </a:solidFill>
                <a:effectLst/>
                <a:latin typeface="Times New Roman" panose="02020603050405020304" pitchFamily="18" charset="0"/>
                <a:cs typeface="Times New Roman" panose="02020603050405020304" pitchFamily="18" charset="0"/>
              </a:rPr>
              <a:t>Data Loading:</a:t>
            </a:r>
            <a:r>
              <a:rPr lang="en-US" altLang="zh-CN" dirty="0">
                <a:solidFill>
                  <a:srgbClr val="0E101A"/>
                </a:solidFill>
                <a:effectLst/>
                <a:latin typeface="Times New Roman" panose="02020603050405020304" pitchFamily="18" charset="0"/>
                <a:cs typeface="Times New Roman" panose="02020603050405020304" pitchFamily="18" charset="0"/>
              </a:rPr>
              <a:t> We load a CSV file containing music lyrics and Valence values as our database.</a:t>
            </a:r>
          </a:p>
          <a:p>
            <a:pPr marL="0" indent="0">
              <a:buNone/>
            </a:pPr>
            <a:endParaRPr lang="en-US" altLang="zh-CN" dirty="0">
              <a:solidFill>
                <a:srgbClr val="0E101A"/>
              </a:solidFill>
              <a:latin typeface="Times New Roman" panose="02020603050405020304" pitchFamily="18" charset="0"/>
              <a:cs typeface="Times New Roman" panose="02020603050405020304" pitchFamily="18" charset="0"/>
            </a:endParaRPr>
          </a:p>
          <a:p>
            <a:r>
              <a:rPr lang="en-US" altLang="zh-CN" b="1" dirty="0">
                <a:solidFill>
                  <a:srgbClr val="0E101A"/>
                </a:solidFill>
                <a:effectLst/>
                <a:latin typeface="Times New Roman" panose="02020603050405020304" pitchFamily="18" charset="0"/>
                <a:cs typeface="Times New Roman" panose="02020603050405020304" pitchFamily="18" charset="0"/>
              </a:rPr>
              <a:t>Sentiment Analysis:</a:t>
            </a:r>
            <a:r>
              <a:rPr lang="en-US" altLang="zh-CN" dirty="0">
                <a:solidFill>
                  <a:srgbClr val="0E101A"/>
                </a:solidFill>
                <a:effectLst/>
                <a:latin typeface="Times New Roman" panose="02020603050405020304" pitchFamily="18" charset="0"/>
                <a:cs typeface="Times New Roman" panose="02020603050405020304" pitchFamily="18" charset="0"/>
              </a:rPr>
              <a:t> Since there are no emotion labels for the lyrics, I intend to use the Valence value in combination with a pre-trained model such as BERT, to predict the emotion of the song. Valence values can provide audio features, while BERT can provide text features. I plan to be able to train a machine learning model that takes as input the Valence values and the text features of the lyrics, and then outputs the emotion labels of the song. This will be able to combine audio and textual information to predict the sentiment of a song </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41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2652-1681-952E-98B2-3493A3F2E17F}"/>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Application Steps:</a:t>
            </a:r>
            <a:endParaRPr lang="zh-CN" altLang="en-US" dirty="0"/>
          </a:p>
        </p:txBody>
      </p:sp>
      <p:sp>
        <p:nvSpPr>
          <p:cNvPr id="3" name="Content Placeholder 2">
            <a:extLst>
              <a:ext uri="{FF2B5EF4-FFF2-40B4-BE49-F238E27FC236}">
                <a16:creationId xmlns:a16="http://schemas.microsoft.com/office/drawing/2014/main" id="{027048CE-EA59-EC7B-7619-684827D2D0D6}"/>
              </a:ext>
            </a:extLst>
          </p:cNvPr>
          <p:cNvSpPr>
            <a:spLocks noGrp="1"/>
          </p:cNvSpPr>
          <p:nvPr>
            <p:ph idx="1"/>
          </p:nvPr>
        </p:nvSpPr>
        <p:spPr/>
        <p:txBody>
          <a:bodyPr/>
          <a:lstStyle/>
          <a:p>
            <a:r>
              <a:rPr lang="en-US" altLang="zh-CN" b="1" i="0" dirty="0">
                <a:effectLst/>
                <a:latin typeface="Times New Roman" panose="02020603050405020304" pitchFamily="18" charset="0"/>
                <a:cs typeface="Times New Roman" panose="02020603050405020304" pitchFamily="18" charset="0"/>
              </a:rPr>
              <a:t>Predicting music sentiment</a:t>
            </a:r>
            <a:r>
              <a:rPr lang="en-US" altLang="zh-CN" b="0" i="0" dirty="0">
                <a:effectLst/>
                <a:latin typeface="Times New Roman" panose="02020603050405020304" pitchFamily="18" charset="0"/>
                <a:cs typeface="Times New Roman" panose="02020603050405020304" pitchFamily="18" charset="0"/>
              </a:rPr>
              <a:t>: The Valence value and lyric sentiment value are used to comprehensively consider the emotion of the music, so as to predict the emotion of the song.</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75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2923-A1DC-A34D-7066-15C5A75E8AAA}"/>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Goal</a:t>
            </a:r>
            <a:endParaRPr lang="zh-CN" alt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CE03AA-48A3-3A87-FAE0-2082022A9EDB}"/>
              </a:ext>
            </a:extLst>
          </p:cNvPr>
          <p:cNvSpPr>
            <a:spLocks noGrp="1"/>
          </p:cNvSpPr>
          <p:nvPr>
            <p:ph idx="1"/>
          </p:nvPr>
        </p:nvSpPr>
        <p:spPr/>
        <p:txBody>
          <a:bodyPr/>
          <a:lstStyle/>
          <a:p>
            <a:r>
              <a:rPr lang="en-US" altLang="zh-CN" b="1" i="0" dirty="0">
                <a:effectLst/>
                <a:latin typeface="Times New Roman" panose="02020603050405020304" pitchFamily="18" charset="0"/>
                <a:cs typeface="Times New Roman" panose="02020603050405020304" pitchFamily="18" charset="0"/>
              </a:rPr>
              <a:t>Goal: </a:t>
            </a:r>
            <a:r>
              <a:rPr lang="en-US" altLang="zh-CN" dirty="0">
                <a:latin typeface="Times New Roman" panose="02020603050405020304" pitchFamily="18" charset="0"/>
                <a:cs typeface="Times New Roman" panose="02020603050405020304" pitchFamily="18" charset="0"/>
              </a:rPr>
              <a:t>Create a web application that recommends songs based on the Valence and lyrical sentiment values provided by the user. Users can also modify the weights to achieve personalized recommendations</a:t>
            </a:r>
          </a:p>
          <a:p>
            <a:pPr marL="0" indent="0">
              <a:buNone/>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22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7173-D0FF-2191-27A0-BEBBC79BB3A2}"/>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Dataset Source</a:t>
            </a:r>
            <a:endParaRPr lang="zh-CN" altLang="en-US" dirty="0"/>
          </a:p>
        </p:txBody>
      </p:sp>
      <p:sp>
        <p:nvSpPr>
          <p:cNvPr id="3" name="Content Placeholder 2">
            <a:extLst>
              <a:ext uri="{FF2B5EF4-FFF2-40B4-BE49-F238E27FC236}">
                <a16:creationId xmlns:a16="http://schemas.microsoft.com/office/drawing/2014/main" id="{C27FFA02-5D05-DB5F-077A-96872127E0B2}"/>
              </a:ext>
            </a:extLst>
          </p:cNvPr>
          <p:cNvSpPr>
            <a:spLocks noGrp="1"/>
          </p:cNvSpPr>
          <p:nvPr>
            <p:ph idx="1"/>
          </p:nvPr>
        </p:nvSpPr>
        <p:spPr/>
        <p:txBody>
          <a:bodyPr/>
          <a:lstStyle/>
          <a:p>
            <a:r>
              <a:rPr lang="en-US" altLang="zh-CN" b="1" i="0" dirty="0">
                <a:effectLst/>
                <a:latin typeface="Times New Roman" panose="02020603050405020304" pitchFamily="18" charset="0"/>
                <a:cs typeface="Times New Roman" panose="02020603050405020304" pitchFamily="18" charset="0"/>
              </a:rPr>
              <a:t>Dataset</a:t>
            </a:r>
            <a:r>
              <a:rPr lang="zh-CN" altLang="en-US" b="1" i="0" dirty="0">
                <a:effectLst/>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 plan to use a music lyrics dataset from Kaggle, which includes lyrics from 150,000 songs, and Spotify's Valence value tag (Only Song Audio Emotion).</a:t>
            </a:r>
          </a:p>
          <a:p>
            <a:r>
              <a:rPr lang="en-US" altLang="zh-CN" i="1" u="sng" dirty="0">
                <a:latin typeface="Times New Roman" panose="02020603050405020304" pitchFamily="18" charset="0"/>
                <a:cs typeface="Times New Roman" panose="02020603050405020304" pitchFamily="18" charset="0"/>
                <a:hlinkClick r:id="rId2"/>
              </a:rPr>
              <a:t>https://www.kaggle.com/datasets/edenbd/150k-lyrics-labeled-with-spotify-valence</a:t>
            </a:r>
            <a:endParaRPr lang="en-US" altLang="zh-CN" i="1" u="sng" dirty="0">
              <a:latin typeface="Times New Roman" panose="02020603050405020304" pitchFamily="18" charset="0"/>
              <a:cs typeface="Times New Roman" panose="02020603050405020304" pitchFamily="18" charset="0"/>
            </a:endParaRPr>
          </a:p>
          <a:p>
            <a:endParaRPr lang="en-US" altLang="zh-CN" i="1" u="sng" dirty="0">
              <a:latin typeface="Times New Roman" panose="02020603050405020304" pitchFamily="18" charset="0"/>
              <a:cs typeface="Times New Roman" panose="02020603050405020304" pitchFamily="18" charset="0"/>
            </a:endParaRPr>
          </a:p>
          <a:p>
            <a:pPr algn="l" fontAlgn="base"/>
            <a:r>
              <a:rPr lang="en-US" altLang="zh-CN" b="1" i="0" dirty="0">
                <a:effectLst/>
                <a:latin typeface="Times New Roman" panose="02020603050405020304" pitchFamily="18" charset="0"/>
                <a:cs typeface="Times New Roman" panose="02020603050405020304" pitchFamily="18" charset="0"/>
              </a:rPr>
              <a:t>Dataset</a:t>
            </a:r>
            <a:r>
              <a:rPr lang="zh-CN" altLang="en-US" b="1" i="0" dirty="0">
                <a:effectLst/>
                <a:latin typeface="Times New Roman" panose="02020603050405020304" pitchFamily="18" charset="0"/>
                <a:cs typeface="Times New Roman" panose="02020603050405020304" pitchFamily="18" charset="0"/>
              </a:rPr>
              <a:t>：</a:t>
            </a:r>
            <a:r>
              <a:rPr lang="en-US" altLang="zh-CN" i="0" dirty="0">
                <a:solidFill>
                  <a:srgbClr val="202124"/>
                </a:solidFill>
                <a:effectLst/>
                <a:latin typeface="zeitung"/>
              </a:rPr>
              <a:t>IMDB Movie Ratings Sentiment Analysis</a:t>
            </a:r>
          </a:p>
          <a:p>
            <a:r>
              <a:rPr lang="en-US" altLang="zh-CN" i="1" u="sng" dirty="0"/>
              <a:t>https://www.kaggle.com/datasets/yasserh/imdb-movie-ratings-sentiment-analysis</a:t>
            </a:r>
            <a:endParaRPr lang="zh-CN" altLang="en-US" i="1" u="sng" dirty="0"/>
          </a:p>
        </p:txBody>
      </p:sp>
    </p:spTree>
    <p:extLst>
      <p:ext uri="{BB962C8B-B14F-4D97-AF65-F5344CB8AC3E}">
        <p14:creationId xmlns:p14="http://schemas.microsoft.com/office/powerpoint/2010/main" val="371244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7FF4-7000-0841-3A78-30A8595DE9A0}"/>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Application Steps:</a:t>
            </a:r>
            <a:endParaRPr lang="zh-CN" altLang="en-US" dirty="0"/>
          </a:p>
        </p:txBody>
      </p:sp>
      <p:sp>
        <p:nvSpPr>
          <p:cNvPr id="3" name="Content Placeholder 2">
            <a:extLst>
              <a:ext uri="{FF2B5EF4-FFF2-40B4-BE49-F238E27FC236}">
                <a16:creationId xmlns:a16="http://schemas.microsoft.com/office/drawing/2014/main" id="{6982B391-B088-BFA8-83E6-07953CA95892}"/>
              </a:ext>
            </a:extLst>
          </p:cNvPr>
          <p:cNvSpPr>
            <a:spLocks noGrp="1"/>
          </p:cNvSpPr>
          <p:nvPr>
            <p:ph idx="1"/>
          </p:nvPr>
        </p:nvSpPr>
        <p:spPr>
          <a:xfrm>
            <a:off x="1294362" y="2015732"/>
            <a:ext cx="9603275" cy="3450613"/>
          </a:xfrm>
        </p:spPr>
        <p:txBody>
          <a:bodyPr/>
          <a:lstStyle/>
          <a:p>
            <a:pPr>
              <a:spcBef>
                <a:spcPts val="0"/>
              </a:spcBef>
            </a:pPr>
            <a:r>
              <a:rPr lang="en-US" altLang="zh-CN" b="1" dirty="0">
                <a:solidFill>
                  <a:srgbClr val="0E101A"/>
                </a:solidFill>
                <a:effectLst/>
                <a:latin typeface="Times New Roman" panose="02020603050405020304" pitchFamily="18" charset="0"/>
                <a:cs typeface="Times New Roman" panose="02020603050405020304" pitchFamily="18" charset="0"/>
              </a:rPr>
              <a:t>   User Input:</a:t>
            </a:r>
            <a:r>
              <a:rPr lang="en-US" altLang="zh-CN" dirty="0">
                <a:solidFill>
                  <a:srgbClr val="0E101A"/>
                </a:solidFill>
                <a:effectLst/>
                <a:latin typeface="Times New Roman" panose="02020603050405020304" pitchFamily="18" charset="0"/>
                <a:cs typeface="Times New Roman" panose="02020603050405020304" pitchFamily="18" charset="0"/>
              </a:rPr>
              <a:t> Users provide two values:</a:t>
            </a:r>
          </a:p>
          <a:p>
            <a:pPr lvl="1">
              <a:spcBef>
                <a:spcPts val="0"/>
              </a:spcBef>
            </a:pPr>
            <a:r>
              <a:rPr lang="en-US" altLang="zh-CN" dirty="0">
                <a:solidFill>
                  <a:srgbClr val="0E101A"/>
                </a:solidFill>
                <a:effectLst/>
                <a:latin typeface="Times New Roman" panose="02020603050405020304" pitchFamily="18" charset="0"/>
                <a:cs typeface="Times New Roman" panose="02020603050405020304" pitchFamily="18" charset="0"/>
              </a:rPr>
              <a:t>Valence value(range: 0-1): This is the sentiment of the audio, where 0 is negative and 1 is positive. (Using data from the database) </a:t>
            </a:r>
          </a:p>
          <a:p>
            <a:pPr lvl="1">
              <a:spcBef>
                <a:spcPts val="0"/>
              </a:spcBef>
            </a:pPr>
            <a:r>
              <a:rPr lang="en-US" altLang="zh-CN" dirty="0">
                <a:solidFill>
                  <a:srgbClr val="0E101A"/>
                </a:solidFill>
                <a:effectLst/>
                <a:latin typeface="Times New Roman" panose="02020603050405020304" pitchFamily="18" charset="0"/>
                <a:cs typeface="Times New Roman" panose="02020603050405020304" pitchFamily="18" charset="0"/>
              </a:rPr>
              <a:t>Lyrics sentiment value (Range: 0 to 1): A user-assessed sentiment value based on the lyrics content, where 0 represents negativity, and 1 represents positivity.</a:t>
            </a:r>
            <a:r>
              <a:rPr lang="en-US" altLang="zh-CN" dirty="0">
                <a:solidFill>
                  <a:srgbClr val="0E101A"/>
                </a:solidFill>
                <a:latin typeface="Times New Roman" panose="02020603050405020304" pitchFamily="18" charset="0"/>
                <a:cs typeface="Times New Roman" panose="02020603050405020304" pitchFamily="18" charset="0"/>
              </a:rPr>
              <a:t>(</a:t>
            </a:r>
            <a:r>
              <a:rPr lang="en-US" altLang="zh-CN" dirty="0">
                <a:solidFill>
                  <a:srgbClr val="0E101A"/>
                </a:solidFill>
                <a:effectLst/>
                <a:latin typeface="Times New Roman" panose="02020603050405020304" pitchFamily="18" charset="0"/>
                <a:cs typeface="Times New Roman" panose="02020603050405020304" pitchFamily="18" charset="0"/>
              </a:rPr>
              <a:t>Using data predicted by a pre-trained model</a:t>
            </a:r>
            <a:r>
              <a:rPr lang="en-US" altLang="zh-CN" dirty="0">
                <a:solidFill>
                  <a:srgbClr val="0E101A"/>
                </a:solidFill>
                <a:latin typeface="Times New Roman" panose="02020603050405020304" pitchFamily="18" charset="0"/>
                <a:cs typeface="Times New Roman" panose="02020603050405020304" pitchFamily="18" charset="0"/>
              </a:rPr>
              <a:t>)</a:t>
            </a:r>
          </a:p>
          <a:p>
            <a:pPr lvl="1">
              <a:spcBef>
                <a:spcPts val="0"/>
              </a:spcBef>
            </a:pPr>
            <a:r>
              <a:rPr lang="en-US" altLang="zh-CN" dirty="0">
                <a:solidFill>
                  <a:srgbClr val="0E101A"/>
                </a:solidFill>
                <a:latin typeface="Times New Roman" panose="02020603050405020304" pitchFamily="18" charset="0"/>
                <a:cs typeface="Times New Roman" panose="02020603050405020304" pitchFamily="18" charset="0"/>
              </a:rPr>
              <a:t>The user can customize the weight or default </a:t>
            </a:r>
          </a:p>
          <a:p>
            <a:endParaRPr lang="zh-CN" altLang="en-US" dirty="0"/>
          </a:p>
        </p:txBody>
      </p:sp>
    </p:spTree>
    <p:extLst>
      <p:ext uri="{BB962C8B-B14F-4D97-AF65-F5344CB8AC3E}">
        <p14:creationId xmlns:p14="http://schemas.microsoft.com/office/powerpoint/2010/main" val="28225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3606-DAD1-E2A7-3217-527F507B62CD}"/>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Application Steps:</a:t>
            </a:r>
            <a:endParaRPr lang="zh-CN" altLang="en-US" dirty="0"/>
          </a:p>
        </p:txBody>
      </p:sp>
      <p:sp>
        <p:nvSpPr>
          <p:cNvPr id="3" name="Content Placeholder 2">
            <a:extLst>
              <a:ext uri="{FF2B5EF4-FFF2-40B4-BE49-F238E27FC236}">
                <a16:creationId xmlns:a16="http://schemas.microsoft.com/office/drawing/2014/main" id="{3644623D-5798-8C3D-9B97-B270425E50E4}"/>
              </a:ext>
            </a:extLst>
          </p:cNvPr>
          <p:cNvSpPr>
            <a:spLocks noGrp="1"/>
          </p:cNvSpPr>
          <p:nvPr>
            <p:ph idx="1"/>
          </p:nvPr>
        </p:nvSpPr>
        <p:spPr/>
        <p:txBody>
          <a:bodyPr>
            <a:normAutofit lnSpcReduction="10000"/>
          </a:bodyPr>
          <a:lstStyle/>
          <a:p>
            <a:r>
              <a:rPr lang="en-US" altLang="zh-CN" b="1" dirty="0">
                <a:solidFill>
                  <a:srgbClr val="0E101A"/>
                </a:solidFill>
                <a:effectLst/>
                <a:latin typeface="Times New Roman" panose="02020603050405020304" pitchFamily="18" charset="0"/>
                <a:cs typeface="Times New Roman" panose="02020603050405020304" pitchFamily="18" charset="0"/>
              </a:rPr>
              <a:t>Data Loading:</a:t>
            </a:r>
            <a:r>
              <a:rPr lang="en-US" altLang="zh-CN" dirty="0">
                <a:solidFill>
                  <a:srgbClr val="0E101A"/>
                </a:solidFill>
                <a:effectLst/>
                <a:latin typeface="Times New Roman" panose="02020603050405020304" pitchFamily="18" charset="0"/>
                <a:cs typeface="Times New Roman" panose="02020603050405020304" pitchFamily="18" charset="0"/>
              </a:rPr>
              <a:t> We load a CSV file containing music lyrics and Valence values as our database.</a:t>
            </a:r>
          </a:p>
          <a:p>
            <a:pPr marL="0" indent="0">
              <a:buNone/>
            </a:pPr>
            <a:endParaRPr lang="en-US" altLang="zh-CN" dirty="0">
              <a:solidFill>
                <a:srgbClr val="0E101A"/>
              </a:solidFill>
              <a:effectLst/>
              <a:latin typeface="Times New Roman" panose="02020603050405020304" pitchFamily="18" charset="0"/>
              <a:cs typeface="Times New Roman" panose="02020603050405020304" pitchFamily="18" charset="0"/>
            </a:endParaRPr>
          </a:p>
          <a:p>
            <a:r>
              <a:rPr lang="en-US" altLang="zh-CN" b="1" dirty="0">
                <a:solidFill>
                  <a:srgbClr val="0E101A"/>
                </a:solidFill>
                <a:effectLst/>
                <a:latin typeface="Times New Roman" panose="02020603050405020304" pitchFamily="18" charset="0"/>
                <a:cs typeface="Times New Roman" panose="02020603050405020304" pitchFamily="18" charset="0"/>
              </a:rPr>
              <a:t>Sentiment Analysis: </a:t>
            </a:r>
            <a:r>
              <a:rPr lang="en-US" altLang="zh-CN" dirty="0">
                <a:solidFill>
                  <a:srgbClr val="0E101A"/>
                </a:solidFill>
                <a:effectLst/>
                <a:latin typeface="Times New Roman" panose="02020603050405020304" pitchFamily="18" charset="0"/>
                <a:cs typeface="Times New Roman" panose="02020603050405020304" pitchFamily="18" charset="0"/>
              </a:rPr>
              <a:t>Since I couldn't find a dataset with labeled lyrics, I plan to use a pre-trained sentiment analysis model (e.g. BERT) on IMDB movie reviews or Twitter reviews with labeled datasets for supervised learning. Then the pre-trained model is fine-tuned to some extent to evaluate the performance of the model. This model is then used to perform sentiment analysis on the lyrics text to obtain sentiment labels, and the sentiment scores are mapped to a range of 0 to 1 (Sigmoid) to match the range of valence. </a:t>
            </a:r>
            <a:endParaRPr lang="zh-CN" altLang="en-US" dirty="0"/>
          </a:p>
        </p:txBody>
      </p:sp>
    </p:spTree>
    <p:extLst>
      <p:ext uri="{BB962C8B-B14F-4D97-AF65-F5344CB8AC3E}">
        <p14:creationId xmlns:p14="http://schemas.microsoft.com/office/powerpoint/2010/main" val="311226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2BA5-1BFD-4467-832C-BF9D1CE20B7E}"/>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Application Steps:</a:t>
            </a:r>
            <a:endParaRPr lang="zh-CN" altLang="en-US" dirty="0"/>
          </a:p>
        </p:txBody>
      </p:sp>
      <p:sp>
        <p:nvSpPr>
          <p:cNvPr id="3" name="Content Placeholder 2">
            <a:extLst>
              <a:ext uri="{FF2B5EF4-FFF2-40B4-BE49-F238E27FC236}">
                <a16:creationId xmlns:a16="http://schemas.microsoft.com/office/drawing/2014/main" id="{40D15554-BC89-D9A6-EE5C-F8902F43CBC1}"/>
              </a:ext>
            </a:extLst>
          </p:cNvPr>
          <p:cNvSpPr>
            <a:spLocks noGrp="1"/>
          </p:cNvSpPr>
          <p:nvPr>
            <p:ph idx="1"/>
          </p:nvPr>
        </p:nvSpPr>
        <p:spPr/>
        <p:txBody>
          <a:bodyPr/>
          <a:lstStyle/>
          <a:p>
            <a:pPr algn="l"/>
            <a:r>
              <a:rPr lang="en-US" altLang="zh-CN" b="1" i="0" dirty="0">
                <a:effectLst/>
                <a:latin typeface="Times New Roman" panose="02020603050405020304" pitchFamily="18" charset="0"/>
                <a:cs typeface="Times New Roman" panose="02020603050405020304" pitchFamily="18" charset="0"/>
              </a:rPr>
              <a:t>Weighted Average </a:t>
            </a:r>
            <a:r>
              <a:rPr lang="en-US" altLang="zh-CN" b="1" i="0" dirty="0" err="1">
                <a:effectLst/>
                <a:latin typeface="Times New Roman" panose="02020603050405020304" pitchFamily="18" charset="0"/>
                <a:cs typeface="Times New Roman" panose="02020603050405020304" pitchFamily="18" charset="0"/>
              </a:rPr>
              <a:t>Calculation</a:t>
            </a:r>
            <a:r>
              <a:rPr lang="en-US" altLang="zh-CN" dirty="0" err="1">
                <a:solidFill>
                  <a:srgbClr val="0E101A"/>
                </a:solidFill>
                <a:latin typeface="Times New Roman" panose="02020603050405020304" pitchFamily="18" charset="0"/>
                <a:cs typeface="Times New Roman" panose="02020603050405020304" pitchFamily="18" charset="0"/>
              </a:rPr>
              <a:t>:</a:t>
            </a:r>
            <a:r>
              <a:rPr lang="en-US" altLang="zh-CN" i="0" dirty="0" err="1">
                <a:effectLst/>
                <a:latin typeface="Times New Roman" panose="02020603050405020304" pitchFamily="18" charset="0"/>
                <a:cs typeface="Times New Roman" panose="02020603050405020304" pitchFamily="18" charset="0"/>
              </a:rPr>
              <a:t>calculate</a:t>
            </a:r>
            <a:r>
              <a:rPr lang="en-US" altLang="zh-CN" i="0" dirty="0">
                <a:effectLst/>
                <a:latin typeface="Times New Roman" panose="02020603050405020304" pitchFamily="18" charset="0"/>
                <a:cs typeface="Times New Roman" panose="02020603050405020304" pitchFamily="18" charset="0"/>
              </a:rPr>
              <a:t> a weighted average for each song based on user-assigned weights. The weighted average combines Valence value and lyric sentiment value. Users can adjust these weights according to their preferences. </a:t>
            </a:r>
          </a:p>
          <a:p>
            <a:pPr marL="0" indent="0" algn="l">
              <a:buNone/>
            </a:pPr>
            <a:r>
              <a:rPr lang="en-US" altLang="zh-CN" dirty="0">
                <a:latin typeface="Times New Roman" panose="02020603050405020304" pitchFamily="18" charset="0"/>
                <a:cs typeface="Times New Roman" panose="02020603050405020304" pitchFamily="18" charset="0"/>
              </a:rPr>
              <a:t>    </a:t>
            </a:r>
            <a:r>
              <a:rPr lang="en-US" altLang="zh-CN" i="0" dirty="0">
                <a:effectLst/>
                <a:latin typeface="Times New Roman" panose="02020603050405020304" pitchFamily="18" charset="0"/>
                <a:cs typeface="Times New Roman" panose="02020603050405020304" pitchFamily="18" charset="0"/>
              </a:rPr>
              <a:t>The formula for the weighted average is:</a:t>
            </a:r>
          </a:p>
          <a:p>
            <a:pPr marL="0" indent="0" algn="l">
              <a:buNone/>
            </a:pPr>
            <a:r>
              <a:rPr lang="en-US" altLang="zh-CN" dirty="0">
                <a:latin typeface="Times New Roman" panose="02020603050405020304" pitchFamily="18" charset="0"/>
                <a:cs typeface="Times New Roman" panose="02020603050405020304" pitchFamily="18" charset="0"/>
              </a:rPr>
              <a:t>    </a:t>
            </a:r>
            <a:r>
              <a:rPr lang="en-US" altLang="zh-CN" i="0" dirty="0">
                <a:effectLst/>
                <a:latin typeface="Times New Roman" panose="02020603050405020304" pitchFamily="18" charset="0"/>
                <a:cs typeface="Times New Roman" panose="02020603050405020304" pitchFamily="18" charset="0"/>
              </a:rPr>
              <a:t>Weighted average = (</a:t>
            </a:r>
            <a:r>
              <a:rPr lang="en-US" altLang="zh-CN" i="0" dirty="0" err="1">
                <a:effectLst/>
                <a:latin typeface="Times New Roman" panose="02020603050405020304" pitchFamily="18" charset="0"/>
                <a:cs typeface="Times New Roman" panose="02020603050405020304" pitchFamily="18" charset="0"/>
              </a:rPr>
              <a:t>weight_valence</a:t>
            </a:r>
            <a:r>
              <a:rPr lang="en-US" altLang="zh-CN" i="0" dirty="0">
                <a:effectLst/>
                <a:latin typeface="Times New Roman" panose="02020603050405020304" pitchFamily="18" charset="0"/>
                <a:cs typeface="Times New Roman" panose="02020603050405020304" pitchFamily="18" charset="0"/>
              </a:rPr>
              <a:t> * Valence value) + (</a:t>
            </a:r>
            <a:r>
              <a:rPr lang="en-US" altLang="zh-CN" i="0" dirty="0" err="1">
                <a:effectLst/>
                <a:latin typeface="Times New Roman" panose="02020603050405020304" pitchFamily="18" charset="0"/>
                <a:cs typeface="Times New Roman" panose="02020603050405020304" pitchFamily="18" charset="0"/>
              </a:rPr>
              <a:t>weight_lyric_emotion</a:t>
            </a:r>
            <a:r>
              <a:rPr lang="en-US" altLang="zh-CN" i="0" dirty="0">
                <a:effectLst/>
                <a:latin typeface="Times New Roman" panose="02020603050405020304" pitchFamily="18" charset="0"/>
                <a:cs typeface="Times New Roman" panose="02020603050405020304" pitchFamily="18" charset="0"/>
              </a:rPr>
              <a:t> * </a:t>
            </a:r>
            <a:r>
              <a:rPr lang="en-US" altLang="zh-CN" i="0" dirty="0" err="1">
                <a:effectLst/>
                <a:latin typeface="Times New Roman" panose="02020603050405020304" pitchFamily="18" charset="0"/>
                <a:cs typeface="Times New Roman" panose="02020603050405020304" pitchFamily="18" charset="0"/>
              </a:rPr>
              <a:t>lyric_emotion</a:t>
            </a:r>
            <a:r>
              <a:rPr lang="en-US" altLang="zh-CN" i="0" dirty="0">
                <a:effectLst/>
                <a:latin typeface="Times New Roman" panose="02020603050405020304" pitchFamily="18" charset="0"/>
                <a:cs typeface="Times New Roman" panose="02020603050405020304" pitchFamily="18" charset="0"/>
              </a:rPr>
              <a:t> value)</a:t>
            </a:r>
          </a:p>
          <a:p>
            <a:pPr marL="0" indent="0" algn="l">
              <a:buNone/>
            </a:pPr>
            <a:r>
              <a:rPr lang="en-US" altLang="zh-CN" i="0" dirty="0">
                <a:effectLst/>
                <a:latin typeface="Times New Roman" panose="02020603050405020304" pitchFamily="18" charset="0"/>
                <a:cs typeface="Times New Roman" panose="02020603050405020304" pitchFamily="18" charset="0"/>
              </a:rPr>
              <a:t>     Users can customize these weights to emphasize one feature over the other, thus personalizing their recommendations.</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493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4D5F-BC21-F229-8C70-F46E440D71CA}"/>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Application Steps:</a:t>
            </a:r>
            <a:endParaRPr lang="zh-CN" altLang="en-US" dirty="0"/>
          </a:p>
        </p:txBody>
      </p:sp>
      <p:sp>
        <p:nvSpPr>
          <p:cNvPr id="3" name="Content Placeholder 2">
            <a:extLst>
              <a:ext uri="{FF2B5EF4-FFF2-40B4-BE49-F238E27FC236}">
                <a16:creationId xmlns:a16="http://schemas.microsoft.com/office/drawing/2014/main" id="{98B1D12D-D9AD-3B35-7FCE-6C691CFBEA58}"/>
              </a:ext>
            </a:extLst>
          </p:cNvPr>
          <p:cNvSpPr>
            <a:spLocks noGrp="1"/>
          </p:cNvSpPr>
          <p:nvPr>
            <p:ph idx="1"/>
          </p:nvPr>
        </p:nvSpPr>
        <p:spPr/>
        <p:txBody>
          <a:bodyPr/>
          <a:lstStyle/>
          <a:p>
            <a:r>
              <a:rPr lang="en-US" altLang="zh-CN" b="1" i="0" dirty="0">
                <a:effectLst/>
                <a:latin typeface="Times New Roman" panose="02020603050405020304" pitchFamily="18" charset="0"/>
                <a:cs typeface="Times New Roman" panose="02020603050405020304" pitchFamily="18" charset="0"/>
              </a:rPr>
              <a:t>Music Recommendation: </a:t>
            </a:r>
            <a:r>
              <a:rPr lang="en-US" altLang="zh-CN" b="0" i="0" dirty="0">
                <a:effectLst/>
                <a:latin typeface="Times New Roman" panose="02020603050405020304" pitchFamily="18" charset="0"/>
                <a:cs typeface="Times New Roman" panose="02020603050405020304" pitchFamily="18" charset="0"/>
              </a:rPr>
              <a:t>Using the weighted average, application will recommend songs that closely match the users' input values. Users can expect recommendations tailored to their desired mood and sentiment.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39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F965-B839-D64E-E57C-D2D3579FBD93}"/>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Goal</a:t>
            </a:r>
            <a:endParaRPr lang="zh-CN" altLang="en-US" dirty="0"/>
          </a:p>
        </p:txBody>
      </p:sp>
      <p:sp>
        <p:nvSpPr>
          <p:cNvPr id="3" name="Content Placeholder 2">
            <a:extLst>
              <a:ext uri="{FF2B5EF4-FFF2-40B4-BE49-F238E27FC236}">
                <a16:creationId xmlns:a16="http://schemas.microsoft.com/office/drawing/2014/main" id="{F9590C0B-6EB1-3468-257E-956D869F29DB}"/>
              </a:ext>
            </a:extLst>
          </p:cNvPr>
          <p:cNvSpPr>
            <a:spLocks noGrp="1"/>
          </p:cNvSpPr>
          <p:nvPr>
            <p:ph idx="1"/>
          </p:nvPr>
        </p:nvSpPr>
        <p:spPr/>
        <p:txBody>
          <a:bodyPr/>
          <a:lstStyle/>
          <a:p>
            <a:r>
              <a:rPr lang="en-US" altLang="zh-CN" b="1" i="0" dirty="0">
                <a:effectLst/>
                <a:latin typeface="Times New Roman" panose="02020603050405020304" pitchFamily="18" charset="0"/>
                <a:cs typeface="Times New Roman" panose="02020603050405020304" pitchFamily="18" charset="0"/>
              </a:rPr>
              <a:t>Goal : </a:t>
            </a:r>
            <a:r>
              <a:rPr lang="en-US" altLang="zh-CN" dirty="0">
                <a:latin typeface="Times New Roman" panose="02020603050405020304" pitchFamily="18" charset="0"/>
                <a:cs typeface="Times New Roman" panose="02020603050405020304" pitchFamily="18" charset="0"/>
              </a:rPr>
              <a:t>According to the song input by the user, it comprehensively considered the emotion of the music, and used the regression model to predict the comprehensive emotion value</a:t>
            </a:r>
            <a:endParaRPr lang="zh-CN" altLang="en-US"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85322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245F-1B1E-0BD9-0F52-35A4DFF0317F}"/>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Dataset Source</a:t>
            </a:r>
            <a:endParaRPr lang="zh-CN" alt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CA221A-2AC8-C388-521C-4026F639F837}"/>
              </a:ext>
            </a:extLst>
          </p:cNvPr>
          <p:cNvSpPr>
            <a:spLocks noGrp="1"/>
          </p:cNvSpPr>
          <p:nvPr>
            <p:ph idx="1"/>
          </p:nvPr>
        </p:nvSpPr>
        <p:spPr/>
        <p:txBody>
          <a:bodyPr/>
          <a:lstStyle/>
          <a:p>
            <a:r>
              <a:rPr lang="en-US" altLang="zh-CN" b="1" i="0" dirty="0">
                <a:effectLst/>
                <a:latin typeface="Times New Roman" panose="02020603050405020304" pitchFamily="18" charset="0"/>
                <a:cs typeface="Times New Roman" panose="02020603050405020304" pitchFamily="18" charset="0"/>
              </a:rPr>
              <a:t>Dataset</a:t>
            </a:r>
            <a:r>
              <a:rPr lang="zh-CN" altLang="en-US" b="1" i="0" dirty="0">
                <a:effectLst/>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 plan to use a music lyrics dataset from Kaggle, which includes lyrics from 150,000 songs, and Spotify's Valence value tag (Only Song Audio Emotion).</a:t>
            </a:r>
          </a:p>
          <a:p>
            <a:r>
              <a:rPr lang="en-US" altLang="zh-CN" i="1" u="sng" dirty="0">
                <a:latin typeface="Times New Roman" panose="02020603050405020304" pitchFamily="18" charset="0"/>
                <a:cs typeface="Times New Roman" panose="02020603050405020304" pitchFamily="18" charset="0"/>
                <a:hlinkClick r:id="rId2"/>
              </a:rPr>
              <a:t>https://www.kaggle.com/datasets/edenbd/150k-lyrics-labeled-with-spotify-valence</a:t>
            </a:r>
            <a:endParaRPr lang="en-US" altLang="zh-CN" i="1" u="sng"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4049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962</TotalTime>
  <Words>744</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zeitung</vt:lpstr>
      <vt:lpstr>等线</vt:lpstr>
      <vt:lpstr>Arial</vt:lpstr>
      <vt:lpstr>Gill Sans MT</vt:lpstr>
      <vt:lpstr>Times New Roman</vt:lpstr>
      <vt:lpstr>Gallery</vt:lpstr>
      <vt:lpstr>Web Application Summary: Music recommendation system</vt:lpstr>
      <vt:lpstr>Goal</vt:lpstr>
      <vt:lpstr>Dataset Source</vt:lpstr>
      <vt:lpstr>Application Steps:</vt:lpstr>
      <vt:lpstr>Application Steps:</vt:lpstr>
      <vt:lpstr>Application Steps:</vt:lpstr>
      <vt:lpstr>Application Steps:</vt:lpstr>
      <vt:lpstr>Goal</vt:lpstr>
      <vt:lpstr>Dataset Source</vt:lpstr>
      <vt:lpstr>Application Steps:</vt:lpstr>
      <vt:lpstr>Application Steps:</vt:lpstr>
      <vt:lpstr>Application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Summary: Music recommendation system</dc:title>
  <dc:creator>Yuchen Zhu (BSc Art Intel + Comp Sci FT)</dc:creator>
  <cp:lastModifiedBy>Yuchen Zhu (BSc Art Intel + Comp Sci FT)</cp:lastModifiedBy>
  <cp:revision>74</cp:revision>
  <dcterms:created xsi:type="dcterms:W3CDTF">2023-10-08T22:49:49Z</dcterms:created>
  <dcterms:modified xsi:type="dcterms:W3CDTF">2023-10-11T21:09:33Z</dcterms:modified>
</cp:coreProperties>
</file>