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4450" y="1714500"/>
            <a:ext cx="2192020" cy="1768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Adapter Layer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044950" y="2512060"/>
            <a:ext cx="1866265" cy="3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setup_nor_driver()</a:t>
            </a:r>
            <a:endParaRPr lang="en-US" altLang="zh-CN" sz="1200" dirty="0"/>
          </a:p>
        </p:txBody>
      </p:sp>
      <p:sp>
        <p:nvSpPr>
          <p:cNvPr id="6" name="Rectangle 5"/>
          <p:cNvSpPr/>
          <p:nvPr/>
        </p:nvSpPr>
        <p:spPr>
          <a:xfrm>
            <a:off x="6745605" y="1739265"/>
            <a:ext cx="1231265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i.MXRT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FlexSPI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10529" y="6970017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4950" y="2916555"/>
            <a:ext cx="186626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flash_auto_probe()</a:t>
            </a:r>
            <a:endParaRPr lang="en-US" altLang="zh-CN" sz="1200" dirty="0"/>
          </a:p>
        </p:txBody>
      </p:sp>
      <p:sp>
        <p:nvSpPr>
          <p:cNvPr id="16" name="Rectangle 15"/>
          <p:cNvSpPr/>
          <p:nvPr/>
        </p:nvSpPr>
        <p:spPr>
          <a:xfrm>
            <a:off x="4044950" y="2118360"/>
            <a:ext cx="1866265" cy="30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find_imxrt_part()</a:t>
            </a:r>
            <a:endParaRPr lang="en-US" altLang="zh-CN" sz="1200" dirty="0"/>
          </a:p>
        </p:txBody>
      </p:sp>
      <p:sp>
        <p:nvSpPr>
          <p:cNvPr id="7" name="Rectangle 3"/>
          <p:cNvSpPr/>
          <p:nvPr/>
        </p:nvSpPr>
        <p:spPr>
          <a:xfrm>
            <a:off x="1477645" y="1739265"/>
            <a:ext cx="1899920" cy="30467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Tool Flashloader </a:t>
            </a:r>
            <a:endParaRPr lang="en-US" dirty="0"/>
          </a:p>
          <a:p>
            <a:pPr algn="ctr"/>
            <a:r>
              <a:rPr lang="en-US" dirty="0"/>
              <a:t>API Layer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Rectangle 4"/>
          <p:cNvSpPr/>
          <p:nvPr/>
        </p:nvSpPr>
        <p:spPr>
          <a:xfrm>
            <a:off x="1646555" y="3251200"/>
            <a:ext cx="1572895" cy="3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EraseChip()</a:t>
            </a:r>
            <a:endParaRPr lang="en-US" altLang="zh-CN" sz="1200" dirty="0"/>
          </a:p>
        </p:txBody>
      </p:sp>
      <p:sp>
        <p:nvSpPr>
          <p:cNvPr id="10" name="Rectangle 13"/>
          <p:cNvSpPr/>
          <p:nvPr/>
        </p:nvSpPr>
        <p:spPr>
          <a:xfrm>
            <a:off x="1646555" y="4027805"/>
            <a:ext cx="157289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ProgramPage()</a:t>
            </a:r>
            <a:endParaRPr lang="en-US" altLang="zh-CN" sz="1200" dirty="0"/>
          </a:p>
        </p:txBody>
      </p:sp>
      <p:sp>
        <p:nvSpPr>
          <p:cNvPr id="11" name="Rectangle 15"/>
          <p:cNvSpPr/>
          <p:nvPr/>
        </p:nvSpPr>
        <p:spPr>
          <a:xfrm>
            <a:off x="1646555" y="2347595"/>
            <a:ext cx="1572895" cy="30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Init()</a:t>
            </a:r>
            <a:endParaRPr lang="en-US" altLang="zh-CN" sz="1200" dirty="0"/>
          </a:p>
        </p:txBody>
      </p:sp>
      <p:sp>
        <p:nvSpPr>
          <p:cNvPr id="13" name="Rectangle 3"/>
          <p:cNvSpPr/>
          <p:nvPr/>
        </p:nvSpPr>
        <p:spPr>
          <a:xfrm>
            <a:off x="6521450" y="2597785"/>
            <a:ext cx="1678305" cy="2069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Driver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3" name="Rectangle 15"/>
          <p:cNvSpPr/>
          <p:nvPr/>
        </p:nvSpPr>
        <p:spPr>
          <a:xfrm>
            <a:off x="6703060" y="3180080"/>
            <a:ext cx="1361440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BootROM</a:t>
            </a:r>
            <a:endParaRPr lang="en-US" altLang="zh-CN" sz="1200" dirty="0"/>
          </a:p>
          <a:p>
            <a:pPr algn="ctr"/>
            <a:r>
              <a:rPr lang="en-US" altLang="zh-CN" sz="1200" dirty="0"/>
              <a:t>FlexSPI NOR API</a:t>
            </a:r>
            <a:endParaRPr lang="en-US" altLang="zh-CN" sz="1200" dirty="0"/>
          </a:p>
        </p:txBody>
      </p:sp>
      <p:sp>
        <p:nvSpPr>
          <p:cNvPr id="24" name="Rectangle 13"/>
          <p:cNvSpPr/>
          <p:nvPr/>
        </p:nvSpPr>
        <p:spPr>
          <a:xfrm>
            <a:off x="6703060" y="3823970"/>
            <a:ext cx="1361440" cy="53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MCU SDK</a:t>
            </a:r>
            <a:endParaRPr lang="en-US" altLang="zh-CN" sz="1200" dirty="0"/>
          </a:p>
          <a:p>
            <a:pPr algn="ctr"/>
            <a:r>
              <a:rPr lang="en-US" altLang="zh-CN" sz="1200" dirty="0"/>
              <a:t>FlexSPI NOR driver</a:t>
            </a:r>
            <a:endParaRPr lang="en-US" altLang="zh-CN" sz="1200" dirty="0"/>
          </a:p>
        </p:txBody>
      </p:sp>
      <p:sp>
        <p:nvSpPr>
          <p:cNvPr id="25" name="Rectangle 3"/>
          <p:cNvSpPr/>
          <p:nvPr/>
        </p:nvSpPr>
        <p:spPr>
          <a:xfrm>
            <a:off x="8645525" y="1714500"/>
            <a:ext cx="1678305" cy="30714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8869045" y="2251710"/>
            <a:ext cx="1231265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4bit QSPI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8869045" y="2952115"/>
            <a:ext cx="1231265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8bit Octal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7976870" y="1918335"/>
            <a:ext cx="608965" cy="23495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左箭头 29"/>
          <p:cNvSpPr/>
          <p:nvPr/>
        </p:nvSpPr>
        <p:spPr>
          <a:xfrm>
            <a:off x="3377565" y="2388235"/>
            <a:ext cx="398145" cy="22098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左箭头 30"/>
          <p:cNvSpPr/>
          <p:nvPr/>
        </p:nvSpPr>
        <p:spPr>
          <a:xfrm>
            <a:off x="6046470" y="2844800"/>
            <a:ext cx="419735" cy="22098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左箭头 31"/>
          <p:cNvSpPr/>
          <p:nvPr/>
        </p:nvSpPr>
        <p:spPr>
          <a:xfrm rot="16200000">
            <a:off x="7218045" y="2348865"/>
            <a:ext cx="285115" cy="23495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Rectangle 5"/>
          <p:cNvSpPr/>
          <p:nvPr/>
        </p:nvSpPr>
        <p:spPr>
          <a:xfrm>
            <a:off x="4448810" y="1002030"/>
            <a:ext cx="294068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tx1"/>
                </a:solidFill>
              </a:rPr>
              <a:t>RT-UniversalFlashloader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8869045" y="3661410"/>
            <a:ext cx="1231265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8bit Hyper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646555" y="3640455"/>
            <a:ext cx="1572895" cy="3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EraseSector()</a:t>
            </a:r>
            <a:endParaRPr lang="en-US" altLang="zh-CN" sz="1200" dirty="0"/>
          </a:p>
        </p:txBody>
      </p:sp>
      <p:sp>
        <p:nvSpPr>
          <p:cNvPr id="15" name="右大括号 14"/>
          <p:cNvSpPr/>
          <p:nvPr/>
        </p:nvSpPr>
        <p:spPr>
          <a:xfrm>
            <a:off x="3441700" y="3251200"/>
            <a:ext cx="75565" cy="10972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3692525" y="3702685"/>
            <a:ext cx="2773680" cy="22098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Rectangle 5"/>
          <p:cNvSpPr/>
          <p:nvPr/>
        </p:nvSpPr>
        <p:spPr>
          <a:xfrm>
            <a:off x="8782685" y="4370705"/>
            <a:ext cx="662940" cy="2965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SFDP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9552305" y="4370705"/>
            <a:ext cx="662940" cy="2965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QE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315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23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730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38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5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23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730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38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156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52310" y="2146935"/>
            <a:ext cx="92075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22035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67195" y="1228090"/>
            <a:ext cx="285115" cy="1106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5828665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7371715" y="2120900"/>
            <a:ext cx="281940" cy="9207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Rectangle 5"/>
          <p:cNvSpPr/>
          <p:nvPr/>
        </p:nvSpPr>
        <p:spPr>
          <a:xfrm>
            <a:off x="6985000" y="27222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40450" y="4194175"/>
            <a:ext cx="556895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Magic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120130" y="468439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140450" y="494982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8370" y="460184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386695" y="3997325"/>
            <a:ext cx="59055" cy="36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/>
          <p:cNvSpPr/>
          <p:nvPr/>
        </p:nvSpPr>
        <p:spPr>
          <a:xfrm>
            <a:off x="99866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recordedIdx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9734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5167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0600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76033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11466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468995" y="4194175"/>
            <a:ext cx="35433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n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8468995" y="3977640"/>
            <a:ext cx="309245" cy="227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5"/>
          <p:cNvSpPr/>
          <p:nvPr/>
        </p:nvSpPr>
        <p:spPr>
          <a:xfrm>
            <a:off x="8742045" y="3778250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recordedPos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0138410" y="2111375"/>
            <a:ext cx="75247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7827010" y="2291080"/>
            <a:ext cx="233426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699375" y="2165985"/>
            <a:ext cx="205740" cy="2051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8540750" y="4205605"/>
            <a:ext cx="205740" cy="2051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0" idx="5"/>
            <a:endCxn id="81" idx="0"/>
          </p:cNvCxnSpPr>
          <p:nvPr/>
        </p:nvCxnSpPr>
        <p:spPr>
          <a:xfrm>
            <a:off x="7875270" y="2341245"/>
            <a:ext cx="768350" cy="1864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73625" y="250825"/>
            <a:ext cx="687070" cy="4705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开始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3725" y="1113790"/>
            <a:ext cx="162750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初始化</a:t>
            </a:r>
            <a:r>
              <a:rPr lang="en-US" altLang="zh-CN" sz="1200">
                <a:solidFill>
                  <a:schemeClr val="tx1"/>
                </a:solidFill>
              </a:rPr>
              <a:t>FlexSPI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配置</a:t>
            </a:r>
            <a:r>
              <a:rPr lang="en-US" altLang="zh-CN" sz="1200">
                <a:solidFill>
                  <a:schemeClr val="tx1"/>
                </a:solidFill>
              </a:rPr>
              <a:t>Flash</a:t>
            </a:r>
            <a:r>
              <a:rPr lang="zh-CN" altLang="en-US" sz="1200">
                <a:solidFill>
                  <a:schemeClr val="tx1"/>
                </a:solidFill>
              </a:rPr>
              <a:t>以及</a:t>
            </a:r>
            <a:r>
              <a:rPr lang="zh-CN" altLang="en-US" sz="1200">
                <a:solidFill>
                  <a:schemeClr val="tx1"/>
                </a:solidFill>
              </a:rPr>
              <a:t>读</a:t>
            </a:r>
            <a:r>
              <a:rPr lang="en-US" altLang="zh-CN" sz="1200">
                <a:solidFill>
                  <a:schemeClr val="tx1"/>
                </a:solidFill>
              </a:rPr>
              <a:t>SFDP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2"/>
            <a:endCxn id="4" idx="0"/>
          </p:cNvCxnSpPr>
          <p:nvPr/>
        </p:nvCxnSpPr>
        <p:spPr>
          <a:xfrm>
            <a:off x="5217160" y="721360"/>
            <a:ext cx="635" cy="3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879340" y="5988050"/>
            <a:ext cx="687070" cy="4705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结束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4045585" y="2110105"/>
            <a:ext cx="2344420" cy="1089025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检测用户参数确定指定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Flash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空间是否可用？</a:t>
            </a:r>
            <a:endParaRPr lang="zh-CN" altLang="en-US" sz="12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208270" y="1820545"/>
            <a:ext cx="9525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>
          <a:xfrm>
            <a:off x="4050665" y="3482975"/>
            <a:ext cx="2344420" cy="1089025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指定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Flash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空间是否存在有效文件（数据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头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）？</a:t>
            </a:r>
            <a:endParaRPr lang="zh-CN" altLang="en-US" sz="12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217795" y="3199130"/>
            <a:ext cx="9525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09440" y="4968240"/>
            <a:ext cx="162750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将</a:t>
            </a:r>
            <a:r>
              <a:rPr lang="en-US" altLang="zh-CN" sz="1200">
                <a:solidFill>
                  <a:schemeClr val="tx1"/>
                </a:solidFill>
              </a:rPr>
              <a:t>Flash</a:t>
            </a:r>
            <a:r>
              <a:rPr lang="zh-CN" altLang="en-US" sz="1200">
                <a:solidFill>
                  <a:schemeClr val="tx1"/>
                </a:solidFill>
              </a:rPr>
              <a:t>中</a:t>
            </a:r>
            <a:r>
              <a:rPr lang="zh-CN" sz="1200">
                <a:solidFill>
                  <a:schemeClr val="tx1"/>
                </a:solidFill>
              </a:rPr>
              <a:t>最新文件数据加载到</a:t>
            </a:r>
            <a:r>
              <a:rPr lang="en-US" altLang="zh-CN" sz="1200">
                <a:solidFill>
                  <a:schemeClr val="tx1"/>
                </a:solidFill>
              </a:rPr>
              <a:t>buffer</a:t>
            </a:r>
            <a:r>
              <a:rPr lang="zh-CN" sz="1200">
                <a:solidFill>
                  <a:schemeClr val="tx1"/>
                </a:solidFill>
              </a:rPr>
              <a:t>缓存区</a:t>
            </a:r>
            <a:endParaRPr lang="zh-CN" sz="12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2"/>
          </p:cNvCxnSpPr>
          <p:nvPr/>
        </p:nvCxnSpPr>
        <p:spPr>
          <a:xfrm>
            <a:off x="5222875" y="4572000"/>
            <a:ext cx="4445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231765" y="5694680"/>
            <a:ext cx="5715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1"/>
          </p:cNvCxnSpPr>
          <p:nvPr/>
        </p:nvCxnSpPr>
        <p:spPr>
          <a:xfrm flipH="1" flipV="1">
            <a:off x="3481705" y="2644140"/>
            <a:ext cx="56388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462020" y="2633980"/>
            <a:ext cx="0" cy="361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7" idx="1"/>
          </p:cNvCxnSpPr>
          <p:nvPr/>
        </p:nvCxnSpPr>
        <p:spPr>
          <a:xfrm flipV="1">
            <a:off x="3471545" y="6223635"/>
            <a:ext cx="1407795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090160" y="310578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481705" y="228282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271895" y="366331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090160" y="449770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55460" y="3663315"/>
            <a:ext cx="2028825" cy="7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将指定的</a:t>
            </a:r>
            <a:r>
              <a:rPr lang="en-US" altLang="zh-CN" sz="1200">
                <a:solidFill>
                  <a:schemeClr val="tx1"/>
                </a:solidFill>
              </a:rPr>
              <a:t>Flash</a:t>
            </a:r>
            <a:r>
              <a:rPr lang="zh-CN" altLang="en-US" sz="1200">
                <a:solidFill>
                  <a:schemeClr val="tx1"/>
                </a:solidFill>
              </a:rPr>
              <a:t>空间</a:t>
            </a:r>
            <a:r>
              <a:rPr lang="zh-CN" altLang="en-US" sz="1200">
                <a:solidFill>
                  <a:schemeClr val="tx1"/>
                </a:solidFill>
              </a:rPr>
              <a:t>全</a:t>
            </a:r>
            <a:r>
              <a:rPr lang="zh-CN" altLang="en-US" sz="1200">
                <a:solidFill>
                  <a:schemeClr val="tx1"/>
                </a:solidFill>
              </a:rPr>
              <a:t>部擦除干净，并写入最初的文件头，初始文件数据默认全</a:t>
            </a:r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6375400" y="4036695"/>
            <a:ext cx="4800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4" idx="2"/>
          </p:cNvCxnSpPr>
          <p:nvPr/>
        </p:nvCxnSpPr>
        <p:spPr>
          <a:xfrm flipH="1">
            <a:off x="7865745" y="4380865"/>
            <a:ext cx="4445" cy="184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7" idx="3"/>
          </p:cNvCxnSpPr>
          <p:nvPr/>
        </p:nvCxnSpPr>
        <p:spPr>
          <a:xfrm flipH="1">
            <a:off x="5566410" y="6214110"/>
            <a:ext cx="228981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31560" y="1659255"/>
            <a:ext cx="920750" cy="3124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Initial FileData</a:t>
            </a:r>
            <a:endParaRPr lang="en-US" altLang="zh-CN" sz="900">
              <a:solidFill>
                <a:schemeClr val="tx1"/>
              </a:solidFill>
            </a:endParaRP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0xFF, 0xFF... 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22035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54" idx="2"/>
            <a:endCxn id="78" idx="0"/>
          </p:cNvCxnSpPr>
          <p:nvPr/>
        </p:nvCxnSpPr>
        <p:spPr>
          <a:xfrm flipH="1">
            <a:off x="6100445" y="1311275"/>
            <a:ext cx="256540" cy="342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5828665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6459855" y="1583690"/>
            <a:ext cx="281940" cy="9207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Rectangle 5"/>
          <p:cNvSpPr/>
          <p:nvPr/>
        </p:nvSpPr>
        <p:spPr>
          <a:xfrm>
            <a:off x="6063615" y="2164080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40450" y="4194175"/>
            <a:ext cx="556895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Magic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120130" y="468439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140450" y="494982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8370" y="460184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386695" y="3997325"/>
            <a:ext cx="59055" cy="36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/>
          <p:cNvSpPr/>
          <p:nvPr/>
        </p:nvSpPr>
        <p:spPr>
          <a:xfrm>
            <a:off x="9986645" y="3712845"/>
            <a:ext cx="117284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recordedIdx=1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706870" y="4194175"/>
            <a:ext cx="35433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endCxn id="73" idx="3"/>
          </p:cNvCxnSpPr>
          <p:nvPr/>
        </p:nvCxnSpPr>
        <p:spPr>
          <a:xfrm flipH="1">
            <a:off x="7061200" y="3966210"/>
            <a:ext cx="1717040" cy="349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5"/>
          <p:cNvSpPr/>
          <p:nvPr/>
        </p:nvSpPr>
        <p:spPr>
          <a:xfrm>
            <a:off x="8632190" y="3778250"/>
            <a:ext cx="118681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recordedPos=0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9819005" y="1423035"/>
            <a:ext cx="163830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buffer[]={0, 0 ,0 ....}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6972935" y="1771015"/>
            <a:ext cx="334518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14345" y="310515"/>
            <a:ext cx="687070" cy="4705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开始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5935" y="5224145"/>
            <a:ext cx="687070" cy="4705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结束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2211070" y="1012825"/>
            <a:ext cx="2329180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检查要更新的文件数据范围是否越界？</a:t>
            </a:r>
            <a:endParaRPr lang="zh-CN" altLang="en-US" sz="12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71215" y="779145"/>
            <a:ext cx="2540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6035" y="4204335"/>
            <a:ext cx="162750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将</a:t>
            </a:r>
            <a:r>
              <a:rPr lang="zh-CN" sz="1200">
                <a:solidFill>
                  <a:schemeClr val="tx1"/>
                </a:solidFill>
                <a:sym typeface="+mn-ea"/>
              </a:rPr>
              <a:t>新文件数据直接覆盖写入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Flash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，文件头不需更新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383915" y="3910330"/>
            <a:ext cx="3175" cy="29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388360" y="4930775"/>
            <a:ext cx="5715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1"/>
          </p:cNvCxnSpPr>
          <p:nvPr/>
        </p:nvCxnSpPr>
        <p:spPr>
          <a:xfrm flipH="1" flipV="1">
            <a:off x="1570990" y="1402080"/>
            <a:ext cx="64008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91310" y="1421765"/>
            <a:ext cx="9525" cy="40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7" idx="1"/>
          </p:cNvCxnSpPr>
          <p:nvPr/>
        </p:nvCxnSpPr>
        <p:spPr>
          <a:xfrm flipV="1">
            <a:off x="1628140" y="5459730"/>
            <a:ext cx="1407795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547495" y="101282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24375" y="308927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246755" y="373380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6110" y="3089275"/>
            <a:ext cx="2639060" cy="6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将文件数据存储区位置移到下一个（如当前是数据区最后位置，则从头开始），并写入新文件数据</a:t>
            </a:r>
            <a:endParaRPr lang="zh-CN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endCxn id="21" idx="0"/>
          </p:cNvCxnSpPr>
          <p:nvPr/>
        </p:nvCxnSpPr>
        <p:spPr>
          <a:xfrm flipH="1">
            <a:off x="6993255" y="629920"/>
            <a:ext cx="635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7" idx="3"/>
          </p:cNvCxnSpPr>
          <p:nvPr/>
        </p:nvCxnSpPr>
        <p:spPr>
          <a:xfrm flipH="1">
            <a:off x="3723005" y="5450205"/>
            <a:ext cx="228981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决策 2"/>
          <p:cNvSpPr/>
          <p:nvPr/>
        </p:nvSpPr>
        <p:spPr>
          <a:xfrm>
            <a:off x="1995170" y="2039620"/>
            <a:ext cx="2753995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检查新文件数据是否与现存文件数据一致？</a:t>
            </a:r>
            <a:endParaRPr lang="zh-CN" altLang="en-US" sz="12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358515" y="1811655"/>
            <a:ext cx="2540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7"/>
          <p:cNvSpPr/>
          <p:nvPr/>
        </p:nvSpPr>
        <p:spPr>
          <a:xfrm>
            <a:off x="1998980" y="3089275"/>
            <a:ext cx="2753995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检查新文件数据是否可以直接覆盖写入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Flash</a:t>
            </a:r>
            <a:r>
              <a:rPr lang="zh-CN" sz="1200">
                <a:solidFill>
                  <a:schemeClr val="tx1"/>
                </a:solidFill>
                <a:sym typeface="+mn-ea"/>
              </a:rPr>
              <a:t>？</a:t>
            </a:r>
            <a:endParaRPr lang="zh-CN" altLang="en-US" sz="1200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1612265" y="2433955"/>
            <a:ext cx="38417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570990" y="203962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30880" y="166243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30880" y="266954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378200" y="2838450"/>
            <a:ext cx="2540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决策 20"/>
          <p:cNvSpPr/>
          <p:nvPr/>
        </p:nvSpPr>
        <p:spPr>
          <a:xfrm>
            <a:off x="5615940" y="1012825"/>
            <a:ext cx="2753995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上一个文件数据是否存放在文件数据区最后位置？</a:t>
            </a:r>
            <a:endParaRPr lang="zh-CN" altLang="en-US" sz="1200"/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4752975" y="3483610"/>
            <a:ext cx="42735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201285" y="609600"/>
            <a:ext cx="8890" cy="287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211445" y="619760"/>
            <a:ext cx="177863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5619750" y="2037715"/>
            <a:ext cx="2753995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上一个文件数据是否存放在文件数据区首地址？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8691245" y="1121410"/>
            <a:ext cx="122809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擦除文件数据区第</a:t>
            </a:r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sz="1200">
                <a:solidFill>
                  <a:schemeClr val="tx1"/>
                </a:solidFill>
              </a:rPr>
              <a:t>个</a:t>
            </a:r>
            <a:r>
              <a:rPr lang="en-US" altLang="zh-CN" sz="1200">
                <a:solidFill>
                  <a:schemeClr val="tx1"/>
                </a:solidFill>
              </a:rPr>
              <a:t>Sector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91245" y="2128520"/>
            <a:ext cx="122809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擦除文件数据区第</a:t>
            </a:r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到最后</a:t>
            </a:r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sz="1200">
                <a:solidFill>
                  <a:schemeClr val="tx1"/>
                </a:solidFill>
              </a:rPr>
              <a:t>个</a:t>
            </a:r>
            <a:r>
              <a:rPr lang="en-US" altLang="zh-CN" sz="1200">
                <a:solidFill>
                  <a:schemeClr val="tx1"/>
                </a:solidFill>
              </a:rPr>
              <a:t>Sector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7025640" y="3705225"/>
            <a:ext cx="4445" cy="205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022465" y="2836545"/>
            <a:ext cx="3175" cy="29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986905" y="1778635"/>
            <a:ext cx="3175" cy="29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8344535" y="1421765"/>
            <a:ext cx="34671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8344535" y="2431415"/>
            <a:ext cx="34671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0182225" y="1412240"/>
            <a:ext cx="1905" cy="194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8345170" y="3369310"/>
            <a:ext cx="1838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9919335" y="1428115"/>
            <a:ext cx="28448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9897745" y="2440305"/>
            <a:ext cx="28448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决策 47"/>
          <p:cNvSpPr/>
          <p:nvPr/>
        </p:nvSpPr>
        <p:spPr>
          <a:xfrm>
            <a:off x="5393690" y="3910330"/>
            <a:ext cx="3296920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上一个文件数据位置信息已经记录到当前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Header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Sector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中</a:t>
            </a:r>
            <a:r>
              <a:rPr lang="zh-CN" sz="1200">
                <a:solidFill>
                  <a:schemeClr val="tx1"/>
                </a:solidFill>
                <a:sym typeface="+mn-ea"/>
              </a:rPr>
              <a:t>最后位置？</a:t>
            </a:r>
            <a:endParaRPr lang="zh-CN" altLang="en-US" sz="1200"/>
          </a:p>
        </p:txBody>
      </p:sp>
      <p:sp>
        <p:nvSpPr>
          <p:cNvPr id="49" name="矩形 48"/>
          <p:cNvSpPr/>
          <p:nvPr/>
        </p:nvSpPr>
        <p:spPr>
          <a:xfrm>
            <a:off x="6028055" y="5051425"/>
            <a:ext cx="2028825" cy="72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将新写入的文件数据位置信息记录在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Header Sector</a:t>
            </a:r>
            <a:r>
              <a:rPr lang="zh-CN" sz="1200">
                <a:solidFill>
                  <a:schemeClr val="tx1"/>
                </a:solidFill>
              </a:rPr>
              <a:t>下</a:t>
            </a:r>
            <a:r>
              <a:rPr lang="zh-CN" sz="1200">
                <a:solidFill>
                  <a:schemeClr val="tx1"/>
                </a:solidFill>
                <a:sym typeface="+mn-ea"/>
              </a:rPr>
              <a:t>一个区域</a:t>
            </a:r>
            <a:endParaRPr lang="zh-CN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044055" y="4709160"/>
            <a:ext cx="5715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954135" y="4039235"/>
            <a:ext cx="122809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擦除文件头区区下一个</a:t>
            </a:r>
            <a:r>
              <a:rPr lang="en-US" altLang="zh-CN" sz="1200">
                <a:solidFill>
                  <a:schemeClr val="tx1"/>
                </a:solidFill>
              </a:rPr>
              <a:t>Sector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8607425" y="4308475"/>
            <a:ext cx="34671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9561195" y="4580255"/>
            <a:ext cx="6350" cy="87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8056880" y="5455285"/>
            <a:ext cx="153416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8174355" y="101282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174355" y="197294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437245" y="391033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876415" y="166243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876415" y="271716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986905" y="458025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315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23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730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38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5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23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730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38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156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52310" y="2146935"/>
            <a:ext cx="920750" cy="243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22035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67195" y="1228090"/>
            <a:ext cx="285115" cy="1106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5819140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7371715" y="2120900"/>
            <a:ext cx="281940" cy="9207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Rectangle 5"/>
          <p:cNvSpPr/>
          <p:nvPr/>
        </p:nvSpPr>
        <p:spPr>
          <a:xfrm>
            <a:off x="6985000" y="27222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40450" y="4194175"/>
            <a:ext cx="556895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Magic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120130" y="468439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140450" y="494982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8370" y="460184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386695" y="3997325"/>
            <a:ext cx="59055" cy="36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/>
          <p:cNvSpPr/>
          <p:nvPr/>
        </p:nvSpPr>
        <p:spPr>
          <a:xfrm>
            <a:off x="99866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recordedIdx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9734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5167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0600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76033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11466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468995" y="4194175"/>
            <a:ext cx="35433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n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8468995" y="3977640"/>
            <a:ext cx="309245" cy="227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5"/>
          <p:cNvSpPr/>
          <p:nvPr/>
        </p:nvSpPr>
        <p:spPr>
          <a:xfrm>
            <a:off x="87420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recordedPos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0138410" y="2111375"/>
            <a:ext cx="75247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7827010" y="2291080"/>
            <a:ext cx="233426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540750" y="984250"/>
            <a:ext cx="969645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n+1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2"/>
            <a:endCxn id="50" idx="0"/>
          </p:cNvCxnSpPr>
          <p:nvPr/>
        </p:nvCxnSpPr>
        <p:spPr>
          <a:xfrm flipH="1">
            <a:off x="7512685" y="1228090"/>
            <a:ext cx="1513205" cy="9188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40750" y="1294130"/>
            <a:ext cx="7886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覆盖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8823325" y="3921760"/>
            <a:ext cx="9036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保持不变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8255" y="31959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51675" y="34397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1675" y="31959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77505" y="31959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40450" y="34397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973060" y="34397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22035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40450" y="4194175"/>
            <a:ext cx="708025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Magic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140450" y="494982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9005" y="487489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386695" y="3997325"/>
            <a:ext cx="59055" cy="36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/>
          <p:cNvSpPr/>
          <p:nvPr/>
        </p:nvSpPr>
        <p:spPr>
          <a:xfrm>
            <a:off x="99866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recordedIdx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45300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199630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53960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908290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262620" y="4437380"/>
            <a:ext cx="354330" cy="243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616950" y="4438015"/>
            <a:ext cx="35433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Rectangle 5"/>
          <p:cNvSpPr/>
          <p:nvPr/>
        </p:nvSpPr>
        <p:spPr>
          <a:xfrm>
            <a:off x="87420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recordedPos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0138410" y="2111375"/>
            <a:ext cx="75247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>
            <a:stCxn id="2" idx="3"/>
          </p:cNvCxnSpPr>
          <p:nvPr/>
        </p:nvCxnSpPr>
        <p:spPr>
          <a:xfrm flipV="1">
            <a:off x="9815195" y="2300605"/>
            <a:ext cx="346075" cy="1261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893175" y="3439795"/>
            <a:ext cx="922020" cy="243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0450" y="31959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0450" y="29521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1675" y="29521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77505" y="29521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8255" y="29521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40450" y="27082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51675" y="27082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77505" y="27082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898255" y="27082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0450" y="24644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51675" y="24593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77505" y="24644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98255" y="24593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40450" y="22155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51675" y="22155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77505" y="22155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98255" y="22155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40450" y="1653540"/>
            <a:ext cx="92202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</a:t>
            </a:r>
            <a:r>
              <a:rPr lang="en-US" altLang="zh-CN" sz="1000">
                <a:solidFill>
                  <a:schemeClr val="tx1"/>
                </a:solidFill>
              </a:rPr>
              <a:t>n+1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40750" y="984250"/>
            <a:ext cx="969645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n+1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>
          <a:xfrm flipH="1">
            <a:off x="6601460" y="1106170"/>
            <a:ext cx="1939290" cy="5359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262620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71280" y="4193540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324975" y="4193540"/>
            <a:ext cx="47244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140450" y="443801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494780" y="443801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49110" y="4437380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203440" y="443801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557770" y="443801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2100" y="443801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16950" y="4193540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>
          <a:xfrm flipH="1">
            <a:off x="8616950" y="3977640"/>
            <a:ext cx="161290" cy="58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5"/>
          <p:cNvSpPr/>
          <p:nvPr/>
        </p:nvSpPr>
        <p:spPr>
          <a:xfrm>
            <a:off x="9819005" y="165925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89" name="右大括号 88"/>
          <p:cNvSpPr/>
          <p:nvPr/>
        </p:nvSpPr>
        <p:spPr>
          <a:xfrm>
            <a:off x="9838055" y="1638935"/>
            <a:ext cx="88900" cy="553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Rectangle 5"/>
          <p:cNvSpPr/>
          <p:nvPr/>
        </p:nvSpPr>
        <p:spPr>
          <a:xfrm>
            <a:off x="5819140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1" name="直接箭头连接符 90"/>
          <p:cNvCxnSpPr>
            <a:endCxn id="35" idx="1"/>
          </p:cNvCxnSpPr>
          <p:nvPr/>
        </p:nvCxnSpPr>
        <p:spPr>
          <a:xfrm flipH="1">
            <a:off x="6140450" y="1228090"/>
            <a:ext cx="211455" cy="547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315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23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730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38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5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23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730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38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156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51675" y="2634615"/>
            <a:ext cx="920750" cy="243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12510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67195" y="1228090"/>
            <a:ext cx="285115" cy="1106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5819140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>
            <a:off x="6120130" y="470598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8370" y="471487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213975" y="3997325"/>
            <a:ext cx="231775" cy="845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/>
          <p:cNvSpPr/>
          <p:nvPr/>
        </p:nvSpPr>
        <p:spPr>
          <a:xfrm>
            <a:off x="99866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recordedIdx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ectangle 5"/>
          <p:cNvSpPr/>
          <p:nvPr/>
        </p:nvSpPr>
        <p:spPr>
          <a:xfrm>
            <a:off x="87420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recordedPos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0138410" y="2111375"/>
            <a:ext cx="75247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H="1" flipV="1">
            <a:off x="10161270" y="2300605"/>
            <a:ext cx="33020" cy="544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540750" y="984250"/>
            <a:ext cx="969645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n+1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30925" y="23907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30925" y="26346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231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7306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8873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52310" y="23907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73060" y="23907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88730" y="23907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2"/>
            <a:endCxn id="14" idx="2"/>
          </p:cNvCxnSpPr>
          <p:nvPr/>
        </p:nvCxnSpPr>
        <p:spPr>
          <a:xfrm flipH="1">
            <a:off x="8433435" y="1228090"/>
            <a:ext cx="592455" cy="140652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973060" y="2634615"/>
            <a:ext cx="921385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</a:t>
            </a:r>
            <a:r>
              <a:rPr lang="en-US" altLang="zh-CN" sz="1000">
                <a:solidFill>
                  <a:schemeClr val="tx1"/>
                </a:solidFill>
              </a:rPr>
              <a:t>n+1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30925" y="4705985"/>
            <a:ext cx="69850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Magic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39585" y="4705985"/>
            <a:ext cx="374015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n+1</a:t>
            </a:r>
            <a:endParaRPr lang="en-US" altLang="zh-CN" sz="8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endCxn id="41" idx="1"/>
          </p:cNvCxnSpPr>
          <p:nvPr/>
        </p:nvCxnSpPr>
        <p:spPr>
          <a:xfrm flipH="1">
            <a:off x="6839585" y="3977640"/>
            <a:ext cx="1938655" cy="850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315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23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730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38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5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23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730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38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156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52310" y="2146935"/>
            <a:ext cx="92075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22035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67195" y="1228090"/>
            <a:ext cx="285115" cy="1106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5828665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7371715" y="2120900"/>
            <a:ext cx="281940" cy="9207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Rectangle 5"/>
          <p:cNvSpPr/>
          <p:nvPr/>
        </p:nvSpPr>
        <p:spPr>
          <a:xfrm>
            <a:off x="6985000" y="27222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40450" y="4194175"/>
            <a:ext cx="626110" cy="24384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0xFF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120130" y="468439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140450" y="494982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8370" y="460184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0138410" y="2111375"/>
            <a:ext cx="75247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7827010" y="2291080"/>
            <a:ext cx="233426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2849</Words>
  <Application>WPS 演示</Application>
  <PresentationFormat>Widescreen</PresentationFormat>
  <Paragraphs>853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nxa07314</cp:lastModifiedBy>
  <cp:revision>103</cp:revision>
  <dcterms:created xsi:type="dcterms:W3CDTF">2020-02-27T14:44:00Z</dcterms:created>
  <dcterms:modified xsi:type="dcterms:W3CDTF">2020-09-29T13:41:10Z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