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9"/>
  </p:notesMasterIdLst>
  <p:handoutMasterIdLst>
    <p:handoutMasterId r:id="rId10"/>
  </p:handoutMasterIdLst>
  <p:sldIdLst>
    <p:sldId id="598" r:id="rId7"/>
    <p:sldId id="599" r:id="rId8"/>
  </p:sldIdLst>
  <p:sldSz cx="12192000" cy="6858000"/>
  <p:notesSz cx="7315200" cy="96012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44"/>
    <a:srgbClr val="F3540D"/>
    <a:srgbClr val="FDB183"/>
    <a:srgbClr val="F9B99D"/>
    <a:srgbClr val="54933E"/>
    <a:srgbClr val="537F9F"/>
    <a:srgbClr val="34ACDE"/>
    <a:srgbClr val="00BABA"/>
    <a:srgbClr val="586068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5/16/2023 9:39:13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5/16/2023 9:39:07 AM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>
                <a:solidFill>
                  <a:prstClr val="black"/>
                </a:solidFill>
              </a:rPr>
              <a:pPr/>
              <a:t>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8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AF5F3-1A96-4FB0-9ED1-44AAC555448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1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3817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May 16, 2023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8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00" y="280800"/>
            <a:ext cx="8882063" cy="654050"/>
          </a:xfrm>
        </p:spPr>
        <p:txBody>
          <a:bodyPr/>
          <a:lstStyle/>
          <a:p>
            <a:r>
              <a:rPr lang="en-US" dirty="0" err="1"/>
              <a:t>BootROM</a:t>
            </a:r>
            <a:r>
              <a:rPr lang="en-US" dirty="0"/>
              <a:t> Features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B07EAF-04F3-4D78-993E-1A6D664F0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5600" y="1072800"/>
            <a:ext cx="10310720" cy="2818480"/>
          </a:xfrm>
        </p:spPr>
        <p:txBody>
          <a:bodyPr>
            <a:normAutofit/>
          </a:bodyPr>
          <a:lstStyle/>
          <a:p>
            <a:pPr marL="171450" indent="-171450"/>
            <a:r>
              <a:rPr lang="en-US" altLang="zh-CN" dirty="0"/>
              <a:t>The main features of the ROM include</a:t>
            </a:r>
            <a:r>
              <a:rPr lang="en-GB" altLang="zh-CN" dirty="0"/>
              <a:t>:</a:t>
            </a:r>
            <a:endParaRPr lang="en-GB" dirty="0"/>
          </a:p>
          <a:p>
            <a:pPr lvl="2"/>
            <a:r>
              <a:rPr lang="en-US" altLang="zh-CN" sz="1800" dirty="0"/>
              <a:t>Support for booting from various boot devices</a:t>
            </a:r>
          </a:p>
          <a:p>
            <a:pPr lvl="2"/>
            <a:r>
              <a:rPr lang="en-US" altLang="zh-CN" sz="1800" dirty="0"/>
              <a:t>Serial downloader support (USB HID and UART)</a:t>
            </a:r>
          </a:p>
          <a:p>
            <a:pPr lvl="2"/>
            <a:r>
              <a:rPr lang="en-US" altLang="zh-CN" sz="1800" dirty="0"/>
              <a:t>Device Configuration Data (DCD) and plugin</a:t>
            </a:r>
          </a:p>
          <a:p>
            <a:pPr lvl="2"/>
            <a:r>
              <a:rPr lang="en-US" altLang="zh-CN" sz="1800" dirty="0"/>
              <a:t>Digital signature and encryption based High-Assurance Boot (HAB)</a:t>
            </a:r>
          </a:p>
          <a:p>
            <a:pPr lvl="2"/>
            <a:r>
              <a:rPr lang="en-US" altLang="zh-CN" sz="1800" dirty="0"/>
              <a:t>Wake-up from the low-power modes</a:t>
            </a:r>
          </a:p>
          <a:p>
            <a:pPr lvl="2"/>
            <a:r>
              <a:rPr lang="en-US" altLang="zh-CN" sz="1800" dirty="0"/>
              <a:t>Encrypted XIP on Serial NOR via FlexSPI interface powered by BEE and DCP controller</a:t>
            </a:r>
          </a:p>
          <a:p>
            <a:pPr marL="401638" lvl="2" indent="0">
              <a:buNone/>
            </a:pP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B8068-5533-4E1B-AD81-4A0AC16E5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5" y="3652617"/>
            <a:ext cx="747816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496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16AD6-4A8F-68DA-A5A3-4EC504BEE2BB}"/>
              </a:ext>
            </a:extLst>
          </p:cNvPr>
          <p:cNvSpPr/>
          <p:nvPr/>
        </p:nvSpPr>
        <p:spPr>
          <a:xfrm>
            <a:off x="1089061" y="2383604"/>
            <a:ext cx="3061699" cy="770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FlexSPI</a:t>
            </a:r>
          </a:p>
          <a:p>
            <a:r>
              <a:rPr lang="en-US" altLang="zh-CN" sz="1200" b="1" dirty="0">
                <a:solidFill>
                  <a:srgbClr val="F67B44"/>
                </a:solidFill>
              </a:rPr>
              <a:t>1/2/4/8bit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BA4826-52CD-336E-EA66-3F1013DDD16E}"/>
              </a:ext>
            </a:extLst>
          </p:cNvPr>
          <p:cNvSpPr/>
          <p:nvPr/>
        </p:nvSpPr>
        <p:spPr>
          <a:xfrm>
            <a:off x="2059968" y="2488992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F9746-5AF1-D439-1941-BC6960D929DE}"/>
              </a:ext>
            </a:extLst>
          </p:cNvPr>
          <p:cNvSpPr/>
          <p:nvPr/>
        </p:nvSpPr>
        <p:spPr>
          <a:xfrm>
            <a:off x="3087384" y="2488992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CF4F1-D03A-3C5C-27DE-0836AD28E1A8}"/>
              </a:ext>
            </a:extLst>
          </p:cNvPr>
          <p:cNvSpPr/>
          <p:nvPr/>
        </p:nvSpPr>
        <p:spPr>
          <a:xfrm>
            <a:off x="1089061" y="3326335"/>
            <a:ext cx="3061699" cy="770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uSDHC</a:t>
            </a:r>
          </a:p>
          <a:p>
            <a:r>
              <a:rPr lang="en-US" altLang="zh-CN" sz="1200" b="1" dirty="0">
                <a:solidFill>
                  <a:srgbClr val="F67B44"/>
                </a:solidFill>
              </a:rPr>
              <a:t>1/4/8bit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52DC17-46D9-A74C-77B1-B940D795E52B}"/>
              </a:ext>
            </a:extLst>
          </p:cNvPr>
          <p:cNvSpPr/>
          <p:nvPr/>
        </p:nvSpPr>
        <p:spPr>
          <a:xfrm>
            <a:off x="2059968" y="3431723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07B3E6-C4FD-07E4-2048-6A5E31164284}"/>
              </a:ext>
            </a:extLst>
          </p:cNvPr>
          <p:cNvSpPr/>
          <p:nvPr/>
        </p:nvSpPr>
        <p:spPr>
          <a:xfrm>
            <a:off x="3087384" y="3431723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eMMC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CFB0B-C670-67CA-FA95-9669F98F2311}"/>
              </a:ext>
            </a:extLst>
          </p:cNvPr>
          <p:cNvSpPr/>
          <p:nvPr/>
        </p:nvSpPr>
        <p:spPr>
          <a:xfrm>
            <a:off x="1089061" y="4269066"/>
            <a:ext cx="3061699" cy="770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SEMC</a:t>
            </a:r>
          </a:p>
          <a:p>
            <a:r>
              <a:rPr lang="en-US" altLang="zh-CN" sz="1200" b="1" dirty="0">
                <a:solidFill>
                  <a:srgbClr val="F67B44"/>
                </a:solidFill>
              </a:rPr>
              <a:t>8/16bit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0C0B43-2A42-9BE4-9C7A-65C9FEEA9E6D}"/>
              </a:ext>
            </a:extLst>
          </p:cNvPr>
          <p:cNvSpPr/>
          <p:nvPr/>
        </p:nvSpPr>
        <p:spPr>
          <a:xfrm>
            <a:off x="2059968" y="4340985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Parallel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F036B7-5EDE-531F-BB12-7A76D352DF68}"/>
              </a:ext>
            </a:extLst>
          </p:cNvPr>
          <p:cNvSpPr/>
          <p:nvPr/>
        </p:nvSpPr>
        <p:spPr>
          <a:xfrm>
            <a:off x="3087384" y="4340985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NAND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2ED4B-2766-9039-83CA-19A7D3B11A92}"/>
              </a:ext>
            </a:extLst>
          </p:cNvPr>
          <p:cNvSpPr/>
          <p:nvPr/>
        </p:nvSpPr>
        <p:spPr>
          <a:xfrm>
            <a:off x="4601110" y="3326335"/>
            <a:ext cx="3061699" cy="770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LPSPI</a:t>
            </a:r>
          </a:p>
          <a:p>
            <a:r>
              <a:rPr lang="en-US" altLang="zh-CN" sz="1200" b="1" dirty="0">
                <a:solidFill>
                  <a:srgbClr val="F67B44"/>
                </a:solidFill>
              </a:rPr>
              <a:t>1bit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CDA4EF-E18B-0B9F-4797-E6CE34C6B172}"/>
              </a:ext>
            </a:extLst>
          </p:cNvPr>
          <p:cNvSpPr/>
          <p:nvPr/>
        </p:nvSpPr>
        <p:spPr>
          <a:xfrm>
            <a:off x="5407632" y="3406037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E4A79F-A92B-C295-4E35-6783A6788308}"/>
              </a:ext>
            </a:extLst>
          </p:cNvPr>
          <p:cNvSpPr/>
          <p:nvPr/>
        </p:nvSpPr>
        <p:spPr>
          <a:xfrm>
            <a:off x="6539500" y="3413665"/>
            <a:ext cx="1041114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EEPROM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B1C5E-9C78-A3F3-3087-D2F1C9928619}"/>
              </a:ext>
            </a:extLst>
          </p:cNvPr>
          <p:cNvSpPr/>
          <p:nvPr/>
        </p:nvSpPr>
        <p:spPr>
          <a:xfrm>
            <a:off x="8070349" y="3326335"/>
            <a:ext cx="3061699" cy="7705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uSDHC</a:t>
            </a:r>
          </a:p>
          <a:p>
            <a:r>
              <a:rPr lang="en-US" altLang="zh-CN" sz="1200" b="1" dirty="0">
                <a:solidFill>
                  <a:srgbClr val="F67B44"/>
                </a:solidFill>
              </a:rPr>
              <a:t>1bit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82A7AD-F590-10A1-DF80-B18392019273}"/>
              </a:ext>
            </a:extLst>
          </p:cNvPr>
          <p:cNvSpPr/>
          <p:nvPr/>
        </p:nvSpPr>
        <p:spPr>
          <a:xfrm>
            <a:off x="9041256" y="3431723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Card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A89618-A93C-7BEE-CBCD-9FB87D9DAB38}"/>
              </a:ext>
            </a:extLst>
          </p:cNvPr>
          <p:cNvSpPr/>
          <p:nvPr/>
        </p:nvSpPr>
        <p:spPr>
          <a:xfrm>
            <a:off x="10068672" y="3431723"/>
            <a:ext cx="934948" cy="5959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eMMC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1B3F813-48C6-7828-292C-2F55738C8009}"/>
              </a:ext>
            </a:extLst>
          </p:cNvPr>
          <p:cNvSpPr/>
          <p:nvPr/>
        </p:nvSpPr>
        <p:spPr>
          <a:xfrm rot="16200000">
            <a:off x="2347645" y="408320"/>
            <a:ext cx="544530" cy="3061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9F6CE1B-FF10-4C0C-B932-CEE008B853F2}"/>
              </a:ext>
            </a:extLst>
          </p:cNvPr>
          <p:cNvSpPr/>
          <p:nvPr/>
        </p:nvSpPr>
        <p:spPr>
          <a:xfrm rot="16200000">
            <a:off x="5823735" y="398046"/>
            <a:ext cx="544530" cy="3061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49170E5B-F836-4554-A610-719706C678D3}"/>
              </a:ext>
            </a:extLst>
          </p:cNvPr>
          <p:cNvSpPr/>
          <p:nvPr/>
        </p:nvSpPr>
        <p:spPr>
          <a:xfrm rot="16200000">
            <a:off x="9328934" y="398045"/>
            <a:ext cx="544530" cy="306169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7F4716-B8E8-F6F6-F356-8D5DFD24F489}"/>
              </a:ext>
            </a:extLst>
          </p:cNvPr>
          <p:cNvSpPr/>
          <p:nvPr/>
        </p:nvSpPr>
        <p:spPr>
          <a:xfrm>
            <a:off x="1664413" y="873303"/>
            <a:ext cx="1931542" cy="78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Primary Boot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baseline="30000" dirty="0">
                <a:solidFill>
                  <a:schemeClr val="tx1"/>
                </a:solidFill>
              </a:rPr>
              <a:t>st</a:t>
            </a:r>
            <a:r>
              <a:rPr lang="en-US" altLang="zh-CN" dirty="0">
                <a:solidFill>
                  <a:schemeClr val="tx1"/>
                </a:solidFill>
              </a:rPr>
              <a:t>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19961D-0E6F-D465-4824-BFF31196E9C9}"/>
              </a:ext>
            </a:extLst>
          </p:cNvPr>
          <p:cNvSpPr/>
          <p:nvPr/>
        </p:nvSpPr>
        <p:spPr>
          <a:xfrm>
            <a:off x="5073721" y="883578"/>
            <a:ext cx="1931542" cy="78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Recovery Boot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nd</a:t>
            </a:r>
            <a:r>
              <a:rPr lang="en-US" altLang="zh-CN" dirty="0">
                <a:solidFill>
                  <a:schemeClr val="tx1"/>
                </a:solidFill>
              </a:rPr>
              <a:t>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9931A7-A200-79E4-5062-9438B721C1E3}"/>
              </a:ext>
            </a:extLst>
          </p:cNvPr>
          <p:cNvSpPr/>
          <p:nvPr/>
        </p:nvSpPr>
        <p:spPr>
          <a:xfrm>
            <a:off x="8560938" y="873303"/>
            <a:ext cx="2080520" cy="783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Manufacture Boot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baseline="30000" dirty="0">
                <a:solidFill>
                  <a:schemeClr val="tx1"/>
                </a:solidFill>
              </a:rPr>
              <a:t>rd</a:t>
            </a:r>
            <a:r>
              <a:rPr lang="en-US" altLang="zh-CN" dirty="0">
                <a:solidFill>
                  <a:schemeClr val="tx1"/>
                </a:solidFill>
              </a:rPr>
              <a:t> stage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F458DC2-FCF4-BBB3-5887-B16DE58B8EED}"/>
              </a:ext>
            </a:extLst>
          </p:cNvPr>
          <p:cNvSpPr/>
          <p:nvPr/>
        </p:nvSpPr>
        <p:spPr>
          <a:xfrm>
            <a:off x="4022332" y="1275241"/>
            <a:ext cx="765425" cy="21949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2D224E2-0837-2972-08E9-1C22645B3E3C}"/>
              </a:ext>
            </a:extLst>
          </p:cNvPr>
          <p:cNvSpPr/>
          <p:nvPr/>
        </p:nvSpPr>
        <p:spPr>
          <a:xfrm>
            <a:off x="7400388" y="1275241"/>
            <a:ext cx="765425" cy="21949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435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A2076B7E1BB418911832475EBFB88" ma:contentTypeVersion="8" ma:contentTypeDescription="Create a new document." ma:contentTypeScope="" ma:versionID="c6ab29bc23f302f7213206bbcc3d9a01">
  <xsd:schema xmlns:xsd="http://www.w3.org/2001/XMLSchema" xmlns:xs="http://www.w3.org/2001/XMLSchema" xmlns:p="http://schemas.microsoft.com/office/2006/metadata/properties" xmlns:ns2="fca4c2f6-5502-4107-8d3a-5d11d16203d4" xmlns:ns3="21232145-3658-4671-939f-df6028ca34fc" targetNamespace="http://schemas.microsoft.com/office/2006/metadata/properties" ma:root="true" ma:fieldsID="24d46aaa1ce9d30acb1df140daed5af8" ns2:_="" ns3:_="">
    <xsd:import namespace="fca4c2f6-5502-4107-8d3a-5d11d16203d4"/>
    <xsd:import namespace="21232145-3658-4671-939f-df6028ca34f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4c2f6-5502-4107-8d3a-5d11d16203d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32145-3658-4671-939f-df6028ca3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fca4c2f6-5502-4107-8d3a-5d11d16203d4">VTNKCQE6A2DN-1572135230-3154</_dlc_DocId>
    <_dlc_DocIdUrl xmlns="fca4c2f6-5502-4107-8d3a-5d11d16203d4">
      <Url>https://nxp1.sharepoint.com/teams/23_49/_layouts/15/DocIdRedir.aspx?ID=VTNKCQE6A2DN-1572135230-3154</Url>
      <Description>VTNKCQE6A2DN-1572135230-3154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ABD0CA-F815-43FD-A264-4C53479F04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4c2f6-5502-4107-8d3a-5d11d16203d4"/>
    <ds:schemaRef ds:uri="21232145-3658-4671-939f-df6028ca34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7A3B6-CD5C-490D-99D4-8312FADB05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AF11385-95D2-4E3C-B450-91A2FEB73A83}">
  <ds:schemaRefs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478c352-1115-4aa7-8db5-10d3b7bf3c89"/>
    <ds:schemaRef ds:uri="http://schemas.microsoft.com/office/2006/documentManagement/types"/>
    <ds:schemaRef ds:uri="http://purl.org/dc/terms/"/>
    <ds:schemaRef ds:uri="f3b0d8a4-7c67-4fea-86e8-18a62fba80bb"/>
    <ds:schemaRef ds:uri="http://schemas.microsoft.com/office/2006/metadata/properties"/>
    <ds:schemaRef ds:uri="ef83543a-63d2-408a-9f10-f2275945a2ff"/>
    <ds:schemaRef ds:uri="c4672b8b-43e2-4139-8cd1-27ad03f081e7"/>
    <ds:schemaRef ds:uri="d79c7bf1-1763-4f32-926f-7892bffab64d"/>
    <ds:schemaRef ds:uri="fca4c2f6-5502-4107-8d3a-5d11d16203d4"/>
  </ds:schemaRefs>
</ds:datastoreItem>
</file>

<file path=customXml/itemProps4.xml><?xml version="1.0" encoding="utf-8"?>
<ds:datastoreItem xmlns:ds="http://schemas.openxmlformats.org/officeDocument/2006/customXml" ds:itemID="{AADE8103-2ADF-4D7C-A707-277C5732D0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104</Words>
  <Characters>0</Characters>
  <Application>Microsoft Office PowerPoint</Application>
  <DocSecurity>0</DocSecurity>
  <PresentationFormat>Widescreen</PresentationFormat>
  <Lines>0</Lines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0_Master Content Slide</vt:lpstr>
      <vt:lpstr>10_ FSL Logo Slide</vt:lpstr>
      <vt:lpstr>BootROM Features</vt:lpstr>
      <vt:lpstr>PowerPoint Presentation</vt:lpstr>
    </vt:vector>
  </TitlesOfParts>
  <Company>Free Scale</Company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1009</cp:revision>
  <dcterms:created xsi:type="dcterms:W3CDTF">2012-11-14T23:25:03Z</dcterms:created>
  <dcterms:modified xsi:type="dcterms:W3CDTF">2023-05-16T02:09:45Z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0x010100077A2076B7E1BB418911832475EBFB88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</Properties>
</file>