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3775046" y="1828800"/>
            <a:ext cx="5016617" cy="2642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从</a:t>
            </a:r>
            <a:r>
              <a:rPr lang="en-US" altLang="zh-CN" dirty="0"/>
              <a:t>FlexSPI NOR</a:t>
            </a:r>
            <a:r>
              <a:rPr lang="zh-CN" altLang="en-US" dirty="0"/>
              <a:t>启动初始化流程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F9AE3-4F73-4973-B0A2-A7FAFC2FA4E4}"/>
              </a:ext>
            </a:extLst>
          </p:cNvPr>
          <p:cNvSpPr/>
          <p:nvPr/>
        </p:nvSpPr>
        <p:spPr>
          <a:xfrm>
            <a:off x="5624818" y="2590632"/>
            <a:ext cx="1333850" cy="729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Fuse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状态来准备初始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</a:t>
            </a:r>
            <a:endParaRPr lang="zh-CN" altLang="en-US" sz="10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FFE93B-9FBE-4966-95B4-E183E2A061B4}"/>
              </a:ext>
            </a:extLst>
          </p:cNvPr>
          <p:cNvSpPr/>
          <p:nvPr/>
        </p:nvSpPr>
        <p:spPr>
          <a:xfrm>
            <a:off x="2214694" y="2713843"/>
            <a:ext cx="1417739" cy="46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BT</a:t>
            </a:r>
            <a:r>
              <a:rPr lang="zh-CN" altLang="en-US" sz="1000" dirty="0">
                <a:solidFill>
                  <a:schemeClr val="tx1"/>
                </a:solidFill>
              </a:rPr>
              <a:t>模式为</a:t>
            </a:r>
            <a:r>
              <a:rPr lang="en-US" altLang="zh-CN" sz="1000" dirty="0">
                <a:solidFill>
                  <a:schemeClr val="tx1"/>
                </a:solidFill>
              </a:rPr>
              <a:t>Internal Boot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BT</a:t>
            </a:r>
            <a:r>
              <a:rPr lang="zh-CN" altLang="en-US" sz="1000" dirty="0">
                <a:solidFill>
                  <a:schemeClr val="tx1"/>
                </a:solidFill>
              </a:rPr>
              <a:t>设备为</a:t>
            </a:r>
            <a:r>
              <a:rPr lang="en-US" altLang="zh-CN" sz="1000" dirty="0">
                <a:solidFill>
                  <a:schemeClr val="tx1"/>
                </a:solidFill>
              </a:rPr>
              <a:t>FlexSPI NOR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4A2EE26-7DE5-4158-8476-C9A7669C1330}"/>
              </a:ext>
            </a:extLst>
          </p:cNvPr>
          <p:cNvSpPr/>
          <p:nvPr/>
        </p:nvSpPr>
        <p:spPr>
          <a:xfrm>
            <a:off x="2801922" y="2384588"/>
            <a:ext cx="243282" cy="3187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E937B14-672D-42B3-A491-DCDB2765F4E2}"/>
              </a:ext>
            </a:extLst>
          </p:cNvPr>
          <p:cNvSpPr/>
          <p:nvPr/>
        </p:nvSpPr>
        <p:spPr>
          <a:xfrm rot="16200000">
            <a:off x="3724714" y="2730618"/>
            <a:ext cx="243282" cy="4278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B1ABFF-B528-4F9C-8AC0-6AE74E26ACDF}"/>
              </a:ext>
            </a:extLst>
          </p:cNvPr>
          <p:cNvSpPr/>
          <p:nvPr/>
        </p:nvSpPr>
        <p:spPr>
          <a:xfrm>
            <a:off x="2390864" y="1912720"/>
            <a:ext cx="1065402" cy="4613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芯片冷启动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ROM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开始执行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8F119-A2B3-4DBE-AE36-0DA30F99F6E7}"/>
              </a:ext>
            </a:extLst>
          </p:cNvPr>
          <p:cNvSpPr/>
          <p:nvPr/>
        </p:nvSpPr>
        <p:spPr>
          <a:xfrm>
            <a:off x="7175388" y="2590632"/>
            <a:ext cx="1333850" cy="7298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使用初始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配置块对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FlexSPI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外设进行第一次初始化</a:t>
            </a:r>
            <a:endParaRPr lang="zh-CN" altLang="en-US" sz="10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D55F6-55C1-4346-9027-56389E80EC51}"/>
              </a:ext>
            </a:extLst>
          </p:cNvPr>
          <p:cNvSpPr/>
          <p:nvPr/>
        </p:nvSpPr>
        <p:spPr>
          <a:xfrm>
            <a:off x="7175388" y="3506600"/>
            <a:ext cx="1333850" cy="7298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FlexSPI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正常初始化后的若干善后工作</a:t>
            </a:r>
            <a:endParaRPr lang="zh-CN" altLang="en-US" sz="1000" dirty="0">
              <a:latin typeface="+mj-lt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52D25ED0-59FB-4338-8436-0C73BE4959F3}"/>
              </a:ext>
            </a:extLst>
          </p:cNvPr>
          <p:cNvSpPr/>
          <p:nvPr/>
        </p:nvSpPr>
        <p:spPr>
          <a:xfrm rot="16200000">
            <a:off x="5389228" y="2841603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DDDA50E-288C-401A-8DB5-0B8C6FC13D09}"/>
              </a:ext>
            </a:extLst>
          </p:cNvPr>
          <p:cNvSpPr/>
          <p:nvPr/>
        </p:nvSpPr>
        <p:spPr>
          <a:xfrm rot="16200000">
            <a:off x="6950976" y="2841602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C541E2-882B-46D2-99D8-73056F994A14}"/>
              </a:ext>
            </a:extLst>
          </p:cNvPr>
          <p:cNvSpPr/>
          <p:nvPr/>
        </p:nvSpPr>
        <p:spPr>
          <a:xfrm>
            <a:off x="5605238" y="3514989"/>
            <a:ext cx="1333850" cy="729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AHB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方式从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里获取用户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</a:t>
            </a:r>
            <a:endParaRPr lang="zh-CN" altLang="en-US" sz="1000" dirty="0">
              <a:latin typeface="+mj-lt"/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EEAEB87B-59C1-4217-8D73-6D2D83A9DF03}"/>
              </a:ext>
            </a:extLst>
          </p:cNvPr>
          <p:cNvSpPr/>
          <p:nvPr/>
        </p:nvSpPr>
        <p:spPr>
          <a:xfrm>
            <a:off x="7688510" y="3320475"/>
            <a:ext cx="243282" cy="20701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51FDF1-4BDE-45F5-8C27-0673874DBFEE}"/>
              </a:ext>
            </a:extLst>
          </p:cNvPr>
          <p:cNvSpPr/>
          <p:nvPr/>
        </p:nvSpPr>
        <p:spPr>
          <a:xfrm>
            <a:off x="4048037" y="3514989"/>
            <a:ext cx="1333850" cy="729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使用用户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配置块对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FlexSPI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外设进行第二次初始化</a:t>
            </a:r>
            <a:endParaRPr lang="zh-CN" altLang="en-US" sz="1000" dirty="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536D32-CCAA-4790-855D-B0560A7BBF91}"/>
              </a:ext>
            </a:extLst>
          </p:cNvPr>
          <p:cNvSpPr/>
          <p:nvPr/>
        </p:nvSpPr>
        <p:spPr>
          <a:xfrm>
            <a:off x="4048037" y="2590632"/>
            <a:ext cx="1333850" cy="7298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</a:rPr>
              <a:t>Fuse</a:t>
            </a:r>
            <a:r>
              <a:rPr lang="zh-CN" altLang="en-US" sz="1000" dirty="0">
                <a:solidFill>
                  <a:schemeClr val="tx1"/>
                </a:solidFill>
              </a:rPr>
              <a:t>状态来使用</a:t>
            </a:r>
            <a:r>
              <a:rPr lang="en-US" altLang="zh-CN" sz="1000" dirty="0">
                <a:solidFill>
                  <a:schemeClr val="tx1"/>
                </a:solidFill>
              </a:rPr>
              <a:t>HW Pin</a:t>
            </a:r>
            <a:r>
              <a:rPr lang="zh-CN" altLang="en-US" sz="1000" dirty="0">
                <a:solidFill>
                  <a:schemeClr val="tx1"/>
                </a:solidFill>
              </a:rPr>
              <a:t>去复位</a:t>
            </a:r>
            <a:r>
              <a:rPr lang="en-US" altLang="zh-CN" sz="1000" dirty="0">
                <a:solidFill>
                  <a:schemeClr val="tx1"/>
                </a:solidFill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</a:rPr>
              <a:t>芯片</a:t>
            </a:r>
            <a:endParaRPr lang="zh-CN" alt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56613F-639C-48E1-B732-FFB787142050}"/>
              </a:ext>
            </a:extLst>
          </p:cNvPr>
          <p:cNvSpPr/>
          <p:nvPr/>
        </p:nvSpPr>
        <p:spPr>
          <a:xfrm>
            <a:off x="3802139" y="4692854"/>
            <a:ext cx="1313919" cy="629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AHB</a:t>
            </a:r>
            <a:r>
              <a:rPr lang="zh-CN" altLang="en-US" sz="1000" dirty="0">
                <a:solidFill>
                  <a:schemeClr val="tx1"/>
                </a:solidFill>
              </a:rPr>
              <a:t>方式访问</a:t>
            </a:r>
            <a:r>
              <a:rPr lang="en-US" altLang="zh-CN" sz="1000" dirty="0">
                <a:solidFill>
                  <a:schemeClr val="tx1"/>
                </a:solidFill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</a:rPr>
              <a:t>里内容，进行常规</a:t>
            </a:r>
            <a:r>
              <a:rPr lang="en-US" altLang="zh-CN" sz="1000" dirty="0">
                <a:solidFill>
                  <a:schemeClr val="tx1"/>
                </a:solidFill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</a:rPr>
              <a:t>解析流程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1BD09823-EAF8-4816-B016-1921A783B070}"/>
              </a:ext>
            </a:extLst>
          </p:cNvPr>
          <p:cNvSpPr/>
          <p:nvPr/>
        </p:nvSpPr>
        <p:spPr>
          <a:xfrm rot="5400000">
            <a:off x="3494015" y="4848053"/>
            <a:ext cx="243282" cy="3187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D741A4F-677A-4421-9CF2-032DB11600E4}"/>
              </a:ext>
            </a:extLst>
          </p:cNvPr>
          <p:cNvSpPr/>
          <p:nvPr/>
        </p:nvSpPr>
        <p:spPr>
          <a:xfrm rot="5400000">
            <a:off x="5369648" y="3757572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1C3A23F-87B6-4AF7-8E97-51E7C85499E2}"/>
              </a:ext>
            </a:extLst>
          </p:cNvPr>
          <p:cNvSpPr/>
          <p:nvPr/>
        </p:nvSpPr>
        <p:spPr>
          <a:xfrm rot="5400000">
            <a:off x="6918115" y="3743420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420F8BE-3922-4498-A5D9-36A19D171B9A}"/>
              </a:ext>
            </a:extLst>
          </p:cNvPr>
          <p:cNvSpPr/>
          <p:nvPr/>
        </p:nvSpPr>
        <p:spPr>
          <a:xfrm>
            <a:off x="4351260" y="4244832"/>
            <a:ext cx="243282" cy="4210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39E81291-12F8-4E7E-B0AE-B81B1306312E}"/>
              </a:ext>
            </a:extLst>
          </p:cNvPr>
          <p:cNvSpPr/>
          <p:nvPr/>
        </p:nvSpPr>
        <p:spPr>
          <a:xfrm>
            <a:off x="6476826" y="4244832"/>
            <a:ext cx="243282" cy="5305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4BE3E42-F0C7-4095-9CD7-170FFF18ABA8}"/>
              </a:ext>
            </a:extLst>
          </p:cNvPr>
          <p:cNvSpPr/>
          <p:nvPr/>
        </p:nvSpPr>
        <p:spPr>
          <a:xfrm>
            <a:off x="6123096" y="4775429"/>
            <a:ext cx="989901" cy="4514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启动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失败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转到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SDP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下载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625116-3B51-42E2-A7A2-DD3429260E87}"/>
              </a:ext>
            </a:extLst>
          </p:cNvPr>
          <p:cNvSpPr/>
          <p:nvPr/>
        </p:nvSpPr>
        <p:spPr>
          <a:xfrm>
            <a:off x="5125670" y="3063208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833C563-0E5C-409E-BFF3-11A6D2F54CD0}"/>
              </a:ext>
            </a:extLst>
          </p:cNvPr>
          <p:cNvSpPr/>
          <p:nvPr/>
        </p:nvSpPr>
        <p:spPr>
          <a:xfrm>
            <a:off x="6705595" y="3063208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1AD224EB-0344-43FA-A100-58370E67E15D}"/>
              </a:ext>
            </a:extLst>
          </p:cNvPr>
          <p:cNvSpPr/>
          <p:nvPr/>
        </p:nvSpPr>
        <p:spPr>
          <a:xfrm>
            <a:off x="8240098" y="3071429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F5883B2-F29B-4D1A-9C29-85BFDB60CD91}"/>
              </a:ext>
            </a:extLst>
          </p:cNvPr>
          <p:cNvSpPr/>
          <p:nvPr/>
        </p:nvSpPr>
        <p:spPr>
          <a:xfrm>
            <a:off x="8240098" y="3979010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05EC6B4A-6BF0-4C8D-9853-BC273974D6BB}"/>
              </a:ext>
            </a:extLst>
          </p:cNvPr>
          <p:cNvSpPr/>
          <p:nvPr/>
        </p:nvSpPr>
        <p:spPr>
          <a:xfrm>
            <a:off x="6676235" y="3981889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D62E8600-68F2-4F38-8D51-250454FB3765}"/>
              </a:ext>
            </a:extLst>
          </p:cNvPr>
          <p:cNvSpPr/>
          <p:nvPr/>
        </p:nvSpPr>
        <p:spPr>
          <a:xfrm>
            <a:off x="5116058" y="3984772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EFA927F-F544-43F3-A9D5-C7FFE4D6566B}"/>
              </a:ext>
            </a:extLst>
          </p:cNvPr>
          <p:cNvSpPr/>
          <p:nvPr/>
        </p:nvSpPr>
        <p:spPr>
          <a:xfrm>
            <a:off x="6663923" y="4446704"/>
            <a:ext cx="1151124" cy="35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1.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无法正常访问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Flash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2.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没有用户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FDCB</a:t>
            </a:r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AE294EB-9DAA-4983-93F3-A4D1F1B3D9C4}"/>
              </a:ext>
            </a:extLst>
          </p:cNvPr>
          <p:cNvSpPr/>
          <p:nvPr/>
        </p:nvSpPr>
        <p:spPr>
          <a:xfrm>
            <a:off x="2445388" y="4813981"/>
            <a:ext cx="989901" cy="4514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启动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成功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开始执行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D4FA3AAC-FFB3-45BF-94D2-45DB160F50EE}"/>
              </a:ext>
            </a:extLst>
          </p:cNvPr>
          <p:cNvSpPr/>
          <p:nvPr/>
        </p:nvSpPr>
        <p:spPr>
          <a:xfrm rot="16200000">
            <a:off x="5489194" y="4510746"/>
            <a:ext cx="243282" cy="9703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1617181-884C-430E-A42F-991985E374D0}"/>
              </a:ext>
            </a:extLst>
          </p:cNvPr>
          <p:cNvSpPr/>
          <p:nvPr/>
        </p:nvSpPr>
        <p:spPr>
          <a:xfrm>
            <a:off x="3195505" y="4578819"/>
            <a:ext cx="734734" cy="35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解析成功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44EE282-F3FD-4E64-9D77-136C81A0D9B5}"/>
              </a:ext>
            </a:extLst>
          </p:cNvPr>
          <p:cNvSpPr/>
          <p:nvPr/>
        </p:nvSpPr>
        <p:spPr>
          <a:xfrm>
            <a:off x="5015563" y="4560185"/>
            <a:ext cx="1195434" cy="35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1.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无法正常访问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Flash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2.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没有启动头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IVT,BD</a:t>
            </a:r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4CE12455-4B14-4CD3-BB53-B5D4D5837B7B}"/>
              </a:ext>
            </a:extLst>
          </p:cNvPr>
          <p:cNvSpPr/>
          <p:nvPr/>
        </p:nvSpPr>
        <p:spPr>
          <a:xfrm rot="5400000">
            <a:off x="7638920" y="3749597"/>
            <a:ext cx="2218103" cy="49005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61BB6547-D84E-43D6-BF79-F966F97FCDBA}"/>
              </a:ext>
            </a:extLst>
          </p:cNvPr>
          <p:cNvSpPr/>
          <p:nvPr/>
        </p:nvSpPr>
        <p:spPr>
          <a:xfrm rot="5400000">
            <a:off x="7801327" y="4172060"/>
            <a:ext cx="243282" cy="16199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B4D3B6-B150-418B-A3B7-1B002C9A2426}"/>
              </a:ext>
            </a:extLst>
          </p:cNvPr>
          <p:cNvSpPr/>
          <p:nvPr/>
        </p:nvSpPr>
        <p:spPr>
          <a:xfrm>
            <a:off x="8474602" y="5056980"/>
            <a:ext cx="404503" cy="144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56EA674-65DA-4CD5-91D0-304179E9F4AF}"/>
              </a:ext>
            </a:extLst>
          </p:cNvPr>
          <p:cNvSpPr/>
          <p:nvPr/>
        </p:nvSpPr>
        <p:spPr>
          <a:xfrm>
            <a:off x="8365933" y="4765303"/>
            <a:ext cx="404503" cy="144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63056A8-8BB2-4AF6-8C61-C84FD5371BFD}"/>
              </a:ext>
            </a:extLst>
          </p:cNvPr>
          <p:cNvSpPr/>
          <p:nvPr/>
        </p:nvSpPr>
        <p:spPr>
          <a:xfrm>
            <a:off x="8440554" y="4927713"/>
            <a:ext cx="380846" cy="86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46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3775046" y="973122"/>
            <a:ext cx="5016617" cy="34982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从</a:t>
            </a:r>
            <a:r>
              <a:rPr lang="en-US" altLang="zh-CN" dirty="0"/>
              <a:t>FlexSPI NOR</a:t>
            </a:r>
            <a:r>
              <a:rPr lang="zh-CN" altLang="en-US" dirty="0"/>
              <a:t>启动初始化流程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F9AE3-4F73-4973-B0A2-A7FAFC2FA4E4}"/>
              </a:ext>
            </a:extLst>
          </p:cNvPr>
          <p:cNvSpPr/>
          <p:nvPr/>
        </p:nvSpPr>
        <p:spPr>
          <a:xfrm>
            <a:off x="7160178" y="1507239"/>
            <a:ext cx="1333850" cy="729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Fuse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状态来准备初始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</a:t>
            </a:r>
            <a:endParaRPr lang="zh-CN" altLang="en-US" sz="10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FFE93B-9FBE-4966-95B4-E183E2A061B4}"/>
              </a:ext>
            </a:extLst>
          </p:cNvPr>
          <p:cNvSpPr/>
          <p:nvPr/>
        </p:nvSpPr>
        <p:spPr>
          <a:xfrm>
            <a:off x="2226426" y="1645386"/>
            <a:ext cx="1417739" cy="46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BT</a:t>
            </a:r>
            <a:r>
              <a:rPr lang="zh-CN" altLang="en-US" sz="1000" dirty="0">
                <a:solidFill>
                  <a:schemeClr val="tx1"/>
                </a:solidFill>
              </a:rPr>
              <a:t>模式为</a:t>
            </a:r>
            <a:r>
              <a:rPr lang="en-US" altLang="zh-CN" sz="1000" dirty="0">
                <a:solidFill>
                  <a:schemeClr val="tx1"/>
                </a:solidFill>
              </a:rPr>
              <a:t>Internal Boot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BT</a:t>
            </a:r>
            <a:r>
              <a:rPr lang="zh-CN" altLang="en-US" sz="1000" dirty="0">
                <a:solidFill>
                  <a:schemeClr val="tx1"/>
                </a:solidFill>
              </a:rPr>
              <a:t>设备为</a:t>
            </a:r>
            <a:r>
              <a:rPr lang="en-US" altLang="zh-CN" sz="1000" dirty="0">
                <a:solidFill>
                  <a:schemeClr val="tx1"/>
                </a:solidFill>
              </a:rPr>
              <a:t>FlexSPI NOR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4A2EE26-7DE5-4158-8476-C9A7669C1330}"/>
              </a:ext>
            </a:extLst>
          </p:cNvPr>
          <p:cNvSpPr/>
          <p:nvPr/>
        </p:nvSpPr>
        <p:spPr>
          <a:xfrm>
            <a:off x="2813654" y="1316131"/>
            <a:ext cx="243282" cy="3187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E937B14-672D-42B3-A491-DCDB2765F4E2}"/>
              </a:ext>
            </a:extLst>
          </p:cNvPr>
          <p:cNvSpPr/>
          <p:nvPr/>
        </p:nvSpPr>
        <p:spPr>
          <a:xfrm rot="16200000">
            <a:off x="3736446" y="1662161"/>
            <a:ext cx="243282" cy="4278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B1ABFF-B528-4F9C-8AC0-6AE74E26ACDF}"/>
              </a:ext>
            </a:extLst>
          </p:cNvPr>
          <p:cNvSpPr/>
          <p:nvPr/>
        </p:nvSpPr>
        <p:spPr>
          <a:xfrm>
            <a:off x="2402596" y="844263"/>
            <a:ext cx="1065402" cy="4613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芯片冷启动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ROM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开始执行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8F119-A2B3-4DBE-AE36-0DA30F99F6E7}"/>
              </a:ext>
            </a:extLst>
          </p:cNvPr>
          <p:cNvSpPr/>
          <p:nvPr/>
        </p:nvSpPr>
        <p:spPr>
          <a:xfrm>
            <a:off x="7157466" y="2509252"/>
            <a:ext cx="1333850" cy="7298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使用初始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配置块对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FlexSPI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外设进行第一次初始化</a:t>
            </a:r>
            <a:endParaRPr lang="zh-CN" altLang="en-US" sz="10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D55F6-55C1-4346-9027-56389E80EC51}"/>
              </a:ext>
            </a:extLst>
          </p:cNvPr>
          <p:cNvSpPr/>
          <p:nvPr/>
        </p:nvSpPr>
        <p:spPr>
          <a:xfrm>
            <a:off x="7175388" y="3506600"/>
            <a:ext cx="1333850" cy="7298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FlexSPI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正常初始化后的若干善后工作</a:t>
            </a:r>
            <a:endParaRPr lang="zh-CN" altLang="en-US" sz="1000" dirty="0">
              <a:latin typeface="+mj-lt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52D25ED0-59FB-4338-8436-0C73BE4959F3}"/>
              </a:ext>
            </a:extLst>
          </p:cNvPr>
          <p:cNvSpPr/>
          <p:nvPr/>
        </p:nvSpPr>
        <p:spPr>
          <a:xfrm rot="16200000">
            <a:off x="6939798" y="1787553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DDDA50E-288C-401A-8DB5-0B8C6FC13D09}"/>
              </a:ext>
            </a:extLst>
          </p:cNvPr>
          <p:cNvSpPr/>
          <p:nvPr/>
        </p:nvSpPr>
        <p:spPr>
          <a:xfrm rot="16200000">
            <a:off x="5389839" y="1754961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C541E2-882B-46D2-99D8-73056F994A14}"/>
              </a:ext>
            </a:extLst>
          </p:cNvPr>
          <p:cNvSpPr/>
          <p:nvPr/>
        </p:nvSpPr>
        <p:spPr>
          <a:xfrm>
            <a:off x="5605238" y="3514989"/>
            <a:ext cx="1333850" cy="729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AHB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方式从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里获取用户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</a:t>
            </a:r>
            <a:endParaRPr lang="zh-CN" altLang="en-US" sz="1000" dirty="0">
              <a:latin typeface="+mj-lt"/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EEAEB87B-59C1-4217-8D73-6D2D83A9DF03}"/>
              </a:ext>
            </a:extLst>
          </p:cNvPr>
          <p:cNvSpPr/>
          <p:nvPr/>
        </p:nvSpPr>
        <p:spPr>
          <a:xfrm>
            <a:off x="7697225" y="3232756"/>
            <a:ext cx="243282" cy="2801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51FDF1-4BDE-45F5-8C27-0673874DBFEE}"/>
              </a:ext>
            </a:extLst>
          </p:cNvPr>
          <p:cNvSpPr/>
          <p:nvPr/>
        </p:nvSpPr>
        <p:spPr>
          <a:xfrm>
            <a:off x="4048037" y="3514989"/>
            <a:ext cx="1333850" cy="729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使用用户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(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或</a:t>
            </a:r>
            <a:r>
              <a:rPr lang="zh-CN" altLang="en-US" sz="1000" dirty="0">
                <a:solidFill>
                  <a:schemeClr val="tx1"/>
                </a:solidFill>
              </a:rPr>
              <a:t>自动识别出的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)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对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FlexSPI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外设进行第二次初始化</a:t>
            </a:r>
            <a:endParaRPr lang="zh-CN" altLang="en-US" sz="1000" dirty="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536D32-CCAA-4790-855D-B0560A7BBF91}"/>
              </a:ext>
            </a:extLst>
          </p:cNvPr>
          <p:cNvSpPr/>
          <p:nvPr/>
        </p:nvSpPr>
        <p:spPr>
          <a:xfrm>
            <a:off x="5616429" y="1512353"/>
            <a:ext cx="1333850" cy="7298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</a:rPr>
              <a:t>Fuse</a:t>
            </a:r>
            <a:r>
              <a:rPr lang="zh-CN" altLang="en-US" sz="1000" dirty="0">
                <a:solidFill>
                  <a:schemeClr val="tx1"/>
                </a:solidFill>
              </a:rPr>
              <a:t>状态来使用</a:t>
            </a:r>
            <a:r>
              <a:rPr lang="en-US" altLang="zh-CN" sz="1000" dirty="0">
                <a:solidFill>
                  <a:schemeClr val="tx1"/>
                </a:solidFill>
              </a:rPr>
              <a:t>HW Pin</a:t>
            </a:r>
            <a:r>
              <a:rPr lang="zh-CN" altLang="en-US" sz="1000" dirty="0">
                <a:solidFill>
                  <a:schemeClr val="tx1"/>
                </a:solidFill>
              </a:rPr>
              <a:t>去复位</a:t>
            </a:r>
            <a:r>
              <a:rPr lang="en-US" altLang="zh-CN" sz="1000" dirty="0">
                <a:solidFill>
                  <a:schemeClr val="tx1"/>
                </a:solidFill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</a:rPr>
              <a:t>芯片</a:t>
            </a:r>
            <a:endParaRPr lang="zh-CN" alt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56613F-639C-48E1-B732-FFB787142050}"/>
              </a:ext>
            </a:extLst>
          </p:cNvPr>
          <p:cNvSpPr/>
          <p:nvPr/>
        </p:nvSpPr>
        <p:spPr>
          <a:xfrm>
            <a:off x="3805936" y="4709126"/>
            <a:ext cx="1313919" cy="629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AHB</a:t>
            </a:r>
            <a:r>
              <a:rPr lang="zh-CN" altLang="en-US" sz="1000" dirty="0">
                <a:solidFill>
                  <a:schemeClr val="tx1"/>
                </a:solidFill>
              </a:rPr>
              <a:t>方式访问</a:t>
            </a:r>
            <a:r>
              <a:rPr lang="en-US" altLang="zh-CN" sz="1000" dirty="0">
                <a:solidFill>
                  <a:schemeClr val="tx1"/>
                </a:solidFill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</a:rPr>
              <a:t>里内容，进行常规</a:t>
            </a:r>
            <a:r>
              <a:rPr lang="en-US" altLang="zh-CN" sz="1000" dirty="0">
                <a:solidFill>
                  <a:schemeClr val="tx1"/>
                </a:solidFill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</a:rPr>
              <a:t>解析流程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1BD09823-EAF8-4816-B016-1921A783B070}"/>
              </a:ext>
            </a:extLst>
          </p:cNvPr>
          <p:cNvSpPr/>
          <p:nvPr/>
        </p:nvSpPr>
        <p:spPr>
          <a:xfrm rot="5400000">
            <a:off x="3494015" y="4848053"/>
            <a:ext cx="243282" cy="3187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D741A4F-677A-4421-9CF2-032DB11600E4}"/>
              </a:ext>
            </a:extLst>
          </p:cNvPr>
          <p:cNvSpPr/>
          <p:nvPr/>
        </p:nvSpPr>
        <p:spPr>
          <a:xfrm rot="5400000">
            <a:off x="5369648" y="3757572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1C3A23F-87B6-4AF7-8E97-51E7C85499E2}"/>
              </a:ext>
            </a:extLst>
          </p:cNvPr>
          <p:cNvSpPr/>
          <p:nvPr/>
        </p:nvSpPr>
        <p:spPr>
          <a:xfrm rot="5400000">
            <a:off x="6918115" y="3743420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420F8BE-3922-4498-A5D9-36A19D171B9A}"/>
              </a:ext>
            </a:extLst>
          </p:cNvPr>
          <p:cNvSpPr/>
          <p:nvPr/>
        </p:nvSpPr>
        <p:spPr>
          <a:xfrm>
            <a:off x="4351260" y="4244832"/>
            <a:ext cx="243282" cy="4210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39E81291-12F8-4E7E-B0AE-B81B1306312E}"/>
              </a:ext>
            </a:extLst>
          </p:cNvPr>
          <p:cNvSpPr/>
          <p:nvPr/>
        </p:nvSpPr>
        <p:spPr>
          <a:xfrm>
            <a:off x="6476826" y="4244832"/>
            <a:ext cx="243282" cy="5305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4BE3E42-F0C7-4095-9CD7-170FFF18ABA8}"/>
              </a:ext>
            </a:extLst>
          </p:cNvPr>
          <p:cNvSpPr/>
          <p:nvPr/>
        </p:nvSpPr>
        <p:spPr>
          <a:xfrm>
            <a:off x="6123096" y="4775429"/>
            <a:ext cx="989901" cy="4514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启动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失败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转到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SDP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下载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625116-3B51-42E2-A7A2-DD3429260E87}"/>
              </a:ext>
            </a:extLst>
          </p:cNvPr>
          <p:cNvSpPr/>
          <p:nvPr/>
        </p:nvSpPr>
        <p:spPr>
          <a:xfrm>
            <a:off x="6670820" y="1968053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833C563-0E5C-409E-BFF3-11A6D2F54CD0}"/>
              </a:ext>
            </a:extLst>
          </p:cNvPr>
          <p:cNvSpPr/>
          <p:nvPr/>
        </p:nvSpPr>
        <p:spPr>
          <a:xfrm>
            <a:off x="8235355" y="1976279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1AD224EB-0344-43FA-A100-58370E67E15D}"/>
              </a:ext>
            </a:extLst>
          </p:cNvPr>
          <p:cNvSpPr/>
          <p:nvPr/>
        </p:nvSpPr>
        <p:spPr>
          <a:xfrm>
            <a:off x="8222932" y="2989474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F5883B2-F29B-4D1A-9C29-85BFDB60CD91}"/>
              </a:ext>
            </a:extLst>
          </p:cNvPr>
          <p:cNvSpPr/>
          <p:nvPr/>
        </p:nvSpPr>
        <p:spPr>
          <a:xfrm>
            <a:off x="8240098" y="3979010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05EC6B4A-6BF0-4C8D-9853-BC273974D6BB}"/>
              </a:ext>
            </a:extLst>
          </p:cNvPr>
          <p:cNvSpPr/>
          <p:nvPr/>
        </p:nvSpPr>
        <p:spPr>
          <a:xfrm>
            <a:off x="6676235" y="3981889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D62E8600-68F2-4F38-8D51-250454FB3765}"/>
              </a:ext>
            </a:extLst>
          </p:cNvPr>
          <p:cNvSpPr/>
          <p:nvPr/>
        </p:nvSpPr>
        <p:spPr>
          <a:xfrm>
            <a:off x="5116058" y="3984772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EFA927F-F544-43F3-A9D5-C7FFE4D6566B}"/>
              </a:ext>
            </a:extLst>
          </p:cNvPr>
          <p:cNvSpPr/>
          <p:nvPr/>
        </p:nvSpPr>
        <p:spPr>
          <a:xfrm>
            <a:off x="6663923" y="4446704"/>
            <a:ext cx="1151124" cy="35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1.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无法正常访问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Flash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2.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没有用户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FDCB</a:t>
            </a:r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AE294EB-9DAA-4983-93F3-A4D1F1B3D9C4}"/>
              </a:ext>
            </a:extLst>
          </p:cNvPr>
          <p:cNvSpPr/>
          <p:nvPr/>
        </p:nvSpPr>
        <p:spPr>
          <a:xfrm>
            <a:off x="2445388" y="4813981"/>
            <a:ext cx="989901" cy="4514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启动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成功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开始执行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D4FA3AAC-FFB3-45BF-94D2-45DB160F50EE}"/>
              </a:ext>
            </a:extLst>
          </p:cNvPr>
          <p:cNvSpPr/>
          <p:nvPr/>
        </p:nvSpPr>
        <p:spPr>
          <a:xfrm rot="16200000">
            <a:off x="5489194" y="4510746"/>
            <a:ext cx="243282" cy="9703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1617181-884C-430E-A42F-991985E374D0}"/>
              </a:ext>
            </a:extLst>
          </p:cNvPr>
          <p:cNvSpPr/>
          <p:nvPr/>
        </p:nvSpPr>
        <p:spPr>
          <a:xfrm>
            <a:off x="3195505" y="4578819"/>
            <a:ext cx="734734" cy="35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解析成功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44EE282-F3FD-4E64-9D77-136C81A0D9B5}"/>
              </a:ext>
            </a:extLst>
          </p:cNvPr>
          <p:cNvSpPr/>
          <p:nvPr/>
        </p:nvSpPr>
        <p:spPr>
          <a:xfrm>
            <a:off x="5015563" y="4560185"/>
            <a:ext cx="1195434" cy="35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1.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无法正常访问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Flash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2.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没有启动头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IVT,BD</a:t>
            </a:r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4CE12455-4B14-4CD3-BB53-B5D4D5837B7B}"/>
              </a:ext>
            </a:extLst>
          </p:cNvPr>
          <p:cNvSpPr/>
          <p:nvPr/>
        </p:nvSpPr>
        <p:spPr>
          <a:xfrm rot="5400000">
            <a:off x="7601290" y="3711968"/>
            <a:ext cx="2293364" cy="49005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61BB6547-D84E-43D6-BF79-F966F97FCDBA}"/>
              </a:ext>
            </a:extLst>
          </p:cNvPr>
          <p:cNvSpPr/>
          <p:nvPr/>
        </p:nvSpPr>
        <p:spPr>
          <a:xfrm rot="5400000">
            <a:off x="7801327" y="4172060"/>
            <a:ext cx="243282" cy="16199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B4D3B6-B150-418B-A3B7-1B002C9A2426}"/>
              </a:ext>
            </a:extLst>
          </p:cNvPr>
          <p:cNvSpPr/>
          <p:nvPr/>
        </p:nvSpPr>
        <p:spPr>
          <a:xfrm>
            <a:off x="8474602" y="5056980"/>
            <a:ext cx="404503" cy="144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56EA674-65DA-4CD5-91D0-304179E9F4AF}"/>
              </a:ext>
            </a:extLst>
          </p:cNvPr>
          <p:cNvSpPr/>
          <p:nvPr/>
        </p:nvSpPr>
        <p:spPr>
          <a:xfrm>
            <a:off x="8365933" y="4765303"/>
            <a:ext cx="404503" cy="144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63056A8-8BB2-4AF6-8C61-C84FD5371BFD}"/>
              </a:ext>
            </a:extLst>
          </p:cNvPr>
          <p:cNvSpPr/>
          <p:nvPr/>
        </p:nvSpPr>
        <p:spPr>
          <a:xfrm>
            <a:off x="8440554" y="4927713"/>
            <a:ext cx="380846" cy="86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CFF487-6F88-4515-875E-F41D9483D591}"/>
              </a:ext>
            </a:extLst>
          </p:cNvPr>
          <p:cNvSpPr/>
          <p:nvPr/>
        </p:nvSpPr>
        <p:spPr>
          <a:xfrm>
            <a:off x="4069908" y="1507239"/>
            <a:ext cx="1333850" cy="7298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</a:rPr>
              <a:t>GPR</a:t>
            </a:r>
            <a:r>
              <a:rPr lang="zh-CN" altLang="en-US" sz="1000" dirty="0">
                <a:solidFill>
                  <a:schemeClr val="tx1"/>
                </a:solidFill>
              </a:rPr>
              <a:t>非易失寄存器和</a:t>
            </a:r>
            <a:r>
              <a:rPr lang="en-US" altLang="zh-CN" sz="1000" dirty="0">
                <a:solidFill>
                  <a:schemeClr val="tx1"/>
                </a:solidFill>
              </a:rPr>
              <a:t>Fuse</a:t>
            </a:r>
            <a:r>
              <a:rPr lang="zh-CN" altLang="en-US" sz="1000" dirty="0">
                <a:solidFill>
                  <a:schemeClr val="tx1"/>
                </a:solidFill>
              </a:rPr>
              <a:t>状态来重映射指定的</a:t>
            </a:r>
            <a:r>
              <a:rPr lang="en-US" altLang="zh-CN" sz="1000" dirty="0">
                <a:solidFill>
                  <a:schemeClr val="tx1"/>
                </a:solidFill>
              </a:rPr>
              <a:t>App</a:t>
            </a:r>
            <a:endParaRPr lang="zh-CN" alt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EC5629-9893-40B0-ADE8-778802DFABAF}"/>
              </a:ext>
            </a:extLst>
          </p:cNvPr>
          <p:cNvSpPr/>
          <p:nvPr/>
        </p:nvSpPr>
        <p:spPr>
          <a:xfrm>
            <a:off x="4805146" y="2505304"/>
            <a:ext cx="1333850" cy="729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</a:rPr>
              <a:t>Fuse</a:t>
            </a:r>
            <a:r>
              <a:rPr lang="zh-CN" altLang="en-US" sz="1000" dirty="0">
                <a:solidFill>
                  <a:schemeClr val="tx1"/>
                </a:solidFill>
              </a:rPr>
              <a:t>状态来进行</a:t>
            </a:r>
            <a:r>
              <a:rPr lang="en-US" altLang="zh-CN" sz="1000" dirty="0">
                <a:solidFill>
                  <a:schemeClr val="tx1"/>
                </a:solidFill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</a:rPr>
              <a:t>类型自动识别</a:t>
            </a:r>
            <a:r>
              <a:rPr lang="en-US" altLang="zh-CN" sz="1000" dirty="0">
                <a:solidFill>
                  <a:schemeClr val="tx1"/>
                </a:solidFill>
              </a:rPr>
              <a:t>(Auto Probe)</a:t>
            </a:r>
            <a:endParaRPr lang="zh-CN" altLang="en-US" sz="1000" dirty="0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6CE99AFC-2B48-4758-A6D5-8598A06E2253}"/>
              </a:ext>
            </a:extLst>
          </p:cNvPr>
          <p:cNvSpPr/>
          <p:nvPr/>
        </p:nvSpPr>
        <p:spPr>
          <a:xfrm rot="5400000">
            <a:off x="6533175" y="2343429"/>
            <a:ext cx="243282" cy="9977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F2ADDA86-D0B9-47D5-89BA-9AD5859A8734}"/>
              </a:ext>
            </a:extLst>
          </p:cNvPr>
          <p:cNvSpPr/>
          <p:nvPr/>
        </p:nvSpPr>
        <p:spPr>
          <a:xfrm>
            <a:off x="5137203" y="1968053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1AF8061-568E-4C2E-ABDA-96FBC346321F}"/>
              </a:ext>
            </a:extLst>
          </p:cNvPr>
          <p:cNvSpPr/>
          <p:nvPr/>
        </p:nvSpPr>
        <p:spPr>
          <a:xfrm>
            <a:off x="7682061" y="2237386"/>
            <a:ext cx="243282" cy="2801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3696486-95BA-4F7B-8307-98C28249D80D}"/>
              </a:ext>
            </a:extLst>
          </p:cNvPr>
          <p:cNvSpPr/>
          <p:nvPr/>
        </p:nvSpPr>
        <p:spPr>
          <a:xfrm rot="5400000">
            <a:off x="6504982" y="2191659"/>
            <a:ext cx="210772" cy="2281492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FF7D3EA-2EE7-4DCE-834A-227E5536828B}"/>
              </a:ext>
            </a:extLst>
          </p:cNvPr>
          <p:cNvSpPr/>
          <p:nvPr/>
        </p:nvSpPr>
        <p:spPr>
          <a:xfrm>
            <a:off x="4351260" y="2810310"/>
            <a:ext cx="465208" cy="15108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1B57D3F5-968E-4D2D-8CB3-CA49ABE7AB93}"/>
              </a:ext>
            </a:extLst>
          </p:cNvPr>
          <p:cNvSpPr/>
          <p:nvPr/>
        </p:nvSpPr>
        <p:spPr>
          <a:xfrm>
            <a:off x="5885054" y="2972604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B2CA988-7BB5-4015-874D-30E5697C74BA}"/>
              </a:ext>
            </a:extLst>
          </p:cNvPr>
          <p:cNvSpPr/>
          <p:nvPr/>
        </p:nvSpPr>
        <p:spPr>
          <a:xfrm>
            <a:off x="6162831" y="2568695"/>
            <a:ext cx="997780" cy="2432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bg1"/>
                </a:solidFill>
                <a:latin typeface="+mj-lt"/>
              </a:rPr>
              <a:t>Auto Probe</a:t>
            </a:r>
            <a:r>
              <a:rPr lang="zh-CN" altLang="en-US" sz="800" dirty="0">
                <a:solidFill>
                  <a:schemeClr val="bg1"/>
                </a:solidFill>
                <a:latin typeface="+mj-lt"/>
              </a:rPr>
              <a:t>已使能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082AE9D-2136-42BD-BBDB-5997177389C8}"/>
              </a:ext>
            </a:extLst>
          </p:cNvPr>
          <p:cNvSpPr/>
          <p:nvPr/>
        </p:nvSpPr>
        <p:spPr>
          <a:xfrm>
            <a:off x="7773801" y="3171929"/>
            <a:ext cx="997780" cy="2432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bg1"/>
                </a:solidFill>
                <a:latin typeface="+mj-lt"/>
              </a:rPr>
              <a:t>Auto Probe</a:t>
            </a:r>
            <a:r>
              <a:rPr lang="zh-CN" altLang="en-US" sz="800" dirty="0">
                <a:solidFill>
                  <a:schemeClr val="bg1"/>
                </a:solidFill>
                <a:latin typeface="+mj-lt"/>
              </a:rPr>
              <a:t>未使能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19A5F4A-25C9-40D6-8072-8F47143F7433}"/>
              </a:ext>
            </a:extLst>
          </p:cNvPr>
          <p:cNvSpPr/>
          <p:nvPr/>
        </p:nvSpPr>
        <p:spPr>
          <a:xfrm>
            <a:off x="3771286" y="2587806"/>
            <a:ext cx="1109580" cy="2432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bg1"/>
                </a:solidFill>
                <a:latin typeface="+mj-lt"/>
              </a:rPr>
              <a:t>Auto Probe</a:t>
            </a:r>
            <a:r>
              <a:rPr lang="zh-CN" altLang="en-US" sz="800" dirty="0">
                <a:solidFill>
                  <a:schemeClr val="bg1"/>
                </a:solidFill>
                <a:latin typeface="+mj-lt"/>
              </a:rPr>
              <a:t>识别成功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84E13C-17C4-4BA3-B12F-0B8FEBEB083D}"/>
              </a:ext>
            </a:extLst>
          </p:cNvPr>
          <p:cNvSpPr/>
          <p:nvPr/>
        </p:nvSpPr>
        <p:spPr>
          <a:xfrm>
            <a:off x="5492309" y="3183994"/>
            <a:ext cx="1109580" cy="2432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bg1"/>
                </a:solidFill>
                <a:latin typeface="+mj-lt"/>
              </a:rPr>
              <a:t>Auto Probe</a:t>
            </a:r>
            <a:r>
              <a:rPr lang="zh-CN" altLang="en-US" sz="800" dirty="0">
                <a:solidFill>
                  <a:schemeClr val="bg1"/>
                </a:solidFill>
                <a:latin typeface="+mj-lt"/>
              </a:rPr>
              <a:t>识别失败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EB722BF7-59B9-4F91-A521-EC529413EA88}"/>
              </a:ext>
            </a:extLst>
          </p:cNvPr>
          <p:cNvSpPr/>
          <p:nvPr/>
        </p:nvSpPr>
        <p:spPr>
          <a:xfrm>
            <a:off x="4300852" y="2969786"/>
            <a:ext cx="243282" cy="54520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60399A-B692-4E77-8E01-6F0468F754A9}"/>
              </a:ext>
            </a:extLst>
          </p:cNvPr>
          <p:cNvSpPr/>
          <p:nvPr/>
        </p:nvSpPr>
        <p:spPr>
          <a:xfrm rot="5400000">
            <a:off x="4231501" y="2974986"/>
            <a:ext cx="380846" cy="86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43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CAE33-2015-4189-95E4-EFA50B23BB3A}"/>
              </a:ext>
            </a:extLst>
          </p:cNvPr>
          <p:cNvSpPr/>
          <p:nvPr/>
        </p:nvSpPr>
        <p:spPr>
          <a:xfrm>
            <a:off x="1946246" y="2540815"/>
            <a:ext cx="830510" cy="343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flashType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510CDDD-4B19-4AFF-86C8-ED1949FD14D2}"/>
              </a:ext>
            </a:extLst>
          </p:cNvPr>
          <p:cNvSpPr/>
          <p:nvPr/>
        </p:nvSpPr>
        <p:spPr>
          <a:xfrm>
            <a:off x="2885812" y="1585520"/>
            <a:ext cx="369116" cy="225454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D35C09C-BE53-4F6D-9DA3-A0A0A26B47B5}"/>
              </a:ext>
            </a:extLst>
          </p:cNvPr>
          <p:cNvSpPr/>
          <p:nvPr/>
        </p:nvSpPr>
        <p:spPr>
          <a:xfrm>
            <a:off x="1470170" y="464715"/>
            <a:ext cx="4945308" cy="4033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config.memConfig.sflashPadType = kSerialFlash_4Pads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config.memConfig.readSampleClkSrc = kFlexSPIReadSampleClk_LoopbackInternally;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B49924-DCCC-45EA-B02B-6895C557DA09}"/>
              </a:ext>
            </a:extLst>
          </p:cNvPr>
          <p:cNvSpPr/>
          <p:nvPr/>
        </p:nvSpPr>
        <p:spPr>
          <a:xfrm>
            <a:off x="3355595" y="1499530"/>
            <a:ext cx="587230" cy="343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四线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D8C51F4-7C1D-4C96-A3A4-D0C12B440868}"/>
              </a:ext>
            </a:extLst>
          </p:cNvPr>
          <p:cNvSpPr/>
          <p:nvPr/>
        </p:nvSpPr>
        <p:spPr>
          <a:xfrm>
            <a:off x="3355595" y="3668086"/>
            <a:ext cx="587230" cy="343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八线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7E03438-0056-43B0-80EE-5CC902B91A30}"/>
              </a:ext>
            </a:extLst>
          </p:cNvPr>
          <p:cNvSpPr/>
          <p:nvPr/>
        </p:nvSpPr>
        <p:spPr>
          <a:xfrm>
            <a:off x="4043492" y="1314625"/>
            <a:ext cx="268450" cy="7239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EB864552-4F46-4F73-8B6F-BD7780C9A98D}"/>
              </a:ext>
            </a:extLst>
          </p:cNvPr>
          <p:cNvSpPr/>
          <p:nvPr/>
        </p:nvSpPr>
        <p:spPr>
          <a:xfrm>
            <a:off x="4043492" y="2743201"/>
            <a:ext cx="268450" cy="21895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BD8D49D-EA34-46E1-8B80-554C126604E2}"/>
              </a:ext>
            </a:extLst>
          </p:cNvPr>
          <p:cNvSpPr/>
          <p:nvPr/>
        </p:nvSpPr>
        <p:spPr>
          <a:xfrm>
            <a:off x="4475871" y="1169391"/>
            <a:ext cx="716909" cy="343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3’b000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3’b111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5010B68-EAFA-4026-BFCD-8C647FABA584}"/>
              </a:ext>
            </a:extLst>
          </p:cNvPr>
          <p:cNvSpPr/>
          <p:nvPr/>
        </p:nvSpPr>
        <p:spPr>
          <a:xfrm>
            <a:off x="4475871" y="1857637"/>
            <a:ext cx="716909" cy="343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3’b001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19C85CB-907E-490D-A76B-B8E606CB1415}"/>
              </a:ext>
            </a:extLst>
          </p:cNvPr>
          <p:cNvSpPr/>
          <p:nvPr/>
        </p:nvSpPr>
        <p:spPr>
          <a:xfrm>
            <a:off x="6499370" y="966504"/>
            <a:ext cx="3418513" cy="274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config.memConfig.lookupTable -&gt; </a:t>
            </a:r>
            <a:r>
              <a:rPr lang="en-US" altLang="zh-CN" sz="1000" b="1" dirty="0">
                <a:solidFill>
                  <a:srgbClr val="00B050"/>
                </a:solidFill>
              </a:rPr>
              <a:t>s_dedicated3bRead</a:t>
            </a:r>
            <a:r>
              <a:rPr lang="en-US" altLang="zh-CN" sz="1000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9219F4C-463D-44FA-853E-4DB7E05CDB9F}"/>
              </a:ext>
            </a:extLst>
          </p:cNvPr>
          <p:cNvSpPr/>
          <p:nvPr/>
        </p:nvSpPr>
        <p:spPr>
          <a:xfrm>
            <a:off x="4475875" y="2571226"/>
            <a:ext cx="716909" cy="343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3’b010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Hyper1V8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7A9CE25-8477-403C-8778-DDF98B6BD801}"/>
              </a:ext>
            </a:extLst>
          </p:cNvPr>
          <p:cNvSpPr/>
          <p:nvPr/>
        </p:nvSpPr>
        <p:spPr>
          <a:xfrm>
            <a:off x="4475875" y="3118258"/>
            <a:ext cx="716909" cy="343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3’b011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Hyper3V3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CD1BCED-8E08-4DB6-9465-215C5ED65D94}"/>
              </a:ext>
            </a:extLst>
          </p:cNvPr>
          <p:cNvSpPr/>
          <p:nvPr/>
        </p:nvSpPr>
        <p:spPr>
          <a:xfrm>
            <a:off x="4475874" y="3657600"/>
            <a:ext cx="716909" cy="343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3’b100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MXIC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E9FF226-422B-4681-9766-C3F265AC4B6E}"/>
              </a:ext>
            </a:extLst>
          </p:cNvPr>
          <p:cNvSpPr/>
          <p:nvPr/>
        </p:nvSpPr>
        <p:spPr>
          <a:xfrm>
            <a:off x="4475874" y="4196942"/>
            <a:ext cx="716909" cy="343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3’b101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Micron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11A0492-1565-470D-8272-125C02B5F278}"/>
              </a:ext>
            </a:extLst>
          </p:cNvPr>
          <p:cNvSpPr/>
          <p:nvPr/>
        </p:nvSpPr>
        <p:spPr>
          <a:xfrm>
            <a:off x="4475873" y="4719506"/>
            <a:ext cx="716909" cy="343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3’b110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Adesto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16B8526-A640-41D4-BB59-2E5DD1BD37CD}"/>
              </a:ext>
            </a:extLst>
          </p:cNvPr>
          <p:cNvSpPr/>
          <p:nvPr/>
        </p:nvSpPr>
        <p:spPr>
          <a:xfrm>
            <a:off x="6499370" y="1376340"/>
            <a:ext cx="3418513" cy="274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config.memConfig.lookupTable -&gt; </a:t>
            </a:r>
            <a:r>
              <a:rPr lang="en-US" altLang="zh-CN" sz="1000" b="1" dirty="0">
                <a:solidFill>
                  <a:srgbClr val="00B050"/>
                </a:solidFill>
              </a:rPr>
              <a:t>s_dedicated4bRead</a:t>
            </a:r>
            <a:r>
              <a:rPr lang="en-US" altLang="zh-CN" sz="1000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57D8023-5237-465C-B302-2A78D042721A}"/>
              </a:ext>
            </a:extLst>
          </p:cNvPr>
          <p:cNvSpPr/>
          <p:nvPr/>
        </p:nvSpPr>
        <p:spPr>
          <a:xfrm>
            <a:off x="6499370" y="1786176"/>
            <a:ext cx="3418513" cy="3871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config.memConfig.columnAddressWidth = 3;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config.memConfig.lookupTable -&gt; </a:t>
            </a:r>
            <a:r>
              <a:rPr lang="en-US" altLang="zh-CN" sz="1000" b="1" dirty="0">
                <a:solidFill>
                  <a:srgbClr val="00B050"/>
                </a:solidFill>
              </a:rPr>
              <a:t>s_hyperflashRead</a:t>
            </a:r>
            <a:r>
              <a:rPr lang="en-US" altLang="zh-CN" sz="1000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201F21-CF8D-44DB-9B16-55456573123B}"/>
              </a:ext>
            </a:extLst>
          </p:cNvPr>
          <p:cNvSpPr/>
          <p:nvPr/>
        </p:nvSpPr>
        <p:spPr>
          <a:xfrm>
            <a:off x="6499370" y="2333908"/>
            <a:ext cx="3418513" cy="274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config.memConfig.lookupTable -&gt; </a:t>
            </a:r>
            <a:r>
              <a:rPr lang="en-US" altLang="zh-CN" sz="1000" b="1" dirty="0">
                <a:solidFill>
                  <a:srgbClr val="00B050"/>
                </a:solidFill>
              </a:rPr>
              <a:t>s_mxicOctDdrRead</a:t>
            </a:r>
            <a:r>
              <a:rPr lang="en-US" altLang="zh-CN" sz="1000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EE28344-B5D2-4541-AF2A-6854197A2178}"/>
              </a:ext>
            </a:extLst>
          </p:cNvPr>
          <p:cNvSpPr/>
          <p:nvPr/>
        </p:nvSpPr>
        <p:spPr>
          <a:xfrm>
            <a:off x="6499370" y="2781498"/>
            <a:ext cx="3418513" cy="274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config.memConfig.lookupTable -&gt; </a:t>
            </a:r>
            <a:r>
              <a:rPr lang="en-US" altLang="zh-CN" sz="1000" b="1" dirty="0">
                <a:solidFill>
                  <a:srgbClr val="00B050"/>
                </a:solidFill>
              </a:rPr>
              <a:t>s_micronOctDdrRead</a:t>
            </a:r>
            <a:r>
              <a:rPr lang="en-US" altLang="zh-CN" sz="1000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C90D47B-75B7-44B0-A6B0-EAE89CB52ADF}"/>
              </a:ext>
            </a:extLst>
          </p:cNvPr>
          <p:cNvSpPr/>
          <p:nvPr/>
        </p:nvSpPr>
        <p:spPr>
          <a:xfrm>
            <a:off x="6499370" y="3226811"/>
            <a:ext cx="3418513" cy="274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config.memConfig.lookupTable -&gt; </a:t>
            </a:r>
            <a:r>
              <a:rPr lang="en-US" altLang="zh-CN" sz="1000" b="1" dirty="0">
                <a:solidFill>
                  <a:srgbClr val="00B050"/>
                </a:solidFill>
              </a:rPr>
              <a:t>s_adestoOctDdrRead</a:t>
            </a:r>
            <a:r>
              <a:rPr lang="en-US" altLang="zh-CN" sz="1000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F88FA55-2C65-4341-A9E5-BFB56E14A65D}"/>
              </a:ext>
            </a:extLst>
          </p:cNvPr>
          <p:cNvSpPr/>
          <p:nvPr/>
        </p:nvSpPr>
        <p:spPr>
          <a:xfrm>
            <a:off x="1470170" y="5225010"/>
            <a:ext cx="4945309" cy="6116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config.memConfig.sflashPadType = kSerialFlash_8Pads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config.memConfig.readSampleClkSrc = kFlexSPIReadSampleClk_ExternalInputFromDqsPad;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config.memConfig.dataValidTime[0].time_100ps = 16 // </a:t>
            </a:r>
            <a:r>
              <a:rPr lang="zh-CN" altLang="en-US" sz="1000" dirty="0">
                <a:solidFill>
                  <a:schemeClr val="tx1"/>
                </a:solidFill>
              </a:rPr>
              <a:t>或者 </a:t>
            </a:r>
            <a:r>
              <a:rPr lang="en-US" altLang="zh-CN" sz="1000" dirty="0">
                <a:solidFill>
                  <a:schemeClr val="tx1"/>
                </a:solidFill>
              </a:rPr>
              <a:t>fuse_0x470[30:24]</a:t>
            </a:r>
            <a:r>
              <a:rPr lang="zh-CN" altLang="en-US" sz="1000" dirty="0">
                <a:solidFill>
                  <a:schemeClr val="tx1"/>
                </a:solidFill>
              </a:rPr>
              <a:t>里非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  <a:r>
              <a:rPr lang="zh-CN" altLang="en-US" sz="1000" dirty="0">
                <a:solidFill>
                  <a:schemeClr val="tx1"/>
                </a:solidFill>
              </a:rPr>
              <a:t>值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28CC5CE-C429-4E9A-85EA-BA7586267AA1}"/>
              </a:ext>
            </a:extLst>
          </p:cNvPr>
          <p:cNvSpPr/>
          <p:nvPr/>
        </p:nvSpPr>
        <p:spPr>
          <a:xfrm>
            <a:off x="6499369" y="4843028"/>
            <a:ext cx="3418513" cy="339642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// DdrModeEnable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config.memConfig.controllerMiscOption = 0x40; 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0057E3E-93DE-4493-B372-8DE48AA681EA}"/>
              </a:ext>
            </a:extLst>
          </p:cNvPr>
          <p:cNvSpPr/>
          <p:nvPr/>
        </p:nvSpPr>
        <p:spPr>
          <a:xfrm>
            <a:off x="6499369" y="4326848"/>
            <a:ext cx="3418513" cy="365155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// DdrModeEnable, WordAddressableEnable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config.memConfig.controllerMiscOption = 0x48;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D8A12E2-AFCB-4407-8746-17E53F7878EF}"/>
              </a:ext>
            </a:extLst>
          </p:cNvPr>
          <p:cNvSpPr/>
          <p:nvPr/>
        </p:nvSpPr>
        <p:spPr>
          <a:xfrm>
            <a:off x="6499369" y="3792390"/>
            <a:ext cx="3418513" cy="395162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// DdrModeEnable, WordAddressableEnable, DiffClkEnable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config.memConfig.controllerMiscOption = 0x49;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029387-7366-4950-908A-94E6ED288F64}"/>
              </a:ext>
            </a:extLst>
          </p:cNvPr>
          <p:cNvCxnSpPr>
            <a:stCxn id="80" idx="1"/>
            <a:endCxn id="75" idx="3"/>
          </p:cNvCxnSpPr>
          <p:nvPr/>
        </p:nvCxnSpPr>
        <p:spPr>
          <a:xfrm flipH="1">
            <a:off x="5192783" y="2471103"/>
            <a:ext cx="1306587" cy="1358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FCD7B18-1341-4094-A6A2-488DD098C977}"/>
              </a:ext>
            </a:extLst>
          </p:cNvPr>
          <p:cNvCxnSpPr>
            <a:cxnSpLocks/>
            <a:stCxn id="81" idx="1"/>
            <a:endCxn id="76" idx="3"/>
          </p:cNvCxnSpPr>
          <p:nvPr/>
        </p:nvCxnSpPr>
        <p:spPr>
          <a:xfrm flipH="1">
            <a:off x="5192783" y="2918693"/>
            <a:ext cx="1306587" cy="14502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39643E4-BB51-401F-87EE-6DE9A62E168C}"/>
              </a:ext>
            </a:extLst>
          </p:cNvPr>
          <p:cNvCxnSpPr>
            <a:cxnSpLocks/>
            <a:stCxn id="82" idx="1"/>
            <a:endCxn id="77" idx="3"/>
          </p:cNvCxnSpPr>
          <p:nvPr/>
        </p:nvCxnSpPr>
        <p:spPr>
          <a:xfrm flipH="1">
            <a:off x="5192782" y="3364006"/>
            <a:ext cx="1306588" cy="1527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6C405A-2E7F-4C84-937D-600B68DCA3FE}"/>
              </a:ext>
            </a:extLst>
          </p:cNvPr>
          <p:cNvCxnSpPr>
            <a:cxnSpLocks/>
            <a:stCxn id="79" idx="1"/>
            <a:endCxn id="74" idx="3"/>
          </p:cNvCxnSpPr>
          <p:nvPr/>
        </p:nvCxnSpPr>
        <p:spPr>
          <a:xfrm flipH="1">
            <a:off x="5192784" y="1979736"/>
            <a:ext cx="1306586" cy="13104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BE25BB-D407-4B81-BAA9-68FBF835D99D}"/>
              </a:ext>
            </a:extLst>
          </p:cNvPr>
          <p:cNvCxnSpPr>
            <a:cxnSpLocks/>
            <a:stCxn id="79" idx="1"/>
            <a:endCxn id="73" idx="3"/>
          </p:cNvCxnSpPr>
          <p:nvPr/>
        </p:nvCxnSpPr>
        <p:spPr>
          <a:xfrm flipH="1">
            <a:off x="5192784" y="1979736"/>
            <a:ext cx="1306586" cy="763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413335-C132-43B0-BE59-CE1B89A023C8}"/>
              </a:ext>
            </a:extLst>
          </p:cNvPr>
          <p:cNvCxnSpPr>
            <a:cxnSpLocks/>
            <a:stCxn id="71" idx="1"/>
            <a:endCxn id="55" idx="3"/>
          </p:cNvCxnSpPr>
          <p:nvPr/>
        </p:nvCxnSpPr>
        <p:spPr>
          <a:xfrm flipH="1">
            <a:off x="5192780" y="1103699"/>
            <a:ext cx="1306590" cy="2376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9D8BDA6-D2CD-45A4-B302-7B93BCAEF88C}"/>
              </a:ext>
            </a:extLst>
          </p:cNvPr>
          <p:cNvCxnSpPr>
            <a:cxnSpLocks/>
            <a:stCxn id="78" idx="1"/>
            <a:endCxn id="64" idx="3"/>
          </p:cNvCxnSpPr>
          <p:nvPr/>
        </p:nvCxnSpPr>
        <p:spPr>
          <a:xfrm flipH="1">
            <a:off x="5192780" y="1513535"/>
            <a:ext cx="1306590" cy="516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91BA84-8123-47DA-A346-FE9832906280}"/>
              </a:ext>
            </a:extLst>
          </p:cNvPr>
          <p:cNvCxnSpPr>
            <a:cxnSpLocks/>
            <a:stCxn id="85" idx="1"/>
            <a:endCxn id="75" idx="3"/>
          </p:cNvCxnSpPr>
          <p:nvPr/>
        </p:nvCxnSpPr>
        <p:spPr>
          <a:xfrm flipH="1" flipV="1">
            <a:off x="5192783" y="3829575"/>
            <a:ext cx="1306586" cy="1183274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1AD796-1B97-481C-9F56-7D1211C0CF1F}"/>
              </a:ext>
            </a:extLst>
          </p:cNvPr>
          <p:cNvCxnSpPr>
            <a:cxnSpLocks/>
            <a:stCxn id="87" idx="1"/>
            <a:endCxn id="74" idx="3"/>
          </p:cNvCxnSpPr>
          <p:nvPr/>
        </p:nvCxnSpPr>
        <p:spPr>
          <a:xfrm flipH="1" flipV="1">
            <a:off x="5192784" y="3290233"/>
            <a:ext cx="1306585" cy="121919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EE9308-7D0B-42FF-862F-538D18807947}"/>
              </a:ext>
            </a:extLst>
          </p:cNvPr>
          <p:cNvCxnSpPr>
            <a:cxnSpLocks/>
            <a:stCxn id="88" idx="1"/>
            <a:endCxn id="73" idx="3"/>
          </p:cNvCxnSpPr>
          <p:nvPr/>
        </p:nvCxnSpPr>
        <p:spPr>
          <a:xfrm flipH="1" flipV="1">
            <a:off x="5192784" y="2743201"/>
            <a:ext cx="1306585" cy="124677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B81347-CC96-4FD8-8100-49E0293B18D0}"/>
              </a:ext>
            </a:extLst>
          </p:cNvPr>
          <p:cNvCxnSpPr>
            <a:cxnSpLocks/>
            <a:stCxn id="85" idx="1"/>
            <a:endCxn id="76" idx="3"/>
          </p:cNvCxnSpPr>
          <p:nvPr/>
        </p:nvCxnSpPr>
        <p:spPr>
          <a:xfrm flipH="1" flipV="1">
            <a:off x="5192783" y="4368917"/>
            <a:ext cx="1306586" cy="643932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2BD79D8-5E0E-4B37-AB86-482849296F61}"/>
              </a:ext>
            </a:extLst>
          </p:cNvPr>
          <p:cNvCxnSpPr>
            <a:cxnSpLocks/>
            <a:stCxn id="85" idx="1"/>
            <a:endCxn id="77" idx="3"/>
          </p:cNvCxnSpPr>
          <p:nvPr/>
        </p:nvCxnSpPr>
        <p:spPr>
          <a:xfrm flipH="1" flipV="1">
            <a:off x="5192782" y="4891481"/>
            <a:ext cx="1306587" cy="12136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D2BE373-0E74-49E2-8B04-D3C5666ACFFB}"/>
              </a:ext>
            </a:extLst>
          </p:cNvPr>
          <p:cNvCxnSpPr>
            <a:cxnSpLocks/>
            <a:stCxn id="83" idx="0"/>
            <a:endCxn id="41" idx="2"/>
          </p:cNvCxnSpPr>
          <p:nvPr/>
        </p:nvCxnSpPr>
        <p:spPr>
          <a:xfrm flipH="1" flipV="1">
            <a:off x="3649210" y="4012035"/>
            <a:ext cx="293615" cy="1212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A2335C2-E936-4DA8-914F-923B19FBAFD3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3649210" y="868084"/>
            <a:ext cx="293614" cy="6314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5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3775046" y="973122"/>
            <a:ext cx="5016617" cy="34982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从</a:t>
            </a:r>
            <a:r>
              <a:rPr lang="en-US" altLang="zh-CN" dirty="0"/>
              <a:t>FlexSPI NOR</a:t>
            </a:r>
            <a:r>
              <a:rPr lang="zh-CN" altLang="en-US" dirty="0"/>
              <a:t>启动初始化流程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F9AE3-4F73-4973-B0A2-A7FAFC2FA4E4}"/>
              </a:ext>
            </a:extLst>
          </p:cNvPr>
          <p:cNvSpPr/>
          <p:nvPr/>
        </p:nvSpPr>
        <p:spPr>
          <a:xfrm>
            <a:off x="5607774" y="1507543"/>
            <a:ext cx="1333850" cy="7298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OTP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状态来准备初始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</a:t>
            </a:r>
            <a:endParaRPr lang="zh-CN" altLang="en-US" sz="10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FFE93B-9FBE-4966-95B4-E183E2A061B4}"/>
              </a:ext>
            </a:extLst>
          </p:cNvPr>
          <p:cNvSpPr/>
          <p:nvPr/>
        </p:nvSpPr>
        <p:spPr>
          <a:xfrm>
            <a:off x="2226426" y="1645386"/>
            <a:ext cx="1417739" cy="46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ISP</a:t>
            </a:r>
            <a:r>
              <a:rPr lang="zh-CN" altLang="en-US" sz="1000" dirty="0">
                <a:solidFill>
                  <a:schemeClr val="tx1"/>
                </a:solidFill>
              </a:rPr>
              <a:t>设置为</a:t>
            </a:r>
            <a:r>
              <a:rPr lang="en-US" altLang="zh-CN" sz="1000" dirty="0">
                <a:solidFill>
                  <a:schemeClr val="tx1"/>
                </a:solidFill>
              </a:rPr>
              <a:t>FlexSPI Boot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4A2EE26-7DE5-4158-8476-C9A7669C1330}"/>
              </a:ext>
            </a:extLst>
          </p:cNvPr>
          <p:cNvSpPr/>
          <p:nvPr/>
        </p:nvSpPr>
        <p:spPr>
          <a:xfrm>
            <a:off x="2813654" y="1316131"/>
            <a:ext cx="243282" cy="3187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E937B14-672D-42B3-A491-DCDB2765F4E2}"/>
              </a:ext>
            </a:extLst>
          </p:cNvPr>
          <p:cNvSpPr/>
          <p:nvPr/>
        </p:nvSpPr>
        <p:spPr>
          <a:xfrm rot="16200000">
            <a:off x="3736446" y="1662161"/>
            <a:ext cx="243282" cy="4278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B1ABFF-B528-4F9C-8AC0-6AE74E26ACDF}"/>
              </a:ext>
            </a:extLst>
          </p:cNvPr>
          <p:cNvSpPr/>
          <p:nvPr/>
        </p:nvSpPr>
        <p:spPr>
          <a:xfrm>
            <a:off x="2402596" y="844263"/>
            <a:ext cx="1065402" cy="4613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芯片冷启动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ROM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开始执行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8F119-A2B3-4DBE-AE36-0DA30F99F6E7}"/>
              </a:ext>
            </a:extLst>
          </p:cNvPr>
          <p:cNvSpPr/>
          <p:nvPr/>
        </p:nvSpPr>
        <p:spPr>
          <a:xfrm>
            <a:off x="7169095" y="1511158"/>
            <a:ext cx="1333850" cy="7298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使用初始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配置块对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FlexSPI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外设进行第一次初始化</a:t>
            </a:r>
            <a:endParaRPr lang="zh-CN" altLang="en-US" sz="10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D55F6-55C1-4346-9027-56389E80EC51}"/>
              </a:ext>
            </a:extLst>
          </p:cNvPr>
          <p:cNvSpPr/>
          <p:nvPr/>
        </p:nvSpPr>
        <p:spPr>
          <a:xfrm>
            <a:off x="7175388" y="3506600"/>
            <a:ext cx="1333850" cy="7298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FlexSPI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正常初始化后的若干善后工作</a:t>
            </a:r>
            <a:endParaRPr lang="zh-CN" altLang="en-US" sz="1000" dirty="0">
              <a:latin typeface="+mj-lt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52D25ED0-59FB-4338-8436-0C73BE4959F3}"/>
              </a:ext>
            </a:extLst>
          </p:cNvPr>
          <p:cNvSpPr/>
          <p:nvPr/>
        </p:nvSpPr>
        <p:spPr>
          <a:xfrm rot="16200000">
            <a:off x="6939798" y="1787553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DDDA50E-288C-401A-8DB5-0B8C6FC13D09}"/>
              </a:ext>
            </a:extLst>
          </p:cNvPr>
          <p:cNvSpPr/>
          <p:nvPr/>
        </p:nvSpPr>
        <p:spPr>
          <a:xfrm rot="16200000">
            <a:off x="5389839" y="1754961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C541E2-882B-46D2-99D8-73056F994A14}"/>
              </a:ext>
            </a:extLst>
          </p:cNvPr>
          <p:cNvSpPr/>
          <p:nvPr/>
        </p:nvSpPr>
        <p:spPr>
          <a:xfrm>
            <a:off x="5605238" y="3514989"/>
            <a:ext cx="1333850" cy="729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AHB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方式从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里获取用户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</a:t>
            </a:r>
            <a:endParaRPr lang="zh-CN" altLang="en-US" sz="1000" dirty="0">
              <a:latin typeface="+mj-lt"/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EEAEB87B-59C1-4217-8D73-6D2D83A9DF03}"/>
              </a:ext>
            </a:extLst>
          </p:cNvPr>
          <p:cNvSpPr/>
          <p:nvPr/>
        </p:nvSpPr>
        <p:spPr>
          <a:xfrm>
            <a:off x="7697225" y="3232756"/>
            <a:ext cx="243282" cy="2801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51FDF1-4BDE-45F5-8C27-0673874DBFEE}"/>
              </a:ext>
            </a:extLst>
          </p:cNvPr>
          <p:cNvSpPr/>
          <p:nvPr/>
        </p:nvSpPr>
        <p:spPr>
          <a:xfrm>
            <a:off x="4048037" y="3514989"/>
            <a:ext cx="1333850" cy="729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使用用户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配置块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(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或</a:t>
            </a:r>
            <a:r>
              <a:rPr lang="zh-CN" altLang="en-US" sz="1000" dirty="0">
                <a:solidFill>
                  <a:schemeClr val="tx1"/>
                </a:solidFill>
              </a:rPr>
              <a:t>自动识别出的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)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对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FlexSPI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外设进行第二次初始化</a:t>
            </a:r>
            <a:endParaRPr lang="zh-CN" altLang="en-US" sz="1000" dirty="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536D32-CCAA-4790-855D-B0560A7BBF91}"/>
              </a:ext>
            </a:extLst>
          </p:cNvPr>
          <p:cNvSpPr/>
          <p:nvPr/>
        </p:nvSpPr>
        <p:spPr>
          <a:xfrm>
            <a:off x="4056678" y="1512293"/>
            <a:ext cx="1333850" cy="7298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</a:rPr>
              <a:t>OTP</a:t>
            </a:r>
            <a:r>
              <a:rPr lang="zh-CN" altLang="en-US" sz="1000" dirty="0">
                <a:solidFill>
                  <a:schemeClr val="tx1"/>
                </a:solidFill>
              </a:rPr>
              <a:t>状态来使用</a:t>
            </a:r>
            <a:r>
              <a:rPr lang="en-US" altLang="zh-CN" sz="1000" dirty="0">
                <a:solidFill>
                  <a:schemeClr val="tx1"/>
                </a:solidFill>
              </a:rPr>
              <a:t>HW Pin</a:t>
            </a:r>
            <a:r>
              <a:rPr lang="zh-CN" altLang="en-US" sz="1000" dirty="0">
                <a:solidFill>
                  <a:schemeClr val="tx1"/>
                </a:solidFill>
              </a:rPr>
              <a:t>去硬复位</a:t>
            </a:r>
            <a:r>
              <a:rPr lang="en-US" altLang="zh-CN" sz="1000" dirty="0">
                <a:solidFill>
                  <a:schemeClr val="tx1"/>
                </a:solidFill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</a:rPr>
              <a:t>芯片</a:t>
            </a:r>
            <a:endParaRPr lang="zh-CN" alt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56613F-639C-48E1-B732-FFB787142050}"/>
              </a:ext>
            </a:extLst>
          </p:cNvPr>
          <p:cNvSpPr/>
          <p:nvPr/>
        </p:nvSpPr>
        <p:spPr>
          <a:xfrm>
            <a:off x="3808310" y="5779357"/>
            <a:ext cx="1313919" cy="629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AHB</a:t>
            </a:r>
            <a:r>
              <a:rPr lang="zh-CN" altLang="en-US" sz="1000" dirty="0">
                <a:solidFill>
                  <a:schemeClr val="tx1"/>
                </a:solidFill>
              </a:rPr>
              <a:t>方式访问</a:t>
            </a:r>
            <a:r>
              <a:rPr lang="en-US" altLang="zh-CN" sz="1000" dirty="0">
                <a:solidFill>
                  <a:schemeClr val="tx1"/>
                </a:solidFill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</a:rPr>
              <a:t>里内容，进行常规</a:t>
            </a:r>
            <a:r>
              <a:rPr lang="en-US" altLang="zh-CN" sz="1000" dirty="0">
                <a:solidFill>
                  <a:schemeClr val="tx1"/>
                </a:solidFill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</a:rPr>
              <a:t>解析流程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1BD09823-EAF8-4816-B016-1921A783B070}"/>
              </a:ext>
            </a:extLst>
          </p:cNvPr>
          <p:cNvSpPr/>
          <p:nvPr/>
        </p:nvSpPr>
        <p:spPr>
          <a:xfrm rot="5400000">
            <a:off x="3496389" y="5918284"/>
            <a:ext cx="243282" cy="3187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D741A4F-677A-4421-9CF2-032DB11600E4}"/>
              </a:ext>
            </a:extLst>
          </p:cNvPr>
          <p:cNvSpPr/>
          <p:nvPr/>
        </p:nvSpPr>
        <p:spPr>
          <a:xfrm rot="5400000">
            <a:off x="5369648" y="3757572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1C3A23F-87B6-4AF7-8E97-51E7C85499E2}"/>
              </a:ext>
            </a:extLst>
          </p:cNvPr>
          <p:cNvSpPr/>
          <p:nvPr/>
        </p:nvSpPr>
        <p:spPr>
          <a:xfrm rot="5400000">
            <a:off x="6918115" y="3743420"/>
            <a:ext cx="243282" cy="2278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420F8BE-3922-4498-A5D9-36A19D171B9A}"/>
              </a:ext>
            </a:extLst>
          </p:cNvPr>
          <p:cNvSpPr/>
          <p:nvPr/>
        </p:nvSpPr>
        <p:spPr>
          <a:xfrm>
            <a:off x="4351260" y="4244832"/>
            <a:ext cx="243282" cy="4210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39E81291-12F8-4E7E-B0AE-B81B1306312E}"/>
              </a:ext>
            </a:extLst>
          </p:cNvPr>
          <p:cNvSpPr/>
          <p:nvPr/>
        </p:nvSpPr>
        <p:spPr>
          <a:xfrm>
            <a:off x="6476826" y="4244832"/>
            <a:ext cx="243282" cy="159070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4BE3E42-F0C7-4095-9CD7-170FFF18ABA8}"/>
              </a:ext>
            </a:extLst>
          </p:cNvPr>
          <p:cNvSpPr/>
          <p:nvPr/>
        </p:nvSpPr>
        <p:spPr>
          <a:xfrm>
            <a:off x="6125470" y="5845660"/>
            <a:ext cx="989901" cy="4514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启动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失败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转到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ISP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下载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625116-3B51-42E2-A7A2-DD3429260E87}"/>
              </a:ext>
            </a:extLst>
          </p:cNvPr>
          <p:cNvSpPr/>
          <p:nvPr/>
        </p:nvSpPr>
        <p:spPr>
          <a:xfrm>
            <a:off x="5142360" y="1984857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833C563-0E5C-409E-BFF3-11A6D2F54CD0}"/>
              </a:ext>
            </a:extLst>
          </p:cNvPr>
          <p:cNvSpPr/>
          <p:nvPr/>
        </p:nvSpPr>
        <p:spPr>
          <a:xfrm>
            <a:off x="6691021" y="1977493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1AD224EB-0344-43FA-A100-58370E67E15D}"/>
              </a:ext>
            </a:extLst>
          </p:cNvPr>
          <p:cNvSpPr/>
          <p:nvPr/>
        </p:nvSpPr>
        <p:spPr>
          <a:xfrm>
            <a:off x="8248588" y="1998582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F5883B2-F29B-4D1A-9C29-85BFDB60CD91}"/>
              </a:ext>
            </a:extLst>
          </p:cNvPr>
          <p:cNvSpPr/>
          <p:nvPr/>
        </p:nvSpPr>
        <p:spPr>
          <a:xfrm>
            <a:off x="8240098" y="3979010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05EC6B4A-6BF0-4C8D-9853-BC273974D6BB}"/>
              </a:ext>
            </a:extLst>
          </p:cNvPr>
          <p:cNvSpPr/>
          <p:nvPr/>
        </p:nvSpPr>
        <p:spPr>
          <a:xfrm>
            <a:off x="6676235" y="3981889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D62E8600-68F2-4F38-8D51-250454FB3765}"/>
              </a:ext>
            </a:extLst>
          </p:cNvPr>
          <p:cNvSpPr/>
          <p:nvPr/>
        </p:nvSpPr>
        <p:spPr>
          <a:xfrm>
            <a:off x="5116058" y="3984772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EFA927F-F544-43F3-A9D5-C7FFE4D6566B}"/>
              </a:ext>
            </a:extLst>
          </p:cNvPr>
          <p:cNvSpPr/>
          <p:nvPr/>
        </p:nvSpPr>
        <p:spPr>
          <a:xfrm>
            <a:off x="6666297" y="5516935"/>
            <a:ext cx="1151124" cy="35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1.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无法正常访问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Flash</a:t>
            </a:r>
          </a:p>
          <a:p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2.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没有用户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FDCB</a:t>
            </a:r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AE294EB-9DAA-4983-93F3-A4D1F1B3D9C4}"/>
              </a:ext>
            </a:extLst>
          </p:cNvPr>
          <p:cNvSpPr/>
          <p:nvPr/>
        </p:nvSpPr>
        <p:spPr>
          <a:xfrm>
            <a:off x="2447762" y="5884212"/>
            <a:ext cx="989901" cy="4514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启动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成功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App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开始执行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D4FA3AAC-FFB3-45BF-94D2-45DB160F50EE}"/>
              </a:ext>
            </a:extLst>
          </p:cNvPr>
          <p:cNvSpPr/>
          <p:nvPr/>
        </p:nvSpPr>
        <p:spPr>
          <a:xfrm rot="16200000">
            <a:off x="5491568" y="5580977"/>
            <a:ext cx="243282" cy="9703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1617181-884C-430E-A42F-991985E374D0}"/>
              </a:ext>
            </a:extLst>
          </p:cNvPr>
          <p:cNvSpPr/>
          <p:nvPr/>
        </p:nvSpPr>
        <p:spPr>
          <a:xfrm>
            <a:off x="3197879" y="5649050"/>
            <a:ext cx="734734" cy="35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解析成功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44EE282-F3FD-4E64-9D77-136C81A0D9B5}"/>
              </a:ext>
            </a:extLst>
          </p:cNvPr>
          <p:cNvSpPr/>
          <p:nvPr/>
        </p:nvSpPr>
        <p:spPr>
          <a:xfrm>
            <a:off x="5017937" y="5630416"/>
            <a:ext cx="1195434" cy="352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1.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无法正常访问</a:t>
            </a:r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Flash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+mj-lt"/>
              </a:rPr>
              <a:t>2.</a:t>
            </a:r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启动头有误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4CE12455-4B14-4CD3-BB53-B5D4D5837B7B}"/>
              </a:ext>
            </a:extLst>
          </p:cNvPr>
          <p:cNvSpPr/>
          <p:nvPr/>
        </p:nvSpPr>
        <p:spPr>
          <a:xfrm rot="5400000">
            <a:off x="7066175" y="4247083"/>
            <a:ext cx="3363593" cy="49005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61BB6547-D84E-43D6-BF79-F966F97FCDBA}"/>
              </a:ext>
            </a:extLst>
          </p:cNvPr>
          <p:cNvSpPr/>
          <p:nvPr/>
        </p:nvSpPr>
        <p:spPr>
          <a:xfrm rot="5400000">
            <a:off x="7803701" y="5242291"/>
            <a:ext cx="243282" cy="161994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B4D3B6-B150-418B-A3B7-1B002C9A2426}"/>
              </a:ext>
            </a:extLst>
          </p:cNvPr>
          <p:cNvSpPr/>
          <p:nvPr/>
        </p:nvSpPr>
        <p:spPr>
          <a:xfrm>
            <a:off x="8476976" y="6127211"/>
            <a:ext cx="404503" cy="144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56EA674-65DA-4CD5-91D0-304179E9F4AF}"/>
              </a:ext>
            </a:extLst>
          </p:cNvPr>
          <p:cNvSpPr/>
          <p:nvPr/>
        </p:nvSpPr>
        <p:spPr>
          <a:xfrm>
            <a:off x="8368307" y="5835534"/>
            <a:ext cx="404503" cy="144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63056A8-8BB2-4AF6-8C61-C84FD5371BFD}"/>
              </a:ext>
            </a:extLst>
          </p:cNvPr>
          <p:cNvSpPr/>
          <p:nvPr/>
        </p:nvSpPr>
        <p:spPr>
          <a:xfrm>
            <a:off x="8442928" y="5997944"/>
            <a:ext cx="380846" cy="86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CFF487-6F88-4515-875E-F41D9483D591}"/>
              </a:ext>
            </a:extLst>
          </p:cNvPr>
          <p:cNvSpPr/>
          <p:nvPr/>
        </p:nvSpPr>
        <p:spPr>
          <a:xfrm>
            <a:off x="3803353" y="4686675"/>
            <a:ext cx="1333850" cy="7298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</a:rPr>
              <a:t>SYSCTL0</a:t>
            </a:r>
            <a:r>
              <a:rPr lang="zh-CN" altLang="en-US" sz="1000" dirty="0">
                <a:solidFill>
                  <a:schemeClr val="tx1"/>
                </a:solidFill>
              </a:rPr>
              <a:t>非易失寄存器和</a:t>
            </a:r>
            <a:r>
              <a:rPr lang="en-US" altLang="zh-CN" sz="1000" dirty="0">
                <a:solidFill>
                  <a:schemeClr val="tx1"/>
                </a:solidFill>
              </a:rPr>
              <a:t>OTP</a:t>
            </a:r>
            <a:r>
              <a:rPr lang="zh-CN" altLang="en-US" sz="1000" dirty="0">
                <a:solidFill>
                  <a:schemeClr val="tx1"/>
                </a:solidFill>
              </a:rPr>
              <a:t>状态来重映射指定的</a:t>
            </a:r>
            <a:r>
              <a:rPr lang="en-US" altLang="zh-CN" sz="1000" dirty="0">
                <a:solidFill>
                  <a:schemeClr val="tx1"/>
                </a:solidFill>
              </a:rPr>
              <a:t>App</a:t>
            </a:r>
            <a:endParaRPr lang="zh-CN" alt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EC5629-9893-40B0-ADE8-778802DFABAF}"/>
              </a:ext>
            </a:extLst>
          </p:cNvPr>
          <p:cNvSpPr/>
          <p:nvPr/>
        </p:nvSpPr>
        <p:spPr>
          <a:xfrm>
            <a:off x="4805146" y="2505304"/>
            <a:ext cx="1333850" cy="729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</a:rPr>
              <a:t>OTP</a:t>
            </a:r>
            <a:r>
              <a:rPr lang="zh-CN" altLang="en-US" sz="1000" dirty="0">
                <a:solidFill>
                  <a:schemeClr val="tx1"/>
                </a:solidFill>
              </a:rPr>
              <a:t>状态来进行</a:t>
            </a:r>
            <a:r>
              <a:rPr lang="en-US" altLang="zh-CN" sz="1000" dirty="0">
                <a:solidFill>
                  <a:schemeClr val="tx1"/>
                </a:solidFill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</a:rPr>
              <a:t>类型自动识别</a:t>
            </a:r>
            <a:r>
              <a:rPr lang="en-US" altLang="zh-CN" sz="1000" dirty="0">
                <a:solidFill>
                  <a:schemeClr val="tx1"/>
                </a:solidFill>
              </a:rPr>
              <a:t>(Auto Probe)</a:t>
            </a:r>
            <a:endParaRPr lang="zh-CN" altLang="en-US" sz="1000" dirty="0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6CE99AFC-2B48-4758-A6D5-8598A06E2253}"/>
              </a:ext>
            </a:extLst>
          </p:cNvPr>
          <p:cNvSpPr/>
          <p:nvPr/>
        </p:nvSpPr>
        <p:spPr>
          <a:xfrm rot="5400000">
            <a:off x="6533175" y="2343429"/>
            <a:ext cx="243282" cy="9977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F2ADDA86-D0B9-47D5-89BA-9AD5859A8734}"/>
              </a:ext>
            </a:extLst>
          </p:cNvPr>
          <p:cNvSpPr/>
          <p:nvPr/>
        </p:nvSpPr>
        <p:spPr>
          <a:xfrm>
            <a:off x="4944324" y="5163468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1AF8061-568E-4C2E-ABDA-96FBC346321F}"/>
              </a:ext>
            </a:extLst>
          </p:cNvPr>
          <p:cNvSpPr/>
          <p:nvPr/>
        </p:nvSpPr>
        <p:spPr>
          <a:xfrm>
            <a:off x="7682061" y="2237386"/>
            <a:ext cx="243282" cy="2801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3696486-95BA-4F7B-8307-98C28249D80D}"/>
              </a:ext>
            </a:extLst>
          </p:cNvPr>
          <p:cNvSpPr/>
          <p:nvPr/>
        </p:nvSpPr>
        <p:spPr>
          <a:xfrm rot="5400000">
            <a:off x="6504982" y="2191659"/>
            <a:ext cx="210772" cy="2281492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FF7D3EA-2EE7-4DCE-834A-227E5536828B}"/>
              </a:ext>
            </a:extLst>
          </p:cNvPr>
          <p:cNvSpPr/>
          <p:nvPr/>
        </p:nvSpPr>
        <p:spPr>
          <a:xfrm>
            <a:off x="4351260" y="2810310"/>
            <a:ext cx="465208" cy="15108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1B57D3F5-968E-4D2D-8CB3-CA49ABE7AB93}"/>
              </a:ext>
            </a:extLst>
          </p:cNvPr>
          <p:cNvSpPr/>
          <p:nvPr/>
        </p:nvSpPr>
        <p:spPr>
          <a:xfrm>
            <a:off x="5885054" y="2972604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B2CA988-7BB5-4015-874D-30E5697C74BA}"/>
              </a:ext>
            </a:extLst>
          </p:cNvPr>
          <p:cNvSpPr/>
          <p:nvPr/>
        </p:nvSpPr>
        <p:spPr>
          <a:xfrm>
            <a:off x="6162831" y="2568695"/>
            <a:ext cx="997780" cy="2432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bg1"/>
                </a:solidFill>
                <a:latin typeface="+mj-lt"/>
              </a:rPr>
              <a:t>Auto Probe</a:t>
            </a:r>
            <a:r>
              <a:rPr lang="zh-CN" altLang="en-US" sz="800" dirty="0">
                <a:solidFill>
                  <a:schemeClr val="bg1"/>
                </a:solidFill>
                <a:latin typeface="+mj-lt"/>
              </a:rPr>
              <a:t>已使能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082AE9D-2136-42BD-BBDB-5997177389C8}"/>
              </a:ext>
            </a:extLst>
          </p:cNvPr>
          <p:cNvSpPr/>
          <p:nvPr/>
        </p:nvSpPr>
        <p:spPr>
          <a:xfrm>
            <a:off x="7773801" y="3171929"/>
            <a:ext cx="997780" cy="2432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bg1"/>
                </a:solidFill>
                <a:latin typeface="+mj-lt"/>
              </a:rPr>
              <a:t>Auto Probe</a:t>
            </a:r>
            <a:r>
              <a:rPr lang="zh-CN" altLang="en-US" sz="800" dirty="0">
                <a:solidFill>
                  <a:schemeClr val="bg1"/>
                </a:solidFill>
                <a:latin typeface="+mj-lt"/>
              </a:rPr>
              <a:t>未使能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19A5F4A-25C9-40D6-8072-8F47143F7433}"/>
              </a:ext>
            </a:extLst>
          </p:cNvPr>
          <p:cNvSpPr/>
          <p:nvPr/>
        </p:nvSpPr>
        <p:spPr>
          <a:xfrm>
            <a:off x="3771286" y="2587806"/>
            <a:ext cx="1109580" cy="2432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bg1"/>
                </a:solidFill>
                <a:latin typeface="+mj-lt"/>
              </a:rPr>
              <a:t>Auto Probe</a:t>
            </a:r>
            <a:r>
              <a:rPr lang="zh-CN" altLang="en-US" sz="800" dirty="0">
                <a:solidFill>
                  <a:schemeClr val="bg1"/>
                </a:solidFill>
                <a:latin typeface="+mj-lt"/>
              </a:rPr>
              <a:t>识别成功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84E13C-17C4-4BA3-B12F-0B8FEBEB083D}"/>
              </a:ext>
            </a:extLst>
          </p:cNvPr>
          <p:cNvSpPr/>
          <p:nvPr/>
        </p:nvSpPr>
        <p:spPr>
          <a:xfrm>
            <a:off x="5492309" y="3183994"/>
            <a:ext cx="1109580" cy="2432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bg1"/>
                </a:solidFill>
                <a:latin typeface="+mj-lt"/>
              </a:rPr>
              <a:t>Auto Probe</a:t>
            </a:r>
            <a:r>
              <a:rPr lang="zh-CN" altLang="en-US" sz="800" dirty="0">
                <a:solidFill>
                  <a:schemeClr val="bg1"/>
                </a:solidFill>
                <a:latin typeface="+mj-lt"/>
              </a:rPr>
              <a:t>识别失败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EB722BF7-59B9-4F91-A521-EC529413EA88}"/>
              </a:ext>
            </a:extLst>
          </p:cNvPr>
          <p:cNvSpPr/>
          <p:nvPr/>
        </p:nvSpPr>
        <p:spPr>
          <a:xfrm>
            <a:off x="4291985" y="2952724"/>
            <a:ext cx="243282" cy="54520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60399A-B692-4E77-8E01-6F0468F754A9}"/>
              </a:ext>
            </a:extLst>
          </p:cNvPr>
          <p:cNvSpPr/>
          <p:nvPr/>
        </p:nvSpPr>
        <p:spPr>
          <a:xfrm rot="5400000">
            <a:off x="4231501" y="2974986"/>
            <a:ext cx="380846" cy="86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77F10B3D-5A2A-4F1E-85ED-F27BF0180A08}"/>
              </a:ext>
            </a:extLst>
          </p:cNvPr>
          <p:cNvSpPr/>
          <p:nvPr/>
        </p:nvSpPr>
        <p:spPr>
          <a:xfrm>
            <a:off x="4334612" y="5412863"/>
            <a:ext cx="243282" cy="4210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F494620-8F67-467E-A988-E2B6F760CE24}"/>
              </a:ext>
            </a:extLst>
          </p:cNvPr>
          <p:cNvSpPr/>
          <p:nvPr/>
        </p:nvSpPr>
        <p:spPr>
          <a:xfrm>
            <a:off x="7162190" y="2494551"/>
            <a:ext cx="1333850" cy="7298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根据</a:t>
            </a:r>
            <a:r>
              <a:rPr lang="en-US" altLang="zh-CN" sz="1000" dirty="0">
                <a:solidFill>
                  <a:schemeClr val="tx1"/>
                </a:solidFill>
              </a:rPr>
              <a:t>SYSCTL0</a:t>
            </a:r>
            <a:r>
              <a:rPr lang="zh-CN" altLang="en-US" sz="1000" dirty="0">
                <a:solidFill>
                  <a:schemeClr val="tx1"/>
                </a:solidFill>
              </a:rPr>
              <a:t>非易失寄存器状态来使用</a:t>
            </a:r>
            <a:r>
              <a:rPr lang="en-US" altLang="zh-CN" sz="1000" dirty="0">
                <a:solidFill>
                  <a:schemeClr val="tx1"/>
                </a:solidFill>
              </a:rPr>
              <a:t>SW Reset</a:t>
            </a:r>
            <a:r>
              <a:rPr lang="zh-CN" altLang="en-US" sz="1000" dirty="0">
                <a:solidFill>
                  <a:schemeClr val="tx1"/>
                </a:solidFill>
              </a:rPr>
              <a:t>命令去软复位</a:t>
            </a:r>
            <a:r>
              <a:rPr lang="en-US" altLang="zh-CN" sz="1000" dirty="0">
                <a:solidFill>
                  <a:schemeClr val="tx1"/>
                </a:solidFill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</a:rPr>
              <a:t>芯片</a:t>
            </a:r>
            <a:endParaRPr lang="zh-CN" alt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D73C585-6FEB-4A46-95CB-00140F947FF5}"/>
              </a:ext>
            </a:extLst>
          </p:cNvPr>
          <p:cNvSpPr/>
          <p:nvPr/>
        </p:nvSpPr>
        <p:spPr>
          <a:xfrm>
            <a:off x="2258424" y="2548649"/>
            <a:ext cx="1333850" cy="7298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使用</a:t>
            </a:r>
            <a:r>
              <a:rPr lang="en-US" altLang="zh-CN" sz="1000" dirty="0">
                <a:solidFill>
                  <a:schemeClr val="tx1"/>
                </a:solidFill>
              </a:rPr>
              <a:t>SW Reset</a:t>
            </a:r>
            <a:r>
              <a:rPr lang="zh-CN" altLang="en-US" sz="1000" dirty="0">
                <a:solidFill>
                  <a:schemeClr val="tx1"/>
                </a:solidFill>
              </a:rPr>
              <a:t>命令去软复位</a:t>
            </a:r>
            <a:r>
              <a:rPr lang="en-US" altLang="zh-CN" sz="1000" dirty="0">
                <a:solidFill>
                  <a:schemeClr val="tx1"/>
                </a:solidFill>
              </a:rPr>
              <a:t>Flash</a:t>
            </a:r>
            <a:r>
              <a:rPr lang="zh-CN" altLang="en-US" sz="1000" dirty="0">
                <a:solidFill>
                  <a:schemeClr val="tx1"/>
                </a:solidFill>
              </a:rPr>
              <a:t>芯片（暂用</a:t>
            </a:r>
            <a:r>
              <a:rPr lang="en-US" altLang="zh-CN" sz="1000" dirty="0">
                <a:solidFill>
                  <a:schemeClr val="tx1"/>
                </a:solidFill>
              </a:rPr>
              <a:t> SYSCTL0</a:t>
            </a:r>
            <a:r>
              <a:rPr lang="zh-CN" altLang="en-US" sz="1000" dirty="0">
                <a:solidFill>
                  <a:schemeClr val="tx1"/>
                </a:solidFill>
              </a:rPr>
              <a:t>非易失寄存器）</a:t>
            </a:r>
            <a:endParaRPr lang="zh-CN" altLang="en-US" sz="1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CECA43-0528-477A-942B-BDBBBA6E0B07}"/>
              </a:ext>
            </a:extLst>
          </p:cNvPr>
          <p:cNvCxnSpPr>
            <a:stCxn id="84" idx="0"/>
          </p:cNvCxnSpPr>
          <p:nvPr/>
        </p:nvCxnSpPr>
        <p:spPr>
          <a:xfrm flipV="1">
            <a:off x="2925349" y="2300970"/>
            <a:ext cx="0" cy="247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12A05F-0E43-4409-8771-7F6BD1DF3F7D}"/>
              </a:ext>
            </a:extLst>
          </p:cNvPr>
          <p:cNvCxnSpPr>
            <a:cxnSpLocks/>
          </p:cNvCxnSpPr>
          <p:nvPr/>
        </p:nvCxnSpPr>
        <p:spPr>
          <a:xfrm flipV="1">
            <a:off x="2942712" y="2286028"/>
            <a:ext cx="2548577" cy="186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C747A4-DFD4-4834-AC4F-BE8EE4FFF5E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469622" y="2302640"/>
            <a:ext cx="2449" cy="202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3D0B6CD1-E58E-470E-B76F-7C0733AEA341}"/>
              </a:ext>
            </a:extLst>
          </p:cNvPr>
          <p:cNvSpPr/>
          <p:nvPr/>
        </p:nvSpPr>
        <p:spPr>
          <a:xfrm>
            <a:off x="8258712" y="2965524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EB7A9F6A-82AE-4992-84A3-CDF7EF05C0AA}"/>
              </a:ext>
            </a:extLst>
          </p:cNvPr>
          <p:cNvSpPr/>
          <p:nvPr/>
        </p:nvSpPr>
        <p:spPr>
          <a:xfrm>
            <a:off x="3321091" y="3039182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85D846-EAF8-4A4C-9B9E-792B97B756CD}"/>
              </a:ext>
            </a:extLst>
          </p:cNvPr>
          <p:cNvSpPr/>
          <p:nvPr/>
        </p:nvSpPr>
        <p:spPr>
          <a:xfrm>
            <a:off x="2258424" y="3497927"/>
            <a:ext cx="1333850" cy="7298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如用户</a:t>
            </a:r>
            <a:r>
              <a:rPr lang="en-US" altLang="zh-CN" sz="1000" dirty="0">
                <a:solidFill>
                  <a:schemeClr val="tx1"/>
                </a:solidFill>
              </a:rPr>
              <a:t>FDCB</a:t>
            </a:r>
            <a:r>
              <a:rPr lang="zh-CN" altLang="en-US" sz="1000" dirty="0">
                <a:solidFill>
                  <a:schemeClr val="tx1"/>
                </a:solidFill>
              </a:rPr>
              <a:t>里</a:t>
            </a:r>
            <a:r>
              <a:rPr lang="en-US" altLang="zh-CN" sz="1000" dirty="0">
                <a:solidFill>
                  <a:schemeClr val="tx1"/>
                </a:solidFill>
              </a:rPr>
              <a:t>flashStateCtx</a:t>
            </a:r>
            <a:r>
              <a:rPr lang="zh-CN" altLang="en-US" sz="1000" dirty="0">
                <a:solidFill>
                  <a:schemeClr val="tx1"/>
                </a:solidFill>
              </a:rPr>
              <a:t>非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  <a:r>
              <a:rPr lang="zh-CN" altLang="en-US" sz="1000" dirty="0">
                <a:solidFill>
                  <a:schemeClr val="tx1"/>
                </a:solidFill>
              </a:rPr>
              <a:t>，则将该值写入</a:t>
            </a:r>
            <a:r>
              <a:rPr lang="en-US" altLang="zh-CN" sz="1000" dirty="0">
                <a:solidFill>
                  <a:schemeClr val="tx1"/>
                </a:solidFill>
              </a:rPr>
              <a:t>SYSCTL0</a:t>
            </a:r>
            <a:r>
              <a:rPr lang="zh-CN" altLang="en-US" sz="1000" dirty="0">
                <a:solidFill>
                  <a:schemeClr val="tx1"/>
                </a:solidFill>
              </a:rPr>
              <a:t>非易失寄存器</a:t>
            </a:r>
            <a:endParaRPr lang="zh-CN" altLang="en-US" sz="1000" dirty="0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9C6173A-FF85-4AB9-9314-DEB3A48084A0}"/>
              </a:ext>
            </a:extLst>
          </p:cNvPr>
          <p:cNvSpPr/>
          <p:nvPr/>
        </p:nvSpPr>
        <p:spPr>
          <a:xfrm>
            <a:off x="3340604" y="3979217"/>
            <a:ext cx="251670" cy="24328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32124D-E3FA-4F86-9CB7-465A4CC9508E}"/>
              </a:ext>
            </a:extLst>
          </p:cNvPr>
          <p:cNvCxnSpPr>
            <a:cxnSpLocks/>
            <a:stCxn id="87" idx="3"/>
            <a:endCxn id="49" idx="1"/>
          </p:cNvCxnSpPr>
          <p:nvPr/>
        </p:nvCxnSpPr>
        <p:spPr>
          <a:xfrm>
            <a:off x="3592274" y="3862849"/>
            <a:ext cx="455763" cy="17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Widescreen</PresentationFormat>
  <Paragraphs>183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155</cp:revision>
  <dcterms:created xsi:type="dcterms:W3CDTF">2020-02-27T14:44:56Z</dcterms:created>
  <dcterms:modified xsi:type="dcterms:W3CDTF">2021-07-31T12:31:25Z</dcterms:modified>
</cp:coreProperties>
</file>