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lexandria Bold" panose="020B0604020202020204" charset="-78"/>
      <p:regular r:id="rId12"/>
    </p:embeddedFont>
    <p:embeddedFont>
      <p:font typeface="Calibri" panose="020F0502020204030204" pitchFamily="34" charset="0"/>
      <p:regular r:id="rId13"/>
      <p:bold r:id="rId14"/>
      <p:italic r:id="rId15"/>
      <p:boldItalic r:id="rId16"/>
    </p:embeddedFont>
    <p:embeddedFont>
      <p:font typeface="Bebas Neue" panose="020B0604020202020204" charset="0"/>
      <p:regular r:id="rId17"/>
    </p:embeddedFont>
    <p:embeddedFont>
      <p:font typeface="Alexandria" panose="020B0604020202020204" charset="-78"/>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4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Freeform 5" descr="preencoded.png"/>
          <p:cNvSpPr/>
          <p:nvPr/>
        </p:nvSpPr>
        <p:spPr>
          <a:xfrm>
            <a:off x="16049019" y="9686925"/>
            <a:ext cx="2153256" cy="514350"/>
          </a:xfrm>
          <a:custGeom>
            <a:avLst/>
            <a:gdLst/>
            <a:ahLst/>
            <a:cxnLst/>
            <a:rect l="l" t="t" r="r" b="b"/>
            <a:pathLst>
              <a:path w="2153256" h="514350">
                <a:moveTo>
                  <a:pt x="0" y="0"/>
                </a:moveTo>
                <a:lnTo>
                  <a:pt x="2153256" y="0"/>
                </a:lnTo>
                <a:lnTo>
                  <a:pt x="2153256" y="514350"/>
                </a:lnTo>
                <a:lnTo>
                  <a:pt x="0" y="514350"/>
                </a:lnTo>
                <a:lnTo>
                  <a:pt x="0" y="0"/>
                </a:lnTo>
                <a:close/>
              </a:path>
            </a:pathLst>
          </a:custGeom>
          <a:blipFill>
            <a:blip r:embed="rId3"/>
            <a:stretch>
              <a:fillRect/>
            </a:stretch>
          </a:blipFill>
        </p:spPr>
      </p:sp>
      <p:sp>
        <p:nvSpPr>
          <p:cNvPr id="6" name="Freeform 6" descr="preencoded.png"/>
          <p:cNvSpPr/>
          <p:nvPr/>
        </p:nvSpPr>
        <p:spPr>
          <a:xfrm>
            <a:off x="1143000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4"/>
            <a:stretch>
              <a:fillRect/>
            </a:stretch>
          </a:blipFill>
        </p:spPr>
      </p:sp>
      <p:sp>
        <p:nvSpPr>
          <p:cNvPr id="7" name="TextBox 7"/>
          <p:cNvSpPr txBox="1"/>
          <p:nvPr/>
        </p:nvSpPr>
        <p:spPr>
          <a:xfrm>
            <a:off x="882923" y="2400300"/>
            <a:ext cx="9664154" cy="910506"/>
          </a:xfrm>
          <a:prstGeom prst="rect">
            <a:avLst/>
          </a:prstGeom>
        </p:spPr>
        <p:txBody>
          <a:bodyPr wrap="square" lIns="0" tIns="0" rIns="0" bIns="0" rtlCol="0" anchor="t">
            <a:spAutoFit/>
          </a:bodyPr>
          <a:lstStyle/>
          <a:p>
            <a:pPr algn="l">
              <a:lnSpc>
                <a:spcPts val="7124"/>
              </a:lnSpc>
            </a:pPr>
            <a:r>
              <a:rPr lang="en-US" sz="6600" b="1" dirty="0">
                <a:solidFill>
                  <a:srgbClr val="AFCBF8"/>
                </a:solidFill>
                <a:latin typeface="Bebas Neue" panose="020B0604020202020204" charset="0"/>
                <a:ea typeface="Bebas Neue"/>
                <a:cs typeface="Alexandria" panose="020B0604020202020204" charset="-78"/>
                <a:sym typeface="Bebas Neue"/>
              </a:rPr>
              <a:t>Library Management System in C</a:t>
            </a:r>
          </a:p>
        </p:txBody>
      </p:sp>
      <p:sp>
        <p:nvSpPr>
          <p:cNvPr id="8" name="TextBox 8"/>
          <p:cNvSpPr txBox="1"/>
          <p:nvPr/>
        </p:nvSpPr>
        <p:spPr>
          <a:xfrm>
            <a:off x="882923" y="4914900"/>
            <a:ext cx="9269909" cy="2450864"/>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panose="020B0604020202020204" charset="-78"/>
                <a:ea typeface="Alexandria"/>
                <a:cs typeface="Alexandria" panose="020B0604020202020204" charset="-78"/>
                <a:sym typeface="Alexandria"/>
              </a:rPr>
              <a:t>This project outlines the development of a simple Library Management System implemented in the C programming language. The project aims to provide a basic framework for managing data of the books issued ,returned and available in a library and also manages the accounts of multiple users.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2834729"/>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Group Members</a:t>
            </a:r>
          </a:p>
        </p:txBody>
      </p:sp>
      <p:sp>
        <p:nvSpPr>
          <p:cNvPr id="6" name="TextBox 6"/>
          <p:cNvSpPr txBox="1"/>
          <p:nvPr/>
        </p:nvSpPr>
        <p:spPr>
          <a:xfrm>
            <a:off x="1210866" y="4292799"/>
            <a:ext cx="15866120" cy="598586"/>
          </a:xfrm>
          <a:prstGeom prst="rect">
            <a:avLst/>
          </a:prstGeom>
        </p:spPr>
        <p:txBody>
          <a:bodyPr lIns="0" tIns="0" rIns="0" bIns="0" rtlCol="0" anchor="t">
            <a:spAutoFit/>
          </a:bodyPr>
          <a:lstStyle/>
          <a:p>
            <a:pPr algn="l">
              <a:lnSpc>
                <a:spcPts val="3875"/>
              </a:lnSpc>
            </a:pPr>
            <a:r>
              <a:rPr lang="en-US" sz="2375" b="1" dirty="0">
                <a:solidFill>
                  <a:srgbClr val="FFFFFF"/>
                </a:solidFill>
                <a:latin typeface="Alexandria Bold"/>
                <a:ea typeface="Alexandria Bold"/>
                <a:cs typeface="Alexandria Bold"/>
                <a:sym typeface="Alexandria Bold"/>
              </a:rPr>
              <a:t>Member 1:</a:t>
            </a:r>
            <a:r>
              <a:rPr lang="en-US" sz="2375" dirty="0">
                <a:solidFill>
                  <a:srgbClr val="FFFFFF"/>
                </a:solidFill>
                <a:latin typeface="Alexandria"/>
                <a:ea typeface="Alexandria"/>
                <a:cs typeface="Alexandria"/>
                <a:sym typeface="Alexandria"/>
              </a:rPr>
              <a:t> Jay Hire (202452323)</a:t>
            </a:r>
          </a:p>
        </p:txBody>
      </p:sp>
      <p:sp>
        <p:nvSpPr>
          <p:cNvPr id="7" name="TextBox 7"/>
          <p:cNvSpPr txBox="1"/>
          <p:nvPr/>
        </p:nvSpPr>
        <p:spPr>
          <a:xfrm>
            <a:off x="1210866" y="5133677"/>
            <a:ext cx="15866120" cy="598586"/>
          </a:xfrm>
          <a:prstGeom prst="rect">
            <a:avLst/>
          </a:prstGeom>
        </p:spPr>
        <p:txBody>
          <a:bodyPr lIns="0" tIns="0" rIns="0" bIns="0" rtlCol="0" anchor="t">
            <a:spAutoFit/>
          </a:bodyPr>
          <a:lstStyle/>
          <a:p>
            <a:pPr algn="l">
              <a:lnSpc>
                <a:spcPts val="3875"/>
              </a:lnSpc>
            </a:pPr>
            <a:r>
              <a:rPr lang="en-US" sz="2375" b="1" dirty="0">
                <a:solidFill>
                  <a:srgbClr val="FFFFFF"/>
                </a:solidFill>
                <a:latin typeface="Alexandria Bold"/>
                <a:ea typeface="Alexandria Bold"/>
                <a:cs typeface="Alexandria Bold"/>
                <a:sym typeface="Alexandria Bold"/>
              </a:rPr>
              <a:t>Member 2:</a:t>
            </a:r>
            <a:r>
              <a:rPr lang="en-US" sz="2375" dirty="0">
                <a:solidFill>
                  <a:srgbClr val="FFFFFF"/>
                </a:solidFill>
                <a:latin typeface="Alexandria"/>
                <a:ea typeface="Alexandria"/>
                <a:cs typeface="Alexandria"/>
                <a:sym typeface="Alexandria"/>
              </a:rPr>
              <a:t> Rashi Lavekar (202451142)</a:t>
            </a:r>
          </a:p>
        </p:txBody>
      </p:sp>
      <p:sp>
        <p:nvSpPr>
          <p:cNvPr id="8" name="TextBox 8"/>
          <p:cNvSpPr txBox="1"/>
          <p:nvPr/>
        </p:nvSpPr>
        <p:spPr>
          <a:xfrm>
            <a:off x="1210866" y="5974556"/>
            <a:ext cx="15866120" cy="598586"/>
          </a:xfrm>
          <a:prstGeom prst="rect">
            <a:avLst/>
          </a:prstGeom>
        </p:spPr>
        <p:txBody>
          <a:bodyPr lIns="0" tIns="0" rIns="0" bIns="0" rtlCol="0" anchor="t">
            <a:spAutoFit/>
          </a:bodyPr>
          <a:lstStyle/>
          <a:p>
            <a:pPr algn="l">
              <a:lnSpc>
                <a:spcPts val="3875"/>
              </a:lnSpc>
            </a:pPr>
            <a:r>
              <a:rPr lang="en-US" sz="2375" b="1" dirty="0">
                <a:solidFill>
                  <a:srgbClr val="FFFFFF"/>
                </a:solidFill>
                <a:latin typeface="Alexandria Bold"/>
                <a:ea typeface="Alexandria Bold"/>
                <a:cs typeface="Alexandria Bold"/>
                <a:sym typeface="Alexandria Bold"/>
              </a:rPr>
              <a:t>Member 3:</a:t>
            </a:r>
            <a:r>
              <a:rPr lang="en-US" sz="2375" dirty="0">
                <a:solidFill>
                  <a:srgbClr val="FFFFFF"/>
                </a:solidFill>
                <a:latin typeface="Alexandria"/>
                <a:ea typeface="Alexandria"/>
                <a:cs typeface="Alexandria"/>
                <a:sym typeface="Alexandria"/>
              </a:rPr>
              <a:t> Tanmay Joshi (202452334)</a:t>
            </a:r>
          </a:p>
        </p:txBody>
      </p:sp>
      <p:sp>
        <p:nvSpPr>
          <p:cNvPr id="9" name="TextBox 9"/>
          <p:cNvSpPr txBox="1"/>
          <p:nvPr/>
        </p:nvSpPr>
        <p:spPr>
          <a:xfrm>
            <a:off x="1210866" y="6815435"/>
            <a:ext cx="15866120" cy="598586"/>
          </a:xfrm>
          <a:prstGeom prst="rect">
            <a:avLst/>
          </a:prstGeom>
        </p:spPr>
        <p:txBody>
          <a:bodyPr lIns="0" tIns="0" rIns="0" bIns="0" rtlCol="0" anchor="t">
            <a:spAutoFit/>
          </a:bodyPr>
          <a:lstStyle/>
          <a:p>
            <a:pPr algn="l">
              <a:lnSpc>
                <a:spcPts val="3875"/>
              </a:lnSpc>
            </a:pPr>
            <a:r>
              <a:rPr lang="en-US" sz="2375" b="1" dirty="0">
                <a:solidFill>
                  <a:srgbClr val="FFFFFF"/>
                </a:solidFill>
                <a:latin typeface="Alexandria Bold"/>
                <a:ea typeface="Alexandria Bold"/>
                <a:cs typeface="Alexandria Bold"/>
                <a:sym typeface="Alexandria Bold"/>
              </a:rPr>
              <a:t>Course Instructor:</a:t>
            </a:r>
            <a:r>
              <a:rPr lang="en-US" sz="2375" dirty="0">
                <a:solidFill>
                  <a:srgbClr val="FFFFFF"/>
                </a:solidFill>
                <a:latin typeface="Alexandria"/>
                <a:ea typeface="Alexandria"/>
                <a:cs typeface="Alexandria"/>
                <a:sym typeface="Alexandria"/>
              </a:rPr>
              <a:t> Mr. Ravi Nahta (IT 101)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2773115"/>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Technologies Used</a:t>
            </a:r>
          </a:p>
        </p:txBody>
      </p:sp>
      <p:sp>
        <p:nvSpPr>
          <p:cNvPr id="6" name="TextBox 6"/>
          <p:cNvSpPr txBox="1"/>
          <p:nvPr/>
        </p:nvSpPr>
        <p:spPr>
          <a:xfrm>
            <a:off x="1210866" y="4231184"/>
            <a:ext cx="15866120" cy="598586"/>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a:ea typeface="Alexandria"/>
                <a:cs typeface="Alexandria"/>
                <a:sym typeface="Alexandria"/>
              </a:rPr>
              <a:t>The project was developed using :</a:t>
            </a:r>
          </a:p>
        </p:txBody>
      </p:sp>
      <p:sp>
        <p:nvSpPr>
          <p:cNvPr id="7" name="TextBox 7"/>
          <p:cNvSpPr txBox="1"/>
          <p:nvPr/>
        </p:nvSpPr>
        <p:spPr>
          <a:xfrm>
            <a:off x="1210866" y="5072063"/>
            <a:ext cx="15866120"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dirty="0">
                <a:solidFill>
                  <a:srgbClr val="FFFFFF"/>
                </a:solidFill>
                <a:latin typeface="Alexandria"/>
                <a:ea typeface="Alexandria"/>
                <a:cs typeface="Alexandria"/>
                <a:sym typeface="Alexandria"/>
              </a:rPr>
              <a:t>C programming language</a:t>
            </a:r>
          </a:p>
        </p:txBody>
      </p:sp>
      <p:sp>
        <p:nvSpPr>
          <p:cNvPr id="8" name="TextBox 8"/>
          <p:cNvSpPr txBox="1"/>
          <p:nvPr/>
        </p:nvSpPr>
        <p:spPr>
          <a:xfrm>
            <a:off x="1210866" y="5673775"/>
            <a:ext cx="15866120"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dirty="0">
                <a:solidFill>
                  <a:srgbClr val="FFFFFF"/>
                </a:solidFill>
                <a:latin typeface="Alexandria"/>
                <a:ea typeface="Alexandria"/>
                <a:cs typeface="Alexandria"/>
                <a:sym typeface="Alexandria"/>
              </a:rPr>
              <a:t>Standard C library (stdlib.h , time.h, string.h)</a:t>
            </a:r>
          </a:p>
        </p:txBody>
      </p:sp>
      <p:sp>
        <p:nvSpPr>
          <p:cNvPr id="9" name="TextBox 9"/>
          <p:cNvSpPr txBox="1"/>
          <p:nvPr/>
        </p:nvSpPr>
        <p:spPr>
          <a:xfrm>
            <a:off x="1210866" y="6275486"/>
            <a:ext cx="15866120"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dirty="0">
                <a:solidFill>
                  <a:srgbClr val="FFFFFF"/>
                </a:solidFill>
                <a:latin typeface="Alexandria"/>
                <a:ea typeface="Alexandria"/>
                <a:cs typeface="Alexandria"/>
                <a:sym typeface="Alexandria"/>
              </a:rPr>
              <a:t>Text file handling to store data</a:t>
            </a:r>
          </a:p>
        </p:txBody>
      </p:sp>
      <p:sp>
        <p:nvSpPr>
          <p:cNvPr id="10" name="TextBox 10"/>
          <p:cNvSpPr txBox="1"/>
          <p:nvPr/>
        </p:nvSpPr>
        <p:spPr>
          <a:xfrm>
            <a:off x="1210866" y="6877199"/>
            <a:ext cx="15866120"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dirty="0">
                <a:solidFill>
                  <a:srgbClr val="FFFFFF"/>
                </a:solidFill>
                <a:latin typeface="Alexandria"/>
                <a:ea typeface="Alexandria"/>
                <a:cs typeface="Alexandria"/>
                <a:sym typeface="Alexandria"/>
              </a:rPr>
              <a:t>A simple interface for easy user interaction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2120801"/>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Project Design</a:t>
            </a:r>
          </a:p>
        </p:txBody>
      </p:sp>
      <p:sp>
        <p:nvSpPr>
          <p:cNvPr id="6" name="TextBox 6"/>
          <p:cNvSpPr txBox="1"/>
          <p:nvPr/>
        </p:nvSpPr>
        <p:spPr>
          <a:xfrm>
            <a:off x="1210866" y="3578870"/>
            <a:ext cx="15866120" cy="4549080"/>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a:ea typeface="Alexandria"/>
                <a:cs typeface="Alexandria"/>
                <a:sym typeface="Alexandria"/>
              </a:rPr>
              <a:t>The </a:t>
            </a:r>
            <a:r>
              <a:rPr lang="en-US" sz="2375" b="1" dirty="0">
                <a:solidFill>
                  <a:srgbClr val="FFFFFF"/>
                </a:solidFill>
                <a:latin typeface="Alexandria Bold"/>
                <a:ea typeface="Alexandria Bold"/>
                <a:cs typeface="Alexandria Bold"/>
                <a:sym typeface="Alexandria Bold"/>
              </a:rPr>
              <a:t>Library Management System</a:t>
            </a:r>
            <a:r>
              <a:rPr lang="en-US" sz="2375" dirty="0">
                <a:solidFill>
                  <a:srgbClr val="FFFFFF"/>
                </a:solidFill>
                <a:latin typeface="Alexandria"/>
                <a:ea typeface="Alexandria"/>
                <a:cs typeface="Alexandria"/>
                <a:sym typeface="Alexandria"/>
              </a:rPr>
              <a:t> manages the day-to-day operations of a library. It allows users to add, view, issue, and return books, while maintaining a record of all  data of the user which can be accessed by entering the password to the account. The system utilizes file handling to store and retrieve book and user data, ensuring that information is persistent across sessions. It supports sorting of books based on genres, and tracks the availability of each book. Users can create and access their accounts to check borrowed books and manage their details. The project is implemented in C, using concepts such as structures, file handling, and arrays, providing an easy-to-use interface for both library administrators and users. The goal is to automate the management of library operations, making it more efficient and user-friendly.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1658094"/>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Features and Functionality</a:t>
            </a:r>
          </a:p>
        </p:txBody>
      </p:sp>
      <p:sp>
        <p:nvSpPr>
          <p:cNvPr id="6" name="TextBox 6"/>
          <p:cNvSpPr txBox="1"/>
          <p:nvPr/>
        </p:nvSpPr>
        <p:spPr>
          <a:xfrm>
            <a:off x="1210866" y="3116164"/>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User Account Management</a:t>
            </a:r>
            <a:r>
              <a:rPr lang="en-US" sz="2375" dirty="0">
                <a:solidFill>
                  <a:srgbClr val="FFFFFF"/>
                </a:solidFill>
                <a:latin typeface="Alexandria"/>
                <a:ea typeface="Alexandria"/>
                <a:cs typeface="Alexandria"/>
                <a:sym typeface="Alexandria"/>
              </a:rPr>
              <a:t>: Allows users to create, view, and update their accounts, providing personalized access to borrowed books.</a:t>
            </a:r>
          </a:p>
        </p:txBody>
      </p:sp>
      <p:sp>
        <p:nvSpPr>
          <p:cNvPr id="7" name="TextBox 7"/>
          <p:cNvSpPr txBox="1"/>
          <p:nvPr/>
        </p:nvSpPr>
        <p:spPr>
          <a:xfrm>
            <a:off x="1210866" y="4211687"/>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Book Management</a:t>
            </a:r>
            <a:r>
              <a:rPr lang="en-US" sz="2375" dirty="0">
                <a:solidFill>
                  <a:srgbClr val="FFFFFF"/>
                </a:solidFill>
                <a:latin typeface="Alexandria"/>
                <a:ea typeface="Alexandria"/>
                <a:cs typeface="Alexandria"/>
                <a:sym typeface="Alexandria"/>
              </a:rPr>
              <a:t>: Enables adding, viewing, editing, and deleting books in the system available. Books can be sorted by genre for easy navigation.</a:t>
            </a:r>
          </a:p>
        </p:txBody>
      </p:sp>
      <p:sp>
        <p:nvSpPr>
          <p:cNvPr id="8" name="TextBox 8"/>
          <p:cNvSpPr txBox="1"/>
          <p:nvPr/>
        </p:nvSpPr>
        <p:spPr>
          <a:xfrm>
            <a:off x="1210866" y="5307211"/>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Book Issue and Return</a:t>
            </a:r>
            <a:r>
              <a:rPr lang="en-US" sz="2375" dirty="0">
                <a:solidFill>
                  <a:srgbClr val="FFFFFF"/>
                </a:solidFill>
                <a:latin typeface="Alexandria"/>
                <a:ea typeface="Alexandria"/>
                <a:cs typeface="Alexandria"/>
                <a:sym typeface="Alexandria"/>
              </a:rPr>
              <a:t>: Tracks the issuance and return of books, updating the availability status to ensure books are properly managed.</a:t>
            </a:r>
          </a:p>
        </p:txBody>
      </p:sp>
      <p:sp>
        <p:nvSpPr>
          <p:cNvPr id="9" name="TextBox 9"/>
          <p:cNvSpPr txBox="1"/>
          <p:nvPr/>
        </p:nvSpPr>
        <p:spPr>
          <a:xfrm>
            <a:off x="1210866" y="6402735"/>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File Handling for Data Persistence</a:t>
            </a:r>
            <a:r>
              <a:rPr lang="en-US" sz="2375" dirty="0">
                <a:solidFill>
                  <a:srgbClr val="FFFFFF"/>
                </a:solidFill>
                <a:latin typeface="Alexandria"/>
                <a:ea typeface="Alexandria"/>
                <a:cs typeface="Alexandria"/>
                <a:sym typeface="Alexandria"/>
              </a:rPr>
              <a:t>: Stores user and book data in files, ensuring that the system’s information is preserved even after the program is closed.</a:t>
            </a:r>
          </a:p>
        </p:txBody>
      </p:sp>
      <p:sp>
        <p:nvSpPr>
          <p:cNvPr id="10" name="TextBox 10"/>
          <p:cNvSpPr txBox="1"/>
          <p:nvPr/>
        </p:nvSpPr>
        <p:spPr>
          <a:xfrm>
            <a:off x="1210866" y="7498259"/>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Genre-Based Sorting</a:t>
            </a:r>
            <a:r>
              <a:rPr lang="en-US" sz="2375" dirty="0">
                <a:solidFill>
                  <a:srgbClr val="FFFFFF"/>
                </a:solidFill>
                <a:latin typeface="Alexandria"/>
                <a:ea typeface="Alexandria"/>
                <a:cs typeface="Alexandria"/>
                <a:sym typeface="Alexandria"/>
              </a:rPr>
              <a:t>: Books can be categorized and sorted by genre, making it easier for users to search and find books based on their interests.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1118146"/>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Testing and Results</a:t>
            </a:r>
          </a:p>
        </p:txBody>
      </p:sp>
      <p:sp>
        <p:nvSpPr>
          <p:cNvPr id="6" name="TextBox 6"/>
          <p:cNvSpPr txBox="1"/>
          <p:nvPr/>
        </p:nvSpPr>
        <p:spPr>
          <a:xfrm>
            <a:off x="1210866" y="2576215"/>
            <a:ext cx="15866120" cy="598586"/>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a:ea typeface="Alexandria"/>
                <a:cs typeface="Alexandria"/>
                <a:sym typeface="Alexandria"/>
              </a:rPr>
              <a:t>The system was thoroughly tested with various test cases, including:</a:t>
            </a:r>
          </a:p>
        </p:txBody>
      </p:sp>
      <p:sp>
        <p:nvSpPr>
          <p:cNvPr id="7" name="TextBox 7"/>
          <p:cNvSpPr txBox="1"/>
          <p:nvPr/>
        </p:nvSpPr>
        <p:spPr>
          <a:xfrm>
            <a:off x="1210866" y="3417094"/>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Account Creation Test</a:t>
            </a:r>
            <a:r>
              <a:rPr lang="en-US" sz="2375" dirty="0">
                <a:solidFill>
                  <a:srgbClr val="FFFFFF"/>
                </a:solidFill>
                <a:latin typeface="Alexandria"/>
                <a:ea typeface="Alexandria"/>
                <a:cs typeface="Alexandria"/>
                <a:sym typeface="Alexandria"/>
              </a:rPr>
              <a:t>: Ensuring the system successfully creates accounts with valid inputs and rejects invalid or duplicate inputs, displaying appropriate error messages.</a:t>
            </a:r>
          </a:p>
        </p:txBody>
      </p:sp>
      <p:sp>
        <p:nvSpPr>
          <p:cNvPr id="8" name="TextBox 8"/>
          <p:cNvSpPr txBox="1"/>
          <p:nvPr/>
        </p:nvSpPr>
        <p:spPr>
          <a:xfrm>
            <a:off x="1210866" y="4512617"/>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Book Issue and Return Test</a:t>
            </a:r>
            <a:r>
              <a:rPr lang="en-US" sz="2375" dirty="0">
                <a:solidFill>
                  <a:srgbClr val="FFFFFF"/>
                </a:solidFill>
                <a:latin typeface="Alexandria"/>
                <a:ea typeface="Alexandria"/>
                <a:cs typeface="Alexandria"/>
                <a:sym typeface="Alexandria"/>
              </a:rPr>
              <a:t>: Verify that books can be issued and returned correctly, updating availability and user borrowing records. Test with both available and unavailable books.</a:t>
            </a:r>
          </a:p>
        </p:txBody>
      </p:sp>
      <p:sp>
        <p:nvSpPr>
          <p:cNvPr id="9" name="TextBox 9"/>
          <p:cNvSpPr txBox="1"/>
          <p:nvPr/>
        </p:nvSpPr>
        <p:spPr>
          <a:xfrm>
            <a:off x="1210866" y="5608141"/>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Book Search and Sorting</a:t>
            </a:r>
            <a:r>
              <a:rPr lang="en-US" sz="2375" dirty="0">
                <a:solidFill>
                  <a:srgbClr val="FFFFFF"/>
                </a:solidFill>
                <a:latin typeface="Alexandria"/>
                <a:ea typeface="Alexandria"/>
                <a:cs typeface="Alexandria"/>
                <a:sym typeface="Alexandria"/>
              </a:rPr>
              <a:t>: Test the search functionality for finding books by title and ensure books are sorted correctly by genre.</a:t>
            </a:r>
          </a:p>
        </p:txBody>
      </p:sp>
      <p:sp>
        <p:nvSpPr>
          <p:cNvPr id="10" name="TextBox 10"/>
          <p:cNvSpPr txBox="1"/>
          <p:nvPr/>
        </p:nvSpPr>
        <p:spPr>
          <a:xfrm>
            <a:off x="1210866" y="6703665"/>
            <a:ext cx="15866120"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dirty="0">
                <a:solidFill>
                  <a:srgbClr val="FFFFFF"/>
                </a:solidFill>
                <a:latin typeface="Alexandria Bold"/>
                <a:ea typeface="Alexandria Bold"/>
                <a:cs typeface="Alexandria Bold"/>
                <a:sym typeface="Alexandria Bold"/>
              </a:rPr>
              <a:t>File Handling Test</a:t>
            </a:r>
            <a:r>
              <a:rPr lang="en-US" sz="2375" dirty="0">
                <a:solidFill>
                  <a:srgbClr val="FFFFFF"/>
                </a:solidFill>
                <a:latin typeface="Alexandria"/>
                <a:ea typeface="Alexandria"/>
                <a:cs typeface="Alexandria"/>
                <a:sym typeface="Alexandria"/>
              </a:rPr>
              <a:t>: Check that user and book data is correctly saved and loaded from files, ensuring data persistence between program sessions.</a:t>
            </a:r>
          </a:p>
        </p:txBody>
      </p:sp>
      <p:sp>
        <p:nvSpPr>
          <p:cNvPr id="11" name="TextBox 11"/>
          <p:cNvSpPr txBox="1"/>
          <p:nvPr/>
        </p:nvSpPr>
        <p:spPr>
          <a:xfrm>
            <a:off x="1210866" y="8038356"/>
            <a:ext cx="15866120" cy="1092399"/>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a:ea typeface="Alexandria"/>
                <a:cs typeface="Alexandria"/>
                <a:sym typeface="Alexandria"/>
              </a:rPr>
              <a:t>The testing process ensured that the system operates as intended and handles potential errors gracefully.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2799904"/>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Code Link for the Project</a:t>
            </a:r>
          </a:p>
        </p:txBody>
      </p:sp>
      <p:sp>
        <p:nvSpPr>
          <p:cNvPr id="6" name="Freeform 6" descr="preencoded.png"/>
          <p:cNvSpPr/>
          <p:nvPr/>
        </p:nvSpPr>
        <p:spPr>
          <a:xfrm>
            <a:off x="1210866" y="4362747"/>
            <a:ext cx="15866120" cy="3086100"/>
          </a:xfrm>
          <a:custGeom>
            <a:avLst/>
            <a:gdLst/>
            <a:ahLst/>
            <a:cxnLst/>
            <a:rect l="l" t="t" r="r" b="b"/>
            <a:pathLst>
              <a:path w="15866120" h="3086100">
                <a:moveTo>
                  <a:pt x="0" y="0"/>
                </a:moveTo>
                <a:lnTo>
                  <a:pt x="15866120" y="0"/>
                </a:lnTo>
                <a:lnTo>
                  <a:pt x="15866120" y="3086100"/>
                </a:lnTo>
                <a:lnTo>
                  <a:pt x="0" y="3086100"/>
                </a:lnTo>
                <a:lnTo>
                  <a:pt x="0" y="0"/>
                </a:lnTo>
                <a:close/>
              </a:path>
            </a:pathLst>
          </a:custGeom>
          <a:blipFill>
            <a:blip r:embed="rId3"/>
            <a:stretch>
              <a:fillRect l="-7" r="-7"/>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2861519"/>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Conclusion and Future Work</a:t>
            </a:r>
          </a:p>
        </p:txBody>
      </p:sp>
      <p:sp>
        <p:nvSpPr>
          <p:cNvPr id="6" name="TextBox 6"/>
          <p:cNvSpPr txBox="1"/>
          <p:nvPr/>
        </p:nvSpPr>
        <p:spPr>
          <a:xfrm>
            <a:off x="1210866" y="4319587"/>
            <a:ext cx="15866120" cy="3067645"/>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a:ea typeface="Alexandria"/>
                <a:cs typeface="Alexandria"/>
                <a:sym typeface="Alexandria"/>
              </a:rPr>
              <a:t>The </a:t>
            </a:r>
            <a:r>
              <a:rPr lang="en-US" sz="2375" b="1" dirty="0">
                <a:solidFill>
                  <a:srgbClr val="FFFFFF"/>
                </a:solidFill>
                <a:latin typeface="Alexandria Bold"/>
                <a:ea typeface="Alexandria Bold"/>
                <a:cs typeface="Alexandria Bold"/>
                <a:sym typeface="Alexandria Bold"/>
              </a:rPr>
              <a:t>Library Management System</a:t>
            </a:r>
            <a:r>
              <a:rPr lang="en-US" sz="2375" dirty="0">
                <a:solidFill>
                  <a:srgbClr val="FFFFFF"/>
                </a:solidFill>
                <a:latin typeface="Alexandria"/>
                <a:ea typeface="Alexandria"/>
                <a:cs typeface="Alexandria"/>
                <a:sym typeface="Alexandria"/>
              </a:rPr>
              <a:t> successfully automates the basic operations of a library, such as book management and user account handling. By implementing file handling, the system ensures data persistence across sessions. The project demonstrates a practical application of C programming concepts, including structures, file Input and Output, and basic algorithms. Future enhancements could include adding advanced features like user authentication and online catalog browsing. Implementing a graphical user interface (GUI) for a more user-friendly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763489"/>
            <a:ext cx="6940004" cy="776879"/>
          </a:xfrm>
          <a:prstGeom prst="rect">
            <a:avLst/>
          </a:prstGeom>
        </p:spPr>
        <p:txBody>
          <a:bodyPr lIns="0" tIns="0" rIns="0" bIns="0" rtlCol="0" anchor="t">
            <a:spAutoFit/>
          </a:bodyPr>
          <a:lstStyle/>
          <a:p>
            <a:pPr algn="l">
              <a:lnSpc>
                <a:spcPts val="6812"/>
              </a:lnSpc>
            </a:pPr>
            <a:r>
              <a:rPr lang="en-US" sz="5437" b="1" u="sng" dirty="0">
                <a:solidFill>
                  <a:srgbClr val="AFCBF8"/>
                </a:solidFill>
                <a:latin typeface="Bebas Neue"/>
                <a:ea typeface="Bebas Neue"/>
                <a:cs typeface="Bebas Neue"/>
                <a:sym typeface="Bebas Neue"/>
              </a:rPr>
              <a:t>Challenges Faced</a:t>
            </a:r>
          </a:p>
        </p:txBody>
      </p:sp>
      <p:sp>
        <p:nvSpPr>
          <p:cNvPr id="6" name="TextBox 6"/>
          <p:cNvSpPr txBox="1"/>
          <p:nvPr/>
        </p:nvSpPr>
        <p:spPr>
          <a:xfrm>
            <a:off x="1210866" y="2182565"/>
            <a:ext cx="15866120" cy="557659"/>
          </a:xfrm>
          <a:prstGeom prst="rect">
            <a:avLst/>
          </a:prstGeom>
        </p:spPr>
        <p:txBody>
          <a:bodyPr lIns="0" tIns="0" rIns="0" bIns="0" rtlCol="0" anchor="t">
            <a:spAutoFit/>
          </a:bodyPr>
          <a:lstStyle/>
          <a:p>
            <a:pPr algn="l">
              <a:lnSpc>
                <a:spcPts val="3687"/>
              </a:lnSpc>
            </a:pPr>
            <a:r>
              <a:rPr lang="en-US" sz="2312" dirty="0">
                <a:solidFill>
                  <a:srgbClr val="FFFFFF"/>
                </a:solidFill>
                <a:latin typeface="Alexandria"/>
                <a:ea typeface="Alexandria"/>
                <a:cs typeface="Alexandria"/>
                <a:sym typeface="Alexandria"/>
              </a:rPr>
              <a:t>Several challenges were encountered during development, including:</a:t>
            </a:r>
          </a:p>
        </p:txBody>
      </p:sp>
      <p:sp>
        <p:nvSpPr>
          <p:cNvPr id="7" name="TextBox 7"/>
          <p:cNvSpPr txBox="1"/>
          <p:nvPr/>
        </p:nvSpPr>
        <p:spPr>
          <a:xfrm>
            <a:off x="1210866" y="2986236"/>
            <a:ext cx="15866120" cy="1029593"/>
          </a:xfrm>
          <a:prstGeom prst="rect">
            <a:avLst/>
          </a:prstGeom>
        </p:spPr>
        <p:txBody>
          <a:bodyPr lIns="0" tIns="0" rIns="0" bIns="0" rtlCol="0" anchor="t">
            <a:spAutoFit/>
          </a:bodyPr>
          <a:lstStyle/>
          <a:p>
            <a:pPr marL="348754" lvl="1" indent="-174377" algn="l">
              <a:lnSpc>
                <a:spcPts val="3687"/>
              </a:lnSpc>
              <a:buFont typeface="Arial"/>
              <a:buChar char="•"/>
            </a:pPr>
            <a:r>
              <a:rPr lang="en-US" sz="2312" b="1" dirty="0">
                <a:solidFill>
                  <a:srgbClr val="FFFFFF"/>
                </a:solidFill>
                <a:latin typeface="Alexandria Bold"/>
                <a:ea typeface="Alexandria Bold"/>
                <a:cs typeface="Alexandria Bold"/>
                <a:sym typeface="Alexandria Bold"/>
              </a:rPr>
              <a:t>File Handling</a:t>
            </a:r>
            <a:r>
              <a:rPr lang="en-US" sz="2312" dirty="0">
                <a:solidFill>
                  <a:srgbClr val="FFFFFF"/>
                </a:solidFill>
                <a:latin typeface="Alexandria"/>
                <a:ea typeface="Alexandria"/>
                <a:cs typeface="Alexandria"/>
                <a:sym typeface="Alexandria"/>
              </a:rPr>
              <a:t>: Managing consistent data read/write operations while maintaining file integrity was challenging.</a:t>
            </a:r>
          </a:p>
        </p:txBody>
      </p:sp>
      <p:sp>
        <p:nvSpPr>
          <p:cNvPr id="8" name="TextBox 8"/>
          <p:cNvSpPr txBox="1"/>
          <p:nvPr/>
        </p:nvSpPr>
        <p:spPr>
          <a:xfrm>
            <a:off x="1210866" y="4033242"/>
            <a:ext cx="15866120" cy="1029593"/>
          </a:xfrm>
          <a:prstGeom prst="rect">
            <a:avLst/>
          </a:prstGeom>
        </p:spPr>
        <p:txBody>
          <a:bodyPr lIns="0" tIns="0" rIns="0" bIns="0" rtlCol="0" anchor="t">
            <a:spAutoFit/>
          </a:bodyPr>
          <a:lstStyle/>
          <a:p>
            <a:pPr marL="348754" lvl="1" indent="-174377" algn="l">
              <a:lnSpc>
                <a:spcPts val="3687"/>
              </a:lnSpc>
              <a:buFont typeface="Arial"/>
              <a:buChar char="•"/>
            </a:pPr>
            <a:r>
              <a:rPr lang="en-US" sz="2312" b="1" dirty="0">
                <a:solidFill>
                  <a:srgbClr val="FFFFFF"/>
                </a:solidFill>
                <a:latin typeface="Alexandria Bold"/>
                <a:ea typeface="Alexandria Bold"/>
                <a:cs typeface="Alexandria Bold"/>
                <a:sym typeface="Alexandria Bold"/>
              </a:rPr>
              <a:t>Data Validation</a:t>
            </a:r>
            <a:r>
              <a:rPr lang="en-US" sz="2312" dirty="0">
                <a:solidFill>
                  <a:srgbClr val="FFFFFF"/>
                </a:solidFill>
                <a:latin typeface="Alexandria"/>
                <a:ea typeface="Alexandria"/>
                <a:cs typeface="Alexandria"/>
                <a:sym typeface="Alexandria"/>
              </a:rPr>
              <a:t>: Ensuring correct input formats and preventing duplicate entries required careful validation.</a:t>
            </a:r>
          </a:p>
        </p:txBody>
      </p:sp>
      <p:sp>
        <p:nvSpPr>
          <p:cNvPr id="9" name="TextBox 9"/>
          <p:cNvSpPr txBox="1"/>
          <p:nvPr/>
        </p:nvSpPr>
        <p:spPr>
          <a:xfrm>
            <a:off x="1210866" y="5080247"/>
            <a:ext cx="15866120" cy="1029592"/>
          </a:xfrm>
          <a:prstGeom prst="rect">
            <a:avLst/>
          </a:prstGeom>
        </p:spPr>
        <p:txBody>
          <a:bodyPr lIns="0" tIns="0" rIns="0" bIns="0" rtlCol="0" anchor="t">
            <a:spAutoFit/>
          </a:bodyPr>
          <a:lstStyle/>
          <a:p>
            <a:pPr marL="348754" lvl="1" indent="-174377" algn="l">
              <a:lnSpc>
                <a:spcPts val="3687"/>
              </a:lnSpc>
              <a:buFont typeface="Arial"/>
              <a:buChar char="•"/>
            </a:pPr>
            <a:r>
              <a:rPr lang="en-US" sz="2312" b="1" dirty="0">
                <a:solidFill>
                  <a:srgbClr val="FFFFFF"/>
                </a:solidFill>
                <a:latin typeface="Alexandria Bold"/>
                <a:ea typeface="Alexandria Bold"/>
                <a:cs typeface="Alexandria Bold"/>
                <a:sym typeface="Alexandria Bold"/>
              </a:rPr>
              <a:t>Sorting and Searching</a:t>
            </a:r>
            <a:r>
              <a:rPr lang="en-US" sz="2312" dirty="0">
                <a:solidFill>
                  <a:srgbClr val="FFFFFF"/>
                </a:solidFill>
                <a:latin typeface="Alexandria"/>
                <a:ea typeface="Alexandria"/>
                <a:cs typeface="Alexandria"/>
                <a:sym typeface="Alexandria"/>
              </a:rPr>
              <a:t>: Implementing efficient sorting by genre and accurate search functionality as data grew.</a:t>
            </a:r>
          </a:p>
        </p:txBody>
      </p:sp>
      <p:sp>
        <p:nvSpPr>
          <p:cNvPr id="10" name="TextBox 10"/>
          <p:cNvSpPr txBox="1"/>
          <p:nvPr/>
        </p:nvSpPr>
        <p:spPr>
          <a:xfrm>
            <a:off x="1210866" y="6127254"/>
            <a:ext cx="15866120" cy="1029592"/>
          </a:xfrm>
          <a:prstGeom prst="rect">
            <a:avLst/>
          </a:prstGeom>
        </p:spPr>
        <p:txBody>
          <a:bodyPr lIns="0" tIns="0" rIns="0" bIns="0" rtlCol="0" anchor="t">
            <a:spAutoFit/>
          </a:bodyPr>
          <a:lstStyle/>
          <a:p>
            <a:pPr marL="348754" lvl="1" indent="-174377" algn="l">
              <a:lnSpc>
                <a:spcPts val="3687"/>
              </a:lnSpc>
              <a:buFont typeface="Arial"/>
              <a:buChar char="•"/>
            </a:pPr>
            <a:r>
              <a:rPr lang="en-US" sz="2312" b="1" dirty="0">
                <a:solidFill>
                  <a:srgbClr val="FFFFFF"/>
                </a:solidFill>
                <a:latin typeface="Alexandria Bold"/>
                <a:ea typeface="Alexandria Bold"/>
                <a:cs typeface="Alexandria Bold"/>
                <a:sym typeface="Alexandria Bold"/>
              </a:rPr>
              <a:t>Memory Management</a:t>
            </a:r>
            <a:r>
              <a:rPr lang="en-US" sz="2312" dirty="0">
                <a:solidFill>
                  <a:srgbClr val="FFFFFF"/>
                </a:solidFill>
                <a:latin typeface="Alexandria"/>
                <a:ea typeface="Alexandria"/>
                <a:cs typeface="Alexandria"/>
                <a:sym typeface="Alexandria"/>
              </a:rPr>
              <a:t>: Properly managing memory allocation and deallocation for dynamic data structures was crucial.</a:t>
            </a:r>
          </a:p>
        </p:txBody>
      </p:sp>
      <p:sp>
        <p:nvSpPr>
          <p:cNvPr id="11" name="TextBox 11"/>
          <p:cNvSpPr txBox="1"/>
          <p:nvPr/>
        </p:nvSpPr>
        <p:spPr>
          <a:xfrm>
            <a:off x="1210866" y="7174260"/>
            <a:ext cx="15866120" cy="1029592"/>
          </a:xfrm>
          <a:prstGeom prst="rect">
            <a:avLst/>
          </a:prstGeom>
        </p:spPr>
        <p:txBody>
          <a:bodyPr lIns="0" tIns="0" rIns="0" bIns="0" rtlCol="0" anchor="t">
            <a:spAutoFit/>
          </a:bodyPr>
          <a:lstStyle/>
          <a:p>
            <a:pPr marL="348754" lvl="1" indent="-174377" algn="l">
              <a:lnSpc>
                <a:spcPts val="3687"/>
              </a:lnSpc>
              <a:buFont typeface="Arial"/>
              <a:buChar char="•"/>
            </a:pPr>
            <a:r>
              <a:rPr lang="en-US" sz="2312" b="1" dirty="0">
                <a:solidFill>
                  <a:srgbClr val="FFFFFF"/>
                </a:solidFill>
                <a:latin typeface="Alexandria Bold"/>
                <a:ea typeface="Alexandria Bold"/>
                <a:cs typeface="Alexandria Bold"/>
                <a:sym typeface="Alexandria Bold"/>
              </a:rPr>
              <a:t>User Interface Design</a:t>
            </a:r>
            <a:r>
              <a:rPr lang="en-US" sz="2312" dirty="0">
                <a:solidFill>
                  <a:srgbClr val="FFFFFF"/>
                </a:solidFill>
                <a:latin typeface="Alexandria"/>
                <a:ea typeface="Alexandria"/>
                <a:cs typeface="Alexandria"/>
                <a:sym typeface="Alexandria"/>
              </a:rPr>
              <a:t>: Creating an intuitive, text-based interface that was both functional and user-friendly was a challenge.</a:t>
            </a:r>
          </a:p>
        </p:txBody>
      </p:sp>
      <p:sp>
        <p:nvSpPr>
          <p:cNvPr id="12" name="TextBox 12"/>
          <p:cNvSpPr txBox="1"/>
          <p:nvPr/>
        </p:nvSpPr>
        <p:spPr>
          <a:xfrm>
            <a:off x="1210866" y="8449866"/>
            <a:ext cx="15866120" cy="1029592"/>
          </a:xfrm>
          <a:prstGeom prst="rect">
            <a:avLst/>
          </a:prstGeom>
        </p:spPr>
        <p:txBody>
          <a:bodyPr lIns="0" tIns="0" rIns="0" bIns="0" rtlCol="0" anchor="t">
            <a:spAutoFit/>
          </a:bodyPr>
          <a:lstStyle/>
          <a:p>
            <a:pPr algn="l">
              <a:lnSpc>
                <a:spcPts val="3687"/>
              </a:lnSpc>
            </a:pPr>
            <a:r>
              <a:rPr lang="en-US" sz="2312" dirty="0">
                <a:solidFill>
                  <a:srgbClr val="FFFFFF"/>
                </a:solidFill>
                <a:latin typeface="Alexandria"/>
                <a:ea typeface="Alexandria"/>
                <a:cs typeface="Alexandria"/>
                <a:sym typeface="Alexandria"/>
              </a:rPr>
              <a:t>These challenges were addressed through careful code design, thorough testing, and incorporating error handling mechanisms.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TextBox 5"/>
          <p:cNvSpPr txBox="1"/>
          <p:nvPr/>
        </p:nvSpPr>
        <p:spPr>
          <a:xfrm>
            <a:off x="1210866" y="3205014"/>
            <a:ext cx="7261324" cy="811441"/>
          </a:xfrm>
          <a:prstGeom prst="rect">
            <a:avLst/>
          </a:prstGeom>
        </p:spPr>
        <p:txBody>
          <a:bodyPr lIns="0" tIns="0" rIns="0" bIns="0" rtlCol="0" anchor="t">
            <a:spAutoFit/>
          </a:bodyPr>
          <a:lstStyle/>
          <a:p>
            <a:pPr algn="l">
              <a:lnSpc>
                <a:spcPts val="7124"/>
              </a:lnSpc>
            </a:pPr>
            <a:r>
              <a:rPr lang="en-US" sz="5687" b="1" u="sng" dirty="0">
                <a:solidFill>
                  <a:srgbClr val="AFCBF8"/>
                </a:solidFill>
                <a:latin typeface="Bebas Neue"/>
                <a:ea typeface="Bebas Neue"/>
                <a:cs typeface="Bebas Neue"/>
                <a:sym typeface="Bebas Neue"/>
              </a:rPr>
              <a:t>Acknowledgements</a:t>
            </a:r>
          </a:p>
        </p:txBody>
      </p:sp>
      <p:sp>
        <p:nvSpPr>
          <p:cNvPr id="6" name="TextBox 6"/>
          <p:cNvSpPr txBox="1"/>
          <p:nvPr/>
        </p:nvSpPr>
        <p:spPr>
          <a:xfrm>
            <a:off x="1210866" y="4508747"/>
            <a:ext cx="15866120" cy="1092399"/>
          </a:xfrm>
          <a:prstGeom prst="rect">
            <a:avLst/>
          </a:prstGeom>
        </p:spPr>
        <p:txBody>
          <a:bodyPr lIns="0" tIns="0" rIns="0" bIns="0" rtlCol="0" anchor="t">
            <a:spAutoFit/>
          </a:bodyPr>
          <a:lstStyle/>
          <a:p>
            <a:pPr algn="l">
              <a:lnSpc>
                <a:spcPts val="3875"/>
              </a:lnSpc>
            </a:pPr>
            <a:r>
              <a:rPr lang="en-US" sz="2375" dirty="0">
                <a:solidFill>
                  <a:srgbClr val="FFFFFF"/>
                </a:solidFill>
                <a:latin typeface="Alexandria"/>
                <a:ea typeface="Alexandria"/>
                <a:cs typeface="Alexandria"/>
                <a:sym typeface="Alexandria"/>
              </a:rPr>
              <a:t>This project would not have been possible without the contributions of the following individuals and organizations:</a:t>
            </a:r>
          </a:p>
        </p:txBody>
      </p:sp>
      <p:sp>
        <p:nvSpPr>
          <p:cNvPr id="7" name="TextBox 7"/>
          <p:cNvSpPr txBox="1"/>
          <p:nvPr/>
        </p:nvSpPr>
        <p:spPr>
          <a:xfrm>
            <a:off x="1210866" y="5843439"/>
            <a:ext cx="15866120"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dirty="0">
                <a:solidFill>
                  <a:srgbClr val="FFFFFF"/>
                </a:solidFill>
                <a:latin typeface="Alexandria"/>
                <a:ea typeface="Alexandria"/>
                <a:cs typeface="Alexandria"/>
                <a:sym typeface="Alexandria"/>
              </a:rPr>
              <a:t>Course instructors, Mr. Ravi Nahta, for his guidance and support throughout the course.</a:t>
            </a:r>
          </a:p>
        </p:txBody>
      </p:sp>
      <p:sp>
        <p:nvSpPr>
          <p:cNvPr id="8" name="TextBox 8"/>
          <p:cNvSpPr txBox="1"/>
          <p:nvPr/>
        </p:nvSpPr>
        <p:spPr>
          <a:xfrm>
            <a:off x="1210866" y="6445151"/>
            <a:ext cx="15866120" cy="598586"/>
          </a:xfrm>
          <a:prstGeom prst="rect">
            <a:avLst/>
          </a:prstGeom>
        </p:spPr>
        <p:txBody>
          <a:bodyPr lIns="0" tIns="0" rIns="0" bIns="0" rtlCol="0" anchor="t">
            <a:spAutoFit/>
          </a:bodyPr>
          <a:lstStyle/>
          <a:p>
            <a:pPr marL="358180" lvl="1" indent="-179090" algn="l">
              <a:lnSpc>
                <a:spcPts val="3875"/>
              </a:lnSpc>
              <a:buFont typeface="Arial"/>
              <a:buChar char="•"/>
            </a:pPr>
            <a:r>
              <a:rPr lang="en-US" sz="2375" dirty="0">
                <a:solidFill>
                  <a:srgbClr val="FFFFFF"/>
                </a:solidFill>
                <a:latin typeface="Alexandria"/>
                <a:ea typeface="Alexandria"/>
                <a:cs typeface="Alexandria"/>
                <a:sym typeface="Alexandria"/>
              </a:rPr>
              <a:t>The online available blogs and other resources for C language.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800</Words>
  <Application>Microsoft Office PowerPoint</Application>
  <PresentationFormat>Custom</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Alexandria Bold</vt:lpstr>
      <vt:lpstr>Calibri</vt:lpstr>
      <vt:lpstr>Bebas Neue</vt:lpstr>
      <vt:lpstr>Alexandria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Hire</dc:creator>
  <cp:lastModifiedBy>Jay Hire</cp:lastModifiedBy>
  <cp:revision>4</cp:revision>
  <dcterms:created xsi:type="dcterms:W3CDTF">2006-08-16T00:00:00Z</dcterms:created>
  <dcterms:modified xsi:type="dcterms:W3CDTF">2024-11-23T20:37:06Z</dcterms:modified>
  <dc:identifier>DAGXU-nLkDQ</dc:identifier>
</cp:coreProperties>
</file>