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5" r:id="rId1"/>
  </p:sldMasterIdLst>
  <p:notesMasterIdLst>
    <p:notesMasterId r:id="rId34"/>
  </p:notesMasterIdLst>
  <p:handoutMasterIdLst>
    <p:handoutMasterId r:id="rId35"/>
  </p:handoutMasterIdLst>
  <p:sldIdLst>
    <p:sldId id="411" r:id="rId2"/>
    <p:sldId id="441" r:id="rId3"/>
    <p:sldId id="413" r:id="rId4"/>
    <p:sldId id="414" r:id="rId5"/>
    <p:sldId id="442" r:id="rId6"/>
    <p:sldId id="416" r:id="rId7"/>
    <p:sldId id="449" r:id="rId8"/>
    <p:sldId id="443" r:id="rId9"/>
    <p:sldId id="444" r:id="rId10"/>
    <p:sldId id="418" r:id="rId11"/>
    <p:sldId id="419" r:id="rId12"/>
    <p:sldId id="420" r:id="rId13"/>
    <p:sldId id="445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46" r:id="rId28"/>
    <p:sldId id="436" r:id="rId29"/>
    <p:sldId id="437" r:id="rId30"/>
    <p:sldId id="438" r:id="rId31"/>
    <p:sldId id="447" r:id="rId32"/>
    <p:sldId id="448" r:id="rId33"/>
  </p:sldIdLst>
  <p:sldSz cx="9144000" cy="6858000" type="screen4x3"/>
  <p:notesSz cx="9220200" cy="6934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9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5B7"/>
    <a:srgbClr val="000080"/>
    <a:srgbClr val="423F87"/>
    <a:srgbClr val="819838"/>
    <a:srgbClr val="FF0087"/>
    <a:srgbClr val="D794FF"/>
    <a:srgbClr val="BFFFC7"/>
    <a:srgbClr val="DFE00D"/>
    <a:srgbClr val="FFD04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0" autoAdjust="0"/>
    <p:restoredTop sz="80537" autoAdjust="0"/>
  </p:normalViewPr>
  <p:slideViewPr>
    <p:cSldViewPr snapToGrid="0">
      <p:cViewPr varScale="1">
        <p:scale>
          <a:sx n="76" d="100"/>
          <a:sy n="76" d="100"/>
        </p:scale>
        <p:origin x="1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85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912" y="-10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5420" cy="346710"/>
          </a:xfrm>
          <a:prstGeom prst="rect">
            <a:avLst/>
          </a:prstGeom>
        </p:spPr>
        <p:txBody>
          <a:bodyPr vert="horz" lIns="92287" tIns="46144" rIns="92287" bIns="46144" rtlCol="0"/>
          <a:lstStyle>
            <a:lvl1pPr algn="l">
              <a:defRPr sz="1200">
                <a:latin typeface="Arial" pitchFamily="-112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51515F-EF35-4942-B6C7-514BF2268487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85885"/>
            <a:ext cx="3995420" cy="346710"/>
          </a:xfrm>
          <a:prstGeom prst="rect">
            <a:avLst/>
          </a:prstGeom>
        </p:spPr>
        <p:txBody>
          <a:bodyPr vert="horz" lIns="92287" tIns="46144" rIns="92287" bIns="46144" rtlCol="0" anchor="b"/>
          <a:lstStyle>
            <a:lvl1pPr algn="l">
              <a:defRPr sz="1200">
                <a:latin typeface="Arial" pitchFamily="-112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© Kurt </a:t>
            </a:r>
            <a:r>
              <a:rPr lang="en-US" dirty="0" err="1" smtClean="0"/>
              <a:t>Keutzer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97A96B-636A-483F-B166-6191CFF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374C71C6-C8E1-44B4-86A5-69111C008615}" type="datetime1">
              <a:rPr lang="en-US"/>
              <a:pPr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20700"/>
            <a:ext cx="3467100" cy="2600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287" tIns="46144" rIns="92287" bIns="4614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020" y="3293746"/>
            <a:ext cx="7376160" cy="312039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18B3C6D4-2E33-4989-B2D7-61838031B2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E7F05E-C5F7-402F-BBEB-F7D61DD53922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8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ea typeface="Arial" pitchFamily="-112" charset="0"/>
              <a:cs typeface="Arial" pitchFamily="-11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598613"/>
            <a:ext cx="7313613" cy="1828800"/>
          </a:xfrm>
        </p:spPr>
        <p:txBody>
          <a:bodyPr/>
          <a:lstStyle>
            <a:lvl1pPr>
              <a:defRPr>
                <a:solidFill>
                  <a:srgbClr val="6496FA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9000"/>
            <a:ext cx="6627813" cy="1828800"/>
          </a:xfrm>
        </p:spPr>
        <p:txBody>
          <a:bodyPr/>
          <a:lstStyle>
            <a:lvl1pPr marL="0" indent="0" algn="ctr">
              <a:buFont typeface="Wingdings" pitchFamily="18" charset="2"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7DB1ED-F5BE-4A37-95A6-2E314B0D62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83DE1DA3-95D8-49C8-B217-41DF0875E8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0"/>
            <a:ext cx="2055813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8212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BC5A287B-6438-4D4D-81D7-99B5254A0EB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50000"/>
              <a:buFont typeface="Wingdings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fld id="{291927A1-B697-4405-91D0-9CAAC96474AC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1CAA1B-8094-46ED-BAF3-3208F17E2D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037012" cy="525621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37013" cy="525621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3126" y="6529723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7448D8ED-58D8-4F6C-A028-32DD885F32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CA0A7039-ACAA-400F-A0D8-C788998435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CD7B46-BB29-406E-BF5D-835132913A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14C5790-8296-4688-8D3C-71A1C7EC1C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C8AA235-B5EF-4F4D-B810-2BE21478B6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0397FA-48A2-43A7-A2B5-7B08ACF3ED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ea typeface="Arial" pitchFamily="-112" charset="0"/>
              <a:cs typeface="Arial" pitchFamily="-112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0012" y="0"/>
            <a:ext cx="77739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1" name="Picture 10" descr="ViewLarge.png"/>
          <p:cNvPicPr>
            <a:picLocks noChangeAspect="1"/>
          </p:cNvPicPr>
          <p:nvPr userDrawn="1"/>
        </p:nvPicPr>
        <p:blipFill>
          <a:blip r:embed="rId13" cstate="print"/>
          <a:srcRect t="10762" b="22873"/>
          <a:stretch>
            <a:fillRect/>
          </a:stretch>
        </p:blipFill>
        <p:spPr>
          <a:xfrm>
            <a:off x="0" y="76200"/>
            <a:ext cx="1287562" cy="660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8420100" y="64897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AAF546-5601-854C-8CE5-FB1C12BF6F20}" type="slidenum">
              <a:rPr lang="en-US" sz="1600" smtClean="0">
                <a:solidFill>
                  <a:srgbClr val="000000"/>
                </a:solidFill>
                <a:latin typeface="Helvetica"/>
                <a:cs typeface="Helvetica"/>
              </a:rPr>
              <a:pPr/>
              <a:t>‹#›</a:t>
            </a:fld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/31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5000"/>
        <a:buFont typeface="Wingdings" pitchFamily="2" charset="2"/>
        <a:buChar char="v"/>
        <a:defRPr sz="28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427431" y="306812"/>
            <a:ext cx="8267764" cy="2489505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Constantia"/>
                <a:cs typeface="UniversityOSTitling"/>
              </a:rPr>
              <a:t>Object Tracking </a:t>
            </a:r>
            <a:br>
              <a:rPr lang="en-US" sz="3600" dirty="0" smtClean="0">
                <a:solidFill>
                  <a:schemeClr val="bg1"/>
                </a:solidFill>
                <a:latin typeface="Constantia"/>
                <a:cs typeface="UniversityOSTitling"/>
              </a:rPr>
            </a:br>
            <a:r>
              <a:rPr lang="en-US" sz="3600" dirty="0" smtClean="0">
                <a:solidFill>
                  <a:schemeClr val="bg1"/>
                </a:solidFill>
                <a:latin typeface="Constantia"/>
                <a:cs typeface="UniversityOSTitling"/>
              </a:rPr>
              <a:t>with </a:t>
            </a:r>
            <a:r>
              <a:rPr lang="en-US" sz="3600" dirty="0" smtClean="0">
                <a:solidFill>
                  <a:schemeClr val="bg1"/>
                </a:solidFill>
                <a:latin typeface="Constantia"/>
                <a:cs typeface="UniversityOSTitling"/>
              </a:rPr>
              <a:t>Particle Filter</a:t>
            </a:r>
            <a:endParaRPr lang="en-US" sz="3600" dirty="0" smtClean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982734" y="3390900"/>
            <a:ext cx="7188200" cy="222615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Connor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Braa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, Nathaniel Mailoa,</a:t>
            </a:r>
          </a:p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Kevin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Mohyi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, Praveen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Puvvaddi</a:t>
            </a:r>
            <a:endParaRPr lang="en-US" sz="2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Final 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Project Presentation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CS194-15 </a:t>
            </a:r>
            <a:r>
              <a:rPr lang="en-US" sz="2400" dirty="0">
                <a:solidFill>
                  <a:srgbClr val="FFFFFF"/>
                </a:solidFill>
                <a:latin typeface="Corbel"/>
                <a:cs typeface="Corbel"/>
              </a:rPr>
              <a:t>Fall 2013:</a:t>
            </a:r>
          </a:p>
          <a:p>
            <a:pPr eaLnBrk="1" hangingPunct="1"/>
            <a:r>
              <a:rPr lang="en-US" sz="2400" dirty="0">
                <a:solidFill>
                  <a:srgbClr val="FFFFFF"/>
                </a:solidFill>
                <a:latin typeface="Corbel"/>
                <a:cs typeface="Corbel"/>
              </a:rPr>
              <a:t>Engineering Parallel Software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University 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of California,  Berkeley</a:t>
            </a:r>
          </a:p>
        </p:txBody>
      </p:sp>
      <p:pic>
        <p:nvPicPr>
          <p:cNvPr id="4" name="Picture 3" descr="ucbseal_line_k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1600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ViewLarge.png"/>
          <p:cNvPicPr>
            <a:picLocks noChangeAspect="1"/>
          </p:cNvPicPr>
          <p:nvPr/>
        </p:nvPicPr>
        <p:blipFill>
          <a:blip r:embed="rId4" cstate="print"/>
          <a:srcRect t="10762" b="22873"/>
          <a:stretch>
            <a:fillRect/>
          </a:stretch>
        </p:blipFill>
        <p:spPr>
          <a:xfrm>
            <a:off x="6802281" y="5419798"/>
            <a:ext cx="2130214" cy="10926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of the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55" y="2376377"/>
            <a:ext cx="33147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6055" y="4967177"/>
            <a:ext cx="34290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615" y="2974744"/>
            <a:ext cx="4028595" cy="26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Lanczos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7" name="Content Placeholder 6" descr="Lanczos_Algorith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58410" y="1143000"/>
            <a:ext cx="3631417" cy="525621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Since </a:t>
            </a:r>
            <a:r>
              <a:rPr lang="en-US" sz="1800" i="1" dirty="0" smtClean="0"/>
              <a:t>W </a:t>
            </a:r>
            <a:r>
              <a:rPr lang="en-US" sz="1800" dirty="0" smtClean="0"/>
              <a:t>is a symmetric sparse matrix, the </a:t>
            </a:r>
            <a:r>
              <a:rPr lang="en-US" sz="1800" dirty="0" err="1" smtClean="0"/>
              <a:t>Lanczos</a:t>
            </a:r>
            <a:r>
              <a:rPr lang="en-US" sz="1800" dirty="0" smtClean="0"/>
              <a:t> Algorithm can be used to approximate the </a:t>
            </a:r>
            <a:r>
              <a:rPr lang="en-US" sz="1800" dirty="0" err="1" smtClean="0"/>
              <a:t>eigenvalues</a:t>
            </a:r>
            <a:r>
              <a:rPr lang="en-US" sz="1800" dirty="0" smtClean="0"/>
              <a:t> and eigenvectors</a:t>
            </a:r>
          </a:p>
          <a:p>
            <a:r>
              <a:rPr lang="en-US" sz="1800" dirty="0" smtClean="0"/>
              <a:t>Repeatedly multiplying </a:t>
            </a:r>
            <a:r>
              <a:rPr lang="en-US" sz="1800" i="1" dirty="0" smtClean="0"/>
              <a:t>A*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is computationally expensive, since  the size of matrix, </a:t>
            </a:r>
            <a:r>
              <a:rPr lang="en-US" sz="1800" i="1" dirty="0" smtClean="0"/>
              <a:t>A</a:t>
            </a:r>
            <a:r>
              <a:rPr lang="en-US" sz="1800" dirty="0" smtClean="0"/>
              <a:t>, is the square of the number of pixels in the image</a:t>
            </a:r>
            <a:endParaRPr lang="en-US" sz="1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61949" y="6296025"/>
            <a:ext cx="2962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Berkeley Par-Lab</a:t>
            </a:r>
            <a:endParaRPr lang="en-US" sz="1600" dirty="0"/>
          </a:p>
        </p:txBody>
      </p:sp>
      <p:pic>
        <p:nvPicPr>
          <p:cNvPr id="8" name="Picture 7" descr="cudaProfiler_ed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322" y="3947929"/>
            <a:ext cx="4755378" cy="2119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matrix vector multiplication</a:t>
            </a:r>
          </a:p>
          <a:p>
            <a:pPr lvl="1"/>
            <a:r>
              <a:rPr lang="en-US" dirty="0" smtClean="0"/>
              <a:t>Computational pattern</a:t>
            </a:r>
          </a:p>
          <a:p>
            <a:pPr lvl="2"/>
            <a:r>
              <a:rPr lang="en-US" dirty="0" smtClean="0"/>
              <a:t>Sparse linear algebra</a:t>
            </a:r>
            <a:endParaRPr lang="en-US" dirty="0"/>
          </a:p>
        </p:txBody>
      </p:sp>
      <p:pic>
        <p:nvPicPr>
          <p:cNvPr id="8" name="Content Placeholder 5" descr="Example_W_matri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2940" y="2766238"/>
            <a:ext cx="2826490" cy="3168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22063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PLPP/OPL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from the Sparse Linear Algebra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of representing the matrix</a:t>
            </a:r>
            <a:endParaRPr lang="en-US" dirty="0"/>
          </a:p>
        </p:txBody>
      </p:sp>
      <p:pic>
        <p:nvPicPr>
          <p:cNvPr id="4" name="Picture 2" descr="C:\Users\longwei\Desktop\csp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2513302" cy="16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ongwei\Desktop\csp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1" y="4953000"/>
            <a:ext cx="3124200" cy="14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2438400"/>
            <a:ext cx="202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CSR Representation</a:t>
            </a:r>
            <a:endParaRPr lang="en-US" dirty="0"/>
          </a:p>
        </p:txBody>
      </p:sp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ongwei\Desktop\dia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2600" y="2514600"/>
            <a:ext cx="24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 Representation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The matrix has many dense diagonals</a:t>
            </a:r>
          </a:p>
          <a:p>
            <a:pPr lvl="1"/>
            <a:r>
              <a:rPr lang="en-US" dirty="0" smtClean="0"/>
              <a:t>The memory footprint of the diagonal representation is less</a:t>
            </a:r>
          </a:p>
          <a:p>
            <a:pPr lvl="2"/>
            <a:r>
              <a:rPr lang="en-US" dirty="0" smtClean="0"/>
              <a:t>Choose the diagonal representation</a:t>
            </a:r>
            <a:endParaRPr lang="en-US" dirty="0"/>
          </a:p>
        </p:txBody>
      </p:sp>
      <p:pic>
        <p:nvPicPr>
          <p:cNvPr id="4" name="Content Placeholder 5" descr="Example_W_matri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648200"/>
            <a:ext cx="1738791" cy="1949007"/>
          </a:xfrm>
          <a:prstGeom prst="rect">
            <a:avLst/>
          </a:prstGeom>
        </p:spPr>
      </p:pic>
      <p:pic>
        <p:nvPicPr>
          <p:cNvPr id="5" name="Picture 2" descr="C:\Users\longwei\Desktop\csp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2057400" cy="13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ongwei\Desktop\csp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1" y="5519999"/>
            <a:ext cx="2557484" cy="11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ongwei\Desktop\dia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 of the DIA Format -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For each Diagonal</a:t>
            </a:r>
          </a:p>
          <a:p>
            <a:pPr lvl="1">
              <a:buNone/>
            </a:pPr>
            <a:r>
              <a:rPr lang="en-US" sz="2400" dirty="0" smtClean="0"/>
              <a:t>For each Row</a:t>
            </a:r>
          </a:p>
          <a:p>
            <a:pPr lvl="2">
              <a:buNone/>
            </a:pPr>
            <a:r>
              <a:rPr lang="en-US" sz="2400" dirty="0" smtClean="0"/>
              <a:t>Compute column index</a:t>
            </a:r>
          </a:p>
          <a:p>
            <a:pPr lvl="2">
              <a:buNone/>
            </a:pPr>
            <a:r>
              <a:rPr lang="en-US" sz="2400" dirty="0" smtClean="0"/>
              <a:t>Multiply-add</a:t>
            </a:r>
            <a:endParaRPr lang="en-US" sz="2400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3200400" y="40386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44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44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3352800" y="41910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1"/>
          </p:cNvCxnSpPr>
          <p:nvPr/>
        </p:nvCxnSpPr>
        <p:spPr>
          <a:xfrm>
            <a:off x="3505200" y="4191000"/>
            <a:ext cx="1219200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6248400" y="40386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7724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724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724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724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724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724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724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6629400" y="4343400"/>
            <a:ext cx="11430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6553200" y="4343400"/>
            <a:ext cx="12192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1"/>
          </p:cNvCxnSpPr>
          <p:nvPr/>
        </p:nvCxnSpPr>
        <p:spPr>
          <a:xfrm>
            <a:off x="6400800" y="43434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13052" y="5745126"/>
            <a:ext cx="4926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reduce? No</a:t>
            </a:r>
          </a:p>
          <a:p>
            <a:r>
              <a:rPr lang="en-US" sz="2000" dirty="0" smtClean="0"/>
              <a:t>Agent and repository? Yes</a:t>
            </a:r>
          </a:p>
          <a:p>
            <a:r>
              <a:rPr lang="en-US" sz="2000" dirty="0" smtClean="0"/>
              <a:t>because vector c is shared among agents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52578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578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2578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578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578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2578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19600" y="449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4431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8" idx="3"/>
            <a:endCxn id="54" idx="1"/>
          </p:cNvCxnSpPr>
          <p:nvPr/>
        </p:nvCxnSpPr>
        <p:spPr>
          <a:xfrm flipV="1">
            <a:off x="4876800" y="41148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3"/>
            <a:endCxn id="55" idx="1"/>
          </p:cNvCxnSpPr>
          <p:nvPr/>
        </p:nvCxnSpPr>
        <p:spPr>
          <a:xfrm flipV="1">
            <a:off x="4876800" y="42672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296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296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2296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296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2296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296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296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391400" y="449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4800" y="4431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39" idx="3"/>
            <a:endCxn id="70" idx="1"/>
          </p:cNvCxnSpPr>
          <p:nvPr/>
        </p:nvCxnSpPr>
        <p:spPr>
          <a:xfrm flipV="1">
            <a:off x="7924800" y="41148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3"/>
            <a:endCxn id="71" idx="1"/>
          </p:cNvCxnSpPr>
          <p:nvPr/>
        </p:nvCxnSpPr>
        <p:spPr>
          <a:xfrm flipV="1">
            <a:off x="7924800" y="42672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1" idx="3"/>
          </p:cNvCxnSpPr>
          <p:nvPr/>
        </p:nvCxnSpPr>
        <p:spPr>
          <a:xfrm flipV="1">
            <a:off x="7924800" y="44196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57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648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81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27950" y="5269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718550" y="5269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251950" y="526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6172200" y="2514600"/>
            <a:ext cx="1685260" cy="1366284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Matrix A and Vector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72000" y="2666999"/>
            <a:ext cx="1295400" cy="8523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1, </a:t>
            </a: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b, c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257800" y="1488558"/>
            <a:ext cx="1295400" cy="87364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2, </a:t>
            </a:r>
            <a:r>
              <a:rPr lang="en-US" kern="0" noProof="0" dirty="0" err="1" smtClean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620000" y="1531088"/>
            <a:ext cx="1295400" cy="83111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 n, </a:t>
            </a: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Arrow Connector 131"/>
          <p:cNvCxnSpPr>
            <a:stCxn id="128" idx="1"/>
            <a:endCxn id="129" idx="3"/>
          </p:cNvCxnSpPr>
          <p:nvPr/>
        </p:nvCxnSpPr>
        <p:spPr>
          <a:xfrm flipH="1" flipV="1">
            <a:off x="5867400" y="3093188"/>
            <a:ext cx="304800" cy="10455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Straight Arrow Connector 132"/>
          <p:cNvCxnSpPr>
            <a:stCxn id="128" idx="0"/>
            <a:endCxn id="130" idx="2"/>
          </p:cNvCxnSpPr>
          <p:nvPr/>
        </p:nvCxnSpPr>
        <p:spPr>
          <a:xfrm flipH="1" flipV="1">
            <a:off x="5905500" y="2362200"/>
            <a:ext cx="1109330" cy="1524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Arrow Connector 133"/>
          <p:cNvCxnSpPr>
            <a:stCxn id="128" idx="3"/>
            <a:endCxn id="131" idx="2"/>
          </p:cNvCxnSpPr>
          <p:nvPr/>
        </p:nvCxnSpPr>
        <p:spPr>
          <a:xfrm flipV="1">
            <a:off x="7857460" y="2362200"/>
            <a:ext cx="410240" cy="835542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5" name="TextBox 134"/>
          <p:cNvSpPr txBox="1"/>
          <p:nvPr/>
        </p:nvSpPr>
        <p:spPr>
          <a:xfrm>
            <a:off x="6934200" y="17526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 of the DIA Format -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For each Row</a:t>
            </a:r>
          </a:p>
          <a:p>
            <a:pPr lvl="1">
              <a:buNone/>
            </a:pPr>
            <a:r>
              <a:rPr lang="en-US" sz="2400" dirty="0" smtClean="0"/>
              <a:t>For each Diagonal</a:t>
            </a:r>
          </a:p>
          <a:p>
            <a:pPr lvl="2">
              <a:buNone/>
            </a:pPr>
            <a:r>
              <a:rPr lang="en-US" sz="2400" dirty="0" smtClean="0"/>
              <a:t>Compute column index</a:t>
            </a:r>
          </a:p>
          <a:p>
            <a:pPr lvl="2">
              <a:buNone/>
            </a:pPr>
            <a:r>
              <a:rPr lang="en-US" sz="2400" dirty="0" smtClean="0"/>
              <a:t>Multiply-add</a:t>
            </a:r>
            <a:endParaRPr lang="en-US" sz="2400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5105400" y="39624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94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5257800" y="41148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42672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9200" y="5638800"/>
            <a:ext cx="261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reduce? Yes</a:t>
            </a:r>
          </a:p>
          <a:p>
            <a:r>
              <a:rPr lang="en-US" dirty="0" smtClean="0"/>
              <a:t>Agent and repository? Yes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628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628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628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628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628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2460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58000" y="4355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526608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54" idx="1"/>
          </p:cNvCxnSpPr>
          <p:nvPr/>
        </p:nvCxnSpPr>
        <p:spPr>
          <a:xfrm flipV="1">
            <a:off x="6781800" y="4038600"/>
            <a:ext cx="3810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1"/>
          </p:cNvCxnSpPr>
          <p:nvPr/>
        </p:nvCxnSpPr>
        <p:spPr>
          <a:xfrm flipV="1">
            <a:off x="5257800" y="4191000"/>
            <a:ext cx="13716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1"/>
          </p:cNvCxnSpPr>
          <p:nvPr/>
        </p:nvCxnSpPr>
        <p:spPr>
          <a:xfrm flipV="1">
            <a:off x="5257800" y="40386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3"/>
            <a:endCxn id="54" idx="1"/>
          </p:cNvCxnSpPr>
          <p:nvPr/>
        </p:nvCxnSpPr>
        <p:spPr>
          <a:xfrm flipV="1">
            <a:off x="6781800" y="4038600"/>
            <a:ext cx="3810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3"/>
            <a:endCxn id="54" idx="1"/>
          </p:cNvCxnSpPr>
          <p:nvPr/>
        </p:nvCxnSpPr>
        <p:spPr>
          <a:xfrm flipV="1">
            <a:off x="6781800" y="40386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658814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1,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9170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2,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7458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n,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36208" y="19050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39814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980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268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11214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93208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22008" y="3276600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7350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 flipH="1">
            <a:off x="52684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59932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 flipH="1">
            <a:off x="65266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8220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flipH="1">
            <a:off x="83554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Architecture – I</a:t>
            </a:r>
          </a:p>
          <a:p>
            <a:pPr lvl="1"/>
            <a:r>
              <a:rPr lang="en-US" sz="2400" dirty="0" smtClean="0"/>
              <a:t>Vector c is shared among agents</a:t>
            </a:r>
          </a:p>
          <a:p>
            <a:pPr lvl="2"/>
            <a:r>
              <a:rPr lang="en-US" sz="2400" dirty="0" smtClean="0"/>
              <a:t>Has dependency, need atomic updates</a:t>
            </a:r>
          </a:p>
          <a:p>
            <a:r>
              <a:rPr lang="en-US" sz="2400" dirty="0" smtClean="0"/>
              <a:t>Software Architecture – II</a:t>
            </a:r>
          </a:p>
          <a:p>
            <a:pPr lvl="1"/>
            <a:r>
              <a:rPr lang="en-US" sz="2400" dirty="0" smtClean="0"/>
              <a:t>Can be represented using the Map-Reduce Pattern</a:t>
            </a:r>
          </a:p>
          <a:p>
            <a:pPr lvl="2"/>
            <a:r>
              <a:rPr lang="en-US" sz="2400" dirty="0" smtClean="0"/>
              <a:t>Does not have dependency</a:t>
            </a:r>
          </a:p>
          <a:p>
            <a:r>
              <a:rPr lang="en-US" sz="2400" dirty="0" smtClean="0"/>
              <a:t>Software Architecture – II should be a better solution</a:t>
            </a:r>
          </a:p>
        </p:txBody>
      </p:sp>
      <p:pic>
        <p:nvPicPr>
          <p:cNvPr id="4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3584944" y="4674782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8944" y="4674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8944" y="4827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8944" y="4979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8944" y="51319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8944" y="52843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8944" y="5436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8944" y="5589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8944" y="5741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2344" y="4674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42344" y="4827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42344" y="4979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42344" y="51319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42344" y="52843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42344" y="5436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42344" y="5589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42344" y="5741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4144" y="51319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7544" y="5067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42144" y="5970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2744" y="5970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6144" y="59701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1430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PLPP/OPL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Concurrency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Each matrix row contributes to a single element in vector c</a:t>
            </a:r>
          </a:p>
          <a:p>
            <a:pPr lvl="1"/>
            <a:r>
              <a:rPr lang="en-US" dirty="0" smtClean="0"/>
              <a:t>Data decomposition over Rows </a:t>
            </a:r>
            <a:endParaRPr lang="en-US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6" y="4963633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17" y="3508744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5105400" y="39624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94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5257800" y="41148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42672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9200" y="5638800"/>
            <a:ext cx="261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reduce? Yes</a:t>
            </a:r>
          </a:p>
          <a:p>
            <a:r>
              <a:rPr lang="en-US" dirty="0" smtClean="0"/>
              <a:t>Agent and repository? Yes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628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628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628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628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628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2460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58000" y="4355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0" idx="3"/>
            <a:endCxn id="54" idx="1"/>
          </p:cNvCxnSpPr>
          <p:nvPr/>
        </p:nvCxnSpPr>
        <p:spPr>
          <a:xfrm>
            <a:off x="6781800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54" idx="1"/>
          </p:cNvCxnSpPr>
          <p:nvPr/>
        </p:nvCxnSpPr>
        <p:spPr>
          <a:xfrm flipV="1">
            <a:off x="6781800" y="4038600"/>
            <a:ext cx="3810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1"/>
          </p:cNvCxnSpPr>
          <p:nvPr/>
        </p:nvCxnSpPr>
        <p:spPr>
          <a:xfrm flipV="1">
            <a:off x="5257800" y="4191000"/>
            <a:ext cx="13716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1"/>
          </p:cNvCxnSpPr>
          <p:nvPr/>
        </p:nvCxnSpPr>
        <p:spPr>
          <a:xfrm flipV="1">
            <a:off x="5257800" y="40386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3"/>
            <a:endCxn id="54" idx="1"/>
          </p:cNvCxnSpPr>
          <p:nvPr/>
        </p:nvCxnSpPr>
        <p:spPr>
          <a:xfrm flipV="1">
            <a:off x="6781800" y="4038600"/>
            <a:ext cx="3810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3"/>
            <a:endCxn id="54" idx="1"/>
          </p:cNvCxnSpPr>
          <p:nvPr/>
        </p:nvCxnSpPr>
        <p:spPr>
          <a:xfrm flipV="1">
            <a:off x="6781800" y="40386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26608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658814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1,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9170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2,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7458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n,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36208" y="19050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39814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980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268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11214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3208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22008" y="3276600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7350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flipH="1">
            <a:off x="52684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>
            <a:off x="59932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 flipH="1">
            <a:off x="65266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>
            <a:off x="78220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Straight Connector 91"/>
          <p:cNvCxnSpPr/>
          <p:nvPr/>
        </p:nvCxnSpPr>
        <p:spPr>
          <a:xfrm flipH="1">
            <a:off x="83554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r>
              <a:rPr lang="en-US" dirty="0" smtClean="0"/>
              <a:t> on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486400"/>
            <a:ext cx="16002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r>
              <a:rPr lang="en-US" dirty="0" smtClean="0"/>
              <a:t> on CPU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486400"/>
            <a:ext cx="16002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800600"/>
            <a:ext cx="762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Diagonal </a:t>
            </a:r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void </a:t>
            </a:r>
            <a:r>
              <a:rPr lang="en-US" sz="1400" dirty="0" err="1">
                <a:latin typeface="+mj-lt"/>
                <a:cs typeface="Courier New" pitchFamily="49" charset="0"/>
              </a:rPr>
              <a:t>DiagMatrix</a:t>
            </a:r>
            <a:r>
              <a:rPr lang="en-US" sz="1400" dirty="0">
                <a:latin typeface="+mj-lt"/>
                <a:cs typeface="Courier New" pitchFamily="49" charset="0"/>
              </a:rPr>
              <a:t>::</a:t>
            </a:r>
            <a:r>
              <a:rPr lang="en-US" sz="1400" dirty="0" err="1">
                <a:latin typeface="+mj-lt"/>
                <a:cs typeface="Courier New" pitchFamily="49" charset="0"/>
              </a:rPr>
              <a:t>SpMV</a:t>
            </a:r>
            <a:r>
              <a:rPr lang="en-US" sz="1400" dirty="0">
                <a:latin typeface="+mj-lt"/>
                <a:cs typeface="Courier New" pitchFamily="49" charset="0"/>
              </a:rPr>
              <a:t>(float* </a:t>
            </a:r>
            <a:r>
              <a:rPr lang="en-US" sz="1400" dirty="0" err="1">
                <a:latin typeface="+mj-lt"/>
                <a:cs typeface="Courier New" pitchFamily="49" charset="0"/>
              </a:rPr>
              <a:t>vecIn</a:t>
            </a:r>
            <a:r>
              <a:rPr lang="en-US" sz="1400" dirty="0">
                <a:latin typeface="+mj-lt"/>
                <a:cs typeface="Courier New" pitchFamily="49" charset="0"/>
              </a:rPr>
              <a:t>, float* </a:t>
            </a:r>
            <a:r>
              <a:rPr lang="en-US" sz="1400" dirty="0" err="1">
                <a:latin typeface="+mj-lt"/>
                <a:cs typeface="Courier New" pitchFamily="49" charset="0"/>
              </a:rPr>
              <a:t>vecOut</a:t>
            </a:r>
            <a:r>
              <a:rPr lang="en-US" sz="1400" dirty="0">
                <a:latin typeface="+mj-lt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#pragma </a:t>
            </a:r>
            <a:r>
              <a:rPr lang="en-US" sz="1400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omp</a:t>
            </a:r>
            <a:r>
              <a:rPr lang="en-US" sz="14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 parallel </a:t>
            </a:r>
            <a:r>
              <a:rPr lang="en-US" sz="1400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for</a:t>
            </a: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for (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i = 0; i &lt; </a:t>
            </a:r>
            <a:r>
              <a:rPr lang="en-US" sz="1400" dirty="0" err="1">
                <a:latin typeface="+mj-lt"/>
                <a:cs typeface="Courier New" pitchFamily="49" charset="0"/>
              </a:rPr>
              <a:t>m_nRows</a:t>
            </a:r>
            <a:r>
              <a:rPr lang="en-US" sz="1400" dirty="0">
                <a:latin typeface="+mj-lt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float sum = 0.0;</a:t>
            </a:r>
          </a:p>
          <a:p>
            <a:pPr>
              <a:buNone/>
            </a:pP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float * </a:t>
            </a:r>
            <a:r>
              <a:rPr lang="en-US" sz="1400" dirty="0" err="1">
                <a:latin typeface="+mj-lt"/>
                <a:cs typeface="Courier New" pitchFamily="49" charset="0"/>
              </a:rPr>
              <a:t>rowPtr</a:t>
            </a:r>
            <a:r>
              <a:rPr lang="en-US" sz="1400" dirty="0">
                <a:latin typeface="+mj-lt"/>
                <a:cs typeface="Courier New" pitchFamily="49" charset="0"/>
              </a:rPr>
              <a:t> = i * </a:t>
            </a:r>
            <a:r>
              <a:rPr lang="en-US" sz="1400" dirty="0" err="1">
                <a:latin typeface="+mj-lt"/>
                <a:cs typeface="Courier New" pitchFamily="49" charset="0"/>
              </a:rPr>
              <a:t>m_nDiags</a:t>
            </a:r>
            <a:r>
              <a:rPr lang="en-US" sz="1400" dirty="0">
                <a:latin typeface="+mj-lt"/>
                <a:cs typeface="Courier New" pitchFamily="49" charset="0"/>
              </a:rPr>
              <a:t> + </a:t>
            </a:r>
            <a:r>
              <a:rPr lang="en-US" sz="1400" dirty="0" err="1">
                <a:latin typeface="+mj-lt"/>
                <a:cs typeface="Courier New" pitchFamily="49" charset="0"/>
              </a:rPr>
              <a:t>m_diags</a:t>
            </a:r>
            <a:r>
              <a:rPr lang="en-US" sz="1400" dirty="0">
                <a:latin typeface="+mj-lt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for (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j = 0; j &lt; </a:t>
            </a:r>
            <a:r>
              <a:rPr lang="en-US" sz="1400" dirty="0" err="1">
                <a:latin typeface="+mj-lt"/>
                <a:cs typeface="Courier New" pitchFamily="49" charset="0"/>
              </a:rPr>
              <a:t>m_nDiags</a:t>
            </a:r>
            <a:r>
              <a:rPr lang="en-US" sz="1400" dirty="0">
                <a:latin typeface="+mj-lt"/>
                <a:cs typeface="Courier New" pitchFamily="49" charset="0"/>
              </a:rPr>
              <a:t>; j++)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col = </a:t>
            </a:r>
            <a:r>
              <a:rPr lang="en-US" sz="1400" dirty="0" err="1">
                <a:latin typeface="+mj-lt"/>
                <a:cs typeface="Courier New" pitchFamily="49" charset="0"/>
              </a:rPr>
              <a:t>m_colOffset</a:t>
            </a:r>
            <a:r>
              <a:rPr lang="en-US" sz="1400" dirty="0">
                <a:latin typeface="+mj-lt"/>
                <a:cs typeface="Courier New" pitchFamily="49" charset="0"/>
              </a:rPr>
              <a:t>[j] + i;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if (col &gt;= 0 and col &lt; </a:t>
            </a:r>
            <a:r>
              <a:rPr lang="en-US" sz="1400" dirty="0" err="1">
                <a:latin typeface="+mj-lt"/>
                <a:cs typeface="Courier New" pitchFamily="49" charset="0"/>
              </a:rPr>
              <a:t>m_nRows</a:t>
            </a:r>
            <a:r>
              <a:rPr lang="en-US" sz="1400" dirty="0">
                <a:latin typeface="+mj-lt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    sum += </a:t>
            </a:r>
            <a:r>
              <a:rPr lang="en-US" sz="1400" dirty="0" err="1">
                <a:latin typeface="+mj-lt"/>
                <a:cs typeface="Courier New" pitchFamily="49" charset="0"/>
              </a:rPr>
              <a:t>rowPtr</a:t>
            </a:r>
            <a:r>
              <a:rPr lang="en-US" sz="1400" dirty="0">
                <a:latin typeface="+mj-lt"/>
                <a:cs typeface="Courier New" pitchFamily="49" charset="0"/>
              </a:rPr>
              <a:t>[j] * </a:t>
            </a:r>
            <a:r>
              <a:rPr lang="en-US" sz="1400" dirty="0" err="1">
                <a:latin typeface="+mj-lt"/>
                <a:cs typeface="Courier New" pitchFamily="49" charset="0"/>
              </a:rPr>
              <a:t>vecIn</a:t>
            </a:r>
            <a:r>
              <a:rPr lang="en-US" sz="1400" dirty="0">
                <a:latin typeface="+mj-lt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</a:t>
            </a:r>
            <a:r>
              <a:rPr lang="en-US" sz="1400" dirty="0" err="1">
                <a:latin typeface="+mj-lt"/>
                <a:cs typeface="Courier New" pitchFamily="49" charset="0"/>
              </a:rPr>
              <a:t>vecOut</a:t>
            </a:r>
            <a:r>
              <a:rPr lang="en-US" sz="1400" dirty="0">
                <a:latin typeface="+mj-lt"/>
                <a:cs typeface="Courier New" pitchFamily="49" charset="0"/>
              </a:rPr>
              <a:t>[i] = sum;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}</a:t>
            </a:r>
            <a:endParaRPr lang="en-US" sz="1400" dirty="0">
              <a:latin typeface="+mj-lt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09800"/>
            <a:ext cx="3505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Decomposing data over rows using </a:t>
            </a:r>
            <a:br>
              <a:rPr lang="en-US" dirty="0" smtClean="0"/>
            </a:br>
            <a:r>
              <a:rPr lang="en-US" dirty="0" smtClean="0"/>
              <a:t>the loop parallelism pattern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2590800" y="2209800"/>
            <a:ext cx="2743200" cy="784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Optimization – Loop Unrolling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613" y="1143000"/>
            <a:ext cx="3354387" cy="525621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DiagMatrix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SpMV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(float*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 float*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vecOut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[i] 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&lt;= 2*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#pragma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float sum = 0.0;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col;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float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i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[4]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[4]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[5]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[5]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[6]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[6]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0144" y="1143000"/>
            <a:ext cx="304762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col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[7]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[7]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[8]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[8]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[9]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[9]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[14]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[14]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[15]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[15]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[16]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[16]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[17]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[17]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[18]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[18]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[19]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[19]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40351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11638"/>
              </p:ext>
            </p:extLst>
          </p:nvPr>
        </p:nvGraphicFramePr>
        <p:xfrm>
          <a:off x="533400" y="22987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baseline="0" dirty="0" smtClean="0"/>
                        <a:t> CSR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DIA Architecture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DIA Architecture II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DIA</a:t>
                      </a:r>
                      <a:r>
                        <a:rPr lang="en-US" baseline="0" dirty="0" smtClean="0"/>
                        <a:t> Architecture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DIA Architecture II Loop Unrolled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Max Speedup with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5613" y="1449387"/>
            <a:ext cx="8226425" cy="525621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dirty="0" smtClean="0"/>
              <a:t>Running the stream benchmark with 8 threads on the lab machine:</a:t>
            </a:r>
          </a:p>
          <a:p>
            <a:pPr marL="457200" indent="-457200">
              <a:spcAft>
                <a:spcPts val="600"/>
              </a:spcAft>
              <a:buNone/>
            </a:pPr>
            <a:r>
              <a:rPr lang="en-US" dirty="0" smtClean="0"/>
              <a:t>	--------------------------------------------------------------------------------</a:t>
            </a:r>
            <a:br>
              <a:rPr lang="en-US" dirty="0" smtClean="0"/>
            </a:br>
            <a:r>
              <a:rPr lang="en-US" dirty="0" smtClean="0"/>
              <a:t>Function      Rate (MB/s)     </a:t>
            </a:r>
            <a:r>
              <a:rPr lang="en-US" dirty="0" err="1" smtClean="0"/>
              <a:t>Avg</a:t>
            </a:r>
            <a:r>
              <a:rPr lang="en-US" dirty="0" smtClean="0"/>
              <a:t> time     Min time     Max time</a:t>
            </a:r>
            <a:br>
              <a:rPr lang="en-US" dirty="0" smtClean="0"/>
            </a:br>
            <a:r>
              <a:rPr lang="en-US" dirty="0" smtClean="0"/>
              <a:t>Copy:           </a:t>
            </a:r>
            <a:r>
              <a:rPr lang="en-US" b="1" dirty="0" smtClean="0"/>
              <a:t>19477.2497</a:t>
            </a:r>
            <a:r>
              <a:rPr lang="en-US" dirty="0" smtClean="0"/>
              <a:t>       0.0017       0.0016       0.0018</a:t>
            </a:r>
            <a:br>
              <a:rPr lang="en-US" dirty="0" smtClean="0"/>
            </a:br>
            <a:r>
              <a:rPr lang="en-US" dirty="0" smtClean="0"/>
              <a:t>Scale:   </a:t>
            </a:r>
            <a:r>
              <a:rPr lang="en-US" sz="800" dirty="0" smtClean="0"/>
              <a:t> </a:t>
            </a:r>
            <a:r>
              <a:rPr lang="en-US" dirty="0" smtClean="0"/>
              <a:t>       18890.6021       0.0019       0.0017       0.0033</a:t>
            </a:r>
            <a:br>
              <a:rPr lang="en-US" dirty="0" smtClean="0"/>
            </a:br>
            <a:r>
              <a:rPr lang="en-US" dirty="0" smtClean="0"/>
              <a:t>Add:             19378.8230       0.0027       0.0025       0.0043</a:t>
            </a:r>
            <a:br>
              <a:rPr lang="en-US" dirty="0" smtClean="0"/>
            </a:br>
            <a:r>
              <a:rPr lang="en-US" dirty="0" smtClean="0"/>
              <a:t>Triad:           20142.7306       0.0029       0.0024       0.0066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--------------------------------------------------------------------------------</a:t>
            </a:r>
            <a:endParaRPr lang="en-US" dirty="0" smtClean="0">
              <a:cs typeface="Courier New" pitchFamily="49" charset="0"/>
            </a:endParaRPr>
          </a:p>
          <a:p>
            <a:pPr marL="457200" indent="-457200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Bandwidth achieved from </a:t>
            </a:r>
            <a:r>
              <a:rPr lang="en-US" dirty="0" err="1" smtClean="0">
                <a:cs typeface="Courier New" pitchFamily="49" charset="0"/>
              </a:rPr>
              <a:t>SpMV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dirty="0" smtClean="0"/>
              <a:t>matrix read + input vector read + output vector write + </a:t>
            </a:r>
            <a:r>
              <a:rPr lang="en-US" dirty="0" err="1" smtClean="0"/>
              <a:t>column_offset</a:t>
            </a:r>
            <a:r>
              <a:rPr lang="en-US" dirty="0" smtClean="0"/>
              <a:t> read = 153600 * 81 * 4 + 153600 * 4 + 153600 * 4 + 81 * 4 = 50,995,524 bytes</a:t>
            </a:r>
            <a:endParaRPr lang="en-US" dirty="0" smtClean="0">
              <a:cs typeface="Courier New" pitchFamily="49" charset="0"/>
            </a:endParaRPr>
          </a:p>
          <a:p>
            <a:pPr marL="457200" indent="-457200">
              <a:spcAft>
                <a:spcPts val="1200"/>
              </a:spcAft>
            </a:pPr>
            <a:r>
              <a:rPr lang="en-US" dirty="0" smtClean="0"/>
              <a:t>Theoretical best running time = 50,995,524 / (19477.2497 * 10^6) = 2.62ms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 smtClean="0"/>
              <a:t>Experimental results even better than theoretical results?</a:t>
            </a:r>
          </a:p>
          <a:p>
            <a:pPr marL="457200" indent="-457200">
              <a:spcAft>
                <a:spcPts val="1200"/>
              </a:spcAft>
            </a:pP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93800"/>
            <a:ext cx="8226425" cy="5256213"/>
          </a:xfrm>
        </p:spPr>
        <p:txBody>
          <a:bodyPr/>
          <a:lstStyle/>
          <a:p>
            <a:r>
              <a:rPr lang="en-US" dirty="0" smtClean="0"/>
              <a:t>Many computer vision tasks </a:t>
            </a:r>
            <a:r>
              <a:rPr lang="en-US" dirty="0" smtClean="0"/>
              <a:t>require some form of object tracking</a:t>
            </a:r>
          </a:p>
          <a:p>
            <a:pPr lvl="1"/>
            <a:r>
              <a:rPr lang="en-US" dirty="0" smtClean="0"/>
              <a:t>Face detection for pocket cameras</a:t>
            </a:r>
          </a:p>
          <a:p>
            <a:pPr lvl="1"/>
            <a:r>
              <a:rPr lang="en-US" dirty="0" smtClean="0"/>
              <a:t>Traffic camera footage</a:t>
            </a:r>
          </a:p>
          <a:p>
            <a:pPr lvl="1"/>
            <a:r>
              <a:rPr lang="en-US" dirty="0" smtClean="0"/>
              <a:t>Sports live coverage, training</a:t>
            </a:r>
          </a:p>
          <a:p>
            <a:pPr lvl="1"/>
            <a:r>
              <a:rPr lang="en-US" dirty="0" smtClean="0"/>
              <a:t>Autonomous cars</a:t>
            </a:r>
          </a:p>
        </p:txBody>
      </p:sp>
      <p:pic>
        <p:nvPicPr>
          <p:cNvPr id="1028" name="Picture 4" descr="http://www.ee.surrey.ac.uk/CVSSP/Projects/Multimedia/Tennis/seq1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00" y="4158257"/>
            <a:ext cx="2996699" cy="23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8211" y="653313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University of Surrey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01367" y="6330616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People Image Analysis Consortium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581" t="29152" r="36329" b="12285"/>
          <a:stretch/>
        </p:blipFill>
        <p:spPr>
          <a:xfrm>
            <a:off x="6096260" y="2266618"/>
            <a:ext cx="2586533" cy="3264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8863" y="5501521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Stanford University</a:t>
            </a:r>
            <a:endParaRPr lang="en-US" sz="1200" dirty="0"/>
          </a:p>
        </p:txBody>
      </p:sp>
      <p:pic>
        <p:nvPicPr>
          <p:cNvPr id="1026" name="Picture 2" descr="http://www.consortium.ri.cmu.edu/data/vivid/cabriole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9" y="4368748"/>
            <a:ext cx="2942808" cy="19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ony-asia.com/product/resources/en_AP/images/Technology/DI/Camera/face_detec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66" y="3124174"/>
            <a:ext cx="2687733" cy="15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52499" y="386074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Sony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Max Speedup with OpenMP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49" y="6296025"/>
            <a:ext cx="3321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Credit: Mark Murphy @ Par-Lab</a:t>
            </a:r>
            <a:endParaRPr lang="en-US" sz="160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5613" y="1449387"/>
            <a:ext cx="8226425" cy="525621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dirty="0" smtClean="0"/>
              <a:t>Why could OpenMP implementation show more than P-X speedup with P processors? (for lab machine, P=8) </a:t>
            </a:r>
          </a:p>
          <a:p>
            <a:pPr marL="857250" lvl="1" indent="-457200">
              <a:spcAft>
                <a:spcPts val="1200"/>
              </a:spcAft>
            </a:pPr>
            <a:r>
              <a:rPr lang="en-US" dirty="0" smtClean="0"/>
              <a:t>Caching effect: As we increase the number of threads, we are also increasing the amount of cache (and associated </a:t>
            </a:r>
            <a:r>
              <a:rPr lang="en-US" dirty="0" err="1" smtClean="0"/>
              <a:t>prefetchers</a:t>
            </a:r>
            <a:r>
              <a:rPr lang="en-US" dirty="0" smtClean="0"/>
              <a:t>) available, and therefore decreasing our bandwidth requirement. </a:t>
            </a:r>
          </a:p>
          <a:p>
            <a:pPr marL="857250" lvl="1" indent="-457200"/>
            <a:r>
              <a:rPr lang="en-US" dirty="0" smtClean="0"/>
              <a:t>On x86 CPUs, IIRC, each cache at every level has its own </a:t>
            </a:r>
            <a:r>
              <a:rPr lang="en-US" dirty="0" err="1" smtClean="0"/>
              <a:t>prefetcher</a:t>
            </a:r>
            <a:r>
              <a:rPr lang="en-US" dirty="0" smtClean="0"/>
              <a:t>, load-store queues, associative sets, etc. These aspects of the memory system can have as big an impact on performance as the size of the cache.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4428504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represents the dominant cost in many iterative methods for solving large-scale linear systems and </a:t>
            </a:r>
            <a:r>
              <a:rPr lang="en-US" dirty="0" err="1" smtClean="0"/>
              <a:t>eigenvalue</a:t>
            </a:r>
            <a:r>
              <a:rPr lang="en-US" dirty="0" smtClean="0"/>
              <a:t> problems.</a:t>
            </a:r>
          </a:p>
          <a:p>
            <a:r>
              <a:rPr lang="en-US" dirty="0" smtClean="0"/>
              <a:t>The diagonal storage scheme (DIA) efficiently encodes matrices arising from the application of stencils to regular grids.</a:t>
            </a:r>
          </a:p>
          <a:p>
            <a:r>
              <a:rPr lang="en-US" dirty="0" smtClean="0"/>
              <a:t>We implemented </a:t>
            </a:r>
            <a:r>
              <a:rPr lang="en-US" dirty="0" err="1" smtClean="0"/>
              <a:t>SpMV</a:t>
            </a:r>
            <a:r>
              <a:rPr lang="en-US" dirty="0" smtClean="0"/>
              <a:t> in DIA format in both CUDA and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a 153600x153600 matrix, the </a:t>
            </a:r>
            <a:r>
              <a:rPr lang="en-US" dirty="0" err="1" smtClean="0"/>
              <a:t>OpenMP</a:t>
            </a:r>
            <a:r>
              <a:rPr lang="en-US" dirty="0" smtClean="0"/>
              <a:t> implementation is 9x faster after unrolling the loop. The CUDA implementation is 31x faster, after unrolling the loop and optimizing memory accesses to efficiently utilize Global DRAM, __shared__ memory, texture memory and constant memory.</a:t>
            </a:r>
          </a:p>
          <a:p>
            <a:r>
              <a:rPr lang="en-US" dirty="0" smtClean="0"/>
              <a:t>On Damascene code, the </a:t>
            </a:r>
            <a:r>
              <a:rPr lang="en-US" dirty="0" err="1" smtClean="0"/>
              <a:t>SpMV</a:t>
            </a:r>
            <a:r>
              <a:rPr lang="en-US" dirty="0" smtClean="0"/>
              <a:t> kernel utilizes 45% memory bandwidth and has a texture hit rate of about 96%. The performance is slightly faster than that of </a:t>
            </a:r>
            <a:r>
              <a:rPr lang="en-US" dirty="0" err="1" smtClean="0"/>
              <a:t>stencilMVM</a:t>
            </a:r>
            <a:r>
              <a:rPr lang="en-US" dirty="0" smtClean="0"/>
              <a:t> implementation.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1168"/>
            <a:ext cx="8229600" cy="46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Excellent object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tracking algorithms need huge computational power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n-lt"/>
                <a:ea typeface="+mn-ea"/>
              </a:rPr>
              <a:t>Need a simple yet highly parallelizable </a:t>
            </a:r>
            <a:r>
              <a:rPr lang="en-US" sz="2000" dirty="0" smtClean="0">
                <a:latin typeface="+mn-lt"/>
                <a:ea typeface="+mn-ea"/>
              </a:rPr>
              <a:t>framework </a:t>
            </a:r>
            <a:r>
              <a:rPr lang="en-US" sz="2000" dirty="0">
                <a:latin typeface="+mn-lt"/>
                <a:ea typeface="+mn-ea"/>
              </a:rPr>
              <a:t>that could be run on common </a:t>
            </a:r>
            <a:r>
              <a:rPr lang="en-US" sz="2000" dirty="0" smtClean="0">
                <a:latin typeface="+mn-lt"/>
                <a:ea typeface="+mn-ea"/>
              </a:rPr>
              <a:t>hardware </a:t>
            </a:r>
            <a:r>
              <a:rPr lang="en-US" sz="2000" dirty="0">
                <a:latin typeface="+mn-lt"/>
                <a:ea typeface="+mn-ea"/>
              </a:rPr>
              <a:t>(i.e. CPUs</a:t>
            </a:r>
            <a:r>
              <a:rPr lang="en-US" sz="2000" dirty="0" smtClean="0">
                <a:latin typeface="+mn-lt"/>
                <a:ea typeface="+mn-ea"/>
              </a:rPr>
              <a:t>)</a:t>
            </a:r>
            <a:endParaRPr lang="en-US" sz="2000" dirty="0">
              <a:latin typeface="+mn-lt"/>
              <a:ea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 descr="http://www.ee.surrey.ac.uk/CVSSP/Projects/Multimedia/Tennis/seq1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00" y="4158257"/>
            <a:ext cx="2996699" cy="23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28211" y="653313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University of Surrey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1367" y="6330616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People Image Analysis Consortium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7581" t="29152" r="36329" b="12285"/>
          <a:stretch/>
        </p:blipFill>
        <p:spPr>
          <a:xfrm>
            <a:off x="6096260" y="2266618"/>
            <a:ext cx="2586533" cy="32641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8863" y="5501521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Stanford University</a:t>
            </a:r>
            <a:endParaRPr lang="en-US" sz="1200" dirty="0"/>
          </a:p>
        </p:txBody>
      </p:sp>
      <p:pic>
        <p:nvPicPr>
          <p:cNvPr id="16" name="Picture 2" descr="http://www.consortium.ri.cmu.edu/data/vivid/cabriole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79" y="4368748"/>
            <a:ext cx="2942808" cy="19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sony-asia.com/product/resources/en_AP/images/Technology/DI/Camera/face_detec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66" y="3124174"/>
            <a:ext cx="2687733" cy="15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852499" y="386074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Sony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504522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63" t="45907" r="22186" b="14129"/>
          <a:stretch/>
        </p:blipFill>
        <p:spPr>
          <a:xfrm>
            <a:off x="58125" y="1244600"/>
            <a:ext cx="9082159" cy="3817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00" y="4965700"/>
            <a:ext cx="2805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CS188 Dan Klein &amp; Peter </a:t>
            </a:r>
            <a:r>
              <a:rPr lang="en-US" sz="1400" dirty="0" err="1" smtClean="0"/>
              <a:t>Abbeel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4000" y="5422900"/>
            <a:ext cx="7257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Velocity data (dx, </a:t>
            </a:r>
            <a:r>
              <a:rPr lang="en-US" dirty="0" err="1" smtClean="0"/>
              <a:t>dy</a:t>
            </a:r>
            <a:r>
              <a:rPr lang="en-US" dirty="0" smtClean="0"/>
              <a:t>) is also used in elapse stage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Particles are kept as 4-tuples &lt;</a:t>
            </a:r>
            <a:r>
              <a:rPr lang="en-US" dirty="0" err="1" smtClean="0"/>
              <a:t>x,y,dx,dy</a:t>
            </a:r>
            <a:r>
              <a:rPr lang="en-US" dirty="0" smtClean="0"/>
              <a:t>&gt;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Problem: random number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Bhattacharyya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1612" y="3060700"/>
            <a:ext cx="5952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</a:rPr>
              <a:t>UNEDITED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855411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69" name="Flowchart: Alternate Process 68"/>
          <p:cNvSpPr/>
          <p:nvPr/>
        </p:nvSpPr>
        <p:spPr>
          <a:xfrm>
            <a:off x="1046083" y="1949118"/>
            <a:ext cx="7014408" cy="388619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0" name="Flowchart: Alternate Process 69"/>
          <p:cNvSpPr/>
          <p:nvPr/>
        </p:nvSpPr>
        <p:spPr>
          <a:xfrm>
            <a:off x="4607428" y="1155030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Initialize Particles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4607428" y="2871538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Increment </a:t>
            </a:r>
            <a:r>
              <a:rPr lang="en-US" sz="1800" dirty="0" err="1" smtClean="0">
                <a:solidFill>
                  <a:schemeClr val="tx1"/>
                </a:solidFill>
              </a:rPr>
              <a:t>Timestep</a:t>
            </a:r>
            <a:r>
              <a:rPr lang="en-US" sz="1800" dirty="0" smtClean="0">
                <a:solidFill>
                  <a:schemeClr val="tx1"/>
                </a:solidFill>
              </a:rPr>
              <a:t> (Transition Function)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Flowchart: Alternate Process 71"/>
          <p:cNvSpPr/>
          <p:nvPr/>
        </p:nvSpPr>
        <p:spPr>
          <a:xfrm>
            <a:off x="4607428" y="3818022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Incorporate Evidence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(Weight Adjustment)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3" name="Flowchart: Alternate Process 72"/>
          <p:cNvSpPr/>
          <p:nvPr/>
        </p:nvSpPr>
        <p:spPr>
          <a:xfrm>
            <a:off x="4607428" y="4764506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Particle Redistribution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4607428" y="6047874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Draw Output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5" name="Flowchart: Alternate Process 74"/>
          <p:cNvSpPr/>
          <p:nvPr/>
        </p:nvSpPr>
        <p:spPr>
          <a:xfrm>
            <a:off x="1467186" y="3007894"/>
            <a:ext cx="2598820" cy="8863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Convert to sensor reading (feature extraction)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6" name="Flowchart: Alternate Process 75"/>
          <p:cNvSpPr/>
          <p:nvPr/>
        </p:nvSpPr>
        <p:spPr>
          <a:xfrm>
            <a:off x="1467186" y="2105524"/>
            <a:ext cx="2598820" cy="6136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Read Input Video/Frame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0" idx="2"/>
            <a:endCxn id="71" idx="0"/>
          </p:cNvCxnSpPr>
          <p:nvPr/>
        </p:nvCxnSpPr>
        <p:spPr>
          <a:xfrm>
            <a:off x="5906838" y="1768640"/>
            <a:ext cx="0" cy="110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1" idx="2"/>
            <a:endCxn id="72" idx="0"/>
          </p:cNvCxnSpPr>
          <p:nvPr/>
        </p:nvCxnSpPr>
        <p:spPr>
          <a:xfrm>
            <a:off x="5906838" y="3485148"/>
            <a:ext cx="0" cy="332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906838" y="4431632"/>
            <a:ext cx="0" cy="332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4" idx="0"/>
          </p:cNvCxnSpPr>
          <p:nvPr/>
        </p:nvCxnSpPr>
        <p:spPr>
          <a:xfrm>
            <a:off x="5906838" y="5378116"/>
            <a:ext cx="0" cy="669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5" idx="0"/>
          </p:cNvCxnSpPr>
          <p:nvPr/>
        </p:nvCxnSpPr>
        <p:spPr>
          <a:xfrm>
            <a:off x="2766595" y="2719134"/>
            <a:ext cx="1" cy="28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5" idx="2"/>
            <a:endCxn id="72" idx="1"/>
          </p:cNvCxnSpPr>
          <p:nvPr/>
        </p:nvCxnSpPr>
        <p:spPr>
          <a:xfrm rot="16200000" flipH="1">
            <a:off x="3571709" y="3089107"/>
            <a:ext cx="230607" cy="18408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906837" y="2544553"/>
            <a:ext cx="1657100" cy="3097461"/>
            <a:chOff x="5967663" y="2183605"/>
            <a:chExt cx="1657100" cy="3097461"/>
          </a:xfrm>
        </p:grpSpPr>
        <p:grpSp>
          <p:nvGrpSpPr>
            <p:cNvPr id="84" name="Group 83"/>
            <p:cNvGrpSpPr/>
            <p:nvPr/>
          </p:nvGrpSpPr>
          <p:grpSpPr>
            <a:xfrm>
              <a:off x="5967663" y="2183605"/>
              <a:ext cx="1636295" cy="3097461"/>
              <a:chOff x="5967663" y="2183605"/>
              <a:chExt cx="1636295" cy="3097461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5967663" y="5262811"/>
                <a:ext cx="163629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7603958" y="2183605"/>
                <a:ext cx="0" cy="3097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/>
            <p:nvPr/>
          </p:nvCxnSpPr>
          <p:spPr>
            <a:xfrm flipH="1">
              <a:off x="5967665" y="2183605"/>
              <a:ext cx="1657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39800" y="4216400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more detail on converting input to 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distr</a:t>
            </a:r>
            <a:r>
              <a:rPr lang="en-US" b="1" dirty="0" smtClean="0">
                <a:solidFill>
                  <a:srgbClr val="FF0000"/>
                </a:solidFill>
              </a:rPr>
              <a:t> here??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arLab Template">
  <a:themeElements>
    <a:clrScheme name="ParLabSlide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ln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22307</TotalTime>
  <Words>1955</Words>
  <Application>Microsoft Office PowerPoint</Application>
  <PresentationFormat>On-screen Show (4:3)</PresentationFormat>
  <Paragraphs>366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Constantia</vt:lpstr>
      <vt:lpstr>Corbel</vt:lpstr>
      <vt:lpstr>Courier New</vt:lpstr>
      <vt:lpstr>Helvetica</vt:lpstr>
      <vt:lpstr>UniversityOSTitling</vt:lpstr>
      <vt:lpstr>Wingdings</vt:lpstr>
      <vt:lpstr>1_ParLab Template</vt:lpstr>
      <vt:lpstr>Object Tracking  with Particle Filter</vt:lpstr>
      <vt:lpstr>Outline</vt:lpstr>
      <vt:lpstr>Motivation: Computer Vision</vt:lpstr>
      <vt:lpstr>Problem: Object Tracking</vt:lpstr>
      <vt:lpstr>Outline</vt:lpstr>
      <vt:lpstr>Particle Filter</vt:lpstr>
      <vt:lpstr>Bhattacharyya Distance</vt:lpstr>
      <vt:lpstr>Outline</vt:lpstr>
      <vt:lpstr>Software Architecture</vt:lpstr>
      <vt:lpstr>Profile of the Execution Time</vt:lpstr>
      <vt:lpstr>Applying Lanczos Algorithm</vt:lpstr>
      <vt:lpstr>Key Kernel</vt:lpstr>
      <vt:lpstr>Outline</vt:lpstr>
      <vt:lpstr>PLPP/OPL 2012</vt:lpstr>
      <vt:lpstr>Lessons from the Sparse Linear Algebra Pattern</vt:lpstr>
      <vt:lpstr>Analysis of the Possible Solutions</vt:lpstr>
      <vt:lpstr>Software Architecture of the DIA Format - I</vt:lpstr>
      <vt:lpstr>Software Architecture of the DIA Format - II</vt:lpstr>
      <vt:lpstr>Analysis</vt:lpstr>
      <vt:lpstr>PLPP/OPL 2012</vt:lpstr>
      <vt:lpstr>Finding Concurrency</vt:lpstr>
      <vt:lpstr>Parallelizing the Dia SpMV</vt:lpstr>
      <vt:lpstr>Parallelizing the Dia SpMV on CPU</vt:lpstr>
      <vt:lpstr>Parallelizing the Dia SpMV on CPU Using OpenMP</vt:lpstr>
      <vt:lpstr>OpenMP Diagonal SpMV</vt:lpstr>
      <vt:lpstr>Other Optimization – Loop Unrolling</vt:lpstr>
      <vt:lpstr>Outline</vt:lpstr>
      <vt:lpstr>Experimental Results</vt:lpstr>
      <vt:lpstr>Theoretical Max Speedup with OpenMP</vt:lpstr>
      <vt:lpstr>Theoretical Max Speedup with OpenMP</vt:lpstr>
      <vt:lpstr>Outline</vt:lpstr>
      <vt:lpstr>Conclusions</vt:lpstr>
    </vt:vector>
  </TitlesOfParts>
  <Company>UC Berkeley RAD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PySKI:  THE PYTHON SPARSE KERNEL INTERFACE</dc:title>
  <dc:creator>Armando Fox</dc:creator>
  <cp:lastModifiedBy>Nathaniel Mailoa</cp:lastModifiedBy>
  <cp:revision>508</cp:revision>
  <cp:lastPrinted>2010-11-08T19:32:43Z</cp:lastPrinted>
  <dcterms:created xsi:type="dcterms:W3CDTF">2010-10-06T04:41:25Z</dcterms:created>
  <dcterms:modified xsi:type="dcterms:W3CDTF">2013-11-27T19:00:14Z</dcterms:modified>
</cp:coreProperties>
</file>