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1" r:id="rId7"/>
    <p:sldId id="279" r:id="rId8"/>
    <p:sldId id="280" r:id="rId9"/>
    <p:sldId id="282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</p14:sldIdLst>
        </p14:section>
        <p14:section name="Diseñar, Transformación, Anotar, Trabajar en colaboración, Información" id="{B9B51309-D148-4332-87C2-07BE32FBCA3B}">
          <p14:sldIdLst>
            <p14:sldId id="271"/>
            <p14:sldId id="281"/>
            <p14:sldId id="279"/>
            <p14:sldId id="280"/>
          </p14:sldIdLst>
        </p14:section>
        <p14:section name="Más informació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2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7C177B-B36A-42FB-963C-4A4062E11465}" type="datetime1">
              <a:rPr lang="es-ES" smtClean="0"/>
              <a:t>21/07/2021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D6E2F-8700-4332-938B-4B711CF8351C}" type="datetime1">
              <a:rPr lang="es-ES" smtClean="0"/>
              <a:pPr/>
              <a:t>21/07/2021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6528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12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35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482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0" dirty="0"/>
              <a:t>En el modo Presentación con diapositivas, seleccione las flechas para visitar los vínculos.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BF53A3-647D-4EB5-8024-AB2FE87A599F}" type="datetime1">
              <a:rPr lang="es-ES" noProof="0" smtClean="0"/>
              <a:t>21/07/2021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5AAFFC4-FA62-427A-8CE9-ACD9FDA24490}" type="datetime1">
              <a:rPr lang="es-ES" noProof="0" smtClean="0"/>
              <a:t>21/07/2021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 err="1">
                <a:solidFill>
                  <a:schemeClr val="bg1"/>
                </a:solidFill>
              </a:rPr>
              <a:t>Ellington’s</a:t>
            </a:r>
            <a:r>
              <a:rPr lang="es-ES" sz="4800" dirty="0">
                <a:solidFill>
                  <a:schemeClr val="bg1"/>
                </a:solidFill>
              </a:rPr>
              <a:t> Bar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 err="1">
                <a:solidFill>
                  <a:schemeClr val="bg1"/>
                </a:solidFill>
                <a:latin typeface="+mj-lt"/>
              </a:rPr>
              <a:t>The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Bistro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&amp; Bar jazz club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didn’t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know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you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+mj-lt"/>
              </a:rPr>
              <a:t>needed</a:t>
            </a:r>
            <a:r>
              <a:rPr lang="es-ES" sz="24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7457184" cy="640080"/>
          </a:xfrm>
        </p:spPr>
        <p:txBody>
          <a:bodyPr rtlCol="0">
            <a:noAutofit/>
          </a:bodyPr>
          <a:lstStyle/>
          <a:p>
            <a:pPr rtl="0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Borough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Population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posición de contenido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B982E2-8573-45C4-8C94-DC8DCC8BE6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770" y="2408174"/>
            <a:ext cx="5612130" cy="40017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103AF71-A9DB-459C-89D8-AF760D7FD5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408174"/>
            <a:ext cx="5612130" cy="37712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DC6C45F-D8B0-4044-ADBB-1A8946B4F2D7}"/>
              </a:ext>
            </a:extLst>
          </p:cNvPr>
          <p:cNvSpPr txBox="1"/>
          <p:nvPr/>
        </p:nvSpPr>
        <p:spPr>
          <a:xfrm>
            <a:off x="967409" y="1524708"/>
            <a:ext cx="1052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New York has a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investigations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target customer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bistro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&amp; bar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restarurant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25 </a:t>
            </a: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 44.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Borough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Incomes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BE1893F-EA9E-42A3-8822-9B85F7449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33337" y="3136432"/>
            <a:ext cx="5668535" cy="32735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31323B-9D92-4939-AA48-BEB8A099436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1207" y="2825369"/>
            <a:ext cx="5612130" cy="35845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4455B8-C3CB-4883-BAD4-6E76207CAF55}"/>
              </a:ext>
            </a:extLst>
          </p:cNvPr>
          <p:cNvSpPr txBox="1"/>
          <p:nvPr/>
        </p:nvSpPr>
        <p:spPr>
          <a:xfrm>
            <a:off x="728870" y="1524000"/>
            <a:ext cx="1088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According to an article published in </a:t>
            </a:r>
            <a:r>
              <a:rPr lang="en-US" sz="1800" b="1" i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ascent </a:t>
            </a:r>
            <a:r>
              <a:rPr lang="en-US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average U.S income was $87,864 while the median household income was $61,937 in 2018. By taken this into consideration only Manhattan with $86,553, Staten Island with $82,783 and Queens with $68,866 are above the average.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Borough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Costs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321577" y="1916920"/>
            <a:ext cx="558179" cy="409838"/>
            <a:chOff x="6953426" y="711274"/>
            <a:chExt cx="558179" cy="409838"/>
          </a:xfrm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Marcador de contenido 17"/>
          <p:cNvSpPr txBox="1">
            <a:spLocks/>
          </p:cNvSpPr>
          <p:nvPr/>
        </p:nvSpPr>
        <p:spPr>
          <a:xfrm>
            <a:off x="803058" y="1958189"/>
            <a:ext cx="5213716" cy="1470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sz="80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Brooklyn and Queens have the highest costs for the Building Permits with costs of $6,802 and $5,840 as opposed to Manhattan and Staten Island with costs of $1,896 and $408. </a:t>
            </a:r>
            <a:endParaRPr lang="es-MX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324105" y="3987757"/>
            <a:ext cx="558179" cy="409838"/>
            <a:chOff x="6953426" y="711274"/>
            <a:chExt cx="558179" cy="409838"/>
          </a:xfrm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Marcador de contenido 17"/>
          <p:cNvSpPr txBox="1">
            <a:spLocks/>
          </p:cNvSpPr>
          <p:nvPr/>
        </p:nvSpPr>
        <p:spPr>
          <a:xfrm>
            <a:off x="808114" y="4063650"/>
            <a:ext cx="5287886" cy="130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  <a:defRPr/>
            </a:pPr>
            <a:r>
              <a:rPr lang="en-US" sz="80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rent all the boroughs are around the same price with the Bronx being the lowest one with a Median Gross rent of $1,212 and Manhattan with a Median Gross rent of $1,740.</a:t>
            </a:r>
            <a:endParaRPr lang="es-MX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Aft>
                <a:spcPts val="2000"/>
              </a:spcAft>
              <a:buNone/>
              <a:defRPr/>
            </a:pPr>
            <a:endParaRPr lang="es-E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C11C46B-DD9B-46B5-8DB5-750E96FDC57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16774" y="2302542"/>
            <a:ext cx="5612130" cy="326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Borough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Venues</a:t>
            </a: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Marcador de contenido 17"/>
          <p:cNvSpPr txBox="1">
            <a:spLocks/>
          </p:cNvSpPr>
          <p:nvPr/>
        </p:nvSpPr>
        <p:spPr>
          <a:xfrm>
            <a:off x="1171021" y="1484431"/>
            <a:ext cx="6903165" cy="4418876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Jazz Club 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Piano Bar 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Mexican Restaurant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Paella Restaurant	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Sushi Restaurant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Steakhouse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Café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Seafood Restaurant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Bar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Bistro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Cocktail Bar 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Gay Bar 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5600" dirty="0"/>
              <a:t>Wine Bar</a:t>
            </a:r>
            <a:endParaRPr lang="es-MX" sz="5600" dirty="0"/>
          </a:p>
          <a:p>
            <a:pPr marL="742950" lvl="1" indent="-285750" algn="just">
              <a:lnSpc>
                <a:spcPct val="12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5600" dirty="0"/>
              <a:t>Whisky Bar</a:t>
            </a:r>
            <a:endParaRPr lang="es-MX" sz="5600" dirty="0"/>
          </a:p>
        </p:txBody>
      </p:sp>
      <p:cxnSp>
        <p:nvCxnSpPr>
          <p:cNvPr id="20" name="Conector recto 19" descr="Línea de color gris claro que separa las imágenes del texto de Transformación"/>
          <p:cNvCxnSpPr/>
          <p:nvPr/>
        </p:nvCxnSpPr>
        <p:spPr>
          <a:xfrm>
            <a:off x="6845442" y="1484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521208" y="1536192"/>
            <a:ext cx="7547618" cy="64008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BROOKLYN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7B2005-90E8-4420-B711-72F096EFFBB6}"/>
              </a:ext>
            </a:extLst>
          </p:cNvPr>
          <p:cNvSpPr txBox="1"/>
          <p:nvPr/>
        </p:nvSpPr>
        <p:spPr>
          <a:xfrm>
            <a:off x="371061" y="2570922"/>
            <a:ext cx="11529391" cy="353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analyzed several factors such as population, income, costs and venues I have conclude that the best borough would be </a:t>
            </a:r>
            <a:r>
              <a:rPr lang="en-US" sz="1800" b="1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Brooklyn</a:t>
            </a: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This decision is based on several factors.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is that Brooklyn has the second biggest concentration of the target customer.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Brooklyn may not have the highest salary of all the boroughs but is still near the median household income average and is the category in which a high group of Us citizens also are (17.4% of all US population).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terms of rent is in the same range as the other boroughs however Brooklyn has the highest cost for the building permits.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all the boroughs of New York, only in Brooklyn is found a neighborhood that has a jazz club as its most common venue, as well as having the highest number of bars with a total of 78, besides having the highest number of Cafes and Mexican Restaurants.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58_TF10001108.potx" id="{3068D4C4-799F-4D37-B4B4-23B54CC64B2C}" vid="{0428EABF-2A66-4C1D-8919-2064943E471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{5F3DD0D1-FAAC-4DBD-AA28-FA1DD0A6F7CC}tf10001108_win32</Template>
  <TotalTime>17</TotalTime>
  <Words>389</Words>
  <Application>Microsoft Office PowerPoint</Application>
  <PresentationFormat>Panorámica</PresentationFormat>
  <Paragraphs>39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Segoe UI</vt:lpstr>
      <vt:lpstr>Segoe UI Light</vt:lpstr>
      <vt:lpstr>Segoe UI Semibold</vt:lpstr>
      <vt:lpstr>Symbol</vt:lpstr>
      <vt:lpstr>WelcomeDoc</vt:lpstr>
      <vt:lpstr>Ellington’s Bar</vt:lpstr>
      <vt:lpstr>Borough Population</vt:lpstr>
      <vt:lpstr>Borough Incomes</vt:lpstr>
      <vt:lpstr>Borough Costs</vt:lpstr>
      <vt:lpstr>Borough Venues</vt:lpstr>
      <vt:lpstr>BROOKLYN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Ellington’s Bar</dc:title>
  <dc:creator>jafet diaz</dc:creator>
  <cp:keywords/>
  <cp:lastModifiedBy>jafet diaz</cp:lastModifiedBy>
  <cp:revision>3</cp:revision>
  <dcterms:created xsi:type="dcterms:W3CDTF">2021-07-21T02:08:57Z</dcterms:created>
  <dcterms:modified xsi:type="dcterms:W3CDTF">2021-07-21T21:18:55Z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