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61" r:id="rId23"/>
    <p:sldId id="299"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Raleway"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2" y="7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a01987a96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a01987a96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a01987a96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a01987a96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a01987a96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0a01987a96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a01987a96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0a01987a96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a01987a96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a01987a96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a01987a96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a01987a96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0a01987a96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0a01987a96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0a01987a96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0a01987a9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a01987a96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a01987a96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2c446a439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2c446a43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a01987a96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a01987a9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c446a439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c446a439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c446a439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c446a439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a01987a96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a01987a96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2c446a4396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2c446a4396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2c446a4396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2c446a4396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2c446a4396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2c446a4396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c446a4396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2c446a4396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2c446a4396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2c446a4396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2c446a4396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2c446a4396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2c446a4396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2c446a439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0a01987a96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0a01987a96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446a4396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446a439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c446a4396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2c446a4396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c446a4396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2c446a4396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c446a4396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c446a4396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c446a4396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c446a4396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2c446a439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2c446a439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2c446a4396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2c446a4396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2c446a4396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2c446a4396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2c446a4396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2c446a4396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2c446a4396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2c446a4396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a01987a96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a01987a96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c446a4396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c446a4396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2c446a4396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2c446a4396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2c446a4396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2c446a4396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a01987a96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a01987a96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a01987a96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a01987a96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0a01987a96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0a01987a96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a01987a96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a01987a96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a01987a96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a01987a96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Airflow Controller</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sp>
        <p:nvSpPr>
          <p:cNvPr id="149" name="Google Shape;149;p23"/>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solidFill>
                  <a:schemeClr val="dk2"/>
                </a:solidFill>
                <a:latin typeface="Times New Roman"/>
                <a:ea typeface="Times New Roman"/>
                <a:cs typeface="Times New Roman"/>
                <a:sym typeface="Times New Roman"/>
              </a:rPr>
              <a:t>Storyboarding:</a:t>
            </a:r>
            <a:endParaRPr sz="1500" b="1"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200" u="sng" dirty="0">
                <a:solidFill>
                  <a:srgbClr val="000000"/>
                </a:solidFill>
                <a:latin typeface="Times New Roman"/>
                <a:ea typeface="Times New Roman"/>
                <a:cs typeface="Times New Roman"/>
                <a:sym typeface="Times New Roman"/>
              </a:rPr>
              <a:t>Panel 7:</a:t>
            </a:r>
            <a:r>
              <a:rPr lang="en" sz="1200" dirty="0">
                <a:solidFill>
                  <a:srgbClr val="000000"/>
                </a:solidFill>
                <a:latin typeface="Times New Roman"/>
                <a:ea typeface="Times New Roman"/>
                <a:cs typeface="Times New Roman"/>
                <a:sym typeface="Times New Roman"/>
              </a:rPr>
              <a:t> The person decides to share the system with others who have limited mobility or other disabilities that make traditional fan controllers difficult to use.</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u="sng" dirty="0">
                <a:solidFill>
                  <a:srgbClr val="000000"/>
                </a:solidFill>
                <a:latin typeface="Times New Roman"/>
                <a:ea typeface="Times New Roman"/>
                <a:cs typeface="Times New Roman"/>
                <a:sym typeface="Times New Roman"/>
              </a:rPr>
              <a:t>Panel 8:</a:t>
            </a:r>
            <a:r>
              <a:rPr lang="en" sz="1200" dirty="0">
                <a:solidFill>
                  <a:srgbClr val="000000"/>
                </a:solidFill>
                <a:latin typeface="Times New Roman"/>
                <a:ea typeface="Times New Roman"/>
                <a:cs typeface="Times New Roman"/>
                <a:sym typeface="Times New Roman"/>
              </a:rPr>
              <a:t> The system gains popularity among the differently abled community, and the person receives positive feedback from users who find it easy and intuitive to use.</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u="sng" dirty="0">
                <a:solidFill>
                  <a:srgbClr val="000000"/>
                </a:solidFill>
                <a:latin typeface="Times New Roman"/>
                <a:ea typeface="Times New Roman"/>
                <a:cs typeface="Times New Roman"/>
                <a:sym typeface="Times New Roman"/>
              </a:rPr>
              <a:t>Panel 9:</a:t>
            </a:r>
            <a:r>
              <a:rPr lang="en" sz="1200" dirty="0">
                <a:solidFill>
                  <a:srgbClr val="000000"/>
                </a:solidFill>
                <a:latin typeface="Times New Roman"/>
                <a:ea typeface="Times New Roman"/>
                <a:cs typeface="Times New Roman"/>
                <a:sym typeface="Times New Roman"/>
              </a:rPr>
              <a:t> The person continues to improve the system, adding features such as customizable gestures and voice control to make it even more accessible and convenient for users.</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200" u="sng" dirty="0">
                <a:solidFill>
                  <a:srgbClr val="000000"/>
                </a:solidFill>
                <a:latin typeface="Times New Roman"/>
                <a:ea typeface="Times New Roman"/>
                <a:cs typeface="Times New Roman"/>
                <a:sym typeface="Times New Roman"/>
              </a:rPr>
              <a:t>Panel 10:</a:t>
            </a:r>
            <a:r>
              <a:rPr lang="en" sz="1200" dirty="0">
                <a:solidFill>
                  <a:srgbClr val="000000"/>
                </a:solidFill>
                <a:latin typeface="Times New Roman"/>
                <a:ea typeface="Times New Roman"/>
                <a:cs typeface="Times New Roman"/>
                <a:sym typeface="Times New Roman"/>
              </a:rPr>
              <a:t> The project inspires others to develop similar assistive technologies that leverage the power of computer vision and gesture recognition to empower the differently abled community.</a:t>
            </a:r>
            <a:endParaRPr sz="1200"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sz="4965" u="sng"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pic>
        <p:nvPicPr>
          <p:cNvPr id="161" name="Google Shape;161;p25"/>
          <p:cNvPicPr preferRelativeResize="0"/>
          <p:nvPr/>
        </p:nvPicPr>
        <p:blipFill>
          <a:blip r:embed="rId3">
            <a:alphaModFix/>
          </a:blip>
          <a:stretch>
            <a:fillRect/>
          </a:stretch>
        </p:blipFill>
        <p:spPr>
          <a:xfrm>
            <a:off x="631725" y="1344275"/>
            <a:ext cx="7156455" cy="3618651"/>
          </a:xfrm>
          <a:prstGeom prst="rect">
            <a:avLst/>
          </a:prstGeom>
          <a:noFill/>
          <a:ln>
            <a:noFill/>
          </a:ln>
        </p:spPr>
      </p:pic>
      <p:sp>
        <p:nvSpPr>
          <p:cNvPr id="162" name="Google Shape;162;p25"/>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State Transition Network:</a:t>
            </a: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sz="1400" b="1" dirty="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Apply of Guidelines/Principles</a:t>
            </a:r>
            <a:endParaRPr dirty="0"/>
          </a:p>
        </p:txBody>
      </p:sp>
      <p:sp>
        <p:nvSpPr>
          <p:cNvPr id="168" name="Google Shape;168;p26"/>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fontScale="70000" lnSpcReduction="20000"/>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Schneiderman's Heuristic Evaluation: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Visibility of system status: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always keep the user informed about what is going on, through appropriate feedback within a reasonable amount of time. In the given project, the user receive feedback on the fan speed being controlled based on their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Match between system and the real world: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speak the user's language, with words, phrases, and concepts familiar to the user. In this project, the hand gestures required to control the fan is intuitive and easy for users to understand.</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User control and freedom: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allow users to easily undo and redo actions and provide clear exit points for each step of the interaction. In this project, the users are able to easily adjust the fan speed according to their preferences.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Consistency and standards: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follows established conventions and standards to provide a consistent user experience. In this project, the hand gestures used to control the fan is consistent with commonly used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Error prevention: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id designed to prevent errors from occurring in the first place, through careful design and error prevention techniques. In this project, its able to detect and correct errors, such as misinterpreting the user's hand gestures.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 of Guidelines/Principles</a:t>
            </a:r>
            <a:endParaRPr/>
          </a:p>
        </p:txBody>
      </p:sp>
      <p:sp>
        <p:nvSpPr>
          <p:cNvPr id="174" name="Google Shape;174;p27"/>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fontScale="77500" lnSpcReduction="20000"/>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Norman’s Heuristic Evaluation: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Visibility: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make all necessary functions visible, without distracting the user with irrelevant information. In this project, the user are be able to clearly see the fan speed being controlled based on their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Feedback: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provide feedback to the user in a timely and appropriate manner. In this project, the system is able to provide immediate feedback to the user about the fan speed being controlled.</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Constraints: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constrain the user's actions to prevent them from making errors. In this project, the system prevent the user from accidentally changing the fan speed to an unintended level.</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Mapping: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have a clear mapping between the user's actions and the system's response. In this project, the hand gestures used to control the fan should have a clear and consistent mapping to the fan speed.</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Consistency:</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have a consistent and predictable interface. In this project, the hand gestures used to control the fan should be consistent with commonly used hand gestures.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 of Guidelines/Principles</a:t>
            </a:r>
            <a:endParaRPr/>
          </a:p>
        </p:txBody>
      </p:sp>
      <p:sp>
        <p:nvSpPr>
          <p:cNvPr id="180" name="Google Shape;180;p28"/>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fontScale="70000" lnSpcReduction="20000"/>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Nielsen’s Heuristic Evaluation: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Visibility of system status: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always keep the user informed about what is going on, through appropriate feedback within a reasonable amount of time. In this project, the user should receive feedback on the fan speed being controlled based on their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User control and freedom:</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allow users to easily undo and redo actions and provide clear exit points for each step of the interaction. In this project, the user are able to easily adjust the fan speed according to their preferences.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Consistency and standards: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follow established conventions and standards to provide a consistent user experience. In this project, the hand gestures used to control the fan should be consistent with commonly used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Error prevention: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is designed to prevent errors from occurring in the first place, through careful design and error prevention techniques. In this project, the system is able to detect and correct errors, such as misinterpreting the user's hand gestures.</a:t>
            </a: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Recognition rather than recall: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system minimize the user's memory load by making objects, actions, and options visible. In this project, the hand gestures used to control the fan is intuitive and easy for users to remember.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Apply of Guidelines/Principles</a:t>
            </a:r>
            <a:endParaRPr dirty="0"/>
          </a:p>
        </p:txBody>
      </p:sp>
      <p:sp>
        <p:nvSpPr>
          <p:cNvPr id="186" name="Google Shape;186;p29"/>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KLM: Outside the visual area		        Inside the visual area</a:t>
            </a: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187" name="Google Shape;187;p29"/>
          <p:cNvPicPr preferRelativeResize="0"/>
          <p:nvPr/>
        </p:nvPicPr>
        <p:blipFill>
          <a:blip r:embed="rId3">
            <a:alphaModFix/>
          </a:blip>
          <a:stretch>
            <a:fillRect/>
          </a:stretch>
        </p:blipFill>
        <p:spPr>
          <a:xfrm>
            <a:off x="725850" y="1758575"/>
            <a:ext cx="4063650" cy="3235075"/>
          </a:xfrm>
          <a:prstGeom prst="rect">
            <a:avLst/>
          </a:prstGeom>
          <a:noFill/>
          <a:ln>
            <a:noFill/>
          </a:ln>
        </p:spPr>
      </p:pic>
      <p:pic>
        <p:nvPicPr>
          <p:cNvPr id="188" name="Google Shape;188;p29"/>
          <p:cNvPicPr preferRelativeResize="0"/>
          <p:nvPr/>
        </p:nvPicPr>
        <p:blipFill>
          <a:blip r:embed="rId4">
            <a:alphaModFix/>
          </a:blip>
          <a:stretch>
            <a:fillRect/>
          </a:stretch>
        </p:blipFill>
        <p:spPr>
          <a:xfrm>
            <a:off x="4813885" y="1758575"/>
            <a:ext cx="3964355" cy="323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4" name="Google Shape;194;p30"/>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GOMS:</a:t>
            </a:r>
            <a:endParaRPr sz="1400" b="1">
              <a:solidFill>
                <a:schemeClr val="dk2"/>
              </a:solidFill>
              <a:latin typeface="Times New Roman"/>
              <a:ea typeface="Times New Roman"/>
              <a:cs typeface="Times New Roman"/>
              <a:sym typeface="Times New Roman"/>
            </a:endParaRPr>
          </a:p>
          <a:p>
            <a:pPr marL="0" marR="139700" lvl="0" indent="0" algn="just"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Method for goal: Preparing to make the motion in one's head</a:t>
            </a:r>
            <a:endParaRPr sz="1200">
              <a:solidFill>
                <a:srgbClr val="000000"/>
              </a:solidFill>
              <a:latin typeface="Times New Roman"/>
              <a:ea typeface="Times New Roman"/>
              <a:cs typeface="Times New Roman"/>
              <a:sym typeface="Times New Roman"/>
            </a:endParaRPr>
          </a:p>
          <a:p>
            <a:pPr marL="0" marR="139700" lvl="0" indent="45720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Step 1. You pick the move..</a:t>
            </a:r>
            <a:endParaRPr sz="1200">
              <a:solidFill>
                <a:srgbClr val="000000"/>
              </a:solidFill>
              <a:latin typeface="Times New Roman"/>
              <a:ea typeface="Times New Roman"/>
              <a:cs typeface="Times New Roman"/>
              <a:sym typeface="Times New Roman"/>
            </a:endParaRPr>
          </a:p>
          <a:p>
            <a:pPr marL="228600" marR="1397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    	Step 2. Come back when you're done.</a:t>
            </a:r>
            <a:endParaRPr sz="1200">
              <a:solidFill>
                <a:srgbClr val="000000"/>
              </a:solidFill>
              <a:latin typeface="Times New Roman"/>
              <a:ea typeface="Times New Roman"/>
              <a:cs typeface="Times New Roman"/>
              <a:sym typeface="Times New Roman"/>
            </a:endParaRPr>
          </a:p>
          <a:p>
            <a:pPr marL="0" marR="1397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Method for goal: Making hand gesture</a:t>
            </a:r>
            <a:endParaRPr sz="1200">
              <a:solidFill>
                <a:srgbClr val="000000"/>
              </a:solidFill>
              <a:latin typeface="Times New Roman"/>
              <a:ea typeface="Times New Roman"/>
              <a:cs typeface="Times New Roman"/>
              <a:sym typeface="Times New Roman"/>
            </a:endParaRPr>
          </a:p>
          <a:p>
            <a:pPr marL="457200" marR="7239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Step 1. Direct the gesture at the      eyes.</a:t>
            </a:r>
            <a:endParaRPr sz="1200">
              <a:solidFill>
                <a:srgbClr val="000000"/>
              </a:solidFill>
              <a:latin typeface="Times New Roman"/>
              <a:ea typeface="Times New Roman"/>
              <a:cs typeface="Times New Roman"/>
              <a:sym typeface="Times New Roman"/>
            </a:endParaRPr>
          </a:p>
          <a:p>
            <a:pPr marL="431800" marR="723900" lvl="0" indent="2540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Step 2. Come back when you're done.</a:t>
            </a:r>
            <a:endParaRPr sz="1200">
              <a:solidFill>
                <a:srgbClr val="000000"/>
              </a:solidFill>
              <a:latin typeface="Times New Roman"/>
              <a:ea typeface="Times New Roman"/>
              <a:cs typeface="Times New Roman"/>
              <a:sym typeface="Times New Roman"/>
            </a:endParaRPr>
          </a:p>
          <a:p>
            <a:pPr marL="0" marR="965200" lvl="0" indent="0" algn="just" rtl="0">
              <a:lnSpc>
                <a:spcPct val="115000"/>
              </a:lnSpc>
              <a:spcBef>
                <a:spcPts val="300"/>
              </a:spcBef>
              <a:spcAft>
                <a:spcPts val="0"/>
              </a:spcAft>
              <a:buNone/>
            </a:pPr>
            <a:r>
              <a:rPr lang="en" sz="1200">
                <a:solidFill>
                  <a:srgbClr val="000000"/>
                </a:solidFill>
                <a:latin typeface="Times New Roman"/>
                <a:ea typeface="Times New Roman"/>
                <a:cs typeface="Times New Roman"/>
                <a:sym typeface="Times New Roman"/>
              </a:rPr>
              <a:t>Method for goal: Making a gesture toward the eyes</a:t>
            </a:r>
            <a:endParaRPr sz="120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200">
                <a:solidFill>
                  <a:srgbClr val="000000"/>
                </a:solidFill>
                <a:latin typeface="Times New Roman"/>
                <a:ea typeface="Times New Roman"/>
                <a:cs typeface="Times New Roman"/>
                <a:sym typeface="Times New Roman"/>
              </a:rPr>
              <a:t>Step 1. Put your gestured hand camera see it.</a:t>
            </a:r>
            <a:endParaRPr sz="120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200">
                <a:solidFill>
                  <a:srgbClr val="000000"/>
                </a:solidFill>
                <a:latin typeface="Times New Roman"/>
                <a:ea typeface="Times New Roman"/>
                <a:cs typeface="Times New Roman"/>
                <a:sym typeface="Times New Roman"/>
              </a:rPr>
              <a:t>Step 2. Come back when you're done.</a:t>
            </a:r>
            <a:endParaRPr sz="1200">
              <a:solidFill>
                <a:srgbClr val="000000"/>
              </a:solidFill>
              <a:latin typeface="Times New Roman"/>
              <a:ea typeface="Times New Roman"/>
              <a:cs typeface="Times New Roman"/>
              <a:sym typeface="Times New Roman"/>
            </a:endParaRPr>
          </a:p>
          <a:p>
            <a:pPr marL="0" marR="10414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Method for goal: Authenticating the Acknowledgement</a:t>
            </a:r>
            <a:endParaRPr sz="120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Step 1. Verify the Recognition.</a:t>
            </a:r>
            <a:endParaRPr sz="120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Step 2. Come back when you're done.</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7800" y="5914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Apply of Guidelines/Principles</a:t>
            </a:r>
            <a:endParaRPr/>
          </a:p>
        </p:txBody>
      </p:sp>
      <p:sp>
        <p:nvSpPr>
          <p:cNvPr id="200" name="Google Shape;200;p31"/>
          <p:cNvSpPr txBox="1">
            <a:spLocks noGrp="1"/>
          </p:cNvSpPr>
          <p:nvPr>
            <p:ph type="body" idx="1"/>
          </p:nvPr>
        </p:nvSpPr>
        <p:spPr>
          <a:xfrm>
            <a:off x="229175" y="1126625"/>
            <a:ext cx="4274400" cy="3906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GOMS:</a:t>
            </a:r>
            <a:endParaRPr sz="1400" b="1" dirty="0">
              <a:solidFill>
                <a:schemeClr val="dk2"/>
              </a:solidFill>
              <a:latin typeface="Times New Roman"/>
              <a:ea typeface="Times New Roman"/>
              <a:cs typeface="Times New Roman"/>
              <a:sym typeface="Times New Roman"/>
            </a:endParaRPr>
          </a:p>
          <a:p>
            <a:pPr marL="0" marR="139700" lvl="0" indent="0" algn="just" rtl="0">
              <a:lnSpc>
                <a:spcPct val="115000"/>
              </a:lnSpc>
              <a:spcBef>
                <a:spcPts val="120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Preparing to make the motion in one's head</a:t>
            </a:r>
            <a:endParaRPr sz="1200" dirty="0">
              <a:solidFill>
                <a:srgbClr val="000000"/>
              </a:solidFill>
              <a:latin typeface="Times New Roman"/>
              <a:ea typeface="Times New Roman"/>
              <a:cs typeface="Times New Roman"/>
              <a:sym typeface="Times New Roman"/>
            </a:endParaRPr>
          </a:p>
          <a:p>
            <a:pPr marL="228600" marR="1397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    	Step 1. You pick the move..</a:t>
            </a:r>
            <a:endParaRPr sz="1200" dirty="0">
              <a:solidFill>
                <a:srgbClr val="000000"/>
              </a:solidFill>
              <a:latin typeface="Times New Roman"/>
              <a:ea typeface="Times New Roman"/>
              <a:cs typeface="Times New Roman"/>
              <a:sym typeface="Times New Roman"/>
            </a:endParaRPr>
          </a:p>
          <a:p>
            <a:pPr marL="228600" marR="1397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    	Step 2. Come back when you're done.</a:t>
            </a:r>
            <a:endParaRPr sz="1200" dirty="0">
              <a:solidFill>
                <a:srgbClr val="000000"/>
              </a:solidFill>
              <a:latin typeface="Times New Roman"/>
              <a:ea typeface="Times New Roman"/>
              <a:cs typeface="Times New Roman"/>
              <a:sym typeface="Times New Roman"/>
            </a:endParaRPr>
          </a:p>
          <a:p>
            <a:pPr marL="0" marR="723900" lvl="0" indent="0" algn="just" rtl="0">
              <a:lnSpc>
                <a:spcPct val="115000"/>
              </a:lnSpc>
              <a:spcBef>
                <a:spcPts val="20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Making hand gesture</a:t>
            </a:r>
            <a:endParaRPr sz="1200" dirty="0">
              <a:solidFill>
                <a:srgbClr val="000000"/>
              </a:solidFill>
              <a:latin typeface="Times New Roman"/>
              <a:ea typeface="Times New Roman"/>
              <a:cs typeface="Times New Roman"/>
              <a:sym typeface="Times New Roman"/>
            </a:endParaRPr>
          </a:p>
          <a:p>
            <a:pPr marL="457200" marR="7239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Step 1. Direct the gesture at the      eyes.</a:t>
            </a:r>
            <a:endParaRPr sz="1200" dirty="0">
              <a:solidFill>
                <a:srgbClr val="000000"/>
              </a:solidFill>
              <a:latin typeface="Times New Roman"/>
              <a:ea typeface="Times New Roman"/>
              <a:cs typeface="Times New Roman"/>
              <a:sym typeface="Times New Roman"/>
            </a:endParaRPr>
          </a:p>
          <a:p>
            <a:pPr marL="431800" marR="7239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 Step 2. Come back when you're done.</a:t>
            </a:r>
            <a:endParaRPr sz="1200" dirty="0">
              <a:solidFill>
                <a:srgbClr val="000000"/>
              </a:solidFill>
              <a:latin typeface="Times New Roman"/>
              <a:ea typeface="Times New Roman"/>
              <a:cs typeface="Times New Roman"/>
              <a:sym typeface="Times New Roman"/>
            </a:endParaRPr>
          </a:p>
          <a:p>
            <a:pPr marL="0" marR="965200" lvl="0" indent="0" algn="just" rtl="0">
              <a:lnSpc>
                <a:spcPct val="115000"/>
              </a:lnSpc>
              <a:spcBef>
                <a:spcPts val="30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Making a gesture toward the eyes</a:t>
            </a:r>
            <a:endParaRPr sz="1200" dirty="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200" dirty="0">
                <a:solidFill>
                  <a:srgbClr val="000000"/>
                </a:solidFill>
                <a:latin typeface="Times New Roman"/>
                <a:ea typeface="Times New Roman"/>
                <a:cs typeface="Times New Roman"/>
                <a:sym typeface="Times New Roman"/>
              </a:rPr>
              <a:t>Step 1. Put your gestured hand camera see it.</a:t>
            </a:r>
            <a:endParaRPr sz="1200" dirty="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200" dirty="0">
                <a:solidFill>
                  <a:srgbClr val="000000"/>
                </a:solidFill>
                <a:latin typeface="Times New Roman"/>
                <a:ea typeface="Times New Roman"/>
                <a:cs typeface="Times New Roman"/>
                <a:sym typeface="Times New Roman"/>
              </a:rPr>
              <a:t>Step 2. Come back when you're done.</a:t>
            </a:r>
            <a:endParaRPr sz="1200" dirty="0">
              <a:solidFill>
                <a:srgbClr val="000000"/>
              </a:solidFill>
              <a:latin typeface="Times New Roman"/>
              <a:ea typeface="Times New Roman"/>
              <a:cs typeface="Times New Roman"/>
              <a:sym typeface="Times New Roman"/>
            </a:endParaRPr>
          </a:p>
          <a:p>
            <a:pPr marL="0" marR="1041400" lvl="0" indent="0" algn="just" rtl="0">
              <a:lnSpc>
                <a:spcPct val="115000"/>
              </a:lnSpc>
              <a:spcBef>
                <a:spcPts val="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Authenticating the Acknowledgement</a:t>
            </a:r>
            <a:endParaRPr sz="1200" dirty="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Step 1. Verify the Recognition.</a:t>
            </a:r>
            <a:endParaRPr sz="1200" dirty="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Step 2. Come back when you're done.</a:t>
            </a:r>
            <a:endParaRPr sz="1600" b="1" dirty="0">
              <a:solidFill>
                <a:schemeClr val="dk2"/>
              </a:solidFill>
              <a:latin typeface="Times New Roman"/>
              <a:ea typeface="Times New Roman"/>
              <a:cs typeface="Times New Roman"/>
              <a:sym typeface="Times New Roman"/>
            </a:endParaRPr>
          </a:p>
        </p:txBody>
      </p:sp>
      <p:sp>
        <p:nvSpPr>
          <p:cNvPr id="201" name="Google Shape;201;p31"/>
          <p:cNvSpPr txBox="1">
            <a:spLocks noGrp="1"/>
          </p:cNvSpPr>
          <p:nvPr>
            <p:ph type="body" idx="2"/>
          </p:nvPr>
        </p:nvSpPr>
        <p:spPr>
          <a:xfrm>
            <a:off x="4235575" y="1126725"/>
            <a:ext cx="4614600" cy="3906600"/>
          </a:xfrm>
          <a:prstGeom prst="rect">
            <a:avLst/>
          </a:prstGeom>
        </p:spPr>
        <p:txBody>
          <a:bodyPr spcFirstLastPara="1" wrap="square" lIns="91425" tIns="91425" rIns="91425" bIns="91425" anchor="t" anchorCtr="0">
            <a:normAutofit/>
          </a:bodyPr>
          <a:lstStyle/>
          <a:p>
            <a:pPr marL="0" marR="1041400" lvl="0" indent="0" algn="just" rtl="0">
              <a:lnSpc>
                <a:spcPct val="115000"/>
              </a:lnSpc>
              <a:spcBef>
                <a:spcPts val="20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Making a gesture toward the eyes</a:t>
            </a:r>
            <a:endParaRPr sz="1200" dirty="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     Step 1 Direct the gesture toward the eyes.</a:t>
            </a:r>
            <a:endParaRPr sz="1200" dirty="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  	Step 2. Come back when you're done.</a:t>
            </a:r>
            <a:endParaRPr sz="1200" dirty="0">
              <a:solidFill>
                <a:srgbClr val="000000"/>
              </a:solidFill>
              <a:latin typeface="Times New Roman"/>
              <a:ea typeface="Times New Roman"/>
              <a:cs typeface="Times New Roman"/>
              <a:sym typeface="Times New Roman"/>
            </a:endParaRPr>
          </a:p>
          <a:p>
            <a:pPr marL="0" marR="622300" lvl="0" indent="0" algn="just" rtl="0">
              <a:lnSpc>
                <a:spcPct val="115000"/>
              </a:lnSpc>
              <a:spcBef>
                <a:spcPts val="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Preparing to make the motion in one's head</a:t>
            </a:r>
            <a:endParaRPr sz="1200" dirty="0">
              <a:solidFill>
                <a:srgbClr val="000000"/>
              </a:solidFill>
              <a:latin typeface="Times New Roman"/>
              <a:ea typeface="Times New Roman"/>
              <a:cs typeface="Times New Roman"/>
              <a:sym typeface="Times New Roman"/>
            </a:endParaRPr>
          </a:p>
          <a:p>
            <a:pPr marL="254000" marR="622300" lvl="0" indent="0" algn="just"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  	Step 1. Pick the hand signal.</a:t>
            </a:r>
            <a:endParaRPr sz="1200" dirty="0">
              <a:solidFill>
                <a:srgbClr val="000000"/>
              </a:solidFill>
              <a:latin typeface="Times New Roman"/>
              <a:ea typeface="Times New Roman"/>
              <a:cs typeface="Times New Roman"/>
              <a:sym typeface="Times New Roman"/>
            </a:endParaRPr>
          </a:p>
          <a:p>
            <a:pPr marL="114300" lvl="0" indent="139700" algn="just" rtl="0">
              <a:lnSpc>
                <a:spcPct val="114545"/>
              </a:lnSpc>
              <a:spcBef>
                <a:spcPts val="1200"/>
              </a:spcBef>
              <a:spcAft>
                <a:spcPts val="0"/>
              </a:spcAft>
              <a:buNone/>
            </a:pPr>
            <a:r>
              <a:rPr lang="en" sz="1200" dirty="0">
                <a:solidFill>
                  <a:srgbClr val="000000"/>
                </a:solidFill>
                <a:latin typeface="Times New Roman"/>
                <a:ea typeface="Times New Roman"/>
                <a:cs typeface="Times New Roman"/>
                <a:sym typeface="Times New Roman"/>
              </a:rPr>
              <a:t>	Step 2. Come back when you're done.</a:t>
            </a:r>
            <a:endParaRPr sz="1200" dirty="0">
              <a:solidFill>
                <a:srgbClr val="000000"/>
              </a:solidFill>
              <a:latin typeface="Times New Roman"/>
              <a:ea typeface="Times New Roman"/>
              <a:cs typeface="Times New Roman"/>
              <a:sym typeface="Times New Roman"/>
            </a:endParaRPr>
          </a:p>
          <a:p>
            <a:pPr marL="0" lvl="0" indent="0" algn="just" rtl="0">
              <a:lnSpc>
                <a:spcPct val="114545"/>
              </a:lnSpc>
              <a:spcBef>
                <a:spcPts val="1200"/>
              </a:spcBef>
              <a:spcAft>
                <a:spcPts val="0"/>
              </a:spcAft>
              <a:buNone/>
            </a:pPr>
            <a:r>
              <a:rPr lang="en" sz="1200" u="sng" dirty="0">
                <a:solidFill>
                  <a:srgbClr val="000000"/>
                </a:solidFill>
                <a:latin typeface="Times New Roman"/>
                <a:ea typeface="Times New Roman"/>
                <a:cs typeface="Times New Roman"/>
                <a:sym typeface="Times New Roman"/>
              </a:rPr>
              <a:t>Method for goal:</a:t>
            </a:r>
            <a:r>
              <a:rPr lang="en" sz="1200" dirty="0">
                <a:solidFill>
                  <a:srgbClr val="000000"/>
                </a:solidFill>
                <a:latin typeface="Times New Roman"/>
                <a:ea typeface="Times New Roman"/>
                <a:cs typeface="Times New Roman"/>
                <a:sym typeface="Times New Roman"/>
              </a:rPr>
              <a:t>Making a hand gesture</a:t>
            </a:r>
            <a:endParaRPr sz="1200" dirty="0">
              <a:solidFill>
                <a:srgbClr val="000000"/>
              </a:solidFill>
              <a:latin typeface="Times New Roman"/>
              <a:ea typeface="Times New Roman"/>
              <a:cs typeface="Times New Roman"/>
              <a:sym typeface="Times New Roman"/>
            </a:endParaRPr>
          </a:p>
          <a:p>
            <a:pPr marL="330200" marR="1282700" lvl="0" indent="127000" algn="just" rtl="0">
              <a:lnSpc>
                <a:spcPct val="115000"/>
              </a:lnSpc>
              <a:spcBef>
                <a:spcPts val="1200"/>
              </a:spcBef>
              <a:spcAft>
                <a:spcPts val="0"/>
              </a:spcAft>
              <a:buNone/>
            </a:pPr>
            <a:r>
              <a:rPr lang="en" sz="1200" dirty="0">
                <a:solidFill>
                  <a:srgbClr val="000000"/>
                </a:solidFill>
                <a:latin typeface="Times New Roman"/>
                <a:ea typeface="Times New Roman"/>
                <a:cs typeface="Times New Roman"/>
                <a:sym typeface="Times New Roman"/>
              </a:rPr>
              <a:t>Step 1. Aim the gesture right at their camera.</a:t>
            </a:r>
            <a:endParaRPr sz="1200" dirty="0">
              <a:solidFill>
                <a:srgbClr val="000000"/>
              </a:solidFill>
              <a:latin typeface="Times New Roman"/>
              <a:ea typeface="Times New Roman"/>
              <a:cs typeface="Times New Roman"/>
              <a:sym typeface="Times New Roman"/>
            </a:endParaRPr>
          </a:p>
          <a:p>
            <a:pPr marL="330200" marR="1282700" lvl="0" indent="127000" algn="just" rtl="0">
              <a:lnSpc>
                <a:spcPct val="115000"/>
              </a:lnSpc>
              <a:spcBef>
                <a:spcPts val="200"/>
              </a:spcBef>
              <a:spcAft>
                <a:spcPts val="0"/>
              </a:spcAft>
              <a:buNone/>
            </a:pPr>
            <a:r>
              <a:rPr lang="en" sz="1200" dirty="0">
                <a:solidFill>
                  <a:srgbClr val="000000"/>
                </a:solidFill>
                <a:latin typeface="Times New Roman"/>
                <a:ea typeface="Times New Roman"/>
                <a:cs typeface="Times New Roman"/>
                <a:sym typeface="Times New Roman"/>
              </a:rPr>
              <a:t>Step 2. Come back when you're done.</a:t>
            </a:r>
            <a:endParaRPr sz="1200" dirty="0">
              <a:solidFill>
                <a:srgbClr val="000000"/>
              </a:solidFill>
              <a:latin typeface="Times New Roman"/>
              <a:ea typeface="Times New Roman"/>
              <a:cs typeface="Times New Roman"/>
              <a:sym typeface="Times New Roman"/>
            </a:endParaRPr>
          </a:p>
          <a:p>
            <a:pPr marL="0" marR="1041400" lvl="0" indent="0" algn="just" rtl="0">
              <a:lnSpc>
                <a:spcPct val="115000"/>
              </a:lnSpc>
              <a:spcBef>
                <a:spcPts val="0"/>
              </a:spcBef>
              <a:spcAft>
                <a:spcPts val="0"/>
              </a:spcAft>
              <a:buNone/>
            </a:pPr>
            <a:r>
              <a:rPr lang="en" sz="1200" u="sng" dirty="0">
                <a:solidFill>
                  <a:srgbClr val="000000"/>
                </a:solidFill>
                <a:latin typeface="Times New Roman"/>
                <a:ea typeface="Times New Roman"/>
                <a:cs typeface="Times New Roman"/>
                <a:sym typeface="Times New Roman"/>
              </a:rPr>
              <a:t>Method for goal: </a:t>
            </a:r>
            <a:r>
              <a:rPr lang="en" sz="1200" dirty="0">
                <a:solidFill>
                  <a:srgbClr val="000000"/>
                </a:solidFill>
                <a:latin typeface="Times New Roman"/>
                <a:ea typeface="Times New Roman"/>
                <a:cs typeface="Times New Roman"/>
                <a:sym typeface="Times New Roman"/>
              </a:rPr>
              <a:t>Authenticating the Acknowledgement</a:t>
            </a:r>
            <a:endParaRPr sz="1200" dirty="0">
              <a:solidFill>
                <a:srgbClr val="000000"/>
              </a:solidFill>
              <a:latin typeface="Times New Roman"/>
              <a:ea typeface="Times New Roman"/>
              <a:cs typeface="Times New Roman"/>
              <a:sym typeface="Times New Roman"/>
            </a:endParaRPr>
          </a:p>
          <a:p>
            <a:pPr marL="254000" marR="1041400" lvl="0" indent="203200" algn="just"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Step 1. Authenticating the Acknowledgement</a:t>
            </a:r>
            <a:endParaRPr sz="1200" dirty="0">
              <a:solidFill>
                <a:srgbClr val="000000"/>
              </a:solidFill>
              <a:latin typeface="Times New Roman"/>
              <a:ea typeface="Times New Roman"/>
              <a:cs typeface="Times New Roman"/>
              <a:sym typeface="Times New Roman"/>
            </a:endParaRPr>
          </a:p>
          <a:p>
            <a:pPr marL="254000" marR="1041400" lvl="0" indent="203200" algn="just" rtl="0">
              <a:lnSpc>
                <a:spcPct val="115000"/>
              </a:lnSpc>
              <a:spcBef>
                <a:spcPts val="0"/>
              </a:spcBef>
              <a:spcAft>
                <a:spcPts val="0"/>
              </a:spcAft>
              <a:buNone/>
            </a:pPr>
            <a:r>
              <a:rPr lang="en" sz="1200" dirty="0">
                <a:solidFill>
                  <a:srgbClr val="000000"/>
                </a:solidFill>
                <a:latin typeface="Times New Roman"/>
                <a:ea typeface="Times New Roman"/>
                <a:cs typeface="Times New Roman"/>
                <a:sym typeface="Times New Roman"/>
              </a:rPr>
              <a:t>Step 2. Come back when you're done..</a:t>
            </a: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82350" y="564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Communication, Collaboration and Groupware</a:t>
            </a:r>
            <a:endParaRPr/>
          </a:p>
        </p:txBody>
      </p:sp>
      <p:sp>
        <p:nvSpPr>
          <p:cNvPr id="207" name="Google Shape;207;p32"/>
          <p:cNvSpPr txBox="1">
            <a:spLocks noGrp="1"/>
          </p:cNvSpPr>
          <p:nvPr>
            <p:ph type="body" idx="1"/>
          </p:nvPr>
        </p:nvSpPr>
        <p:spPr>
          <a:xfrm>
            <a:off x="729450" y="1344275"/>
            <a:ext cx="7688700" cy="3662700"/>
          </a:xfrm>
          <a:prstGeom prst="rect">
            <a:avLst/>
          </a:prstGeom>
        </p:spPr>
        <p:txBody>
          <a:bodyPr spcFirstLastPara="1" wrap="square" lIns="91425" tIns="91425" rIns="91425" bIns="91425" anchor="t" anchorCtr="0">
            <a:normAutofit fontScale="85000" lnSpcReduction="10000"/>
          </a:bodyPr>
          <a:lstStyle/>
          <a:p>
            <a:pPr marL="0" lvl="0" indent="0" algn="l" rtl="0">
              <a:spcBef>
                <a:spcPts val="1200"/>
              </a:spcBef>
              <a:spcAft>
                <a:spcPts val="0"/>
              </a:spcAft>
              <a:buNone/>
            </a:pPr>
            <a:r>
              <a:rPr lang="en" dirty="0">
                <a:solidFill>
                  <a:schemeClr val="dk2"/>
                </a:solidFill>
                <a:latin typeface="Times New Roman"/>
                <a:ea typeface="Times New Roman"/>
                <a:cs typeface="Times New Roman"/>
                <a:sym typeface="Times New Roman"/>
              </a:rPr>
              <a:t>For the "Fan speed controller using hand gestures for differently abled" project, we needed to communicate and collaborate effectively among ourselves as the project team, as well as with the users and caregivers. We used various groupware tools to support these activities and facilitate effective collaboration.</a:t>
            </a:r>
            <a:endParaRPr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2"/>
                </a:solidFill>
                <a:latin typeface="Times New Roman"/>
                <a:ea typeface="Times New Roman"/>
                <a:cs typeface="Times New Roman"/>
                <a:sym typeface="Times New Roman"/>
              </a:rPr>
              <a:t>To manage our tasks, assign responsibilities, and track progress, we used project management tools such as Asana, Trello, or Jira. We also used communication tools such as Slack or Microsoft Teams to communicate with each other and with the users and caregivers.</a:t>
            </a:r>
            <a:endParaRPr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2"/>
                </a:solidFill>
                <a:latin typeface="Times New Roman"/>
                <a:ea typeface="Times New Roman"/>
                <a:cs typeface="Times New Roman"/>
                <a:sym typeface="Times New Roman"/>
              </a:rPr>
              <a:t>To collaborate on designing, developing, and testing the system, we used design collaboration tools such as Figma or Adobe XD to create and iterate on the user interface design. We also used version control tools such as Git to manage code changes and collaborate on development. To test the system with users and caregivers, we used remote collaboration tools such as Zoom or Google Meet to conduct user testing sessions.</a:t>
            </a:r>
            <a:endParaRPr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2"/>
                </a:solidFill>
                <a:latin typeface="Times New Roman"/>
                <a:ea typeface="Times New Roman"/>
                <a:cs typeface="Times New Roman"/>
                <a:sym typeface="Times New Roman"/>
              </a:rPr>
              <a:t>Since the system needed to be accessible to users with different abilities, we collaborated with accessibility experts and users with disabilities to ensure that the system is fully accessible and meets their needs. We used accessibility testing tools such as Axe or WebAIM to identify and fix accessibility issues.</a:t>
            </a:r>
            <a:endParaRPr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dirty="0">
                <a:solidFill>
                  <a:schemeClr val="dk2"/>
                </a:solidFill>
                <a:latin typeface="Times New Roman"/>
                <a:ea typeface="Times New Roman"/>
                <a:cs typeface="Times New Roman"/>
                <a:sym typeface="Times New Roman"/>
              </a:rPr>
              <a:t>Overall, communication and collaboration were critical for the success of the "Fan speed controller using hand gestures for differently abled" project, and the groupware tools we used were essential in facilitating effective collaboration among stakeholders.</a:t>
            </a: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674150"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t>
            </a:r>
            <a:endParaRPr/>
          </a:p>
        </p:txBody>
      </p:sp>
      <p:sp>
        <p:nvSpPr>
          <p:cNvPr id="213" name="Google Shape;213;p33"/>
          <p:cNvSpPr txBox="1">
            <a:spLocks noGrp="1"/>
          </p:cNvSpPr>
          <p:nvPr>
            <p:ph type="body" idx="1"/>
          </p:nvPr>
        </p:nvSpPr>
        <p:spPr>
          <a:xfrm>
            <a:off x="4056637" y="1019188"/>
            <a:ext cx="7688700" cy="370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Survey</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214" name="Google Shape;214;p33"/>
          <p:cNvPicPr preferRelativeResize="0"/>
          <p:nvPr/>
        </p:nvPicPr>
        <p:blipFill>
          <a:blip r:embed="rId3">
            <a:alphaModFix/>
          </a:blip>
          <a:stretch>
            <a:fillRect/>
          </a:stretch>
        </p:blipFill>
        <p:spPr>
          <a:xfrm>
            <a:off x="71186" y="1550195"/>
            <a:ext cx="8996516" cy="35933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Fan Automation Solution for the Differently Abled</a:t>
            </a:r>
            <a:endParaRPr dirty="0"/>
          </a:p>
        </p:txBody>
      </p:sp>
      <p:sp>
        <p:nvSpPr>
          <p:cNvPr id="93" name="Google Shape;93;p14"/>
          <p:cNvSpPr txBox="1">
            <a:spLocks noGrp="1"/>
          </p:cNvSpPr>
          <p:nvPr>
            <p:ph type="subTitle" idx="1"/>
          </p:nvPr>
        </p:nvSpPr>
        <p:spPr>
          <a:xfrm>
            <a:off x="729625" y="2692950"/>
            <a:ext cx="7688100" cy="230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By:-</a:t>
            </a:r>
            <a:endParaRPr u="sng" dirty="0"/>
          </a:p>
          <a:p>
            <a:pPr marL="0" lvl="0" indent="0" algn="l" rtl="0">
              <a:spcBef>
                <a:spcPts val="0"/>
              </a:spcBef>
              <a:spcAft>
                <a:spcPts val="0"/>
              </a:spcAft>
              <a:buNone/>
            </a:pPr>
            <a:r>
              <a:rPr lang="en" b="1" dirty="0"/>
              <a:t>20BCE0681 	</a:t>
            </a:r>
            <a:r>
              <a:rPr lang="en" dirty="0"/>
              <a:t>Bidwan Rath</a:t>
            </a:r>
            <a:endParaRPr dirty="0"/>
          </a:p>
          <a:p>
            <a:pPr marL="0" lvl="0" indent="0" algn="l" rtl="0">
              <a:spcBef>
                <a:spcPts val="0"/>
              </a:spcBef>
              <a:spcAft>
                <a:spcPts val="0"/>
              </a:spcAft>
              <a:buNone/>
            </a:pPr>
            <a:r>
              <a:rPr lang="en" b="1"/>
              <a:t>20BCE0920</a:t>
            </a:r>
            <a:r>
              <a:rPr lang="en"/>
              <a:t> </a:t>
            </a:r>
            <a:r>
              <a:rPr lang="en" dirty="0"/>
              <a:t>	Jay Jajoo</a:t>
            </a:r>
            <a:endParaRPr dirty="0"/>
          </a:p>
          <a:p>
            <a:pPr marL="0" lvl="0" indent="0" algn="l" rtl="0">
              <a:spcBef>
                <a:spcPts val="0"/>
              </a:spcBef>
              <a:spcAft>
                <a:spcPts val="0"/>
              </a:spcAft>
              <a:buNone/>
            </a:pPr>
            <a:r>
              <a:rPr lang="en" b="1" dirty="0"/>
              <a:t>20BCE2641</a:t>
            </a:r>
            <a:r>
              <a:rPr lang="en" dirty="0"/>
              <a:t> 	Aniket Sharma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t>Under the Guidance of :</a:t>
            </a:r>
            <a:br>
              <a:rPr lang="en" dirty="0"/>
            </a:br>
            <a:r>
              <a:rPr lang="en" dirty="0"/>
              <a:t>Dr. Swarnlatha 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60777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 Survey</a:t>
            </a:r>
            <a:endParaRPr/>
          </a:p>
        </p:txBody>
      </p:sp>
      <p:pic>
        <p:nvPicPr>
          <p:cNvPr id="221" name="Google Shape;221;p34"/>
          <p:cNvPicPr preferRelativeResize="0"/>
          <p:nvPr/>
        </p:nvPicPr>
        <p:blipFill>
          <a:blip r:embed="rId3">
            <a:alphaModFix/>
          </a:blip>
          <a:stretch>
            <a:fillRect/>
          </a:stretch>
        </p:blipFill>
        <p:spPr>
          <a:xfrm>
            <a:off x="1" y="1321594"/>
            <a:ext cx="9144000" cy="38219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727650"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227" name="Google Shape;227;p35"/>
          <p:cNvSpPr txBox="1">
            <a:spLocks noGrp="1"/>
          </p:cNvSpPr>
          <p:nvPr>
            <p:ph type="body" idx="1"/>
          </p:nvPr>
        </p:nvSpPr>
        <p:spPr>
          <a:xfrm>
            <a:off x="727650" y="1189500"/>
            <a:ext cx="7688700" cy="39540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en" sz="1945" b="1" dirty="0">
                <a:solidFill>
                  <a:schemeClr val="dk2"/>
                </a:solidFill>
              </a:rPr>
              <a:t>Inference from Survey</a:t>
            </a:r>
            <a:endParaRPr sz="1945" b="1" dirty="0">
              <a:solidFill>
                <a:schemeClr val="dk2"/>
              </a:solidFill>
            </a:endParaRPr>
          </a:p>
          <a:p>
            <a:pPr marL="0" lvl="0" indent="0" algn="just" rtl="0">
              <a:lnSpc>
                <a:spcPct val="115000"/>
              </a:lnSpc>
              <a:spcBef>
                <a:spcPts val="120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A. Design and Implementation of a Secure Smart Home with a Residential Gateway  For Secure Smart Home, the response time can be improved.</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B. Design of a Novel IoT Framework for Home Automation using Google Assistant , An inadequate network connection may be the reason something does not work. Those who are unable to pay the monthly Wi-Fi expenses cannot purchase these items.</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C. Modeling of Intelligent Sensor Duty Cycling for Smart Home Automation  This does not work with datasets made up of ADLs of more than two residents, such as those from smart cities and buildings.</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D. IoT Based Home Automation Using App &amp; AWS  Automated Home can be problematic as it might produce false positives.</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E. Automized Gesture Controlled Switch The usage is limited to Switch ON and Switch OFF Functionalities. Limited Range (7) of commands.</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F. Smart Home Automation for Differently Abled Person using Controller and IoT  This device will not be of much use for people who have a difficulty in speaking or certain speech related disorders.</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G. Intelligent Home Automation System for Disabled People The range of PIR sensor is 5 meters. The device will not function if the user is further apart from the sensor. And, the camera fails to capture image if the surroundings are dimly lit.</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H. Hand Gesture Based Home Automation System for Physically Challenged Humans This system is not feasible when the user has a disability where they cannot move their hand.</a:t>
            </a:r>
            <a:endParaRPr dirty="0">
              <a:solidFill>
                <a:schemeClr val="dk2"/>
              </a:solidFill>
              <a:latin typeface="Arial"/>
              <a:ea typeface="Arial"/>
              <a:cs typeface="Arial"/>
              <a:sym typeface="Arial"/>
            </a:endParaRPr>
          </a:p>
          <a:p>
            <a:pPr marL="0" lvl="0" indent="0" algn="just" rtl="0">
              <a:lnSpc>
                <a:spcPct val="115000"/>
              </a:lnSpc>
              <a:spcBef>
                <a:spcPts val="0"/>
              </a:spcBef>
              <a:spcAft>
                <a:spcPts val="0"/>
              </a:spcAft>
              <a:buNone/>
            </a:pPr>
            <a:r>
              <a:rPr lang="en" sz="1400" dirty="0">
                <a:solidFill>
                  <a:schemeClr val="dk2"/>
                </a:solidFill>
                <a:latin typeface="Arial"/>
                <a:ea typeface="Arial"/>
                <a:cs typeface="Arial"/>
                <a:sym typeface="Arial"/>
              </a:rPr>
              <a:t>⬡</a:t>
            </a:r>
            <a:r>
              <a:rPr lang="en" dirty="0">
                <a:solidFill>
                  <a:schemeClr val="dk2"/>
                </a:solidFill>
                <a:latin typeface="Arial"/>
                <a:ea typeface="Arial"/>
                <a:cs typeface="Arial"/>
                <a:sym typeface="Arial"/>
              </a:rPr>
              <a:t>I. Smart Home Automation System for Elderly and Handicapped People Using Mobile Phone  This project is based on a mobile application and thus if someone doesn’t own a mobile or if they are not familiar with mobile applications, they cannot use it.</a:t>
            </a:r>
            <a:endParaRPr dirty="0">
              <a:solidFill>
                <a:schemeClr val="dk2"/>
              </a:solidFill>
              <a:latin typeface="Arial"/>
              <a:ea typeface="Arial"/>
              <a:cs typeface="Arial"/>
              <a:sym typeface="Arial"/>
            </a:endParaRPr>
          </a:p>
          <a:p>
            <a:pPr marL="0" lvl="0" indent="0" algn="just" rtl="0">
              <a:spcBef>
                <a:spcPts val="0"/>
              </a:spcBef>
              <a:spcAft>
                <a:spcPts val="0"/>
              </a:spcAft>
              <a:buNone/>
            </a:pPr>
            <a:r>
              <a:rPr lang="en" dirty="0">
                <a:solidFill>
                  <a:schemeClr val="dk2"/>
                </a:solidFill>
                <a:latin typeface="Arial"/>
                <a:ea typeface="Arial"/>
                <a:cs typeface="Arial"/>
                <a:sym typeface="Arial"/>
              </a:rPr>
              <a:t>J. Home Automation System for People with Visual and Motor Disabilities in Colombia  This system is based on a smartphone which makes it difficult to use for people unfamiliar with phone applications and for those who cannot purchase a smartphone.</a:t>
            </a:r>
            <a:endParaRPr dirty="0">
              <a:solidFill>
                <a:schemeClr val="dk2"/>
              </a:solidFill>
            </a:endParaRPr>
          </a:p>
          <a:p>
            <a:pPr marL="0" lvl="0" indent="0" algn="just" rtl="0">
              <a:spcBef>
                <a:spcPts val="1200"/>
              </a:spcBef>
              <a:spcAft>
                <a:spcPts val="1200"/>
              </a:spcAft>
              <a:buNone/>
            </a:pPr>
            <a:endParaRPr dirty="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a:spLocks noGrp="1"/>
          </p:cNvSpPr>
          <p:nvPr>
            <p:ph type="body" idx="1"/>
          </p:nvPr>
        </p:nvSpPr>
        <p:spPr>
          <a:xfrm>
            <a:off x="593538" y="740400"/>
            <a:ext cx="7688700" cy="36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FlowChart Diagram of the System:</a:t>
            </a: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sz="1400" b="1" dirty="0">
              <a:solidFill>
                <a:schemeClr val="dk2"/>
              </a:solidFill>
              <a:latin typeface="Times New Roman"/>
              <a:ea typeface="Times New Roman"/>
              <a:cs typeface="Times New Roman"/>
              <a:sym typeface="Times New Roman"/>
            </a:endParaRPr>
          </a:p>
        </p:txBody>
      </p:sp>
      <p:pic>
        <p:nvPicPr>
          <p:cNvPr id="118" name="Google Shape;118;p18"/>
          <p:cNvPicPr preferRelativeResize="0"/>
          <p:nvPr/>
        </p:nvPicPr>
        <p:blipFill>
          <a:blip r:embed="rId3">
            <a:alphaModFix/>
          </a:blip>
          <a:stretch>
            <a:fillRect/>
          </a:stretch>
        </p:blipFill>
        <p:spPr>
          <a:xfrm>
            <a:off x="727650" y="1624300"/>
            <a:ext cx="7104400" cy="3436975"/>
          </a:xfrm>
          <a:prstGeom prst="rect">
            <a:avLst/>
          </a:prstGeom>
          <a:noFill/>
          <a:ln>
            <a:noFill/>
          </a:ln>
        </p:spPr>
      </p:pic>
      <p:pic>
        <p:nvPicPr>
          <p:cNvPr id="2" name="Google Shape;118;p18">
            <a:extLst>
              <a:ext uri="{FF2B5EF4-FFF2-40B4-BE49-F238E27FC236}">
                <a16:creationId xmlns:a16="http://schemas.microsoft.com/office/drawing/2014/main" id="{D0B055B7-F0AE-2029-BBF1-AA9A5C5539DB}"/>
              </a:ext>
            </a:extLst>
          </p:cNvPr>
          <p:cNvPicPr preferRelativeResize="0"/>
          <p:nvPr/>
        </p:nvPicPr>
        <p:blipFill>
          <a:blip r:embed="rId3">
            <a:alphaModFix/>
          </a:blip>
          <a:stretch>
            <a:fillRect/>
          </a:stretch>
        </p:blipFill>
        <p:spPr>
          <a:xfrm>
            <a:off x="715458" y="1624299"/>
            <a:ext cx="8111550" cy="3436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EB0E-508B-AEF5-4181-8B527AC4CF0E}"/>
              </a:ext>
            </a:extLst>
          </p:cNvPr>
          <p:cNvSpPr>
            <a:spLocks noGrp="1"/>
          </p:cNvSpPr>
          <p:nvPr>
            <p:ph type="title"/>
          </p:nvPr>
        </p:nvSpPr>
        <p:spPr>
          <a:xfrm>
            <a:off x="727650" y="535925"/>
            <a:ext cx="7688700" cy="535200"/>
          </a:xfrm>
        </p:spPr>
        <p:txBody>
          <a:bodyPr>
            <a:normAutofit fontScale="90000"/>
          </a:bodyPr>
          <a:lstStyle/>
          <a:p>
            <a:r>
              <a:rPr lang="en-US" dirty="0"/>
              <a:t>Working</a:t>
            </a:r>
          </a:p>
        </p:txBody>
      </p:sp>
      <p:sp>
        <p:nvSpPr>
          <p:cNvPr id="3" name="Text Placeholder 2">
            <a:extLst>
              <a:ext uri="{FF2B5EF4-FFF2-40B4-BE49-F238E27FC236}">
                <a16:creationId xmlns:a16="http://schemas.microsoft.com/office/drawing/2014/main" id="{158E503A-A187-2330-C037-50310BDFA705}"/>
              </a:ext>
            </a:extLst>
          </p:cNvPr>
          <p:cNvSpPr>
            <a:spLocks noGrp="1"/>
          </p:cNvSpPr>
          <p:nvPr>
            <p:ph type="body" idx="1"/>
          </p:nvPr>
        </p:nvSpPr>
        <p:spPr>
          <a:xfrm>
            <a:off x="727650" y="1536192"/>
            <a:ext cx="7690500" cy="2803783"/>
          </a:xfrm>
        </p:spPr>
        <p:txBody>
          <a:bodyPr>
            <a:normAutofit fontScale="70000" lnSpcReduction="20000"/>
          </a:bodyPr>
          <a:lstStyle/>
          <a:p>
            <a:pPr marL="146050" indent="0">
              <a:buNone/>
            </a:pPr>
            <a:r>
              <a:rPr lang="en-US" sz="1800" dirty="0">
                <a:solidFill>
                  <a:schemeClr val="bg2"/>
                </a:solidFill>
                <a:effectLst/>
                <a:latin typeface="Raleway" pitchFamily="2" charset="0"/>
                <a:ea typeface="Calibri" panose="020F0502020204030204" pitchFamily="34" charset="0"/>
              </a:rPr>
              <a:t>Our approach prioritizes both products and equity. The preceding figure 1 depicts the process flow of our project. Those with limited mobility or who are elderly will have difficulty operating the equipment. However, our suggested paradigm shift will eliminate the need to deal with this issue in the future. Normally, turning on a fan requires either locating the remote or getting out of bed to flip the switch. This method of switching cannot be taken anywhere. But remotes can be carried about easily. The overuse of remote controls is a problem that has to be addressed. As a result, we propose a novel method of operating the fans via hand gestures, in which the user indicates his intention to do so by pointing his hands towards the camera and making various finger patterns that may be recognized by computer vision. The model's recognition capabilities are constrained to reduce the possibility of misinterpretation and guarantee that the fan's speed will not be adjusted in response to an inaccurately captured finger pattern. The model automatically creates a response whenever a pattern is recognized. The Arduino runs the code that controls the fan motor. </a:t>
            </a:r>
            <a:endParaRPr lang="en-US" dirty="0">
              <a:solidFill>
                <a:schemeClr val="bg2"/>
              </a:solidFill>
              <a:latin typeface="Raleway" pitchFamily="2" charset="0"/>
            </a:endParaRPr>
          </a:p>
        </p:txBody>
      </p:sp>
    </p:spTree>
    <p:extLst>
      <p:ext uri="{BB962C8B-B14F-4D97-AF65-F5344CB8AC3E}">
        <p14:creationId xmlns:p14="http://schemas.microsoft.com/office/powerpoint/2010/main" val="115377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66307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233" name="Google Shape;233;p36"/>
          <p:cNvSpPr txBox="1">
            <a:spLocks noGrp="1"/>
          </p:cNvSpPr>
          <p:nvPr>
            <p:ph type="body" idx="1"/>
          </p:nvPr>
        </p:nvSpPr>
        <p:spPr>
          <a:xfrm>
            <a:off x="727650" y="1359875"/>
            <a:ext cx="7688700" cy="378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Comparison</a:t>
            </a:r>
            <a:endParaRPr sz="1500"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just" rtl="0">
              <a:spcBef>
                <a:spcPts val="1200"/>
              </a:spcBef>
              <a:spcAft>
                <a:spcPts val="0"/>
              </a:spcAft>
              <a:buNone/>
            </a:pPr>
            <a:r>
              <a:rPr lang="en" sz="1000">
                <a:solidFill>
                  <a:srgbClr val="000000"/>
                </a:solidFill>
                <a:latin typeface="Times New Roman"/>
                <a:ea typeface="Times New Roman"/>
                <a:cs typeface="Times New Roman"/>
                <a:sym typeface="Times New Roman"/>
              </a:rPr>
              <a:t>As presented by the comparative analysis in Table , the contactless fan is superior due to wider range of gestures recognized. Due to the same and added functionality of ‘rate-control’ it has a wider range of application in fan-operation and ultimately, home-automation</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34" name="Google Shape;234;p36"/>
          <p:cNvPicPr preferRelativeResize="0"/>
          <p:nvPr/>
        </p:nvPicPr>
        <p:blipFill>
          <a:blip r:embed="rId3">
            <a:alphaModFix/>
          </a:blip>
          <a:stretch>
            <a:fillRect/>
          </a:stretch>
        </p:blipFill>
        <p:spPr>
          <a:xfrm>
            <a:off x="926025" y="1817700"/>
            <a:ext cx="7162800" cy="169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727650" y="588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240" name="Google Shape;240;p37"/>
          <p:cNvSpPr txBox="1">
            <a:spLocks noGrp="1"/>
          </p:cNvSpPr>
          <p:nvPr>
            <p:ph type="body" idx="1"/>
          </p:nvPr>
        </p:nvSpPr>
        <p:spPr>
          <a:xfrm>
            <a:off x="628100" y="1441200"/>
            <a:ext cx="7688700" cy="370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2"/>
                </a:solidFill>
              </a:rPr>
              <a:t>   Demo</a:t>
            </a:r>
            <a:endParaRPr sz="1500" b="1">
              <a:solidFill>
                <a:schemeClr val="dk2"/>
              </a:solidFill>
            </a:endParaRPr>
          </a:p>
          <a:p>
            <a:pPr marL="0" lvl="0" indent="0" algn="l" rtl="0">
              <a:spcBef>
                <a:spcPts val="1200"/>
              </a:spcBef>
              <a:spcAft>
                <a:spcPts val="1200"/>
              </a:spcAft>
              <a:buNone/>
            </a:pPr>
            <a:endParaRPr sz="1500" b="1">
              <a:solidFill>
                <a:schemeClr val="dk2"/>
              </a:solidFill>
            </a:endParaRPr>
          </a:p>
        </p:txBody>
      </p:sp>
      <p:pic>
        <p:nvPicPr>
          <p:cNvPr id="241" name="Google Shape;241;p37"/>
          <p:cNvPicPr preferRelativeResize="0"/>
          <p:nvPr/>
        </p:nvPicPr>
        <p:blipFill>
          <a:blip r:embed="rId3">
            <a:alphaModFix/>
          </a:blip>
          <a:stretch>
            <a:fillRect/>
          </a:stretch>
        </p:blipFill>
        <p:spPr>
          <a:xfrm>
            <a:off x="858725" y="1776638"/>
            <a:ext cx="7458075" cy="330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727650" y="5443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rgbClr val="000000"/>
                </a:solidFill>
                <a:latin typeface="Arial"/>
                <a:ea typeface="Arial"/>
                <a:cs typeface="Arial"/>
                <a:sym typeface="Arial"/>
              </a:rPr>
              <a:t>TESTING</a:t>
            </a:r>
            <a:endParaRPr sz="2300"/>
          </a:p>
        </p:txBody>
      </p:sp>
      <p:sp>
        <p:nvSpPr>
          <p:cNvPr id="247" name="Google Shape;247;p38"/>
          <p:cNvSpPr txBox="1">
            <a:spLocks noGrp="1"/>
          </p:cNvSpPr>
          <p:nvPr>
            <p:ph type="body" idx="1"/>
          </p:nvPr>
        </p:nvSpPr>
        <p:spPr>
          <a:xfrm>
            <a:off x="727650" y="1319550"/>
            <a:ext cx="7688700" cy="37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48" name="Google Shape;248;p38"/>
          <p:cNvPicPr preferRelativeResize="0"/>
          <p:nvPr/>
        </p:nvPicPr>
        <p:blipFill>
          <a:blip r:embed="rId3">
            <a:alphaModFix/>
          </a:blip>
          <a:stretch>
            <a:fillRect/>
          </a:stretch>
        </p:blipFill>
        <p:spPr>
          <a:xfrm>
            <a:off x="727650" y="1912963"/>
            <a:ext cx="7472799" cy="300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727650" y="610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40"/>
              <a:t>TESTING</a:t>
            </a:r>
            <a:endParaRPr sz="2340"/>
          </a:p>
        </p:txBody>
      </p:sp>
      <p:sp>
        <p:nvSpPr>
          <p:cNvPr id="254" name="Google Shape;254;p39"/>
          <p:cNvSpPr txBox="1">
            <a:spLocks noGrp="1"/>
          </p:cNvSpPr>
          <p:nvPr>
            <p:ph type="body" idx="1"/>
          </p:nvPr>
        </p:nvSpPr>
        <p:spPr>
          <a:xfrm>
            <a:off x="727650" y="1370950"/>
            <a:ext cx="7688700" cy="38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55" name="Google Shape;255;p39"/>
          <p:cNvPicPr preferRelativeResize="0"/>
          <p:nvPr/>
        </p:nvPicPr>
        <p:blipFill>
          <a:blip r:embed="rId3">
            <a:alphaModFix/>
          </a:blip>
          <a:stretch>
            <a:fillRect/>
          </a:stretch>
        </p:blipFill>
        <p:spPr>
          <a:xfrm>
            <a:off x="619125" y="1763175"/>
            <a:ext cx="7905750" cy="34843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652025"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261" name="Google Shape;261;p40"/>
          <p:cNvSpPr txBox="1">
            <a:spLocks noGrp="1"/>
          </p:cNvSpPr>
          <p:nvPr>
            <p:ph type="body" idx="1"/>
          </p:nvPr>
        </p:nvSpPr>
        <p:spPr>
          <a:xfrm>
            <a:off x="727650" y="1304600"/>
            <a:ext cx="7688700" cy="39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62" name="Google Shape;262;p40"/>
          <p:cNvPicPr preferRelativeResize="0"/>
          <p:nvPr/>
        </p:nvPicPr>
        <p:blipFill>
          <a:blip r:embed="rId3">
            <a:alphaModFix/>
          </a:blip>
          <a:stretch>
            <a:fillRect/>
          </a:stretch>
        </p:blipFill>
        <p:spPr>
          <a:xfrm>
            <a:off x="817125" y="1741050"/>
            <a:ext cx="7523600" cy="3402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652025"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268" name="Google Shape;268;p41"/>
          <p:cNvSpPr txBox="1">
            <a:spLocks noGrp="1"/>
          </p:cNvSpPr>
          <p:nvPr>
            <p:ph type="body" idx="1"/>
          </p:nvPr>
        </p:nvSpPr>
        <p:spPr>
          <a:xfrm>
            <a:off x="727650" y="1304600"/>
            <a:ext cx="7688700" cy="39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69" name="Google Shape;269;p41"/>
          <p:cNvPicPr preferRelativeResize="0"/>
          <p:nvPr/>
        </p:nvPicPr>
        <p:blipFill>
          <a:blip r:embed="rId3">
            <a:alphaModFix/>
          </a:blip>
          <a:stretch>
            <a:fillRect/>
          </a:stretch>
        </p:blipFill>
        <p:spPr>
          <a:xfrm>
            <a:off x="652025" y="1763175"/>
            <a:ext cx="7962900" cy="338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25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with Requirements</a:t>
            </a:r>
            <a:endParaRPr/>
          </a:p>
        </p:txBody>
      </p:sp>
      <p:sp>
        <p:nvSpPr>
          <p:cNvPr id="99" name="Google Shape;99;p15"/>
          <p:cNvSpPr txBox="1">
            <a:spLocks noGrp="1"/>
          </p:cNvSpPr>
          <p:nvPr>
            <p:ph type="body" idx="1"/>
          </p:nvPr>
        </p:nvSpPr>
        <p:spPr>
          <a:xfrm>
            <a:off x="729450" y="1304600"/>
            <a:ext cx="7688700" cy="3530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Scope:</a:t>
            </a:r>
            <a:endParaRPr sz="1400" b="1" dirty="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dirty="0">
                <a:solidFill>
                  <a:schemeClr val="dk2"/>
                </a:solidFill>
                <a:latin typeface="Times New Roman"/>
                <a:ea typeface="Times New Roman"/>
                <a:cs typeface="Times New Roman"/>
                <a:sym typeface="Times New Roman"/>
              </a:rPr>
              <a:t>The fan used in today’s world is very old fashioned and not that advance. Most human feels the inconvenient about changing the fan speed level, turning it on/off manually when he wants to change. It is very hard for specially-abled people to operate an ordinary fan also. Our proposed project will be helpful in eradicating the following problems –</a:t>
            </a:r>
            <a:endParaRPr sz="1200" dirty="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dk2"/>
                </a:solidFill>
                <a:latin typeface="Times New Roman"/>
                <a:ea typeface="Times New Roman"/>
                <a:cs typeface="Times New Roman"/>
                <a:sym typeface="Times New Roman"/>
              </a:rPr>
              <a:t>• Old aged people can easily operate it without much to remember how to use it.</a:t>
            </a:r>
            <a:endParaRPr sz="1200" dirty="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200" dirty="0">
                <a:solidFill>
                  <a:schemeClr val="dk2"/>
                </a:solidFill>
                <a:latin typeface="Times New Roman"/>
                <a:ea typeface="Times New Roman"/>
                <a:cs typeface="Times New Roman"/>
                <a:sym typeface="Times New Roman"/>
              </a:rPr>
              <a:t>• Specially-abled peoples face a lot of issues to use a fan</a:t>
            </a:r>
            <a:endParaRPr sz="1200" dirty="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dirty="0">
              <a:solidFill>
                <a:schemeClr val="dk2"/>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chemeClr val="dk2"/>
                </a:solidFill>
                <a:latin typeface="Times New Roman"/>
                <a:ea typeface="Times New Roman"/>
                <a:cs typeface="Times New Roman"/>
                <a:sym typeface="Times New Roman"/>
              </a:rPr>
              <a:t>Abstract:</a:t>
            </a:r>
            <a:endParaRPr sz="1200" b="1" dirty="0">
              <a:solidFill>
                <a:schemeClr val="dk2"/>
              </a:solidFill>
              <a:latin typeface="Arial"/>
              <a:ea typeface="Arial"/>
              <a:cs typeface="Arial"/>
              <a:sym typeface="Arial"/>
            </a:endParaRPr>
          </a:p>
          <a:p>
            <a:pPr marL="0" lvl="0" indent="0" algn="just" rtl="0">
              <a:spcBef>
                <a:spcPts val="1200"/>
              </a:spcBef>
              <a:spcAft>
                <a:spcPts val="1200"/>
              </a:spcAft>
              <a:buNone/>
            </a:pPr>
            <a:r>
              <a:rPr lang="en" sz="1200" dirty="0">
                <a:solidFill>
                  <a:srgbClr val="000000"/>
                </a:solidFill>
                <a:latin typeface="Times New Roman"/>
                <a:ea typeface="Times New Roman"/>
                <a:cs typeface="Times New Roman"/>
                <a:sym typeface="Times New Roman"/>
              </a:rPr>
              <a:t>Microcontrollers are being developed with the intention of automating various aspects of human existence in order to better the lot of the poor and disadvantaged. Product applications of gesture and motion detection algorithms, such as the 'Gesture-based Fan. Using camera sensors for motion detection, we can determine whether or not there is a human presence in a space. The fan's speed and on/off switch can be controlled by gestures of the hand. There are some human emotions that are better conveyed through physical gestures than through words. The global community is searching for a cutting-edge, low-priced option.</a:t>
            </a:r>
            <a:endParaRPr sz="15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652025"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275" name="Google Shape;275;p42"/>
          <p:cNvSpPr txBox="1">
            <a:spLocks noGrp="1"/>
          </p:cNvSpPr>
          <p:nvPr>
            <p:ph type="body" idx="1"/>
          </p:nvPr>
        </p:nvSpPr>
        <p:spPr>
          <a:xfrm>
            <a:off x="727650" y="1304600"/>
            <a:ext cx="7688700" cy="39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76" name="Google Shape;276;p42"/>
          <p:cNvPicPr preferRelativeResize="0"/>
          <p:nvPr/>
        </p:nvPicPr>
        <p:blipFill>
          <a:blip r:embed="rId3">
            <a:alphaModFix/>
          </a:blip>
          <a:stretch>
            <a:fillRect/>
          </a:stretch>
        </p:blipFill>
        <p:spPr>
          <a:xfrm>
            <a:off x="638175" y="1685750"/>
            <a:ext cx="7867650" cy="3572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652025"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282" name="Google Shape;282;p43"/>
          <p:cNvSpPr txBox="1">
            <a:spLocks noGrp="1"/>
          </p:cNvSpPr>
          <p:nvPr>
            <p:ph type="body" idx="1"/>
          </p:nvPr>
        </p:nvSpPr>
        <p:spPr>
          <a:xfrm>
            <a:off x="727650" y="1304600"/>
            <a:ext cx="7688700" cy="39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83" name="Google Shape;283;p43"/>
          <p:cNvPicPr preferRelativeResize="0"/>
          <p:nvPr/>
        </p:nvPicPr>
        <p:blipFill>
          <a:blip r:embed="rId3">
            <a:alphaModFix/>
          </a:blip>
          <a:stretch>
            <a:fillRect/>
          </a:stretch>
        </p:blipFill>
        <p:spPr>
          <a:xfrm>
            <a:off x="585775" y="1752100"/>
            <a:ext cx="7972425" cy="3348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652025"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a:t>
            </a:r>
            <a:endParaRPr/>
          </a:p>
        </p:txBody>
      </p:sp>
      <p:sp>
        <p:nvSpPr>
          <p:cNvPr id="289" name="Google Shape;289;p44"/>
          <p:cNvSpPr txBox="1">
            <a:spLocks noGrp="1"/>
          </p:cNvSpPr>
          <p:nvPr>
            <p:ph type="body" idx="1"/>
          </p:nvPr>
        </p:nvSpPr>
        <p:spPr>
          <a:xfrm>
            <a:off x="727650" y="1304600"/>
            <a:ext cx="7688700" cy="39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Usability Testing</a:t>
            </a:r>
            <a:endParaRPr sz="1400" b="1">
              <a:solidFill>
                <a:schemeClr val="dk2"/>
              </a:solidFill>
              <a:latin typeface="Times New Roman"/>
              <a:ea typeface="Times New Roman"/>
              <a:cs typeface="Times New Roman"/>
              <a:sym typeface="Times New Roman"/>
            </a:endParaRPr>
          </a:p>
          <a:p>
            <a:pPr marL="0" lvl="0" indent="0" algn="just" rtl="0">
              <a:spcBef>
                <a:spcPts val="1200"/>
              </a:spcBef>
              <a:spcAft>
                <a:spcPts val="0"/>
              </a:spcAft>
              <a:buNone/>
            </a:pPr>
            <a:r>
              <a:rPr lang="en" sz="1200">
                <a:solidFill>
                  <a:srgbClr val="000000"/>
                </a:solidFill>
                <a:latin typeface="Times New Roman"/>
                <a:ea typeface="Times New Roman"/>
                <a:cs typeface="Times New Roman"/>
                <a:sym typeface="Times New Roman"/>
              </a:rPr>
              <a:t>Based on the test cases performed, it can be concluded that the project is functioning as expected. All the expected outputs matched with the actual outputs for all the test cases performed. It is safe to say that the system is reliable and efficient in controlling the fan speed through hand gestures</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295" name="Google Shape;295;p45"/>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457200" lvl="0" indent="-228600" algn="just" rtl="0">
              <a:spcBef>
                <a:spcPts val="1800"/>
              </a:spcBef>
              <a:spcAft>
                <a:spcPts val="0"/>
              </a:spcAft>
              <a:buNone/>
            </a:pPr>
            <a:r>
              <a:rPr lang="en" sz="1400" b="1">
                <a:solidFill>
                  <a:srgbClr val="000000"/>
                </a:solidFill>
                <a:latin typeface="Times New Roman"/>
                <a:ea typeface="Times New Roman"/>
                <a:cs typeface="Times New Roman"/>
                <a:sym typeface="Times New Roman"/>
              </a:rPr>
              <a:t>A.</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MAKE A MOVE BEYOND FIELD OF VIEW</a:t>
            </a:r>
            <a:endParaRPr sz="1400" b="1">
              <a:solidFill>
                <a:srgbClr val="000000"/>
              </a:solidFill>
              <a:latin typeface="Times New Roman"/>
              <a:ea typeface="Times New Roman"/>
              <a:cs typeface="Times New Roman"/>
              <a:sym typeface="Times New Roman"/>
            </a:endParaRPr>
          </a:p>
          <a:p>
            <a:pPr marL="457200" marR="787400" lvl="0" indent="-228600" algn="just" rtl="0">
              <a:lnSpc>
                <a:spcPct val="146000"/>
              </a:lnSpc>
              <a:spcBef>
                <a:spcPts val="700"/>
              </a:spcBef>
              <a:spcAft>
                <a:spcPts val="0"/>
              </a:spcAft>
              <a:buNone/>
            </a:pPr>
            <a:r>
              <a:rPr lang="en" sz="1200">
                <a:solidFill>
                  <a:srgbClr val="000000"/>
                </a:solidFill>
                <a:latin typeface="Times New Roman"/>
                <a:ea typeface="Times New Roman"/>
                <a:cs typeface="Times New Roman"/>
                <a:sym typeface="Times New Roman"/>
              </a:rPr>
              <a:t>1)  	MODEL HUMAN PROCESSOR</a:t>
            </a:r>
            <a:endParaRPr sz="1200">
              <a:solidFill>
                <a:srgbClr val="000000"/>
              </a:solidFill>
              <a:latin typeface="Times New Roman"/>
              <a:ea typeface="Times New Roman"/>
              <a:cs typeface="Times New Roman"/>
              <a:sym typeface="Times New Roman"/>
            </a:endParaRPr>
          </a:p>
          <a:p>
            <a:pPr marL="457200" marR="787400" lvl="0" indent="0" algn="just" rtl="0">
              <a:lnSpc>
                <a:spcPct val="146000"/>
              </a:lnSpc>
              <a:spcBef>
                <a:spcPts val="700"/>
              </a:spcBef>
              <a:spcAft>
                <a:spcPts val="0"/>
              </a:spcAft>
              <a:buNone/>
            </a:pPr>
            <a:r>
              <a:rPr lang="en" sz="1200">
                <a:solidFill>
                  <a:srgbClr val="000000"/>
                </a:solidFill>
                <a:latin typeface="Times New Roman"/>
                <a:ea typeface="Times New Roman"/>
                <a:cs typeface="Times New Roman"/>
                <a:sym typeface="Times New Roman"/>
              </a:rPr>
              <a:t>Total Time = Tp + Tc +Tm=100+(5+1)70+70=590ms</a:t>
            </a:r>
            <a:endParaRPr sz="1200">
              <a:solidFill>
                <a:srgbClr val="000000"/>
              </a:solidFill>
              <a:latin typeface="Times New Roman"/>
              <a:ea typeface="Times New Roman"/>
              <a:cs typeface="Times New Roman"/>
              <a:sym typeface="Times New Roman"/>
            </a:endParaRPr>
          </a:p>
          <a:p>
            <a:pPr marL="457200" lvl="0" indent="-228600" algn="just" rtl="0">
              <a:spcBef>
                <a:spcPts val="600"/>
              </a:spcBef>
              <a:spcAft>
                <a:spcPts val="0"/>
              </a:spcAft>
              <a:buNone/>
            </a:pPr>
            <a:r>
              <a:rPr lang="en" sz="1200">
                <a:solidFill>
                  <a:srgbClr val="000000"/>
                </a:solidFill>
                <a:latin typeface="Times New Roman"/>
                <a:ea typeface="Times New Roman"/>
                <a:cs typeface="Times New Roman"/>
                <a:sym typeface="Times New Roman"/>
              </a:rPr>
              <a:t>2)  	KEYBOARD LEVEL MODEL:</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296" name="Google Shape;296;p45"/>
          <p:cNvPicPr preferRelativeResize="0"/>
          <p:nvPr/>
        </p:nvPicPr>
        <p:blipFill>
          <a:blip r:embed="rId3">
            <a:alphaModFix/>
          </a:blip>
          <a:stretch>
            <a:fillRect/>
          </a:stretch>
        </p:blipFill>
        <p:spPr>
          <a:xfrm>
            <a:off x="914975" y="2901763"/>
            <a:ext cx="7162800" cy="1838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02" name="Google Shape;302;p46"/>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457200" lvl="0" indent="-228600" algn="just" rtl="0">
              <a:spcBef>
                <a:spcPts val="0"/>
              </a:spcBef>
              <a:spcAft>
                <a:spcPts val="0"/>
              </a:spcAft>
              <a:buNone/>
            </a:pPr>
            <a:endParaRPr sz="1000" b="1">
              <a:solidFill>
                <a:srgbClr val="000000"/>
              </a:solidFill>
              <a:latin typeface="Arial"/>
              <a:ea typeface="Arial"/>
              <a:cs typeface="Arial"/>
              <a:sym typeface="Arial"/>
            </a:endParaRPr>
          </a:p>
          <a:p>
            <a:pPr marL="457200" lvl="0" indent="-228600" algn="just" rtl="0">
              <a:spcBef>
                <a:spcPts val="0"/>
              </a:spcBef>
              <a:spcAft>
                <a:spcPts val="0"/>
              </a:spcAft>
              <a:buNone/>
            </a:pPr>
            <a:r>
              <a:rPr lang="en" sz="1000" b="1">
                <a:solidFill>
                  <a:srgbClr val="000000"/>
                </a:solidFill>
                <a:latin typeface="Arial"/>
                <a:ea typeface="Arial"/>
                <a:cs typeface="Arial"/>
                <a:sym typeface="Arial"/>
              </a:rPr>
              <a:t>3)</a:t>
            </a:r>
            <a:r>
              <a:rPr lang="en" sz="700">
                <a:solidFill>
                  <a:srgbClr val="000000"/>
                </a:solidFill>
                <a:latin typeface="Arial"/>
                <a:ea typeface="Arial"/>
                <a:cs typeface="Arial"/>
                <a:sym typeface="Arial"/>
              </a:rPr>
              <a:t>  	</a:t>
            </a:r>
            <a:r>
              <a:rPr lang="en" sz="1000" b="1">
                <a:solidFill>
                  <a:srgbClr val="000000"/>
                </a:solidFill>
                <a:latin typeface="Arial"/>
                <a:ea typeface="Arial"/>
                <a:cs typeface="Arial"/>
                <a:sym typeface="Arial"/>
              </a:rPr>
              <a:t>GOMS ANALYSIS -</a:t>
            </a:r>
            <a:endParaRPr sz="1000" b="1">
              <a:solidFill>
                <a:srgbClr val="000000"/>
              </a:solidFill>
              <a:latin typeface="Arial"/>
              <a:ea typeface="Arial"/>
              <a:cs typeface="Arial"/>
              <a:sym typeface="Arial"/>
            </a:endParaRPr>
          </a:p>
          <a:p>
            <a:pPr marL="279400" marR="1397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Method for goal: Preparing to make the motion in one's head</a:t>
            </a:r>
            <a:endParaRPr sz="1000">
              <a:solidFill>
                <a:srgbClr val="000000"/>
              </a:solidFill>
              <a:latin typeface="Times New Roman"/>
              <a:ea typeface="Times New Roman"/>
              <a:cs typeface="Times New Roman"/>
              <a:sym typeface="Times New Roman"/>
            </a:endParaRPr>
          </a:p>
          <a:p>
            <a:pPr marL="228600" marR="1397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    	Step 1. You pick the move..</a:t>
            </a:r>
            <a:endParaRPr sz="1000">
              <a:solidFill>
                <a:srgbClr val="000000"/>
              </a:solidFill>
              <a:latin typeface="Times New Roman"/>
              <a:ea typeface="Times New Roman"/>
              <a:cs typeface="Times New Roman"/>
              <a:sym typeface="Times New Roman"/>
            </a:endParaRPr>
          </a:p>
          <a:p>
            <a:pPr marL="228600" marR="1397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    	Step 2. Come back when you're done.</a:t>
            </a:r>
            <a:endParaRPr sz="1000">
              <a:solidFill>
                <a:srgbClr val="000000"/>
              </a:solidFill>
              <a:latin typeface="Times New Roman"/>
              <a:ea typeface="Times New Roman"/>
              <a:cs typeface="Times New Roman"/>
              <a:sym typeface="Times New Roman"/>
            </a:endParaRPr>
          </a:p>
          <a:p>
            <a:pPr marL="317500" marR="7239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Method for goal: Making hand gesture</a:t>
            </a:r>
            <a:endParaRPr sz="1000">
              <a:solidFill>
                <a:srgbClr val="000000"/>
              </a:solidFill>
              <a:latin typeface="Times New Roman"/>
              <a:ea typeface="Times New Roman"/>
              <a:cs typeface="Times New Roman"/>
              <a:sym typeface="Times New Roman"/>
            </a:endParaRPr>
          </a:p>
          <a:p>
            <a:pPr marL="457200" marR="7239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Step 1. Direct the gesture at the      eyes.</a:t>
            </a:r>
            <a:endParaRPr sz="1000">
              <a:solidFill>
                <a:srgbClr val="000000"/>
              </a:solidFill>
              <a:latin typeface="Times New Roman"/>
              <a:ea typeface="Times New Roman"/>
              <a:cs typeface="Times New Roman"/>
              <a:sym typeface="Times New Roman"/>
            </a:endParaRPr>
          </a:p>
          <a:p>
            <a:pPr marL="431800" marR="723900" lvl="0" indent="0" algn="just" rtl="0">
              <a:lnSpc>
                <a:spcPct val="115000"/>
              </a:lnSpc>
              <a:spcBef>
                <a:spcPts val="200"/>
              </a:spcBef>
              <a:spcAft>
                <a:spcPts val="0"/>
              </a:spcAft>
              <a:buNone/>
            </a:pPr>
            <a:r>
              <a:rPr lang="en" sz="1000">
                <a:solidFill>
                  <a:srgbClr val="000000"/>
                </a:solidFill>
                <a:latin typeface="Times New Roman"/>
                <a:ea typeface="Times New Roman"/>
                <a:cs typeface="Times New Roman"/>
                <a:sym typeface="Times New Roman"/>
              </a:rPr>
              <a:t>Step 2. Come back when you're done.</a:t>
            </a:r>
            <a:endParaRPr sz="1000">
              <a:solidFill>
                <a:srgbClr val="000000"/>
              </a:solidFill>
              <a:latin typeface="Times New Roman"/>
              <a:ea typeface="Times New Roman"/>
              <a:cs typeface="Times New Roman"/>
              <a:sym typeface="Times New Roman"/>
            </a:endParaRPr>
          </a:p>
          <a:p>
            <a:pPr marL="330200" marR="965200" lvl="0" indent="0" algn="just" rtl="0">
              <a:lnSpc>
                <a:spcPct val="115000"/>
              </a:lnSpc>
              <a:spcBef>
                <a:spcPts val="300"/>
              </a:spcBef>
              <a:spcAft>
                <a:spcPts val="0"/>
              </a:spcAft>
              <a:buNone/>
            </a:pPr>
            <a:r>
              <a:rPr lang="en" sz="1000">
                <a:solidFill>
                  <a:srgbClr val="000000"/>
                </a:solidFill>
                <a:latin typeface="Times New Roman"/>
                <a:ea typeface="Times New Roman"/>
                <a:cs typeface="Times New Roman"/>
                <a:sym typeface="Times New Roman"/>
              </a:rPr>
              <a:t>Method for goal: Making a gesture toward the eyes</a:t>
            </a:r>
            <a:endParaRPr sz="100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000">
                <a:solidFill>
                  <a:srgbClr val="000000"/>
                </a:solidFill>
                <a:latin typeface="Times New Roman"/>
                <a:ea typeface="Times New Roman"/>
                <a:cs typeface="Times New Roman"/>
                <a:sym typeface="Times New Roman"/>
              </a:rPr>
              <a:t> Step 1. Put your gestured hand camera see it.</a:t>
            </a:r>
            <a:endParaRPr sz="1000">
              <a:solidFill>
                <a:srgbClr val="000000"/>
              </a:solidFill>
              <a:latin typeface="Times New Roman"/>
              <a:ea typeface="Times New Roman"/>
              <a:cs typeface="Times New Roman"/>
              <a:sym typeface="Times New Roman"/>
            </a:endParaRPr>
          </a:p>
          <a:p>
            <a:pPr marL="457200" marR="965200" lvl="0" indent="0" algn="just" rtl="0">
              <a:lnSpc>
                <a:spcPct val="115000"/>
              </a:lnSpc>
              <a:spcBef>
                <a:spcPts val="300"/>
              </a:spcBef>
              <a:spcAft>
                <a:spcPts val="0"/>
              </a:spcAft>
              <a:buNone/>
            </a:pPr>
            <a:r>
              <a:rPr lang="en" sz="1000">
                <a:solidFill>
                  <a:srgbClr val="000000"/>
                </a:solidFill>
                <a:latin typeface="Times New Roman"/>
                <a:ea typeface="Times New Roman"/>
                <a:cs typeface="Times New Roman"/>
                <a:sym typeface="Times New Roman"/>
              </a:rPr>
              <a:t>Step 2. Come back when you're done.</a:t>
            </a:r>
            <a:endParaRPr sz="1000">
              <a:solidFill>
                <a:srgbClr val="000000"/>
              </a:solidFill>
              <a:latin typeface="Times New Roman"/>
              <a:ea typeface="Times New Roman"/>
              <a:cs typeface="Times New Roman"/>
              <a:sym typeface="Times New Roman"/>
            </a:endParaRPr>
          </a:p>
          <a:p>
            <a:pPr marL="228600" marR="1041400" lvl="0" indent="0" algn="just" rtl="0">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Method for goal: Authenticating the Acknowledgement</a:t>
            </a:r>
            <a:endParaRPr sz="100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Step 1. Verify the Recognition.</a:t>
            </a:r>
            <a:endParaRPr sz="1000">
              <a:solidFill>
                <a:srgbClr val="000000"/>
              </a:solidFill>
              <a:latin typeface="Times New Roman"/>
              <a:ea typeface="Times New Roman"/>
              <a:cs typeface="Times New Roman"/>
              <a:sym typeface="Times New Roman"/>
            </a:endParaRPr>
          </a:p>
          <a:p>
            <a:pPr marL="457200" marR="1041400" lvl="0" indent="0" algn="just" rtl="0">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Step 2. Come back when you're done.</a:t>
            </a:r>
            <a:endParaRPr sz="10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08" name="Google Shape;308;p47"/>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457200" lvl="0" indent="-228600" algn="just" rtl="0">
              <a:spcBef>
                <a:spcPts val="700"/>
              </a:spcBef>
              <a:spcAft>
                <a:spcPts val="0"/>
              </a:spcAft>
              <a:buNone/>
            </a:pPr>
            <a:r>
              <a:rPr lang="en" sz="1100" b="1">
                <a:solidFill>
                  <a:srgbClr val="000000"/>
                </a:solidFill>
                <a:latin typeface="Arial"/>
                <a:ea typeface="Arial"/>
                <a:cs typeface="Arial"/>
                <a:sym typeface="Arial"/>
              </a:rPr>
              <a:t>B.</a:t>
            </a:r>
            <a:r>
              <a:rPr lang="en" sz="700">
                <a:solidFill>
                  <a:srgbClr val="000000"/>
                </a:solidFill>
                <a:latin typeface="Arial"/>
                <a:ea typeface="Arial"/>
                <a:cs typeface="Arial"/>
                <a:sym typeface="Arial"/>
              </a:rPr>
              <a:t>	</a:t>
            </a:r>
            <a:r>
              <a:rPr lang="en" sz="1100" b="1">
                <a:solidFill>
                  <a:srgbClr val="000000"/>
                </a:solidFill>
                <a:latin typeface="Arial"/>
                <a:ea typeface="Arial"/>
                <a:cs typeface="Arial"/>
                <a:sym typeface="Arial"/>
              </a:rPr>
              <a:t>MAKE A MOVE IN SIGHTLINE</a:t>
            </a:r>
            <a:endParaRPr sz="1100" b="1">
              <a:solidFill>
                <a:srgbClr val="000000"/>
              </a:solidFill>
              <a:latin typeface="Arial"/>
              <a:ea typeface="Arial"/>
              <a:cs typeface="Arial"/>
              <a:sym typeface="Arial"/>
            </a:endParaRPr>
          </a:p>
          <a:p>
            <a:pPr marL="457200" lvl="0" indent="-228600" algn="just" rtl="0">
              <a:spcBef>
                <a:spcPts val="700"/>
              </a:spcBef>
              <a:spcAft>
                <a:spcPts val="0"/>
              </a:spcAft>
              <a:buNone/>
            </a:pPr>
            <a:r>
              <a:rPr lang="en" sz="1000">
                <a:solidFill>
                  <a:srgbClr val="000000"/>
                </a:solidFill>
                <a:latin typeface="Times New Roman"/>
                <a:ea typeface="Times New Roman"/>
                <a:cs typeface="Times New Roman"/>
                <a:sym typeface="Times New Roman"/>
              </a:rPr>
              <a:t>1)</a:t>
            </a:r>
            <a:r>
              <a:rPr lang="en" sz="700">
                <a:solidFill>
                  <a:srgbClr val="000000"/>
                </a:solidFill>
                <a:latin typeface="Times New Roman"/>
                <a:ea typeface="Times New Roman"/>
                <a:cs typeface="Times New Roman"/>
                <a:sym typeface="Times New Roman"/>
              </a:rPr>
              <a:t>      </a:t>
            </a:r>
            <a:r>
              <a:rPr lang="en" sz="1000">
                <a:solidFill>
                  <a:srgbClr val="000000"/>
                </a:solidFill>
                <a:latin typeface="Times New Roman"/>
                <a:ea typeface="Times New Roman"/>
                <a:cs typeface="Times New Roman"/>
                <a:sym typeface="Times New Roman"/>
              </a:rPr>
              <a:t>MODEL HUMAN PROCESSOR</a:t>
            </a:r>
            <a:endParaRPr sz="1000">
              <a:solidFill>
                <a:srgbClr val="000000"/>
              </a:solidFill>
              <a:latin typeface="Times New Roman"/>
              <a:ea typeface="Times New Roman"/>
              <a:cs typeface="Times New Roman"/>
              <a:sym typeface="Times New Roman"/>
            </a:endParaRPr>
          </a:p>
          <a:p>
            <a:pPr marL="457200" lvl="0" indent="0" algn="just" rtl="0">
              <a:spcBef>
                <a:spcPts val="200"/>
              </a:spcBef>
              <a:spcAft>
                <a:spcPts val="0"/>
              </a:spcAft>
              <a:buNone/>
            </a:pPr>
            <a:r>
              <a:rPr lang="en" sz="1000">
                <a:solidFill>
                  <a:srgbClr val="000000"/>
                </a:solidFill>
                <a:latin typeface="Times New Roman"/>
                <a:ea typeface="Times New Roman"/>
                <a:cs typeface="Times New Roman"/>
                <a:sym typeface="Times New Roman"/>
              </a:rPr>
              <a:t>Total Time = Tp + Tc + Tm=100+(5)70+70=520ms</a:t>
            </a:r>
            <a:endParaRPr sz="1000">
              <a:solidFill>
                <a:srgbClr val="000000"/>
              </a:solidFill>
              <a:latin typeface="Times New Roman"/>
              <a:ea typeface="Times New Roman"/>
              <a:cs typeface="Times New Roman"/>
              <a:sym typeface="Times New Roman"/>
            </a:endParaRPr>
          </a:p>
          <a:p>
            <a:pPr marL="457200" lvl="0" indent="-228600" algn="just" rtl="0">
              <a:spcBef>
                <a:spcPts val="800"/>
              </a:spcBef>
              <a:spcAft>
                <a:spcPts val="0"/>
              </a:spcAft>
              <a:buNone/>
            </a:pPr>
            <a:r>
              <a:rPr lang="en" sz="1000" b="1">
                <a:solidFill>
                  <a:srgbClr val="000000"/>
                </a:solidFill>
                <a:latin typeface="Arial"/>
                <a:ea typeface="Arial"/>
                <a:cs typeface="Arial"/>
                <a:sym typeface="Arial"/>
              </a:rPr>
              <a:t>2)</a:t>
            </a:r>
            <a:r>
              <a:rPr lang="en" sz="700">
                <a:solidFill>
                  <a:srgbClr val="000000"/>
                </a:solidFill>
                <a:latin typeface="Arial"/>
                <a:ea typeface="Arial"/>
                <a:cs typeface="Arial"/>
                <a:sym typeface="Arial"/>
              </a:rPr>
              <a:t>  	</a:t>
            </a:r>
            <a:r>
              <a:rPr lang="en" sz="1000" b="1">
                <a:solidFill>
                  <a:srgbClr val="000000"/>
                </a:solidFill>
                <a:latin typeface="Arial"/>
                <a:ea typeface="Arial"/>
                <a:cs typeface="Arial"/>
                <a:sym typeface="Arial"/>
              </a:rPr>
              <a:t>KEYBOARD LEVEL MODEL:</a:t>
            </a:r>
            <a:endParaRPr sz="1000" b="1">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309" name="Google Shape;309;p47"/>
          <p:cNvPicPr preferRelativeResize="0"/>
          <p:nvPr/>
        </p:nvPicPr>
        <p:blipFill>
          <a:blip r:embed="rId3">
            <a:alphaModFix/>
          </a:blip>
          <a:stretch>
            <a:fillRect/>
          </a:stretch>
        </p:blipFill>
        <p:spPr>
          <a:xfrm>
            <a:off x="1054100" y="2719988"/>
            <a:ext cx="7286625" cy="1495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15" name="Google Shape;315;p48"/>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lnSpcReduction="10000"/>
          </a:bodyPr>
          <a:lstStyle/>
          <a:p>
            <a:pPr marL="457200" lvl="0" indent="-228600" algn="just" rtl="0">
              <a:spcBef>
                <a:spcPts val="0"/>
              </a:spcBef>
              <a:spcAft>
                <a:spcPts val="0"/>
              </a:spcAft>
              <a:buNone/>
            </a:pPr>
            <a:r>
              <a:rPr lang="en" sz="1200">
                <a:solidFill>
                  <a:srgbClr val="000000"/>
                </a:solidFill>
                <a:latin typeface="Times New Roman"/>
                <a:ea typeface="Times New Roman"/>
                <a:cs typeface="Times New Roman"/>
                <a:sym typeface="Times New Roman"/>
              </a:rPr>
              <a:t>3)  	GOMS ANALYSIS-</a:t>
            </a:r>
            <a:endParaRPr sz="120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i.      Method for goal: Making a gesture toward the eyes</a:t>
            </a:r>
            <a:endParaRPr sz="120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                       	 Step 1 Direct the gesture toward the eyes.</a:t>
            </a:r>
            <a:endParaRPr sz="120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   	Step 2. Come back when you're done.</a:t>
            </a:r>
            <a:endParaRPr sz="1200">
              <a:solidFill>
                <a:srgbClr val="000000"/>
              </a:solidFill>
              <a:latin typeface="Times New Roman"/>
              <a:ea typeface="Times New Roman"/>
              <a:cs typeface="Times New Roman"/>
              <a:sym typeface="Times New Roman"/>
            </a:endParaRPr>
          </a:p>
          <a:p>
            <a:pPr marL="254000" marR="6223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ii.    Method for goal: Preparing to make the motion in one's head</a:t>
            </a:r>
            <a:endParaRPr sz="1200">
              <a:solidFill>
                <a:srgbClr val="000000"/>
              </a:solidFill>
              <a:latin typeface="Times New Roman"/>
              <a:ea typeface="Times New Roman"/>
              <a:cs typeface="Times New Roman"/>
              <a:sym typeface="Times New Roman"/>
            </a:endParaRPr>
          </a:p>
          <a:p>
            <a:pPr marL="254000" marR="6223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Step 1. Pick the hand signal.</a:t>
            </a:r>
            <a:endParaRPr sz="1200">
              <a:solidFill>
                <a:srgbClr val="000000"/>
              </a:solidFill>
              <a:latin typeface="Times New Roman"/>
              <a:ea typeface="Times New Roman"/>
              <a:cs typeface="Times New Roman"/>
              <a:sym typeface="Times New Roman"/>
            </a:endParaRPr>
          </a:p>
          <a:p>
            <a:pPr marL="114300" lvl="0" indent="139700" algn="just" rtl="0">
              <a:lnSpc>
                <a:spcPct val="114545"/>
              </a:lnSpc>
              <a:spcBef>
                <a:spcPts val="1200"/>
              </a:spcBef>
              <a:spcAft>
                <a:spcPts val="0"/>
              </a:spcAft>
              <a:buNone/>
            </a:pPr>
            <a:r>
              <a:rPr lang="en" sz="1200">
                <a:solidFill>
                  <a:srgbClr val="000000"/>
                </a:solidFill>
                <a:latin typeface="Times New Roman"/>
                <a:ea typeface="Times New Roman"/>
                <a:cs typeface="Times New Roman"/>
                <a:sym typeface="Times New Roman"/>
              </a:rPr>
              <a:t>	   Step 2. Come back when you're done.</a:t>
            </a:r>
            <a:endParaRPr sz="1200">
              <a:solidFill>
                <a:srgbClr val="000000"/>
              </a:solidFill>
              <a:latin typeface="Times New Roman"/>
              <a:ea typeface="Times New Roman"/>
              <a:cs typeface="Times New Roman"/>
              <a:sym typeface="Times New Roman"/>
            </a:endParaRPr>
          </a:p>
          <a:p>
            <a:pPr marL="254000" marR="1282700" lvl="0" indent="0" algn="just"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iii.   Method for goal:</a:t>
            </a:r>
            <a:endParaRPr sz="1200">
              <a:solidFill>
                <a:srgbClr val="000000"/>
              </a:solidFill>
              <a:latin typeface="Times New Roman"/>
              <a:ea typeface="Times New Roman"/>
              <a:cs typeface="Times New Roman"/>
              <a:sym typeface="Times New Roman"/>
            </a:endParaRPr>
          </a:p>
          <a:p>
            <a:pPr marL="254000" marR="12827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Making a hand gesture</a:t>
            </a:r>
            <a:endParaRPr sz="1200">
              <a:solidFill>
                <a:srgbClr val="000000"/>
              </a:solidFill>
              <a:latin typeface="Times New Roman"/>
              <a:ea typeface="Times New Roman"/>
              <a:cs typeface="Times New Roman"/>
              <a:sym typeface="Times New Roman"/>
            </a:endParaRPr>
          </a:p>
          <a:p>
            <a:pPr marL="330200" marR="12827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Step 1. Aim the gesture right at their camera.</a:t>
            </a:r>
            <a:endParaRPr sz="1200">
              <a:solidFill>
                <a:srgbClr val="000000"/>
              </a:solidFill>
              <a:latin typeface="Times New Roman"/>
              <a:ea typeface="Times New Roman"/>
              <a:cs typeface="Times New Roman"/>
              <a:sym typeface="Times New Roman"/>
            </a:endParaRPr>
          </a:p>
          <a:p>
            <a:pPr marL="330200" marR="1282700" lvl="0" indent="0" algn="just" rtl="0">
              <a:lnSpc>
                <a:spcPct val="115000"/>
              </a:lnSpc>
              <a:spcBef>
                <a:spcPts val="200"/>
              </a:spcBef>
              <a:spcAft>
                <a:spcPts val="0"/>
              </a:spcAft>
              <a:buNone/>
            </a:pPr>
            <a:r>
              <a:rPr lang="en" sz="1200">
                <a:solidFill>
                  <a:srgbClr val="000000"/>
                </a:solidFill>
                <a:latin typeface="Times New Roman"/>
                <a:ea typeface="Times New Roman"/>
                <a:cs typeface="Times New Roman"/>
                <a:sym typeface="Times New Roman"/>
              </a:rPr>
              <a:t>Step 2. Come back when you're done.</a:t>
            </a:r>
            <a:endParaRPr sz="120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iv.   Method for goal: Authenticating the Acknowledgement</a:t>
            </a:r>
            <a:endParaRPr sz="1200">
              <a:solidFill>
                <a:srgbClr val="000000"/>
              </a:solidFill>
              <a:latin typeface="Times New Roman"/>
              <a:ea typeface="Times New Roman"/>
              <a:cs typeface="Times New Roman"/>
              <a:sym typeface="Times New Roman"/>
            </a:endParaRPr>
          </a:p>
          <a:p>
            <a:pPr marL="254000" marR="1041400" lvl="0" indent="0" algn="just" rtl="0">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Step 1. Authenticating the Acknowledgement</a:t>
            </a:r>
            <a:endParaRPr sz="1200">
              <a:solidFill>
                <a:srgbClr val="000000"/>
              </a:solidFill>
              <a:latin typeface="Times New Roman"/>
              <a:ea typeface="Times New Roman"/>
              <a:cs typeface="Times New Roman"/>
              <a:sym typeface="Times New Roman"/>
            </a:endParaRPr>
          </a:p>
          <a:p>
            <a:pPr marL="254000" lvl="0" indent="0" algn="just" rtl="0">
              <a:lnSpc>
                <a:spcPct val="114545"/>
              </a:lnSpc>
              <a:spcBef>
                <a:spcPts val="1200"/>
              </a:spcBef>
              <a:spcAft>
                <a:spcPts val="1200"/>
              </a:spcAft>
              <a:buNone/>
            </a:pPr>
            <a:r>
              <a:rPr lang="en" sz="1200">
                <a:solidFill>
                  <a:srgbClr val="000000"/>
                </a:solidFill>
                <a:latin typeface="Times New Roman"/>
                <a:ea typeface="Times New Roman"/>
                <a:cs typeface="Times New Roman"/>
                <a:sym typeface="Times New Roman"/>
              </a:rPr>
              <a:t>Step 2. Come back when you're done..</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21" name="Google Shape;321;p49"/>
          <p:cNvSpPr txBox="1">
            <a:spLocks noGrp="1"/>
          </p:cNvSpPr>
          <p:nvPr>
            <p:ph type="body" idx="1"/>
          </p:nvPr>
        </p:nvSpPr>
        <p:spPr>
          <a:xfrm>
            <a:off x="703266" y="1348825"/>
            <a:ext cx="7688700" cy="3865500"/>
          </a:xfrm>
          <a:prstGeom prst="rect">
            <a:avLst/>
          </a:prstGeom>
        </p:spPr>
        <p:txBody>
          <a:bodyPr spcFirstLastPara="1" wrap="square" lIns="91425" tIns="91425" rIns="91425" bIns="91425" anchor="t" anchorCtr="0">
            <a:normAutofit/>
          </a:bodyPr>
          <a:lstStyle/>
          <a:p>
            <a:pPr marL="457200" lvl="0" indent="-228600" algn="just" rtl="0">
              <a:spcBef>
                <a:spcPts val="0"/>
              </a:spcBef>
              <a:spcAft>
                <a:spcPts val="0"/>
              </a:spcAft>
              <a:buNone/>
            </a:pPr>
            <a:r>
              <a:rPr lang="en" sz="1400" b="1">
                <a:solidFill>
                  <a:schemeClr val="dk2"/>
                </a:solidFill>
                <a:latin typeface="Times New Roman"/>
                <a:ea typeface="Times New Roman"/>
                <a:cs typeface="Times New Roman"/>
                <a:sym typeface="Times New Roman"/>
              </a:rPr>
              <a:t>COMPARISON</a:t>
            </a:r>
            <a:endParaRPr sz="1400" b="1">
              <a:solidFill>
                <a:schemeClr val="dk2"/>
              </a:solidFill>
              <a:latin typeface="Times New Roman"/>
              <a:ea typeface="Times New Roman"/>
              <a:cs typeface="Times New Roman"/>
              <a:sym typeface="Times New Roman"/>
            </a:endParaRPr>
          </a:p>
          <a:p>
            <a:pPr marL="0" lvl="0" indent="-228600" algn="just"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322" name="Google Shape;322;p49"/>
          <p:cNvPicPr preferRelativeResize="0"/>
          <p:nvPr/>
        </p:nvPicPr>
        <p:blipFill>
          <a:blip r:embed="rId3">
            <a:alphaModFix/>
          </a:blip>
          <a:stretch>
            <a:fillRect/>
          </a:stretch>
        </p:blipFill>
        <p:spPr>
          <a:xfrm>
            <a:off x="1249163" y="2356675"/>
            <a:ext cx="6734175" cy="1447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28" name="Google Shape;328;p50"/>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GRAPH GENERATION</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329" name="Google Shape;329;p50"/>
          <p:cNvPicPr preferRelativeResize="0"/>
          <p:nvPr/>
        </p:nvPicPr>
        <p:blipFill>
          <a:blip r:embed="rId3">
            <a:alphaModFix/>
          </a:blip>
          <a:stretch>
            <a:fillRect/>
          </a:stretch>
        </p:blipFill>
        <p:spPr>
          <a:xfrm>
            <a:off x="1506550" y="1685750"/>
            <a:ext cx="5840350" cy="34577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35" name="Google Shape;335;p51"/>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GRAPH GENERATION</a:t>
            </a:r>
            <a:endParaRPr>
              <a:solidFill>
                <a:schemeClr val="dk2"/>
              </a:solidFill>
            </a:endParaRPr>
          </a:p>
          <a:p>
            <a:pPr marL="0" lvl="0" indent="0" algn="l" rtl="0">
              <a:spcBef>
                <a:spcPts val="1200"/>
              </a:spcBef>
              <a:spcAft>
                <a:spcPts val="1200"/>
              </a:spcAft>
              <a:buNone/>
            </a:pPr>
            <a:endParaRPr/>
          </a:p>
        </p:txBody>
      </p:sp>
      <p:pic>
        <p:nvPicPr>
          <p:cNvPr id="336" name="Google Shape;336;p51"/>
          <p:cNvPicPr preferRelativeResize="0"/>
          <p:nvPr/>
        </p:nvPicPr>
        <p:blipFill>
          <a:blip r:embed="rId3">
            <a:alphaModFix/>
          </a:blip>
          <a:stretch>
            <a:fillRect/>
          </a:stretch>
        </p:blipFill>
        <p:spPr>
          <a:xfrm>
            <a:off x="821950" y="1187975"/>
            <a:ext cx="7500100" cy="3955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38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with Requirements</a:t>
            </a:r>
            <a:endParaRPr/>
          </a:p>
        </p:txBody>
      </p:sp>
      <p:sp>
        <p:nvSpPr>
          <p:cNvPr id="105" name="Google Shape;105;p16"/>
          <p:cNvSpPr txBox="1">
            <a:spLocks noGrp="1"/>
          </p:cNvSpPr>
          <p:nvPr>
            <p:ph type="body" idx="1"/>
          </p:nvPr>
        </p:nvSpPr>
        <p:spPr>
          <a:xfrm>
            <a:off x="727650" y="1311975"/>
            <a:ext cx="7688700" cy="373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chemeClr val="dk2"/>
                </a:solidFill>
                <a:latin typeface="Times New Roman"/>
                <a:ea typeface="Times New Roman"/>
                <a:cs typeface="Times New Roman"/>
                <a:sym typeface="Times New Roman"/>
              </a:rPr>
              <a:t>Objective:</a:t>
            </a:r>
            <a:endParaRPr sz="1800" b="1" dirty="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500" dirty="0">
                <a:solidFill>
                  <a:schemeClr val="dk2"/>
                </a:solidFill>
                <a:latin typeface="Times New Roman"/>
                <a:ea typeface="Times New Roman"/>
                <a:cs typeface="Times New Roman"/>
                <a:sym typeface="Times New Roman"/>
              </a:rPr>
              <a:t>Our project fulfils the objective of creating an affordable Smart Fan which does not need any remote control, rather it works on the principles of Hand Gesture Recognition and Motion Detection. Following are some of the objectives –</a:t>
            </a:r>
            <a:endParaRPr sz="1500" dirty="0">
              <a:solidFill>
                <a:schemeClr val="dk2"/>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dirty="0">
                <a:solidFill>
                  <a:schemeClr val="dk2"/>
                </a:solidFill>
                <a:latin typeface="Times New Roman"/>
                <a:ea typeface="Times New Roman"/>
                <a:cs typeface="Times New Roman"/>
                <a:sym typeface="Times New Roman"/>
              </a:rPr>
              <a:t>• To recognize fingers in the environment.</a:t>
            </a:r>
            <a:endParaRPr sz="1500" dirty="0">
              <a:solidFill>
                <a:schemeClr val="dk2"/>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dirty="0">
                <a:solidFill>
                  <a:schemeClr val="dk2"/>
                </a:solidFill>
                <a:latin typeface="Times New Roman"/>
                <a:ea typeface="Times New Roman"/>
                <a:cs typeface="Times New Roman"/>
                <a:sym typeface="Times New Roman"/>
              </a:rPr>
              <a:t>• Detecting special gestures for turning on/off.</a:t>
            </a:r>
            <a:endParaRPr sz="1500" dirty="0">
              <a:solidFill>
                <a:schemeClr val="dk2"/>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dirty="0">
                <a:solidFill>
                  <a:schemeClr val="dk2"/>
                </a:solidFill>
                <a:latin typeface="Times New Roman"/>
                <a:ea typeface="Times New Roman"/>
                <a:cs typeface="Times New Roman"/>
                <a:sym typeface="Times New Roman"/>
              </a:rPr>
              <a:t>• Detecting the presence of person in the room whether the person is present or not.</a:t>
            </a:r>
            <a:endParaRPr sz="1500" dirty="0">
              <a:solidFill>
                <a:schemeClr val="dk2"/>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1500" dirty="0">
                <a:solidFill>
                  <a:schemeClr val="dk2"/>
                </a:solidFill>
                <a:latin typeface="Times New Roman"/>
                <a:ea typeface="Times New Roman"/>
                <a:cs typeface="Times New Roman"/>
                <a:sym typeface="Times New Roman"/>
              </a:rPr>
              <a:t>• Counting the fingers so that the speed of the fan can be changed. </a:t>
            </a:r>
            <a:endParaRPr sz="1500" dirty="0">
              <a:solidFill>
                <a:schemeClr val="dk2"/>
              </a:solidFill>
              <a:latin typeface="Times New Roman"/>
              <a:ea typeface="Times New Roman"/>
              <a:cs typeface="Times New Roman"/>
              <a:sym typeface="Times New Roman"/>
            </a:endParaRPr>
          </a:p>
          <a:p>
            <a:pPr marL="0" lvl="0" indent="0" algn="l" rtl="0">
              <a:spcBef>
                <a:spcPts val="0"/>
              </a:spcBef>
              <a:spcAft>
                <a:spcPts val="1200"/>
              </a:spcAft>
              <a:buNone/>
            </a:pPr>
            <a:endParaRPr sz="1500" b="1" dirty="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title"/>
          </p:nvPr>
        </p:nvSpPr>
        <p:spPr>
          <a:xfrm>
            <a:off x="652025" y="555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DISCUSSION</a:t>
            </a:r>
            <a:endParaRPr/>
          </a:p>
        </p:txBody>
      </p:sp>
      <p:sp>
        <p:nvSpPr>
          <p:cNvPr id="342" name="Google Shape;342;p52"/>
          <p:cNvSpPr txBox="1">
            <a:spLocks noGrp="1"/>
          </p:cNvSpPr>
          <p:nvPr>
            <p:ph type="body" idx="1"/>
          </p:nvPr>
        </p:nvSpPr>
        <p:spPr>
          <a:xfrm>
            <a:off x="727650" y="1348825"/>
            <a:ext cx="7688700" cy="386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GRAPH GENERATION</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343" name="Google Shape;343;p52"/>
          <p:cNvPicPr preferRelativeResize="0"/>
          <p:nvPr/>
        </p:nvPicPr>
        <p:blipFill>
          <a:blip r:embed="rId3">
            <a:alphaModFix/>
          </a:blip>
          <a:stretch>
            <a:fillRect/>
          </a:stretch>
        </p:blipFill>
        <p:spPr>
          <a:xfrm>
            <a:off x="817900" y="1719575"/>
            <a:ext cx="7688701" cy="3494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773700" y="57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349" name="Google Shape;349;p53"/>
          <p:cNvSpPr txBox="1">
            <a:spLocks noGrp="1"/>
          </p:cNvSpPr>
          <p:nvPr>
            <p:ph type="body" idx="1"/>
          </p:nvPr>
        </p:nvSpPr>
        <p:spPr>
          <a:xfrm>
            <a:off x="727650" y="1370950"/>
            <a:ext cx="7688700" cy="37107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500" dirty="0">
                <a:solidFill>
                  <a:srgbClr val="000000"/>
                </a:solidFill>
                <a:latin typeface="Times New Roman"/>
                <a:ea typeface="Times New Roman"/>
                <a:cs typeface="Times New Roman"/>
                <a:sym typeface="Times New Roman"/>
              </a:rPr>
              <a:t>The 'Gesture-Based Fan' recognizes hand gestures to function without a remote and adapt to its user's preferences. The camera detects the user's hand movements and uses image recognition to translate that into commands for the fan. This idea project designed a automated fan based on the Arduino platform, which can be operated by human motion and would thus be usable by people of varying ages and abilities.</a:t>
            </a:r>
            <a:endParaRPr sz="1500" dirty="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 sz="1500" dirty="0">
                <a:solidFill>
                  <a:srgbClr val="000000"/>
                </a:solidFill>
                <a:latin typeface="Times New Roman"/>
                <a:ea typeface="Times New Roman"/>
                <a:cs typeface="Times New Roman"/>
                <a:sym typeface="Times New Roman"/>
              </a:rPr>
              <a:t>Without having to appear on camera, we can control the fan with a custom-made app on our mobile devices. This kind of technology might be used to improve a wide variety of household products, including lights, fans, and even smart-gas hob regulators.</a:t>
            </a:r>
            <a:endParaRPr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663075" y="566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PAPER STATUS</a:t>
            </a:r>
            <a:endParaRPr/>
          </a:p>
        </p:txBody>
      </p:sp>
      <p:sp>
        <p:nvSpPr>
          <p:cNvPr id="355" name="Google Shape;355;p54"/>
          <p:cNvSpPr txBox="1">
            <a:spLocks noGrp="1"/>
          </p:cNvSpPr>
          <p:nvPr>
            <p:ph type="body" idx="1"/>
          </p:nvPr>
        </p:nvSpPr>
        <p:spPr>
          <a:xfrm>
            <a:off x="727650" y="115545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dirty="0">
                <a:latin typeface="Times New Roman"/>
                <a:ea typeface="Times New Roman"/>
                <a:cs typeface="Times New Roman"/>
                <a:sym typeface="Times New Roman"/>
              </a:rPr>
              <a:t>Paper Submitted: (Mail sent to Course Faculty )</a:t>
            </a:r>
            <a:endParaRPr sz="14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20D25F3-FFF1-7A4F-E5FC-928B561395C7}"/>
              </a:ext>
            </a:extLst>
          </p:cNvPr>
          <p:cNvPicPr>
            <a:picLocks noChangeAspect="1"/>
          </p:cNvPicPr>
          <p:nvPr/>
        </p:nvPicPr>
        <p:blipFill>
          <a:blip r:embed="rId3"/>
          <a:stretch>
            <a:fillRect/>
          </a:stretch>
        </p:blipFill>
        <p:spPr>
          <a:xfrm>
            <a:off x="471488" y="1607344"/>
            <a:ext cx="8454723" cy="33147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55"/>
          <p:cNvPicPr preferRelativeResize="0"/>
          <p:nvPr/>
        </p:nvPicPr>
        <p:blipFill>
          <a:blip r:embed="rId3">
            <a:alphaModFix/>
          </a:blip>
          <a:stretch>
            <a:fillRect/>
          </a:stretch>
        </p:blipFill>
        <p:spPr>
          <a:xfrm>
            <a:off x="1291700" y="782925"/>
            <a:ext cx="6121575" cy="371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64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with Requirements</a:t>
            </a:r>
            <a:endParaRPr/>
          </a:p>
        </p:txBody>
      </p:sp>
      <p:sp>
        <p:nvSpPr>
          <p:cNvPr id="111" name="Google Shape;111;p17"/>
          <p:cNvSpPr txBox="1">
            <a:spLocks noGrp="1"/>
          </p:cNvSpPr>
          <p:nvPr>
            <p:ph type="body" idx="1"/>
          </p:nvPr>
        </p:nvSpPr>
        <p:spPr>
          <a:xfrm>
            <a:off x="727650" y="1291375"/>
            <a:ext cx="7688700" cy="366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Requirement Specification:</a:t>
            </a: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solidFill>
                  <a:schemeClr val="dk2"/>
                </a:solidFill>
                <a:highlight>
                  <a:schemeClr val="lt1"/>
                </a:highlight>
                <a:latin typeface="Times New Roman"/>
                <a:ea typeface="Times New Roman"/>
                <a:cs typeface="Times New Roman"/>
                <a:sym typeface="Times New Roman"/>
              </a:rPr>
              <a:t> A possible set of requirement specifications for the proposed system is,</a:t>
            </a:r>
          </a:p>
          <a:p>
            <a:pPr marL="0" lvl="0" indent="0" algn="l" rtl="0">
              <a:spcBef>
                <a:spcPts val="1200"/>
              </a:spcBef>
              <a:spcAft>
                <a:spcPts val="0"/>
              </a:spcAft>
              <a:buNone/>
            </a:pPr>
            <a:r>
              <a:rPr lang="en" sz="1200" b="1" dirty="0">
                <a:solidFill>
                  <a:schemeClr val="dk2"/>
                </a:solidFill>
                <a:highlight>
                  <a:schemeClr val="lt1"/>
                </a:highlight>
                <a:latin typeface="Times New Roman"/>
                <a:ea typeface="Times New Roman"/>
                <a:cs typeface="Times New Roman"/>
                <a:sym typeface="Times New Roman"/>
              </a:rPr>
              <a:t>Hardware Requirement</a:t>
            </a:r>
          </a:p>
          <a:p>
            <a:pPr marL="171450" indent="-171450">
              <a:spcBef>
                <a:spcPts val="1200"/>
              </a:spcBef>
              <a:buFont typeface="Wingdings" panose="05000000000000000000" pitchFamily="2" charset="2"/>
              <a:buChar char="v"/>
            </a:pPr>
            <a:r>
              <a:rPr lang="en" sz="1100" dirty="0">
                <a:solidFill>
                  <a:schemeClr val="dk2"/>
                </a:solidFill>
                <a:highlight>
                  <a:schemeClr val="lt1"/>
                </a:highlight>
                <a:latin typeface="Times New Roman"/>
                <a:ea typeface="Times New Roman"/>
                <a:cs typeface="Times New Roman"/>
                <a:sym typeface="Times New Roman"/>
              </a:rPr>
              <a:t>Arduino Board</a:t>
            </a:r>
          </a:p>
          <a:p>
            <a:pPr marL="171450" indent="-171450">
              <a:spcBef>
                <a:spcPts val="1200"/>
              </a:spcBef>
              <a:buFont typeface="Wingdings" panose="05000000000000000000" pitchFamily="2" charset="2"/>
              <a:buChar char="v"/>
            </a:pPr>
            <a:r>
              <a:rPr lang="en" sz="1100" dirty="0">
                <a:solidFill>
                  <a:schemeClr val="dk2"/>
                </a:solidFill>
                <a:highlight>
                  <a:schemeClr val="lt1"/>
                </a:highlight>
                <a:latin typeface="Times New Roman"/>
                <a:ea typeface="Times New Roman"/>
                <a:cs typeface="Times New Roman"/>
                <a:sym typeface="Times New Roman"/>
              </a:rPr>
              <a:t>Connection wires</a:t>
            </a:r>
          </a:p>
          <a:p>
            <a:pPr marL="171450" indent="-171450">
              <a:spcBef>
                <a:spcPts val="1200"/>
              </a:spcBef>
              <a:buFont typeface="Wingdings" panose="05000000000000000000" pitchFamily="2" charset="2"/>
              <a:buChar char="v"/>
            </a:pPr>
            <a:r>
              <a:rPr lang="en-US" sz="1100" dirty="0">
                <a:solidFill>
                  <a:schemeClr val="dk2"/>
                </a:solidFill>
                <a:latin typeface="Times New Roman"/>
                <a:ea typeface="Times New Roman"/>
                <a:cs typeface="Times New Roman"/>
                <a:sym typeface="Times New Roman"/>
              </a:rPr>
              <a:t>5V Fan</a:t>
            </a:r>
          </a:p>
          <a:p>
            <a:pPr marL="171450" indent="-171450">
              <a:spcBef>
                <a:spcPts val="1200"/>
              </a:spcBef>
              <a:buFont typeface="Wingdings" panose="05000000000000000000" pitchFamily="2" charset="2"/>
              <a:buChar char="v"/>
            </a:pPr>
            <a:r>
              <a:rPr lang="en-US" sz="1100" dirty="0">
                <a:solidFill>
                  <a:schemeClr val="dk2"/>
                </a:solidFill>
                <a:latin typeface="Times New Roman"/>
                <a:ea typeface="Times New Roman"/>
                <a:cs typeface="Times New Roman"/>
                <a:sym typeface="Times New Roman"/>
              </a:rPr>
              <a:t>2G RAM</a:t>
            </a:r>
          </a:p>
          <a:p>
            <a:pPr marL="152400" lvl="0" indent="0" algn="l" rtl="0">
              <a:spcBef>
                <a:spcPts val="0"/>
              </a:spcBef>
              <a:spcAft>
                <a:spcPts val="0"/>
              </a:spcAft>
              <a:buClr>
                <a:schemeClr val="dk2"/>
              </a:buClr>
              <a:buSzPts val="1200"/>
              <a:buNone/>
            </a:pPr>
            <a:endParaRPr lang="en" sz="1200" dirty="0">
              <a:solidFill>
                <a:schemeClr val="dk2"/>
              </a:solidFill>
              <a:highlight>
                <a:schemeClr val="lt1"/>
              </a:highlight>
              <a:latin typeface="Times New Roman"/>
              <a:ea typeface="Times New Roman"/>
              <a:cs typeface="Times New Roman"/>
              <a:sym typeface="Times New Roman"/>
            </a:endParaRPr>
          </a:p>
          <a:p>
            <a:pPr marL="152400" lvl="0" indent="0" algn="l" rtl="0">
              <a:spcBef>
                <a:spcPts val="0"/>
              </a:spcBef>
              <a:spcAft>
                <a:spcPts val="0"/>
              </a:spcAft>
              <a:buClr>
                <a:schemeClr val="dk2"/>
              </a:buClr>
              <a:buSzPts val="1200"/>
              <a:buNone/>
            </a:pPr>
            <a:endParaRPr lang="en-US" sz="1200" dirty="0">
              <a:solidFill>
                <a:schemeClr val="dk2"/>
              </a:solidFill>
              <a:highlight>
                <a:schemeClr val="lt1"/>
              </a:highlight>
              <a:latin typeface="Times New Roman"/>
              <a:ea typeface="Times New Roman"/>
              <a:cs typeface="Times New Roman"/>
              <a:sym typeface="Times New Roman"/>
            </a:endParaRPr>
          </a:p>
          <a:p>
            <a:pPr marL="0" lvl="0" indent="0" algn="l" rtl="0">
              <a:spcBef>
                <a:spcPts val="0"/>
              </a:spcBef>
              <a:spcAft>
                <a:spcPts val="1200"/>
              </a:spcAft>
              <a:buNone/>
            </a:pPr>
            <a:endParaRPr sz="1400" b="1" dirty="0">
              <a:solidFill>
                <a:schemeClr val="dk2"/>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E0C97F91-63D1-F8F4-3240-89BBB5678097}"/>
              </a:ext>
            </a:extLst>
          </p:cNvPr>
          <p:cNvSpPr txBox="1"/>
          <p:nvPr/>
        </p:nvSpPr>
        <p:spPr>
          <a:xfrm>
            <a:off x="2436019" y="2143124"/>
            <a:ext cx="2521744" cy="1785104"/>
          </a:xfrm>
          <a:prstGeom prst="rect">
            <a:avLst/>
          </a:prstGeom>
          <a:noFill/>
        </p:spPr>
        <p:txBody>
          <a:bodyPr wrap="square" rtlCol="0">
            <a:spAutoFit/>
          </a:bodyPr>
          <a:lstStyle/>
          <a:p>
            <a:pPr marL="0" lvl="0" indent="0" algn="l" rtl="0">
              <a:spcBef>
                <a:spcPts val="1200"/>
              </a:spcBef>
              <a:spcAft>
                <a:spcPts val="0"/>
              </a:spcAft>
              <a:buNone/>
            </a:pPr>
            <a:r>
              <a:rPr lang="fr-FR" sz="1200" b="1" dirty="0">
                <a:solidFill>
                  <a:schemeClr val="dk2"/>
                </a:solidFill>
                <a:latin typeface="Times New Roman"/>
                <a:ea typeface="Times New Roman"/>
                <a:cs typeface="Times New Roman"/>
                <a:sym typeface="Times New Roman"/>
              </a:rPr>
              <a:t>Software Requirement</a:t>
            </a:r>
          </a:p>
          <a:p>
            <a:pPr marL="171450" lvl="0" indent="-171450" algn="l" rtl="0">
              <a:spcBef>
                <a:spcPts val="1200"/>
              </a:spcBef>
              <a:spcAft>
                <a:spcPts val="0"/>
              </a:spcAft>
              <a:buFont typeface="Wingdings" panose="05000000000000000000" pitchFamily="2" charset="2"/>
              <a:buChar char="v"/>
            </a:pPr>
            <a:r>
              <a:rPr lang="fr-FR" sz="1100" dirty="0">
                <a:solidFill>
                  <a:schemeClr val="dk2"/>
                </a:solidFill>
                <a:latin typeface="Times New Roman"/>
                <a:ea typeface="Times New Roman"/>
                <a:cs typeface="Times New Roman"/>
                <a:sym typeface="Times New Roman"/>
              </a:rPr>
              <a:t>Python environment</a:t>
            </a:r>
          </a:p>
          <a:p>
            <a:pPr marL="171450" lvl="0" indent="-171450" algn="l" rtl="0">
              <a:spcBef>
                <a:spcPts val="1200"/>
              </a:spcBef>
              <a:spcAft>
                <a:spcPts val="0"/>
              </a:spcAft>
              <a:buFont typeface="Wingdings" panose="05000000000000000000" pitchFamily="2" charset="2"/>
              <a:buChar char="v"/>
            </a:pPr>
            <a:r>
              <a:rPr lang="fr-FR" sz="1100" dirty="0">
                <a:solidFill>
                  <a:schemeClr val="dk2"/>
                </a:solidFill>
                <a:latin typeface="Times New Roman"/>
                <a:ea typeface="Times New Roman"/>
                <a:cs typeface="Times New Roman"/>
                <a:sym typeface="Times New Roman"/>
              </a:rPr>
              <a:t>Port Manager</a:t>
            </a:r>
          </a:p>
          <a:p>
            <a:pPr marL="171450" lvl="0" indent="-171450" algn="l" rtl="0">
              <a:spcBef>
                <a:spcPts val="1200"/>
              </a:spcBef>
              <a:spcAft>
                <a:spcPts val="0"/>
              </a:spcAft>
              <a:buFont typeface="Wingdings" panose="05000000000000000000" pitchFamily="2" charset="2"/>
              <a:buChar char="v"/>
            </a:pPr>
            <a:r>
              <a:rPr lang="fr-FR" sz="1100" dirty="0">
                <a:solidFill>
                  <a:schemeClr val="dk2"/>
                </a:solidFill>
                <a:latin typeface="Times New Roman"/>
                <a:ea typeface="Times New Roman"/>
                <a:cs typeface="Times New Roman"/>
                <a:sym typeface="Times New Roman"/>
              </a:rPr>
              <a:t>VS CODE</a:t>
            </a:r>
          </a:p>
          <a:p>
            <a:pPr marL="171450" lvl="0" indent="-171450" algn="l" rtl="0">
              <a:spcBef>
                <a:spcPts val="1200"/>
              </a:spcBef>
              <a:spcAft>
                <a:spcPts val="0"/>
              </a:spcAft>
              <a:buFont typeface="Wingdings" panose="05000000000000000000" pitchFamily="2" charset="2"/>
              <a:buChar char="v"/>
            </a:pPr>
            <a:r>
              <a:rPr lang="fr-FR" sz="1100" dirty="0">
                <a:solidFill>
                  <a:schemeClr val="dk2"/>
                </a:solidFill>
                <a:latin typeface="Times New Roman"/>
                <a:ea typeface="Times New Roman"/>
                <a:cs typeface="Times New Roman"/>
                <a:sym typeface="Times New Roman"/>
              </a:rPr>
              <a:t>Arduino IDE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7650" y="591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sp>
        <p:nvSpPr>
          <p:cNvPr id="124" name="Google Shape;124;p19"/>
          <p:cNvSpPr txBox="1">
            <a:spLocks noGrp="1"/>
          </p:cNvSpPr>
          <p:nvPr>
            <p:ph type="body" idx="1"/>
          </p:nvPr>
        </p:nvSpPr>
        <p:spPr>
          <a:xfrm>
            <a:off x="729450" y="1304600"/>
            <a:ext cx="7688700" cy="37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HTA:</a:t>
            </a:r>
            <a:endParaRPr sz="14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sz="1400" b="1">
              <a:solidFill>
                <a:schemeClr val="dk2"/>
              </a:solidFill>
              <a:latin typeface="Times New Roman"/>
              <a:ea typeface="Times New Roman"/>
              <a:cs typeface="Times New Roman"/>
              <a:sym typeface="Times New Roman"/>
            </a:endParaRPr>
          </a:p>
        </p:txBody>
      </p:sp>
      <p:pic>
        <p:nvPicPr>
          <p:cNvPr id="125" name="Google Shape;125;p19"/>
          <p:cNvPicPr preferRelativeResize="0"/>
          <p:nvPr/>
        </p:nvPicPr>
        <p:blipFill>
          <a:blip r:embed="rId3">
            <a:alphaModFix/>
          </a:blip>
          <a:stretch>
            <a:fillRect/>
          </a:stretch>
        </p:blipFill>
        <p:spPr>
          <a:xfrm>
            <a:off x="4185625" y="528850"/>
            <a:ext cx="3976975" cy="4517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sp>
        <p:nvSpPr>
          <p:cNvPr id="131" name="Google Shape;131;p20"/>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dirty="0">
                <a:solidFill>
                  <a:schemeClr val="dk2"/>
                </a:solidFill>
                <a:latin typeface="Times New Roman"/>
                <a:ea typeface="Times New Roman"/>
                <a:cs typeface="Times New Roman"/>
                <a:sym typeface="Times New Roman"/>
              </a:rPr>
              <a:t>Interaction Design:</a:t>
            </a: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200" dirty="0">
                <a:solidFill>
                  <a:schemeClr val="dk2"/>
                </a:solidFill>
                <a:highlight>
                  <a:schemeClr val="lt1"/>
                </a:highlight>
                <a:latin typeface="Times New Roman"/>
                <a:ea typeface="Times New Roman"/>
                <a:cs typeface="Times New Roman"/>
                <a:sym typeface="Times New Roman"/>
              </a:rPr>
              <a:t>The possible terms for the proposed system is,</a:t>
            </a:r>
            <a:endParaRPr sz="1200" dirty="0">
              <a:solidFill>
                <a:schemeClr val="dk2"/>
              </a:solidFill>
              <a:highlight>
                <a:schemeClr val="lt1"/>
              </a:highlight>
              <a:latin typeface="Times New Roman"/>
              <a:ea typeface="Times New Roman"/>
              <a:cs typeface="Times New Roman"/>
              <a:sym typeface="Times New Roman"/>
            </a:endParaRPr>
          </a:p>
          <a:p>
            <a:pPr marL="457200" lvl="0" indent="-304800" algn="l" rtl="0">
              <a:spcBef>
                <a:spcPts val="1500"/>
              </a:spcBef>
              <a:spcAft>
                <a:spcPts val="0"/>
              </a:spcAft>
              <a:buClr>
                <a:schemeClr val="dk2"/>
              </a:buClr>
              <a:buSzPts val="1200"/>
              <a:buFont typeface="Times New Roman"/>
              <a:buChar char="●"/>
            </a:pPr>
            <a:r>
              <a:rPr lang="en" sz="1200" dirty="0">
                <a:solidFill>
                  <a:schemeClr val="dk2"/>
                </a:solidFill>
                <a:highlight>
                  <a:schemeClr val="lt1"/>
                </a:highlight>
                <a:latin typeface="Times New Roman"/>
                <a:ea typeface="Times New Roman"/>
                <a:cs typeface="Times New Roman"/>
                <a:sym typeface="Times New Roman"/>
              </a:rPr>
              <a:t>Inclusive interaction design for fan automation solution for disabled</a:t>
            </a:r>
            <a:endParaRPr sz="1200" dirty="0">
              <a:solidFill>
                <a:schemeClr val="dk2"/>
              </a:solidFill>
              <a:highlight>
                <a:schemeClr val="lt1"/>
              </a:highlight>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highlight>
                  <a:schemeClr val="lt1"/>
                </a:highlight>
                <a:latin typeface="Times New Roman"/>
                <a:ea typeface="Times New Roman"/>
                <a:cs typeface="Times New Roman"/>
                <a:sym typeface="Times New Roman"/>
              </a:rPr>
              <a:t>User-centered design for fan automation control for differently abled</a:t>
            </a:r>
            <a:endParaRPr sz="1200" dirty="0">
              <a:solidFill>
                <a:schemeClr val="dk2"/>
              </a:solidFill>
              <a:highlight>
                <a:schemeClr val="lt1"/>
              </a:highlight>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dirty="0">
                <a:solidFill>
                  <a:schemeClr val="dk2"/>
                </a:solidFill>
                <a:highlight>
                  <a:schemeClr val="lt1"/>
                </a:highlight>
                <a:latin typeface="Times New Roman"/>
                <a:ea typeface="Times New Roman"/>
                <a:cs typeface="Times New Roman"/>
                <a:sym typeface="Times New Roman"/>
              </a:rPr>
              <a:t>Accessibility fan control interface design for disabled</a:t>
            </a:r>
            <a:endParaRPr sz="1200" dirty="0">
              <a:solidFill>
                <a:schemeClr val="dk2"/>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None/>
            </a:pPr>
            <a:endParaRPr sz="1400" b="1"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400" b="1" dirty="0">
                <a:solidFill>
                  <a:schemeClr val="dk2"/>
                </a:solidFill>
                <a:latin typeface="Times New Roman"/>
                <a:ea typeface="Times New Roman"/>
                <a:cs typeface="Times New Roman"/>
                <a:sym typeface="Times New Roman"/>
              </a:rPr>
              <a:t>Stakeholder Identification:</a:t>
            </a:r>
            <a:endParaRPr sz="1400" b="1" dirty="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2"/>
                </a:solidFill>
                <a:latin typeface="Times New Roman"/>
                <a:ea typeface="Times New Roman"/>
                <a:cs typeface="Times New Roman"/>
                <a:sym typeface="Times New Roman"/>
              </a:rPr>
              <a:t>Classification of the stakeholders for the "Fan speed controller using hand gestures" project into primary, secondary, and tertiary categories:</a:t>
            </a:r>
            <a:endParaRPr sz="1200" dirty="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u="sng" dirty="0">
                <a:solidFill>
                  <a:schemeClr val="dk2"/>
                </a:solidFill>
                <a:latin typeface="Times New Roman"/>
                <a:ea typeface="Times New Roman"/>
                <a:cs typeface="Times New Roman"/>
                <a:sym typeface="Times New Roman"/>
              </a:rPr>
              <a:t>Primary stakeholders:</a:t>
            </a:r>
            <a:endParaRPr sz="1200" u="sng" dirty="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2"/>
                </a:solidFill>
                <a:latin typeface="Times New Roman"/>
                <a:ea typeface="Times New Roman"/>
                <a:cs typeface="Times New Roman"/>
                <a:sym typeface="Times New Roman"/>
              </a:rPr>
              <a:t>End users, Developers</a:t>
            </a:r>
            <a:endParaRPr sz="1200" dirty="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2"/>
                </a:solidFill>
                <a:latin typeface="Times New Roman"/>
                <a:ea typeface="Times New Roman"/>
                <a:cs typeface="Times New Roman"/>
                <a:sym typeface="Times New Roman"/>
              </a:rPr>
              <a:t>These stakeholders are directly involved in the development and use of the system, and their needs and requirements should be given the highest priority.</a:t>
            </a:r>
            <a:endParaRPr sz="1200" dirty="0">
              <a:solidFill>
                <a:schemeClr val="dk2"/>
              </a:solidFill>
              <a:latin typeface="Times New Roman"/>
              <a:ea typeface="Times New Roman"/>
              <a:cs typeface="Times New Roman"/>
              <a:sym typeface="Times New Roman"/>
            </a:endParaRPr>
          </a:p>
          <a:p>
            <a:pPr marL="0" lvl="0" indent="0" algn="l" rtl="0">
              <a:spcBef>
                <a:spcPts val="0"/>
              </a:spcBef>
              <a:spcAft>
                <a:spcPts val="1200"/>
              </a:spcAft>
              <a:buNone/>
            </a:pPr>
            <a:endParaRPr sz="1400" b="1" dirty="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sp>
        <p:nvSpPr>
          <p:cNvPr id="137" name="Google Shape;137;p21"/>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2"/>
                </a:solidFill>
                <a:latin typeface="Times New Roman"/>
                <a:ea typeface="Times New Roman"/>
                <a:cs typeface="Times New Roman"/>
                <a:sym typeface="Times New Roman"/>
              </a:rPr>
              <a:t>Stakeholder Identification:</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u="sng">
                <a:solidFill>
                  <a:schemeClr val="dk2"/>
                </a:solidFill>
                <a:latin typeface="Times New Roman"/>
                <a:ea typeface="Times New Roman"/>
                <a:cs typeface="Times New Roman"/>
                <a:sym typeface="Times New Roman"/>
              </a:rPr>
              <a:t>Secondary stakeholders:</a:t>
            </a:r>
            <a:endParaRPr sz="1200" u="sng">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dk2"/>
                </a:solidFill>
                <a:latin typeface="Times New Roman"/>
                <a:ea typeface="Times New Roman"/>
                <a:cs typeface="Times New Roman"/>
                <a:sym typeface="Times New Roman"/>
              </a:rPr>
              <a:t>Project managers, Quality assurance team, Investors, Suppliers, Regulators, Service providers, Marketing team</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dk2"/>
                </a:solidFill>
                <a:latin typeface="Times New Roman"/>
                <a:ea typeface="Times New Roman"/>
                <a:cs typeface="Times New Roman"/>
                <a:sym typeface="Times New Roman"/>
              </a:rPr>
              <a:t>These stakeholders are indirectly involved in the development and use of the system, and their needs and requirements should also be taken into account. They may have an impact on the success or failure of the project and should be considered when making decisions.</a:t>
            </a:r>
            <a:endParaRPr sz="1200" b="1">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u="sng">
                <a:solidFill>
                  <a:schemeClr val="dk2"/>
                </a:solidFill>
                <a:latin typeface="Times New Roman"/>
                <a:ea typeface="Times New Roman"/>
                <a:cs typeface="Times New Roman"/>
                <a:sym typeface="Times New Roman"/>
              </a:rPr>
              <a:t>Tertiary stakeholders:</a:t>
            </a:r>
            <a:endParaRPr sz="1200" u="sng">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dk2"/>
                </a:solidFill>
                <a:latin typeface="Times New Roman"/>
                <a:ea typeface="Times New Roman"/>
                <a:cs typeface="Times New Roman"/>
                <a:sym typeface="Times New Roman"/>
              </a:rPr>
              <a:t>Competitors, Partners, Other members of the community</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a:solidFill>
                  <a:schemeClr val="dk2"/>
                </a:solidFill>
                <a:latin typeface="Times New Roman"/>
                <a:ea typeface="Times New Roman"/>
                <a:cs typeface="Times New Roman"/>
                <a:sym typeface="Times New Roman"/>
              </a:rPr>
              <a:t>These stakeholders are not directly involved in the development and use of the system, but they may be impacted by the project in some way. Their needs and requirements should also be considered, but to a lesser extent than primary and secondary stakeholders</a:t>
            </a:r>
            <a:endParaRPr sz="120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b="1">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7650" y="617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Specifications</a:t>
            </a:r>
            <a:endParaRPr/>
          </a:p>
        </p:txBody>
      </p:sp>
      <p:sp>
        <p:nvSpPr>
          <p:cNvPr id="143" name="Google Shape;143;p22"/>
          <p:cNvSpPr txBox="1">
            <a:spLocks noGrp="1"/>
          </p:cNvSpPr>
          <p:nvPr>
            <p:ph type="body" idx="1"/>
          </p:nvPr>
        </p:nvSpPr>
        <p:spPr>
          <a:xfrm>
            <a:off x="729450" y="1344275"/>
            <a:ext cx="7688700" cy="3728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b="1" dirty="0">
                <a:solidFill>
                  <a:schemeClr val="dk2"/>
                </a:solidFill>
                <a:latin typeface="Times New Roman"/>
                <a:ea typeface="Times New Roman"/>
                <a:cs typeface="Times New Roman"/>
                <a:sym typeface="Times New Roman"/>
              </a:rPr>
              <a:t>Storyboarding:</a:t>
            </a:r>
            <a:endParaRPr sz="5600" b="1"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4965" u="sng" dirty="0">
                <a:solidFill>
                  <a:srgbClr val="000000"/>
                </a:solidFill>
                <a:latin typeface="Times New Roman"/>
                <a:ea typeface="Times New Roman"/>
                <a:cs typeface="Times New Roman"/>
                <a:sym typeface="Times New Roman"/>
              </a:rPr>
              <a:t>Panel 1:</a:t>
            </a:r>
            <a:r>
              <a:rPr lang="en" sz="4965" dirty="0">
                <a:solidFill>
                  <a:srgbClr val="000000"/>
                </a:solidFill>
                <a:latin typeface="Times New Roman"/>
                <a:ea typeface="Times New Roman"/>
                <a:cs typeface="Times New Roman"/>
                <a:sym typeface="Times New Roman"/>
              </a:rPr>
              <a:t> A person with limited mobility is sitting in a room, trying to adjust the fan speed using a traditional fan controller that is difficult for them to use.</a:t>
            </a:r>
            <a:endParaRPr sz="4965"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965" u="sng" dirty="0">
                <a:solidFill>
                  <a:srgbClr val="000000"/>
                </a:solidFill>
                <a:latin typeface="Times New Roman"/>
                <a:ea typeface="Times New Roman"/>
                <a:cs typeface="Times New Roman"/>
                <a:sym typeface="Times New Roman"/>
              </a:rPr>
              <a:t>Panel 2:</a:t>
            </a:r>
            <a:r>
              <a:rPr lang="en" sz="4965" dirty="0">
                <a:solidFill>
                  <a:srgbClr val="000000"/>
                </a:solidFill>
                <a:latin typeface="Times New Roman"/>
                <a:ea typeface="Times New Roman"/>
                <a:cs typeface="Times New Roman"/>
                <a:sym typeface="Times New Roman"/>
              </a:rPr>
              <a:t> The person sees a laptop with a camera and comes up with an idea to use hand gestures to control the fan, which would be easier for them to do.</a:t>
            </a:r>
            <a:endParaRPr sz="4965"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965" u="sng" dirty="0">
                <a:solidFill>
                  <a:srgbClr val="000000"/>
                </a:solidFill>
                <a:latin typeface="Times New Roman"/>
                <a:ea typeface="Times New Roman"/>
                <a:cs typeface="Times New Roman"/>
                <a:sym typeface="Times New Roman"/>
              </a:rPr>
              <a:t>Panel 3:</a:t>
            </a:r>
            <a:r>
              <a:rPr lang="en" sz="4965" dirty="0">
                <a:solidFill>
                  <a:srgbClr val="000000"/>
                </a:solidFill>
                <a:latin typeface="Times New Roman"/>
                <a:ea typeface="Times New Roman"/>
                <a:cs typeface="Times New Roman"/>
                <a:sym typeface="Times New Roman"/>
              </a:rPr>
              <a:t> The person starts researching and experimenting with different computer vision libraries and gesture recognition algorithms that are tailored to their unique needs.</a:t>
            </a:r>
            <a:endParaRPr sz="4965"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965" u="sng" dirty="0">
                <a:solidFill>
                  <a:srgbClr val="000000"/>
                </a:solidFill>
                <a:latin typeface="Times New Roman"/>
                <a:ea typeface="Times New Roman"/>
                <a:cs typeface="Times New Roman"/>
                <a:sym typeface="Times New Roman"/>
              </a:rPr>
              <a:t>Panel 4:</a:t>
            </a:r>
            <a:r>
              <a:rPr lang="en" sz="4965" dirty="0">
                <a:solidFill>
                  <a:srgbClr val="000000"/>
                </a:solidFill>
                <a:latin typeface="Times New Roman"/>
                <a:ea typeface="Times New Roman"/>
                <a:cs typeface="Times New Roman"/>
                <a:sym typeface="Times New Roman"/>
              </a:rPr>
              <a:t> The person settles on using the Mediapipe and OpenCV libraries to detect hand gestures in real-time, and modifies the gesture recognition algorithm to suit their specific hand movements.</a:t>
            </a:r>
            <a:endParaRPr sz="4965"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965" u="sng" dirty="0">
                <a:solidFill>
                  <a:srgbClr val="000000"/>
                </a:solidFill>
                <a:latin typeface="Times New Roman"/>
                <a:ea typeface="Times New Roman"/>
                <a:cs typeface="Times New Roman"/>
                <a:sym typeface="Times New Roman"/>
              </a:rPr>
              <a:t>Panel 5:</a:t>
            </a:r>
            <a:r>
              <a:rPr lang="en" sz="4965" dirty="0">
                <a:solidFill>
                  <a:srgbClr val="000000"/>
                </a:solidFill>
                <a:latin typeface="Times New Roman"/>
                <a:ea typeface="Times New Roman"/>
                <a:cs typeface="Times New Roman"/>
                <a:sym typeface="Times New Roman"/>
              </a:rPr>
              <a:t> The person connects an Arduino board to the laptop and writes a code to control the fan speed based on the detected hand gesture.</a:t>
            </a:r>
            <a:endParaRPr sz="4965"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sz="4965" u="sng" dirty="0">
                <a:solidFill>
                  <a:srgbClr val="000000"/>
                </a:solidFill>
                <a:latin typeface="Times New Roman"/>
                <a:ea typeface="Times New Roman"/>
                <a:cs typeface="Times New Roman"/>
                <a:sym typeface="Times New Roman"/>
              </a:rPr>
              <a:t>Panel 6:</a:t>
            </a:r>
            <a:r>
              <a:rPr lang="en" sz="4965" dirty="0">
                <a:solidFill>
                  <a:srgbClr val="000000"/>
                </a:solidFill>
                <a:latin typeface="Times New Roman"/>
                <a:ea typeface="Times New Roman"/>
                <a:cs typeface="Times New Roman"/>
                <a:sym typeface="Times New Roman"/>
              </a:rPr>
              <a:t> The person tests the system and successfully controls the fan speed using hand gestures, feeling empowered by the ability to control their environment independently.</a:t>
            </a:r>
            <a:endParaRPr sz="4965" dirty="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3421</Words>
  <Application>Microsoft Office PowerPoint</Application>
  <PresentationFormat>On-screen Show (16:9)</PresentationFormat>
  <Paragraphs>240</Paragraphs>
  <Slides>43</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Lato</vt:lpstr>
      <vt:lpstr>Calibri</vt:lpstr>
      <vt:lpstr>Wingdings</vt:lpstr>
      <vt:lpstr>Arial</vt:lpstr>
      <vt:lpstr>Raleway</vt:lpstr>
      <vt:lpstr>Times New Roman</vt:lpstr>
      <vt:lpstr>Streamline</vt:lpstr>
      <vt:lpstr>Airflow Controller</vt:lpstr>
      <vt:lpstr>A Fan Automation Solution for the Differently Abled</vt:lpstr>
      <vt:lpstr>Introduction with Requirements</vt:lpstr>
      <vt:lpstr>Introduction with Requirements</vt:lpstr>
      <vt:lpstr>Introduction with Requirements</vt:lpstr>
      <vt:lpstr>Design Specifications</vt:lpstr>
      <vt:lpstr>Design Specifications</vt:lpstr>
      <vt:lpstr>Design Specifications</vt:lpstr>
      <vt:lpstr>Design Specifications</vt:lpstr>
      <vt:lpstr>Design Specifications</vt:lpstr>
      <vt:lpstr>Design Specifications</vt:lpstr>
      <vt:lpstr>Apply of Guidelines/Principles</vt:lpstr>
      <vt:lpstr>Apply of Guidelines/Principles</vt:lpstr>
      <vt:lpstr>Apply of Guidelines/Principles</vt:lpstr>
      <vt:lpstr>Apply of Guidelines/Principles</vt:lpstr>
      <vt:lpstr>PowerPoint Presentation</vt:lpstr>
      <vt:lpstr>Apply of Guidelines/Principles</vt:lpstr>
      <vt:lpstr>Communication, Collaboration and Groupware</vt:lpstr>
      <vt:lpstr>Implementation </vt:lpstr>
      <vt:lpstr>Implementation - Survey</vt:lpstr>
      <vt:lpstr>Implementation</vt:lpstr>
      <vt:lpstr>PowerPoint Presentation</vt:lpstr>
      <vt:lpstr>Working</vt:lpstr>
      <vt:lpstr>Implementation</vt:lpstr>
      <vt:lpstr>Implementation</vt:lpstr>
      <vt:lpstr>TESTING</vt:lpstr>
      <vt:lpstr>TESTING</vt:lpstr>
      <vt:lpstr>TESTING</vt:lpstr>
      <vt:lpstr>TESTING</vt:lpstr>
      <vt:lpstr>TESTING</vt:lpstr>
      <vt:lpstr>TESTING</vt:lpstr>
      <vt:lpstr>TESTING</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PAPER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 Controller</dc:title>
  <cp:lastModifiedBy>JAY JAJOO</cp:lastModifiedBy>
  <cp:revision>4</cp:revision>
  <dcterms:modified xsi:type="dcterms:W3CDTF">2023-04-14T11:06:31Z</dcterms:modified>
</cp:coreProperties>
</file>