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Fira Sans" panose="020B0503050000020004" pitchFamily="34" charset="0"/>
      <p:regular r:id="rId35"/>
      <p:bold r:id="rId36"/>
      <p:italic r:id="rId37"/>
      <p:boldItalic r:id="rId38"/>
    </p:embeddedFont>
    <p:embeddedFont>
      <p:font typeface="Fira Sans Light" panose="020B0403050000020004" pitchFamily="34" charset="0"/>
      <p:regular r:id="rId39"/>
      <p:bold r:id="rId40"/>
      <p:italic r:id="rId41"/>
      <p:boldItalic r:id="rId42"/>
    </p:embeddedFont>
    <p:embeddedFont>
      <p:font typeface="Fira Sans Medium" panose="020B0603050000020004" pitchFamily="34" charset="0"/>
      <p:regular r:id="rId43"/>
      <p:bold r:id="rId44"/>
      <p:italic r:id="rId45"/>
      <p:boldItalic r:id="rId46"/>
    </p:embeddedFont>
    <p:embeddedFont>
      <p:font typeface="Fira Sans SemiBold" panose="020B06030500000200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a96267d0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a96267d0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a96267d0b_9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a96267d0b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64d7d26ed_5_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64d7d26ed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64d7d26ed_0_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64d7d26e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a96267d0b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a96267d0b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a96267d0b_9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a96267d0b_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a96267d0b_9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a96267d0b_9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a96267d0b_9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a96267d0b_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a96267d0b_9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a96267d0b_9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a96267d0b_9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1a96267d0b_9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64d7d26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64d7d26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a96267d0b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a96267d0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a96267d0b_9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a96267d0b_9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a96267d0b_9_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a96267d0b_9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d64d7d26e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d64d7d26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d64d7d26e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d64d7d26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64d7d26e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d64d7d26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d64d7d26e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d64d7d26e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a96267d0b_9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1a96267d0b_9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d64d7d26ed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d64d7d26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64d7d26ed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d64d7d26ed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d64d7d26ed_2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d64d7d26ed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a96267d0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a96267d0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d64d7d26ed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d64d7d26ed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64d7d26ed_1_2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d64d7d26ed_1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64d7d26ed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64d7d26e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a96267d0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a96267d0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b6e8288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b6e8288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a96267d0b_9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a96267d0b_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64d7d26e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64d7d26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64d7d26e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d64d7d26e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a96267d0b_9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a96267d0b_9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CFE2F3"/>
        </a:soli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solidFill>
            <a:srgbClr val="9FC5E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solidFill>
            <a:srgbClr val="CCCCCC"/>
          </a:soli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solidFill>
            <a:srgbClr val="6FA8DC"/>
          </a:soli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5" name="Google Shape;75;p11"/>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6" name="Google Shape;76;p11"/>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7" name="Google Shape;77;p11"/>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8" name="Google Shape;78;p11"/>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0"/>
        <p:cNvGrpSpPr/>
        <p:nvPr/>
      </p:nvGrpSpPr>
      <p:grpSpPr>
        <a:xfrm>
          <a:off x="0" y="0"/>
          <a:ext cx="0" cy="0"/>
          <a:chOff x="0" y="0"/>
          <a:chExt cx="0" cy="0"/>
        </a:xfrm>
      </p:grpSpPr>
      <p:sp>
        <p:nvSpPr>
          <p:cNvPr id="81" name="Google Shape;81;p1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2" name="Google Shape;82;p1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3" name="Google Shape;83;p12"/>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779100" y="1984688"/>
            <a:ext cx="5040600" cy="6321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19" name="Google Shape;19;p3"/>
          <p:cNvSpPr txBox="1">
            <a:spLocks noGrp="1"/>
          </p:cNvSpPr>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2400"/>
              <a:buNone/>
              <a:defRPr/>
            </a:lvl1pPr>
            <a:lvl2pPr lvl="1">
              <a:spcBef>
                <a:spcPts val="800"/>
              </a:spcBef>
              <a:spcAft>
                <a:spcPts val="0"/>
              </a:spcAft>
              <a:buClr>
                <a:schemeClr val="dk1"/>
              </a:buClr>
              <a:buSzPts val="3000"/>
              <a:buNone/>
              <a:defRPr sz="3000"/>
            </a:lvl2pPr>
            <a:lvl3pPr lvl="2">
              <a:spcBef>
                <a:spcPts val="800"/>
              </a:spcBef>
              <a:spcAft>
                <a:spcPts val="0"/>
              </a:spcAft>
              <a:buClr>
                <a:schemeClr val="dk1"/>
              </a:buClr>
              <a:buSzPts val="3000"/>
              <a:buNone/>
              <a:defRPr sz="3000"/>
            </a:lvl3pPr>
            <a:lvl4pPr lvl="3">
              <a:spcBef>
                <a:spcPts val="800"/>
              </a:spcBef>
              <a:spcAft>
                <a:spcPts val="0"/>
              </a:spcAft>
              <a:buSzPts val="3000"/>
              <a:buNone/>
              <a:defRPr sz="3000"/>
            </a:lvl4pPr>
            <a:lvl5pPr lvl="4">
              <a:spcBef>
                <a:spcPts val="800"/>
              </a:spcBef>
              <a:spcAft>
                <a:spcPts val="0"/>
              </a:spcAft>
              <a:buSzPts val="3000"/>
              <a:buNone/>
              <a:defRPr sz="3000"/>
            </a:lvl5pPr>
            <a:lvl6pPr lvl="5">
              <a:spcBef>
                <a:spcPts val="800"/>
              </a:spcBef>
              <a:spcAft>
                <a:spcPts val="0"/>
              </a:spcAft>
              <a:buSzPts val="3000"/>
              <a:buNone/>
              <a:defRPr sz="3000"/>
            </a:lvl6pPr>
            <a:lvl7pPr lvl="6">
              <a:spcBef>
                <a:spcPts val="800"/>
              </a:spcBef>
              <a:spcAft>
                <a:spcPts val="0"/>
              </a:spcAft>
              <a:buSzPts val="3000"/>
              <a:buNone/>
              <a:defRPr sz="3000"/>
            </a:lvl7pPr>
            <a:lvl8pPr lvl="7">
              <a:spcBef>
                <a:spcPts val="800"/>
              </a:spcBef>
              <a:spcAft>
                <a:spcPts val="0"/>
              </a:spcAft>
              <a:buSzPts val="3000"/>
              <a:buNone/>
              <a:defRPr sz="3000"/>
            </a:lvl8pPr>
            <a:lvl9pPr lvl="8">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1777400" y="2161800"/>
            <a:ext cx="5589300" cy="819900"/>
          </a:xfrm>
          <a:prstGeom prst="rect">
            <a:avLst/>
          </a:prstGeom>
        </p:spPr>
        <p:txBody>
          <a:bodyPr spcFirstLastPara="1" wrap="square" lIns="0" tIns="0" rIns="0" bIns="0" anchor="ctr" anchorCtr="0">
            <a:noAutofit/>
          </a:bodyPr>
          <a:lstStyle>
            <a:lvl1pPr marL="457200" lvl="0" indent="-40640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marL="914400" lvl="1"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marL="1371600" lvl="2"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marL="1828800" lvl="3"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marL="2286000" lvl="4"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marL="2743200" lvl="5"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marL="3200400" lvl="6"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marL="3657600" lvl="7" indent="-40640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marL="4114800" lvl="8" indent="-40640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a:endParaRPr/>
          </a:p>
        </p:txBody>
      </p:sp>
      <p:sp>
        <p:nvSpPr>
          <p:cNvPr id="22" name="Google Shape;22;p4"/>
          <p:cNvSpPr txBox="1"/>
          <p:nvPr/>
        </p:nvSpPr>
        <p:spPr>
          <a:xfrm>
            <a:off x="3593400" y="286244"/>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5" name="Google Shape;25;p4"/>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6" name="Google Shape;26;p4"/>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7" name="Google Shape;27;p4"/>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8" name="Google Shape;28;p4"/>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9" name="Google Shape;29;p4"/>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D9D9D9"/>
          </a:soli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6FA8DC"/>
          </a:soli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9FC5E8"/>
          </a:soli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a:spcBef>
                <a:spcPts val="0"/>
              </a:spcBef>
              <a:spcAft>
                <a:spcPts val="0"/>
              </a:spcAft>
              <a:buSzPts val="2400"/>
              <a:buChar char="●"/>
              <a:defRPr/>
            </a:lvl1pPr>
            <a:lvl2pPr marL="914400" lvl="1" indent="-381000">
              <a:spcBef>
                <a:spcPts val="800"/>
              </a:spcBef>
              <a:spcAft>
                <a:spcPts val="0"/>
              </a:spcAft>
              <a:buSzPts val="2400"/>
              <a:buChar char="○"/>
              <a:defRPr/>
            </a:lvl2pPr>
            <a:lvl3pPr marL="1371600" lvl="2" indent="-381000">
              <a:spcBef>
                <a:spcPts val="800"/>
              </a:spcBef>
              <a:spcAft>
                <a:spcPts val="0"/>
              </a:spcAft>
              <a:buSzPts val="2400"/>
              <a:buChar char="■"/>
              <a:defRPr/>
            </a:lvl3pPr>
            <a:lvl4pPr marL="1828800" lvl="3" indent="-381000">
              <a:spcBef>
                <a:spcPts val="800"/>
              </a:spcBef>
              <a:spcAft>
                <a:spcPts val="0"/>
              </a:spcAft>
              <a:buSzPts val="2400"/>
              <a:buChar char="●"/>
              <a:defRPr/>
            </a:lvl4pPr>
            <a:lvl5pPr marL="2286000" lvl="4" indent="-381000">
              <a:spcBef>
                <a:spcPts val="800"/>
              </a:spcBef>
              <a:spcAft>
                <a:spcPts val="0"/>
              </a:spcAft>
              <a:buSzPts val="2400"/>
              <a:buChar char="○"/>
              <a:defRPr/>
            </a:lvl5pPr>
            <a:lvl6pPr marL="2743200" lvl="5" indent="-381000">
              <a:spcBef>
                <a:spcPts val="800"/>
              </a:spcBef>
              <a:spcAft>
                <a:spcPts val="0"/>
              </a:spcAft>
              <a:buSzPts val="2400"/>
              <a:buChar char="■"/>
              <a:defRPr/>
            </a:lvl6pPr>
            <a:lvl7pPr marL="3200400" lvl="6" indent="-381000">
              <a:spcBef>
                <a:spcPts val="800"/>
              </a:spcBef>
              <a:spcAft>
                <a:spcPts val="0"/>
              </a:spcAft>
              <a:buSzPts val="2400"/>
              <a:buChar char="●"/>
              <a:defRPr/>
            </a:lvl7pPr>
            <a:lvl8pPr marL="3657600" lvl="7" indent="-381000">
              <a:spcBef>
                <a:spcPts val="800"/>
              </a:spcBef>
              <a:spcAft>
                <a:spcPts val="0"/>
              </a:spcAft>
              <a:buSzPts val="2400"/>
              <a:buChar char="○"/>
              <a:defRPr/>
            </a:lvl8pPr>
            <a:lvl9pPr marL="4114800" lvl="8" indent="-38100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sz="2000"/>
            </a:lvl1pPr>
            <a:lvl2pPr marL="914400" lvl="1" indent="-355600">
              <a:spcBef>
                <a:spcPts val="800"/>
              </a:spcBef>
              <a:spcAft>
                <a:spcPts val="0"/>
              </a:spcAft>
              <a:buSzPts val="2000"/>
              <a:buChar char="○"/>
              <a:defRPr sz="2000"/>
            </a:lvl2pPr>
            <a:lvl3pPr marL="1371600" lvl="2" indent="-355600">
              <a:spcBef>
                <a:spcPts val="800"/>
              </a:spcBef>
              <a:spcAft>
                <a:spcPts val="0"/>
              </a:spcAft>
              <a:buSzPts val="2000"/>
              <a:buChar char="■"/>
              <a:defRPr sz="2000"/>
            </a:lvl3pPr>
            <a:lvl4pPr marL="1828800" lvl="3" indent="-355600">
              <a:spcBef>
                <a:spcPts val="800"/>
              </a:spcBef>
              <a:spcAft>
                <a:spcPts val="0"/>
              </a:spcAft>
              <a:buSzPts val="2000"/>
              <a:buChar char="●"/>
              <a:defRPr sz="2000"/>
            </a:lvl4pPr>
            <a:lvl5pPr marL="2286000" lvl="4" indent="-355600">
              <a:spcBef>
                <a:spcPts val="800"/>
              </a:spcBef>
              <a:spcAft>
                <a:spcPts val="0"/>
              </a:spcAft>
              <a:buSzPts val="2000"/>
              <a:buChar char="○"/>
              <a:defRPr sz="2000"/>
            </a:lvl5pPr>
            <a:lvl6pPr marL="2743200" lvl="5" indent="-355600">
              <a:spcBef>
                <a:spcPts val="800"/>
              </a:spcBef>
              <a:spcAft>
                <a:spcPts val="0"/>
              </a:spcAft>
              <a:buSzPts val="2000"/>
              <a:buChar char="■"/>
              <a:defRPr sz="2000"/>
            </a:lvl6pPr>
            <a:lvl7pPr marL="3200400" lvl="6" indent="-355600">
              <a:spcBef>
                <a:spcPts val="800"/>
              </a:spcBef>
              <a:spcAft>
                <a:spcPts val="0"/>
              </a:spcAft>
              <a:buSzPts val="2000"/>
              <a:buChar char="●"/>
              <a:defRPr sz="2000"/>
            </a:lvl7pPr>
            <a:lvl8pPr marL="3657600" lvl="7" indent="-355600">
              <a:spcBef>
                <a:spcPts val="800"/>
              </a:spcBef>
              <a:spcAft>
                <a:spcPts val="0"/>
              </a:spcAft>
              <a:buSzPts val="2000"/>
              <a:buChar char="○"/>
              <a:defRPr sz="2000"/>
            </a:lvl8pPr>
            <a:lvl9pPr marL="4114800" lvl="8" indent="-35560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a:spcBef>
                <a:spcPts val="0"/>
              </a:spcBef>
              <a:spcAft>
                <a:spcPts val="0"/>
              </a:spcAft>
              <a:buSzPts val="2000"/>
              <a:buChar char="●"/>
              <a:defRPr sz="2000"/>
            </a:lvl1pPr>
            <a:lvl2pPr marL="914400" lvl="1" indent="-355600">
              <a:spcBef>
                <a:spcPts val="800"/>
              </a:spcBef>
              <a:spcAft>
                <a:spcPts val="0"/>
              </a:spcAft>
              <a:buSzPts val="2000"/>
              <a:buChar char="○"/>
              <a:defRPr sz="2000"/>
            </a:lvl2pPr>
            <a:lvl3pPr marL="1371600" lvl="2" indent="-355600">
              <a:spcBef>
                <a:spcPts val="800"/>
              </a:spcBef>
              <a:spcAft>
                <a:spcPts val="0"/>
              </a:spcAft>
              <a:buSzPts val="2000"/>
              <a:buChar char="■"/>
              <a:defRPr sz="2000"/>
            </a:lvl3pPr>
            <a:lvl4pPr marL="1828800" lvl="3" indent="-355600">
              <a:spcBef>
                <a:spcPts val="800"/>
              </a:spcBef>
              <a:spcAft>
                <a:spcPts val="0"/>
              </a:spcAft>
              <a:buSzPts val="2000"/>
              <a:buChar char="●"/>
              <a:defRPr sz="2000"/>
            </a:lvl4pPr>
            <a:lvl5pPr marL="2286000" lvl="4" indent="-355600">
              <a:spcBef>
                <a:spcPts val="800"/>
              </a:spcBef>
              <a:spcAft>
                <a:spcPts val="0"/>
              </a:spcAft>
              <a:buSzPts val="2000"/>
              <a:buChar char="○"/>
              <a:defRPr sz="2000"/>
            </a:lvl5pPr>
            <a:lvl6pPr marL="2743200" lvl="5" indent="-355600">
              <a:spcBef>
                <a:spcPts val="800"/>
              </a:spcBef>
              <a:spcAft>
                <a:spcPts val="0"/>
              </a:spcAft>
              <a:buSzPts val="2000"/>
              <a:buChar char="■"/>
              <a:defRPr sz="2000"/>
            </a:lvl6pPr>
            <a:lvl7pPr marL="3200400" lvl="6" indent="-355600">
              <a:spcBef>
                <a:spcPts val="800"/>
              </a:spcBef>
              <a:spcAft>
                <a:spcPts val="0"/>
              </a:spcAft>
              <a:buSzPts val="2000"/>
              <a:buChar char="●"/>
              <a:defRPr sz="2000"/>
            </a:lvl7pPr>
            <a:lvl8pPr marL="3657600" lvl="7" indent="-355600">
              <a:spcBef>
                <a:spcPts val="800"/>
              </a:spcBef>
              <a:spcAft>
                <a:spcPts val="0"/>
              </a:spcAft>
              <a:buSzPts val="2000"/>
              <a:buChar char="○"/>
              <a:defRPr sz="2000"/>
            </a:lvl8pPr>
            <a:lvl9pPr marL="4114800" lvl="8" indent="-35560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5"/>
        <p:cNvGrpSpPr/>
        <p:nvPr/>
      </p:nvGrpSpPr>
      <p:grpSpPr>
        <a:xfrm>
          <a:off x="0" y="0"/>
          <a:ext cx="0" cy="0"/>
          <a:chOff x="0" y="0"/>
          <a:chExt cx="0" cy="0"/>
        </a:xfrm>
      </p:grpSpPr>
      <p:sp>
        <p:nvSpPr>
          <p:cNvPr id="46" name="Google Shape;46;p7"/>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7" name="Google Shape;47;p7"/>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8" name="Google Shape;48;p7"/>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9" name="Google Shape;49;p7"/>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 name="Google Shape;50;p7"/>
          <p:cNvSpPr txBox="1">
            <a:spLocks noGrp="1"/>
          </p:cNvSpPr>
          <p:nvPr>
            <p:ph type="body" idx="1"/>
          </p:nvPr>
        </p:nvSpPr>
        <p:spPr>
          <a:xfrm>
            <a:off x="779100"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1" name="Google Shape;51;p7"/>
          <p:cNvSpPr txBox="1">
            <a:spLocks noGrp="1"/>
          </p:cNvSpPr>
          <p:nvPr>
            <p:ph type="body" idx="2"/>
          </p:nvPr>
        </p:nvSpPr>
        <p:spPr>
          <a:xfrm>
            <a:off x="3175738"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2" name="Google Shape;52;p7"/>
          <p:cNvSpPr txBox="1">
            <a:spLocks noGrp="1"/>
          </p:cNvSpPr>
          <p:nvPr>
            <p:ph type="body" idx="3"/>
          </p:nvPr>
        </p:nvSpPr>
        <p:spPr>
          <a:xfrm>
            <a:off x="5572375" y="1492425"/>
            <a:ext cx="2168700" cy="2969100"/>
          </a:xfrm>
          <a:prstGeom prst="rect">
            <a:avLst/>
          </a:prstGeom>
        </p:spPr>
        <p:txBody>
          <a:bodyPr spcFirstLastPara="1" wrap="square" lIns="0" tIns="0" rIns="0" bIns="0" anchor="t" anchorCtr="0">
            <a:noAutofit/>
          </a:bodyPr>
          <a:lstStyle>
            <a:lvl1pPr marL="457200" lvl="0" indent="-330200">
              <a:spcBef>
                <a:spcPts val="0"/>
              </a:spcBef>
              <a:spcAft>
                <a:spcPts val="0"/>
              </a:spcAft>
              <a:buSzPts val="1600"/>
              <a:buChar char="●"/>
              <a:defRPr sz="1600"/>
            </a:lvl1pPr>
            <a:lvl2pPr marL="914400" lvl="1" indent="-330200">
              <a:spcBef>
                <a:spcPts val="800"/>
              </a:spcBef>
              <a:spcAft>
                <a:spcPts val="0"/>
              </a:spcAft>
              <a:buSzPts val="1600"/>
              <a:buChar char="○"/>
              <a:defRPr sz="1600"/>
            </a:lvl2pPr>
            <a:lvl3pPr marL="1371600" lvl="2" indent="-330200">
              <a:spcBef>
                <a:spcPts val="800"/>
              </a:spcBef>
              <a:spcAft>
                <a:spcPts val="0"/>
              </a:spcAft>
              <a:buSzPts val="1600"/>
              <a:buChar char="■"/>
              <a:defRPr sz="1600"/>
            </a:lvl3pPr>
            <a:lvl4pPr marL="1828800" lvl="3" indent="-330200">
              <a:spcBef>
                <a:spcPts val="800"/>
              </a:spcBef>
              <a:spcAft>
                <a:spcPts val="0"/>
              </a:spcAft>
              <a:buSzPts val="1600"/>
              <a:buChar char="●"/>
              <a:defRPr sz="1600"/>
            </a:lvl4pPr>
            <a:lvl5pPr marL="2286000" lvl="4" indent="-330200">
              <a:spcBef>
                <a:spcPts val="800"/>
              </a:spcBef>
              <a:spcAft>
                <a:spcPts val="0"/>
              </a:spcAft>
              <a:buSzPts val="1600"/>
              <a:buChar char="○"/>
              <a:defRPr sz="1600"/>
            </a:lvl5pPr>
            <a:lvl6pPr marL="2743200" lvl="5" indent="-330200">
              <a:spcBef>
                <a:spcPts val="800"/>
              </a:spcBef>
              <a:spcAft>
                <a:spcPts val="0"/>
              </a:spcAft>
              <a:buSzPts val="1600"/>
              <a:buChar char="■"/>
              <a:defRPr sz="1600"/>
            </a:lvl6pPr>
            <a:lvl7pPr marL="3200400" lvl="6" indent="-330200">
              <a:spcBef>
                <a:spcPts val="800"/>
              </a:spcBef>
              <a:spcAft>
                <a:spcPts val="0"/>
              </a:spcAft>
              <a:buSzPts val="1600"/>
              <a:buChar char="●"/>
              <a:defRPr sz="1600"/>
            </a:lvl7pPr>
            <a:lvl8pPr marL="3657600" lvl="7" indent="-330200">
              <a:spcBef>
                <a:spcPts val="800"/>
              </a:spcBef>
              <a:spcAft>
                <a:spcPts val="0"/>
              </a:spcAft>
              <a:buSzPts val="1600"/>
              <a:buChar char="○"/>
              <a:defRPr sz="1600"/>
            </a:lvl8pPr>
            <a:lvl9pPr marL="4114800" lvl="8" indent="-330200">
              <a:spcBef>
                <a:spcPts val="800"/>
              </a:spcBef>
              <a:spcAft>
                <a:spcPts val="800"/>
              </a:spcAft>
              <a:buSzPts val="1600"/>
              <a:buChar char="■"/>
              <a:defRPr sz="1600"/>
            </a:lvl9pPr>
          </a:lstStyle>
          <a:p>
            <a:endParaRPr/>
          </a:p>
        </p:txBody>
      </p:sp>
      <p:sp>
        <p:nvSpPr>
          <p:cNvPr id="53" name="Google Shape;5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6" name="Google Shape;56;p8"/>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7" name="Google Shape;57;p8"/>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8" name="Google Shape;58;p8"/>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9" name="Google Shape;5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9"/>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2" name="Google Shape;62;p9"/>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3" name="Google Shape;63;p9"/>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4" name="Google Shape;64;p9"/>
          <p:cNvSpPr txBox="1">
            <a:spLocks noGrp="1"/>
          </p:cNvSpPr>
          <p:nvPr>
            <p:ph type="body" idx="1"/>
          </p:nvPr>
        </p:nvSpPr>
        <p:spPr>
          <a:xfrm>
            <a:off x="779100" y="4406300"/>
            <a:ext cx="6477600" cy="519600"/>
          </a:xfrm>
          <a:prstGeom prst="rect">
            <a:avLst/>
          </a:prstGeom>
        </p:spPr>
        <p:txBody>
          <a:bodyPr spcFirstLastPara="1" wrap="square" lIns="0" tIns="0" rIns="0" bIns="0" anchor="t" anchorCtr="0">
            <a:noAutofit/>
          </a:bodyPr>
          <a:lstStyle>
            <a:lvl1pPr marL="457200" lvl="0" indent="-228600">
              <a:spcBef>
                <a:spcPts val="0"/>
              </a:spcBef>
              <a:spcAft>
                <a:spcPts val="800"/>
              </a:spcAft>
              <a:buSzPts val="1800"/>
              <a:buNone/>
              <a:defRPr sz="1800"/>
            </a:lvl1pPr>
          </a:lstStyle>
          <a:p>
            <a:endParaRPr/>
          </a:p>
        </p:txBody>
      </p:sp>
      <p:sp>
        <p:nvSpPr>
          <p:cNvPr id="65" name="Google Shape;6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6"/>
        <p:cNvGrpSpPr/>
        <p:nvPr/>
      </p:nvGrpSpPr>
      <p:grpSpPr>
        <a:xfrm>
          <a:off x="0" y="0"/>
          <a:ext cx="0" cy="0"/>
          <a:chOff x="0" y="0"/>
          <a:chExt cx="0" cy="0"/>
        </a:xfrm>
      </p:grpSpPr>
      <p:sp>
        <p:nvSpPr>
          <p:cNvPr id="67" name="Google Shape;67;p10"/>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8" name="Google Shape;68;p10"/>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9" name="Google Shape;69;p10"/>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0" name="Google Shape;7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Fira Sans SemiBold"/>
                <a:ea typeface="Fira Sans SemiBold"/>
                <a:cs typeface="Fira Sans SemiBold"/>
                <a:sym typeface="Fira Sans SemiBold"/>
              </a:defRPr>
            </a:lvl1pPr>
            <a:lvl2pPr lvl="1" algn="r">
              <a:buNone/>
              <a:defRPr sz="1300">
                <a:solidFill>
                  <a:schemeClr val="lt1"/>
                </a:solidFill>
                <a:latin typeface="Fira Sans SemiBold"/>
                <a:ea typeface="Fira Sans SemiBold"/>
                <a:cs typeface="Fira Sans SemiBold"/>
                <a:sym typeface="Fira Sans SemiBold"/>
              </a:defRPr>
            </a:lvl2pPr>
            <a:lvl3pPr lvl="2" algn="r">
              <a:buNone/>
              <a:defRPr sz="1300">
                <a:solidFill>
                  <a:schemeClr val="lt1"/>
                </a:solidFill>
                <a:latin typeface="Fira Sans SemiBold"/>
                <a:ea typeface="Fira Sans SemiBold"/>
                <a:cs typeface="Fira Sans SemiBold"/>
                <a:sym typeface="Fira Sans SemiBold"/>
              </a:defRPr>
            </a:lvl3pPr>
            <a:lvl4pPr lvl="3" algn="r">
              <a:buNone/>
              <a:defRPr sz="1300">
                <a:solidFill>
                  <a:schemeClr val="lt1"/>
                </a:solidFill>
                <a:latin typeface="Fira Sans SemiBold"/>
                <a:ea typeface="Fira Sans SemiBold"/>
                <a:cs typeface="Fira Sans SemiBold"/>
                <a:sym typeface="Fira Sans SemiBold"/>
              </a:defRPr>
            </a:lvl4pPr>
            <a:lvl5pPr lvl="4" algn="r">
              <a:buNone/>
              <a:defRPr sz="1300">
                <a:solidFill>
                  <a:schemeClr val="lt1"/>
                </a:solidFill>
                <a:latin typeface="Fira Sans SemiBold"/>
                <a:ea typeface="Fira Sans SemiBold"/>
                <a:cs typeface="Fira Sans SemiBold"/>
                <a:sym typeface="Fira Sans SemiBold"/>
              </a:defRPr>
            </a:lvl5pPr>
            <a:lvl6pPr lvl="5" algn="r">
              <a:buNone/>
              <a:defRPr sz="1300">
                <a:solidFill>
                  <a:schemeClr val="lt1"/>
                </a:solidFill>
                <a:latin typeface="Fira Sans SemiBold"/>
                <a:ea typeface="Fira Sans SemiBold"/>
                <a:cs typeface="Fira Sans SemiBold"/>
                <a:sym typeface="Fira Sans SemiBold"/>
              </a:defRPr>
            </a:lvl6pPr>
            <a:lvl7pPr lvl="6" algn="r">
              <a:buNone/>
              <a:defRPr sz="1300">
                <a:solidFill>
                  <a:schemeClr val="lt1"/>
                </a:solidFill>
                <a:latin typeface="Fira Sans SemiBold"/>
                <a:ea typeface="Fira Sans SemiBold"/>
                <a:cs typeface="Fira Sans SemiBold"/>
                <a:sym typeface="Fira Sans SemiBold"/>
              </a:defRPr>
            </a:lvl7pPr>
            <a:lvl8pPr lvl="7" algn="r">
              <a:buNone/>
              <a:defRPr sz="1300">
                <a:solidFill>
                  <a:schemeClr val="lt1"/>
                </a:solidFill>
                <a:latin typeface="Fira Sans SemiBold"/>
                <a:ea typeface="Fira Sans SemiBold"/>
                <a:cs typeface="Fira Sans SemiBold"/>
                <a:sym typeface="Fira Sans SemiBold"/>
              </a:defRPr>
            </a:lvl8pPr>
            <a:lvl9pPr lvl="8" algn="r">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researchgate.net/publication/379977751_A_Comprehensive_Review_of_Machine_Learning_Approaches_for_Anomaly_Detection_in_Smart_Homes_Experimental_Analysis_and_Future_Directions"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ieee-sensorsalert.org/articles/lstm-autoencoder-based-anomaly-detection-for-indoor-air-quality-time-series-dat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00650" y="1341300"/>
            <a:ext cx="5054400" cy="2460900"/>
          </a:xfrm>
          <a:prstGeom prst="rect">
            <a:avLst/>
          </a:prstGeom>
        </p:spPr>
        <p:txBody>
          <a:bodyPr spcFirstLastPara="1" wrap="square" lIns="0" tIns="0" rIns="0" bIns="0" anchor="ctr" anchorCtr="0">
            <a:noAutofit/>
          </a:bodyPr>
          <a:lstStyle/>
          <a:p>
            <a:pPr marL="457200" lvl="0" indent="0" algn="l" rtl="0">
              <a:lnSpc>
                <a:spcPct val="100000"/>
              </a:lnSpc>
              <a:spcBef>
                <a:spcPts val="0"/>
              </a:spcBef>
              <a:spcAft>
                <a:spcPts val="0"/>
              </a:spcAft>
              <a:buNone/>
            </a:pPr>
            <a:r>
              <a:rPr lang="en" sz="2800" b="1">
                <a:solidFill>
                  <a:srgbClr val="000000"/>
                </a:solidFill>
                <a:latin typeface="Times New Roman"/>
                <a:ea typeface="Times New Roman"/>
                <a:cs typeface="Times New Roman"/>
                <a:sym typeface="Times New Roman"/>
              </a:rPr>
              <a:t>Real-Time IoT Data Streaming Pipeline with Integrated Quality Monitoring and Anomaly Detection</a:t>
            </a:r>
            <a:endParaRPr sz="2800" b="1">
              <a:solidFill>
                <a:srgbClr val="000000"/>
              </a:solidFill>
              <a:latin typeface="Times New Roman"/>
              <a:ea typeface="Times New Roman"/>
              <a:cs typeface="Times New Roman"/>
              <a:sym typeface="Times New Roman"/>
            </a:endParaRPr>
          </a:p>
        </p:txBody>
      </p:sp>
      <p:sp>
        <p:nvSpPr>
          <p:cNvPr id="89" name="Google Shape;89;p13"/>
          <p:cNvSpPr txBox="1"/>
          <p:nvPr/>
        </p:nvSpPr>
        <p:spPr>
          <a:xfrm>
            <a:off x="859525" y="688200"/>
            <a:ext cx="3000000" cy="586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900" b="1">
                <a:latin typeface="Times New Roman"/>
                <a:ea typeface="Times New Roman"/>
                <a:cs typeface="Times New Roman"/>
                <a:sym typeface="Times New Roman"/>
              </a:rPr>
              <a:t>TOPIC</a:t>
            </a:r>
            <a:endParaRPr sz="1500" b="1">
              <a:latin typeface="Times New Roman"/>
              <a:ea typeface="Times New Roman"/>
              <a:cs typeface="Times New Roman"/>
              <a:sym typeface="Times New Roman"/>
            </a:endParaRPr>
          </a:p>
        </p:txBody>
      </p:sp>
      <p:sp>
        <p:nvSpPr>
          <p:cNvPr id="90" name="Google Shape;90;p13"/>
          <p:cNvSpPr txBox="1"/>
          <p:nvPr/>
        </p:nvSpPr>
        <p:spPr>
          <a:xfrm>
            <a:off x="6057800" y="3279750"/>
            <a:ext cx="3172800" cy="11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Jyothssena Gomatum Sreenivaasan</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Jay Jajoo</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Asmita Chetlapalli</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7" name="Google Shape;147;p22"/>
          <p:cNvSpPr txBox="1"/>
          <p:nvPr/>
        </p:nvSpPr>
        <p:spPr>
          <a:xfrm>
            <a:off x="2405700" y="2118425"/>
            <a:ext cx="47604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chemeClr val="dk1"/>
                </a:solidFill>
                <a:latin typeface="Times New Roman"/>
                <a:ea typeface="Times New Roman"/>
                <a:cs typeface="Times New Roman"/>
                <a:sym typeface="Times New Roman"/>
              </a:rPr>
              <a:t>METHODOLOGY</a:t>
            </a:r>
            <a:endParaRPr sz="42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3" name="Google Shape;153;p23"/>
          <p:cNvPicPr preferRelativeResize="0"/>
          <p:nvPr/>
        </p:nvPicPr>
        <p:blipFill>
          <a:blip r:embed="rId3">
            <a:alphaModFix/>
          </a:blip>
          <a:stretch>
            <a:fillRect/>
          </a:stretch>
        </p:blipFill>
        <p:spPr>
          <a:xfrm>
            <a:off x="324425" y="1426938"/>
            <a:ext cx="8495150" cy="2289625"/>
          </a:xfrm>
          <a:prstGeom prst="rect">
            <a:avLst/>
          </a:prstGeom>
          <a:noFill/>
          <a:ln>
            <a:noFill/>
          </a:ln>
        </p:spPr>
      </p:pic>
      <p:sp>
        <p:nvSpPr>
          <p:cNvPr id="154" name="Google Shape;154;p23"/>
          <p:cNvSpPr txBox="1"/>
          <p:nvPr/>
        </p:nvSpPr>
        <p:spPr>
          <a:xfrm>
            <a:off x="381025" y="432950"/>
            <a:ext cx="45231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Times New Roman"/>
                <a:ea typeface="Times New Roman"/>
                <a:cs typeface="Times New Roman"/>
                <a:sym typeface="Times New Roman"/>
              </a:rPr>
              <a:t>Project Workflow …</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58"/>
        <p:cNvGrpSpPr/>
        <p:nvPr/>
      </p:nvGrpSpPr>
      <p:grpSpPr>
        <a:xfrm>
          <a:off x="0" y="0"/>
          <a:ext cx="0" cy="0"/>
          <a:chOff x="0" y="0"/>
          <a:chExt cx="0" cy="0"/>
        </a:xfrm>
      </p:grpSpPr>
      <p:sp>
        <p:nvSpPr>
          <p:cNvPr id="159" name="Google Shape;159;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4"/>
          <p:cNvPicPr preferRelativeResize="0"/>
          <p:nvPr/>
        </p:nvPicPr>
        <p:blipFill>
          <a:blip r:embed="rId3">
            <a:alphaModFix/>
          </a:blip>
          <a:stretch>
            <a:fillRect/>
          </a:stretch>
        </p:blipFill>
        <p:spPr>
          <a:xfrm>
            <a:off x="5226575" y="277938"/>
            <a:ext cx="2422875" cy="4587625"/>
          </a:xfrm>
          <a:prstGeom prst="rect">
            <a:avLst/>
          </a:prstGeom>
          <a:noFill/>
          <a:ln>
            <a:noFill/>
          </a:ln>
        </p:spPr>
      </p:pic>
      <p:sp>
        <p:nvSpPr>
          <p:cNvPr id="161" name="Google Shape;161;p24"/>
          <p:cNvSpPr txBox="1"/>
          <p:nvPr/>
        </p:nvSpPr>
        <p:spPr>
          <a:xfrm>
            <a:off x="597475" y="2147450"/>
            <a:ext cx="45231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1"/>
                </a:solidFill>
                <a:latin typeface="Times New Roman"/>
                <a:ea typeface="Times New Roman"/>
                <a:cs typeface="Times New Roman"/>
                <a:sym typeface="Times New Roman"/>
              </a:rPr>
              <a:t>How Pipeline Works?</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682200" y="502675"/>
            <a:ext cx="38898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TECHNIQUES USED</a:t>
            </a: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800">
              <a:solidFill>
                <a:schemeClr val="dk1"/>
              </a:solidFill>
              <a:latin typeface="Fira Sans Light"/>
              <a:ea typeface="Fira Sans Light"/>
              <a:cs typeface="Fira Sans Light"/>
              <a:sym typeface="Fira Sans Light"/>
            </a:endParaRPr>
          </a:p>
        </p:txBody>
      </p:sp>
      <p:sp>
        <p:nvSpPr>
          <p:cNvPr id="167" name="Google Shape;167;p25"/>
          <p:cNvSpPr txBox="1"/>
          <p:nvPr/>
        </p:nvSpPr>
        <p:spPr>
          <a:xfrm>
            <a:off x="678300" y="1458500"/>
            <a:ext cx="3000000" cy="11544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Calibri"/>
              <a:buChar char="●"/>
            </a:pPr>
            <a:r>
              <a:rPr lang="en" sz="2100">
                <a:latin typeface="Calibri"/>
                <a:ea typeface="Calibri"/>
                <a:cs typeface="Calibri"/>
                <a:sym typeface="Calibri"/>
              </a:rPr>
              <a:t>DBscan </a:t>
            </a:r>
            <a:endParaRPr sz="2100">
              <a:latin typeface="Calibri"/>
              <a:ea typeface="Calibri"/>
              <a:cs typeface="Calibri"/>
              <a:sym typeface="Calibri"/>
            </a:endParaRPr>
          </a:p>
          <a:p>
            <a:pPr marL="457200" lvl="0" indent="0" algn="l" rtl="0">
              <a:spcBef>
                <a:spcPts val="0"/>
              </a:spcBef>
              <a:spcAft>
                <a:spcPts val="0"/>
              </a:spcAft>
              <a:buNone/>
            </a:pPr>
            <a:endParaRPr sz="2100">
              <a:latin typeface="Calibri"/>
              <a:ea typeface="Calibri"/>
              <a:cs typeface="Calibri"/>
              <a:sym typeface="Calibri"/>
            </a:endParaRPr>
          </a:p>
          <a:p>
            <a:pPr marL="457200" lvl="0" indent="-361950" algn="l" rtl="0">
              <a:spcBef>
                <a:spcPts val="0"/>
              </a:spcBef>
              <a:spcAft>
                <a:spcPts val="0"/>
              </a:spcAft>
              <a:buSzPts val="2100"/>
              <a:buFont typeface="Calibri"/>
              <a:buChar char="●"/>
            </a:pPr>
            <a:r>
              <a:rPr lang="en" sz="2100">
                <a:latin typeface="Calibri"/>
                <a:ea typeface="Calibri"/>
                <a:cs typeface="Calibri"/>
                <a:sym typeface="Calibri"/>
              </a:rPr>
              <a:t>LSTM AutoEncoder</a:t>
            </a:r>
            <a:endParaRPr sz="2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61900" y="357050"/>
            <a:ext cx="7614000" cy="904800"/>
          </a:xfrm>
          <a:prstGeom prst="rect">
            <a:avLst/>
          </a:prstGeom>
        </p:spPr>
        <p:txBody>
          <a:bodyPr spcFirstLastPara="1" wrap="square" lIns="0" tIns="0" rIns="0" bIns="0" anchor="b" anchorCtr="0">
            <a:noAutofit/>
          </a:bodyPr>
          <a:lstStyle/>
          <a:p>
            <a:pPr marL="0" lvl="0" indent="0" algn="l" rtl="0">
              <a:spcBef>
                <a:spcPts val="0"/>
              </a:spcBef>
              <a:spcAft>
                <a:spcPts val="0"/>
              </a:spcAft>
              <a:buSzPts val="990"/>
              <a:buNone/>
            </a:pPr>
            <a:r>
              <a:rPr lang="en" sz="2800">
                <a:solidFill>
                  <a:schemeClr val="dk1"/>
                </a:solidFill>
                <a:latin typeface="Times New Roman"/>
                <a:ea typeface="Times New Roman"/>
                <a:cs typeface="Times New Roman"/>
                <a:sym typeface="Times New Roman"/>
              </a:rPr>
              <a:t>DB SCAN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2000">
                <a:solidFill>
                  <a:schemeClr val="dk2"/>
                </a:solidFill>
                <a:latin typeface="Times New Roman"/>
                <a:ea typeface="Times New Roman"/>
                <a:cs typeface="Times New Roman"/>
                <a:sym typeface="Times New Roman"/>
              </a:rPr>
              <a:t>(Density-Based Spatial Clustering of Applications with Noise)</a:t>
            </a:r>
            <a:endParaRPr sz="3180">
              <a:latin typeface="Times New Roman"/>
              <a:ea typeface="Times New Roman"/>
              <a:cs typeface="Times New Roman"/>
              <a:sym typeface="Times New Roman"/>
            </a:endParaRPr>
          </a:p>
        </p:txBody>
      </p:sp>
      <p:sp>
        <p:nvSpPr>
          <p:cNvPr id="173" name="Google Shape;173;p26"/>
          <p:cNvSpPr txBox="1">
            <a:spLocks noGrp="1"/>
          </p:cNvSpPr>
          <p:nvPr>
            <p:ph type="body" idx="1"/>
          </p:nvPr>
        </p:nvSpPr>
        <p:spPr>
          <a:xfrm>
            <a:off x="464100" y="1663825"/>
            <a:ext cx="7300800" cy="2744100"/>
          </a:xfrm>
          <a:prstGeom prst="rect">
            <a:avLst/>
          </a:prstGeom>
        </p:spPr>
        <p:txBody>
          <a:bodyPr spcFirstLastPara="1" wrap="square" lIns="0" tIns="0" rIns="0" bIns="0" anchor="t" anchorCtr="0">
            <a:noAutofit/>
          </a:bodyPr>
          <a:lstStyle/>
          <a:p>
            <a:pPr marL="457200" lvl="0" indent="-355600" algn="l" rtl="0">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DBSCAN groups data points into clusters based on their density, defined by two parameters: epsilon, which specifies the radius of the neighborhood around a data point, and MinPts, the minimum number of points required to form a dense region.</a:t>
            </a:r>
            <a:endParaRPr sz="2000">
              <a:latin typeface="Calibri"/>
              <a:ea typeface="Calibri"/>
              <a:cs typeface="Calibri"/>
              <a:sym typeface="Calibri"/>
            </a:endParaRPr>
          </a:p>
          <a:p>
            <a:pPr marL="457200" lvl="0" indent="-355600" algn="l" rtl="0">
              <a:lnSpc>
                <a:spcPct val="95000"/>
              </a:lnSpc>
              <a:spcBef>
                <a:spcPts val="0"/>
              </a:spcBef>
              <a:spcAft>
                <a:spcPts val="0"/>
              </a:spcAft>
              <a:buClr>
                <a:srgbClr val="000000"/>
              </a:buClr>
              <a:buSzPts val="2000"/>
              <a:buFont typeface="Calibri"/>
              <a:buChar char="●"/>
            </a:pPr>
            <a:r>
              <a:rPr lang="en" sz="2000">
                <a:latin typeface="Calibri"/>
                <a:ea typeface="Calibri"/>
                <a:cs typeface="Calibri"/>
                <a:sym typeface="Calibri"/>
              </a:rPr>
              <a:t>Anomaly Detection: Anomalies are detected as noise points that do not fit into any dense cluster. This makes DBSCAN particularly useful for identifying anomalies in datasets where outliers are not clearly defined or may be embedded within clusters.</a:t>
            </a:r>
            <a:endParaRPr sz="2000">
              <a:latin typeface="Calibri"/>
              <a:ea typeface="Calibri"/>
              <a:cs typeface="Calibri"/>
              <a:sym typeface="Calibri"/>
            </a:endParaRPr>
          </a:p>
          <a:p>
            <a:pPr marL="457200" lvl="0" indent="0" algn="l" rtl="0">
              <a:lnSpc>
                <a:spcPct val="95000"/>
              </a:lnSpc>
              <a:spcBef>
                <a:spcPts val="800"/>
              </a:spcBef>
              <a:spcAft>
                <a:spcPts val="0"/>
              </a:spcAft>
              <a:buNone/>
            </a:pPr>
            <a:endParaRPr sz="1400">
              <a:latin typeface="Calibri"/>
              <a:ea typeface="Calibri"/>
              <a:cs typeface="Calibri"/>
              <a:sym typeface="Calibri"/>
            </a:endParaRPr>
          </a:p>
          <a:p>
            <a:pPr marL="0" lvl="0" indent="0" algn="l" rtl="0">
              <a:lnSpc>
                <a:spcPct val="80000"/>
              </a:lnSpc>
              <a:spcBef>
                <a:spcPts val="800"/>
              </a:spcBef>
              <a:spcAft>
                <a:spcPts val="800"/>
              </a:spcAft>
              <a:buSzPts val="275"/>
              <a:buNone/>
            </a:pPr>
            <a:endParaRPr sz="1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779100" y="5383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SzPts val="990"/>
              <a:buNone/>
            </a:pPr>
            <a:r>
              <a:rPr lang="en" sz="3280">
                <a:solidFill>
                  <a:schemeClr val="dk1"/>
                </a:solidFill>
                <a:latin typeface="Times New Roman"/>
                <a:ea typeface="Times New Roman"/>
                <a:cs typeface="Times New Roman"/>
                <a:sym typeface="Times New Roman"/>
              </a:rPr>
              <a:t>LSTM AutoEncoder</a:t>
            </a:r>
            <a:endParaRPr sz="3180">
              <a:solidFill>
                <a:schemeClr val="dk1"/>
              </a:solidFill>
              <a:latin typeface="Times New Roman"/>
              <a:ea typeface="Times New Roman"/>
              <a:cs typeface="Times New Roman"/>
              <a:sym typeface="Times New Roman"/>
            </a:endParaRPr>
          </a:p>
        </p:txBody>
      </p:sp>
      <p:sp>
        <p:nvSpPr>
          <p:cNvPr id="179" name="Google Shape;179;p27"/>
          <p:cNvSpPr txBox="1">
            <a:spLocks noGrp="1"/>
          </p:cNvSpPr>
          <p:nvPr>
            <p:ph type="body" idx="1"/>
          </p:nvPr>
        </p:nvSpPr>
        <p:spPr>
          <a:xfrm>
            <a:off x="779100" y="1169925"/>
            <a:ext cx="6962100" cy="28953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SzPts val="605"/>
              <a:buNone/>
            </a:pPr>
            <a:r>
              <a:rPr lang="en" sz="2048">
                <a:solidFill>
                  <a:schemeClr val="dk1"/>
                </a:solidFill>
                <a:latin typeface="Calibri"/>
                <a:ea typeface="Calibri"/>
                <a:cs typeface="Calibri"/>
                <a:sym typeface="Calibri"/>
              </a:rPr>
              <a:t>An LSTM Autoencoder is composed of two main components: an Encoder and a Decoder.</a:t>
            </a:r>
            <a:endParaRPr sz="2048">
              <a:solidFill>
                <a:schemeClr val="dk1"/>
              </a:solidFill>
              <a:latin typeface="Calibri"/>
              <a:ea typeface="Calibri"/>
              <a:cs typeface="Calibri"/>
              <a:sym typeface="Calibri"/>
            </a:endParaRPr>
          </a:p>
          <a:p>
            <a:pPr marL="457200" lvl="0" indent="-358648" algn="l" rtl="0">
              <a:lnSpc>
                <a:spcPct val="105000"/>
              </a:lnSpc>
              <a:spcBef>
                <a:spcPts val="8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Encoder: This part compresses the input sequence into a smaller latent space representation. It captures the most important features of the input data by learning temporal patterns.</a:t>
            </a:r>
            <a:endParaRPr sz="2048">
              <a:solidFill>
                <a:schemeClr val="dk1"/>
              </a:solidFill>
              <a:latin typeface="Calibri"/>
              <a:ea typeface="Calibri"/>
              <a:cs typeface="Calibri"/>
              <a:sym typeface="Calibri"/>
            </a:endParaRPr>
          </a:p>
          <a:p>
            <a:pPr marL="457200" lvl="0" indent="-358648" algn="l" rtl="0">
              <a:lnSpc>
                <a:spcPct val="105000"/>
              </a:lnSpc>
              <a:spcBef>
                <a:spcPts val="600"/>
              </a:spcBef>
              <a:spcAft>
                <a:spcPts val="0"/>
              </a:spcAft>
              <a:buClr>
                <a:schemeClr val="dk1"/>
              </a:buClr>
              <a:buSzPts val="2048"/>
              <a:buFont typeface="Calibri"/>
              <a:buChar char="●"/>
            </a:pPr>
            <a:r>
              <a:rPr lang="en" sz="2048">
                <a:solidFill>
                  <a:schemeClr val="dk1"/>
                </a:solidFill>
                <a:latin typeface="Calibri"/>
                <a:ea typeface="Calibri"/>
                <a:cs typeface="Calibri"/>
                <a:sym typeface="Calibri"/>
              </a:rPr>
              <a:t>Decoder: The Decoder reconstructs the input sequence from the compressed representation. The goal is to make the reconstructed output as similar as possible to the original input.</a:t>
            </a:r>
            <a:endParaRPr sz="2048">
              <a:solidFill>
                <a:schemeClr val="dk1"/>
              </a:solidFill>
              <a:latin typeface="Calibri"/>
              <a:ea typeface="Calibri"/>
              <a:cs typeface="Calibri"/>
              <a:sym typeface="Calibri"/>
            </a:endParaRPr>
          </a:p>
          <a:p>
            <a:pPr marL="0" lvl="0" indent="0" algn="l" rtl="0">
              <a:lnSpc>
                <a:spcPct val="90000"/>
              </a:lnSpc>
              <a:spcBef>
                <a:spcPts val="600"/>
              </a:spcBef>
              <a:spcAft>
                <a:spcPts val="800"/>
              </a:spcAft>
              <a:buSzPts val="605"/>
              <a:buNone/>
            </a:pPr>
            <a:endParaRPr sz="106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body" idx="1"/>
          </p:nvPr>
        </p:nvSpPr>
        <p:spPr>
          <a:xfrm>
            <a:off x="293900" y="584450"/>
            <a:ext cx="7615800" cy="4461600"/>
          </a:xfrm>
          <a:prstGeom prst="rect">
            <a:avLst/>
          </a:prstGeom>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Reconstruction Error: After training, the model is used to reconstruct new sequences. The reconstruction error (the difference between the input and its reconstruction) is calculated for each sequence. </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Threshold Setting: A threshold for reconstruction error is established based on the maximum error observed in the training data. This threshold helps distinguish between normal and anomalous sequences.</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Anomaly Identification: If the reconstruction error for a new sequence exceeds this threshold, it is flagged as an anomaly. In a smart home system, this could indicate unusual activity or potential faults in devices</a:t>
            </a:r>
            <a:endParaRPr sz="2000">
              <a:solidFill>
                <a:schemeClr val="dk1"/>
              </a:solidFill>
              <a:latin typeface="Calibri"/>
              <a:ea typeface="Calibri"/>
              <a:cs typeface="Calibri"/>
              <a:sym typeface="Calibri"/>
            </a:endParaRPr>
          </a:p>
          <a:p>
            <a:pPr marL="0" lvl="0" indent="0" algn="l" rtl="0">
              <a:lnSpc>
                <a:spcPct val="90000"/>
              </a:lnSpc>
              <a:spcBef>
                <a:spcPts val="600"/>
              </a:spcBef>
              <a:spcAft>
                <a:spcPts val="800"/>
              </a:spcAft>
              <a:buSzPts val="605"/>
              <a:buNone/>
            </a:pP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604275" y="268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Pseudocode</a:t>
            </a:r>
            <a:endParaRPr>
              <a:solidFill>
                <a:schemeClr val="dk1"/>
              </a:solidFill>
              <a:latin typeface="Times New Roman"/>
              <a:ea typeface="Times New Roman"/>
              <a:cs typeface="Times New Roman"/>
              <a:sym typeface="Times New Roman"/>
            </a:endParaRPr>
          </a:p>
        </p:txBody>
      </p:sp>
      <p:sp>
        <p:nvSpPr>
          <p:cNvPr id="190" name="Google Shape;190;p29"/>
          <p:cNvSpPr txBox="1">
            <a:spLocks noGrp="1"/>
          </p:cNvSpPr>
          <p:nvPr>
            <p:ph type="body" idx="1"/>
          </p:nvPr>
        </p:nvSpPr>
        <p:spPr>
          <a:xfrm>
            <a:off x="604275" y="817550"/>
            <a:ext cx="4530600" cy="3181500"/>
          </a:xfrm>
          <a:prstGeom prst="rect">
            <a:avLst/>
          </a:prstGeom>
        </p:spPr>
        <p:txBody>
          <a:bodyPr spcFirstLastPara="1" wrap="square" lIns="0" tIns="0" rIns="0" bIns="0" anchor="t" anchorCtr="0">
            <a:noAutofit/>
          </a:bodyPr>
          <a:lstStyle/>
          <a:p>
            <a:pPr marL="0" lvl="0" indent="0" algn="l" rtl="0">
              <a:lnSpc>
                <a:spcPct val="80000"/>
              </a:lnSpc>
              <a:spcBef>
                <a:spcPts val="0"/>
              </a:spcBef>
              <a:spcAft>
                <a:spcPts val="0"/>
              </a:spcAft>
              <a:buSzPts val="275"/>
              <a:buNone/>
            </a:pPr>
            <a:r>
              <a:rPr lang="en" sz="1200" b="1">
                <a:solidFill>
                  <a:srgbClr val="000000"/>
                </a:solidFill>
              </a:rPr>
              <a:t>I</a:t>
            </a:r>
            <a:r>
              <a:rPr lang="en" sz="1200">
                <a:solidFill>
                  <a:srgbClr val="000000"/>
                </a:solidFill>
                <a:latin typeface="Arial"/>
                <a:ea typeface="Arial"/>
                <a:cs typeface="Arial"/>
                <a:sym typeface="Arial"/>
              </a:rPr>
              <a:t>nitialize LSTM parameters:</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Input size (I)</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Hidden size (H)</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Output size (K)</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Weight matrices: Wf, Wi, Wo, Wc (for forget, input, output                         gates, and cell state)</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 Bias vectors: bf, bi, bo, bc</a:t>
            </a:r>
            <a:endParaRPr sz="1200">
              <a:solidFill>
                <a:srgbClr val="000000"/>
              </a:solidFill>
              <a:latin typeface="Arial"/>
              <a:ea typeface="Arial"/>
              <a:cs typeface="Arial"/>
              <a:sym typeface="Arial"/>
            </a:endParaRPr>
          </a:p>
          <a:p>
            <a:pPr marL="0" lvl="0" indent="0" algn="l" rtl="0">
              <a:lnSpc>
                <a:spcPct val="80000"/>
              </a:lnSpc>
              <a:spcBef>
                <a:spcPts val="800"/>
              </a:spcBef>
              <a:spcAft>
                <a:spcPts val="0"/>
              </a:spcAft>
              <a:buSzPts val="275"/>
              <a:buNone/>
            </a:pPr>
            <a:r>
              <a:rPr lang="en" sz="1200">
                <a:solidFill>
                  <a:srgbClr val="000000"/>
                </a:solidFill>
                <a:latin typeface="Arial"/>
                <a:ea typeface="Arial"/>
                <a:cs typeface="Arial"/>
                <a:sym typeface="Arial"/>
              </a:rPr>
              <a:t>Define LSTM cell function:</a:t>
            </a:r>
            <a:endParaRPr sz="1200">
              <a:solidFill>
                <a:srgbClr val="000000"/>
              </a:solidFill>
            </a:endParaRPr>
          </a:p>
          <a:p>
            <a:pPr marL="0" lvl="0" indent="0" algn="l" rtl="0">
              <a:lnSpc>
                <a:spcPct val="100000"/>
              </a:lnSpc>
              <a:spcBef>
                <a:spcPts val="800"/>
              </a:spcBef>
              <a:spcAft>
                <a:spcPts val="0"/>
              </a:spcAft>
              <a:buSzPts val="275"/>
              <a:buNone/>
            </a:pPr>
            <a:r>
              <a:rPr lang="en" sz="1200">
                <a:solidFill>
                  <a:srgbClr val="000000"/>
                </a:solidFill>
              </a:rPr>
              <a:t>I</a:t>
            </a:r>
            <a:r>
              <a:rPr lang="en" sz="1200">
                <a:solidFill>
                  <a:srgbClr val="000000"/>
                </a:solidFill>
                <a:latin typeface="Arial"/>
                <a:ea typeface="Arial"/>
                <a:cs typeface="Arial"/>
                <a:sym typeface="Arial"/>
              </a:rPr>
              <a:t>nput: x_t (input at time t), h_prev (previous hidden state),    c_prev (previous cell state)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1. Compute forget gate: f_t = sigmoid(Wf * [h_prev, x_t] + bf)</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2. Compute input gate: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i_t = sigmoid(Wi * [h_prev, x_t] + bi)</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c_tilde = tanh(Wc * [h_prev, x_t] + bc)</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3. Update cell state: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c_t = f_t * c_prev + i_t * c_tilde</a:t>
            </a:r>
            <a:endParaRPr sz="1200">
              <a:solidFill>
                <a:srgbClr val="000000"/>
              </a:solidFill>
              <a:latin typeface="Arial"/>
              <a:ea typeface="Arial"/>
              <a:cs typeface="Arial"/>
              <a:sym typeface="Arial"/>
            </a:endParaRPr>
          </a:p>
          <a:p>
            <a:pPr marL="0" lvl="0" indent="0" algn="l" rtl="0">
              <a:lnSpc>
                <a:spcPct val="100000"/>
              </a:lnSpc>
              <a:spcBef>
                <a:spcPts val="800"/>
              </a:spcBef>
              <a:spcAft>
                <a:spcPts val="0"/>
              </a:spcAft>
              <a:buSzPts val="275"/>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0" algn="l" rtl="0">
              <a:lnSpc>
                <a:spcPct val="100000"/>
              </a:lnSpc>
              <a:spcBef>
                <a:spcPts val="800"/>
              </a:spcBef>
              <a:spcAft>
                <a:spcPts val="800"/>
              </a:spcAft>
              <a:buSzPts val="275"/>
              <a:buNone/>
            </a:pPr>
            <a:r>
              <a:rPr lang="en" sz="12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p:txBody>
      </p:sp>
      <p:sp>
        <p:nvSpPr>
          <p:cNvPr id="191" name="Google Shape;191;p29"/>
          <p:cNvSpPr txBox="1"/>
          <p:nvPr/>
        </p:nvSpPr>
        <p:spPr>
          <a:xfrm>
            <a:off x="5086300" y="817550"/>
            <a:ext cx="3214500" cy="34356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1200">
                <a:solidFill>
                  <a:schemeClr val="dk1"/>
                </a:solidFill>
              </a:rPr>
              <a:t>4. Compute output gate:</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o_t = sigmoid(Wo * [h_prev, x_t] + bo)</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5. Compute new hidden state:</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h_t = o_t * tanh(c_t)</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b="1">
                <a:solidFill>
                  <a:schemeClr val="dk1"/>
                </a:solidFill>
              </a:rPr>
              <a:t>Output: h_t (new hidden state), c_t (new cell state)</a:t>
            </a:r>
            <a:endParaRPr sz="1200" b="1">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Initialize hidden state h_0 and cell state c_0 to zero</a:t>
            </a:r>
            <a:endParaRPr sz="1200">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b="1">
                <a:solidFill>
                  <a:schemeClr val="dk1"/>
                </a:solidFill>
              </a:rPr>
              <a:t>For each time step t in the sequence:</a:t>
            </a:r>
            <a:endParaRPr sz="1200" b="1">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Pass the input x_t along with the previous hidden and cell states through the LSTM cell</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 Update h_prev and c_prev with the outputs h_t and c_t from the LSTM cell</a:t>
            </a:r>
            <a:endParaRPr sz="1200">
              <a:solidFill>
                <a:schemeClr val="dk1"/>
              </a:solidFill>
            </a:endParaRPr>
          </a:p>
          <a:p>
            <a:pPr marL="0" lvl="0" indent="0" algn="l" rtl="0">
              <a:lnSpc>
                <a:spcPct val="80000"/>
              </a:lnSpc>
              <a:spcBef>
                <a:spcPts val="0"/>
              </a:spcBef>
              <a:spcAft>
                <a:spcPts val="0"/>
              </a:spcAft>
              <a:buNone/>
            </a:pPr>
            <a:endParaRPr sz="1200">
              <a:solidFill>
                <a:schemeClr val="dk1"/>
              </a:solidFill>
            </a:endParaRPr>
          </a:p>
          <a:p>
            <a:pPr marL="0" lvl="0" indent="0" algn="l" rtl="0">
              <a:lnSpc>
                <a:spcPct val="80000"/>
              </a:lnSpc>
              <a:spcBef>
                <a:spcPts val="0"/>
              </a:spcBef>
              <a:spcAft>
                <a:spcPts val="0"/>
              </a:spcAft>
              <a:buNone/>
            </a:pPr>
            <a:r>
              <a:rPr lang="en" sz="1200">
                <a:solidFill>
                  <a:schemeClr val="dk1"/>
                </a:solidFill>
              </a:rPr>
              <a:t>Return final output based on the application (e.g., classification or regression task)</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718475" y="4602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Time Complexity </a:t>
            </a:r>
            <a:endParaRPr sz="2800">
              <a:solidFill>
                <a:srgbClr val="000000"/>
              </a:solidFill>
              <a:latin typeface="Times New Roman"/>
              <a:ea typeface="Times New Roman"/>
              <a:cs typeface="Times New Roman"/>
              <a:sym typeface="Times New Roman"/>
            </a:endParaRPr>
          </a:p>
        </p:txBody>
      </p:sp>
      <p:sp>
        <p:nvSpPr>
          <p:cNvPr id="197" name="Google Shape;197;p30"/>
          <p:cNvSpPr txBox="1">
            <a:spLocks noGrp="1"/>
          </p:cNvSpPr>
          <p:nvPr>
            <p:ph type="body" idx="1"/>
          </p:nvPr>
        </p:nvSpPr>
        <p:spPr>
          <a:xfrm>
            <a:off x="718475" y="976900"/>
            <a:ext cx="6962100" cy="28953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75"/>
              <a:buFont typeface="Arial"/>
              <a:buNone/>
            </a:pPr>
            <a:r>
              <a:rPr lang="en" sz="2000">
                <a:latin typeface="Calibri"/>
                <a:ea typeface="Calibri"/>
                <a:cs typeface="Calibri"/>
                <a:sym typeface="Calibri"/>
              </a:rPr>
              <a:t>The time complexity of an LSTM network is primarily determined by the number of weights in the network. For an LSTM, the computational complexity is </a:t>
            </a:r>
            <a:r>
              <a:rPr lang="en" sz="2000" i="1">
                <a:latin typeface="Calibri"/>
                <a:ea typeface="Calibri"/>
                <a:cs typeface="Calibri"/>
                <a:sym typeface="Calibri"/>
              </a:rPr>
              <a:t>O</a:t>
            </a:r>
            <a:r>
              <a:rPr lang="en" sz="2000">
                <a:latin typeface="Calibri"/>
                <a:ea typeface="Calibri"/>
                <a:cs typeface="Calibri"/>
                <a:sym typeface="Calibri"/>
              </a:rPr>
              <a:t>(</a:t>
            </a:r>
            <a:r>
              <a:rPr lang="en" sz="2000" i="1">
                <a:latin typeface="Calibri"/>
                <a:ea typeface="Calibri"/>
                <a:cs typeface="Calibri"/>
                <a:sym typeface="Calibri"/>
              </a:rPr>
              <a:t>W</a:t>
            </a:r>
            <a:r>
              <a:rPr lang="en" sz="2000">
                <a:latin typeface="Calibri"/>
                <a:ea typeface="Calibri"/>
                <a:cs typeface="Calibri"/>
                <a:sym typeface="Calibri"/>
              </a:rPr>
              <a:t>), where </a:t>
            </a:r>
            <a:r>
              <a:rPr lang="en" sz="2000" i="1">
                <a:latin typeface="Calibri"/>
                <a:ea typeface="Calibri"/>
                <a:cs typeface="Calibri"/>
                <a:sym typeface="Calibri"/>
              </a:rPr>
              <a:t>W</a:t>
            </a:r>
            <a:r>
              <a:rPr lang="en" sz="2000">
                <a:latin typeface="Calibri"/>
                <a:ea typeface="Calibri"/>
                <a:cs typeface="Calibri"/>
                <a:sym typeface="Calibri"/>
              </a:rPr>
              <a:t> is the total number of weights in the network. Specifically, for an LSTM, this can be calculated as:</a:t>
            </a:r>
            <a:endParaRPr sz="2000">
              <a:latin typeface="Calibri"/>
              <a:ea typeface="Calibri"/>
              <a:cs typeface="Calibri"/>
              <a:sym typeface="Calibri"/>
            </a:endParaRPr>
          </a:p>
          <a:p>
            <a:pPr marL="0" lvl="0" indent="0" algn="l" rtl="0">
              <a:lnSpc>
                <a:spcPct val="100000"/>
              </a:lnSpc>
              <a:spcBef>
                <a:spcPts val="1200"/>
              </a:spcBef>
              <a:spcAft>
                <a:spcPts val="0"/>
              </a:spcAft>
              <a:buClr>
                <a:schemeClr val="dk1"/>
              </a:buClr>
              <a:buSzPts val="275"/>
              <a:buFont typeface="Arial"/>
              <a:buNone/>
            </a:pPr>
            <a:r>
              <a:rPr lang="en" sz="2000">
                <a:latin typeface="Calibri"/>
                <a:ea typeface="Calibri"/>
                <a:cs typeface="Calibri"/>
                <a:sym typeface="Calibri"/>
              </a:rPr>
              <a:t>W=4IH+4H</a:t>
            </a:r>
            <a:r>
              <a:rPr lang="en" sz="2000" baseline="30000">
                <a:latin typeface="Calibri"/>
                <a:ea typeface="Calibri"/>
                <a:cs typeface="Calibri"/>
                <a:sym typeface="Calibri"/>
              </a:rPr>
              <a:t>2</a:t>
            </a:r>
            <a:r>
              <a:rPr lang="en" sz="2000">
                <a:latin typeface="Calibri"/>
                <a:ea typeface="Calibri"/>
                <a:cs typeface="Calibri"/>
                <a:sym typeface="Calibri"/>
              </a:rPr>
              <a:t>+3H+HK</a:t>
            </a:r>
            <a:endParaRPr sz="2000" i="1">
              <a:latin typeface="Calibri"/>
              <a:ea typeface="Calibri"/>
              <a:cs typeface="Calibri"/>
              <a:sym typeface="Calibri"/>
            </a:endParaRPr>
          </a:p>
          <a:p>
            <a:pPr marL="0" lvl="0" indent="0" algn="l" rtl="0">
              <a:lnSpc>
                <a:spcPct val="95000"/>
              </a:lnSpc>
              <a:spcBef>
                <a:spcPts val="1200"/>
              </a:spcBef>
              <a:spcAft>
                <a:spcPts val="0"/>
              </a:spcAft>
              <a:buClr>
                <a:schemeClr val="dk1"/>
              </a:buClr>
              <a:buSzPts val="275"/>
              <a:buFont typeface="Arial"/>
              <a:buNone/>
            </a:pPr>
            <a:r>
              <a:rPr lang="en" sz="2000">
                <a:latin typeface="Calibri"/>
                <a:ea typeface="Calibri"/>
                <a:cs typeface="Calibri"/>
                <a:sym typeface="Calibri"/>
              </a:rPr>
              <a:t>where:</a:t>
            </a:r>
            <a:endParaRPr sz="2000">
              <a:latin typeface="Calibri"/>
              <a:ea typeface="Calibri"/>
              <a:cs typeface="Calibri"/>
              <a:sym typeface="Calibri"/>
            </a:endParaRPr>
          </a:p>
          <a:p>
            <a:pPr marL="457200" lvl="0" indent="-355600" algn="l" rtl="0">
              <a:lnSpc>
                <a:spcPct val="100000"/>
              </a:lnSpc>
              <a:spcBef>
                <a:spcPts val="800"/>
              </a:spcBef>
              <a:spcAft>
                <a:spcPts val="0"/>
              </a:spcAft>
              <a:buClr>
                <a:schemeClr val="dk1"/>
              </a:buClr>
              <a:buSzPts val="2000"/>
              <a:buFont typeface="Calibri"/>
              <a:buChar char="●"/>
            </a:pPr>
            <a:r>
              <a:rPr lang="en" sz="2000" i="1">
                <a:latin typeface="Calibri"/>
                <a:ea typeface="Calibri"/>
                <a:cs typeface="Calibri"/>
                <a:sym typeface="Calibri"/>
              </a:rPr>
              <a:t>I</a:t>
            </a:r>
            <a:r>
              <a:rPr lang="en" sz="2000">
                <a:latin typeface="Calibri"/>
                <a:ea typeface="Calibri"/>
                <a:cs typeface="Calibri"/>
                <a:sym typeface="Calibri"/>
              </a:rPr>
              <a:t> is the number of input features,</a:t>
            </a:r>
            <a:endParaRPr sz="2000">
              <a:latin typeface="Calibri"/>
              <a:ea typeface="Calibri"/>
              <a:cs typeface="Calibri"/>
              <a:sym typeface="Calibri"/>
            </a:endParaRPr>
          </a:p>
          <a:p>
            <a:pPr marL="457200" lvl="0" indent="-355600" algn="l" rtl="0">
              <a:lnSpc>
                <a:spcPct val="100000"/>
              </a:lnSpc>
              <a:spcBef>
                <a:spcPts val="600"/>
              </a:spcBef>
              <a:spcAft>
                <a:spcPts val="0"/>
              </a:spcAft>
              <a:buClr>
                <a:schemeClr val="dk1"/>
              </a:buClr>
              <a:buSzPts val="2000"/>
              <a:buFont typeface="Calibri"/>
              <a:buChar char="●"/>
            </a:pPr>
            <a:r>
              <a:rPr lang="en" sz="2000" i="1">
                <a:latin typeface="Calibri"/>
                <a:ea typeface="Calibri"/>
                <a:cs typeface="Calibri"/>
                <a:sym typeface="Calibri"/>
              </a:rPr>
              <a:t>H</a:t>
            </a:r>
            <a:r>
              <a:rPr lang="en" sz="2000">
                <a:latin typeface="Calibri"/>
                <a:ea typeface="Calibri"/>
                <a:cs typeface="Calibri"/>
                <a:sym typeface="Calibri"/>
              </a:rPr>
              <a:t> is the number of hidden units,</a:t>
            </a:r>
            <a:endParaRPr sz="2000">
              <a:latin typeface="Calibri"/>
              <a:ea typeface="Calibri"/>
              <a:cs typeface="Calibri"/>
              <a:sym typeface="Calibri"/>
            </a:endParaRPr>
          </a:p>
          <a:p>
            <a:pPr marL="457200" lvl="0" indent="-355600" algn="l" rtl="0">
              <a:lnSpc>
                <a:spcPct val="100000"/>
              </a:lnSpc>
              <a:spcBef>
                <a:spcPts val="600"/>
              </a:spcBef>
              <a:spcAft>
                <a:spcPts val="600"/>
              </a:spcAft>
              <a:buClr>
                <a:schemeClr val="dk1"/>
              </a:buClr>
              <a:buSzPts val="2000"/>
              <a:buFont typeface="Calibri"/>
              <a:buChar char="●"/>
            </a:pPr>
            <a:r>
              <a:rPr lang="en" sz="2000" i="1">
                <a:latin typeface="Calibri"/>
                <a:ea typeface="Calibri"/>
                <a:cs typeface="Calibri"/>
                <a:sym typeface="Calibri"/>
              </a:rPr>
              <a:t>K</a:t>
            </a:r>
            <a:r>
              <a:rPr lang="en" sz="2000">
                <a:latin typeface="Calibri"/>
                <a:ea typeface="Calibri"/>
                <a:cs typeface="Calibri"/>
                <a:sym typeface="Calibri"/>
              </a:rPr>
              <a:t> is the number of output units.</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79100" y="37682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Time Complexity </a:t>
            </a:r>
            <a:endParaRPr sz="2800">
              <a:solidFill>
                <a:schemeClr val="dk1"/>
              </a:solidFill>
              <a:latin typeface="Times New Roman"/>
              <a:ea typeface="Times New Roman"/>
              <a:cs typeface="Times New Roman"/>
              <a:sym typeface="Times New Roman"/>
            </a:endParaRPr>
          </a:p>
        </p:txBody>
      </p:sp>
      <p:sp>
        <p:nvSpPr>
          <p:cNvPr id="203" name="Google Shape;203;p31"/>
          <p:cNvSpPr txBox="1">
            <a:spLocks noGrp="1"/>
          </p:cNvSpPr>
          <p:nvPr>
            <p:ph type="body" idx="1"/>
          </p:nvPr>
        </p:nvSpPr>
        <p:spPr>
          <a:xfrm>
            <a:off x="779100" y="773125"/>
            <a:ext cx="7552200" cy="2895300"/>
          </a:xfrm>
          <a:prstGeom prst="rect">
            <a:avLst/>
          </a:prstGeom>
        </p:spPr>
        <p:txBody>
          <a:bodyPr spcFirstLastPara="1" wrap="square" lIns="0" tIns="0" rIns="0" bIns="0" anchor="t" anchorCtr="0">
            <a:noAutofit/>
          </a:bodyPr>
          <a:lstStyle/>
          <a:p>
            <a:pPr marL="0" lvl="0" indent="0" algn="l" rtl="0">
              <a:lnSpc>
                <a:spcPct val="100000"/>
              </a:lnSpc>
              <a:spcBef>
                <a:spcPts val="1400"/>
              </a:spcBef>
              <a:spcAft>
                <a:spcPts val="0"/>
              </a:spcAft>
              <a:buNone/>
            </a:pPr>
            <a:r>
              <a:rPr lang="en" sz="2000">
                <a:solidFill>
                  <a:schemeClr val="dk1"/>
                </a:solidFill>
                <a:latin typeface="Calibri"/>
                <a:ea typeface="Calibri"/>
                <a:cs typeface="Calibri"/>
                <a:sym typeface="Calibri"/>
              </a:rPr>
              <a:t>Total Complexity for LSTM Autoencoder</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If both the encoder and decoder have the same structure : 2×(4IH+4H^2+3H+HK).</a:t>
            </a:r>
            <a:endParaRPr sz="2000">
              <a:solidFill>
                <a:schemeClr val="dk1"/>
              </a:solidFill>
              <a:latin typeface="Calibri"/>
              <a:ea typeface="Calibri"/>
              <a:cs typeface="Calibri"/>
              <a:sym typeface="Calibri"/>
            </a:endParaRPr>
          </a:p>
          <a:p>
            <a:pPr marL="0" lvl="0" indent="0" algn="l" rtl="0">
              <a:lnSpc>
                <a:spcPct val="100000"/>
              </a:lnSpc>
              <a:spcBef>
                <a:spcPts val="1400"/>
              </a:spcBef>
              <a:spcAft>
                <a:spcPts val="0"/>
              </a:spcAft>
              <a:buNone/>
            </a:pPr>
            <a:r>
              <a:rPr lang="en" sz="2000">
                <a:solidFill>
                  <a:schemeClr val="dk1"/>
                </a:solidFill>
                <a:latin typeface="Calibri"/>
                <a:ea typeface="Calibri"/>
                <a:cs typeface="Calibri"/>
                <a:sym typeface="Calibri"/>
              </a:rPr>
              <a:t>Implications for Time Complexity</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The computational complexity for the forward and backward pass during training scales with O(W). Since W is dominated by H^2 for larger hidden layers (H), the time complexity for an LSTM autoencoder can be approximated as: O(T⋅H^2)</a:t>
            </a:r>
            <a:endParaRPr sz="20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r>
              <a:rPr lang="en" sz="2000">
                <a:solidFill>
                  <a:schemeClr val="dk1"/>
                </a:solidFill>
                <a:latin typeface="Calibri"/>
                <a:ea typeface="Calibri"/>
                <a:cs typeface="Calibri"/>
                <a:sym typeface="Calibri"/>
              </a:rPr>
              <a:t>where T is the sequence length and H is the number of hidden units. This assumes I and K are relatively small compared to H.</a:t>
            </a:r>
            <a:endParaRPr sz="2000">
              <a:solidFill>
                <a:schemeClr val="dk1"/>
              </a:solidFill>
              <a:latin typeface="Calibri"/>
              <a:ea typeface="Calibri"/>
              <a:cs typeface="Calibri"/>
              <a:sym typeface="Calibri"/>
            </a:endParaRPr>
          </a:p>
          <a:p>
            <a:pPr marL="457200" lvl="0" indent="0" algn="l" rtl="0">
              <a:lnSpc>
                <a:spcPct val="100000"/>
              </a:lnSpc>
              <a:spcBef>
                <a:spcPts val="1200"/>
              </a:spcBef>
              <a:spcAft>
                <a:spcPts val="60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79100" y="65215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INTRODUCTION</a:t>
            </a:r>
            <a:endParaRPr sz="2800">
              <a:solidFill>
                <a:schemeClr val="dk1"/>
              </a:solidFill>
              <a:latin typeface="Times New Roman"/>
              <a:ea typeface="Times New Roman"/>
              <a:cs typeface="Times New Roman"/>
              <a:sym typeface="Times New Roman"/>
            </a:endParaRPr>
          </a:p>
        </p:txBody>
      </p:sp>
      <p:sp>
        <p:nvSpPr>
          <p:cNvPr id="96" name="Google Shape;96;p14"/>
          <p:cNvSpPr txBox="1">
            <a:spLocks noGrp="1"/>
          </p:cNvSpPr>
          <p:nvPr>
            <p:ph type="body" idx="1"/>
          </p:nvPr>
        </p:nvSpPr>
        <p:spPr>
          <a:xfrm>
            <a:off x="779100" y="1732225"/>
            <a:ext cx="6962100" cy="28953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solidFill>
                  <a:srgbClr val="000000"/>
                </a:solidFill>
                <a:latin typeface="Calibri"/>
                <a:ea typeface="Calibri"/>
                <a:cs typeface="Calibri"/>
                <a:sym typeface="Calibri"/>
              </a:rPr>
              <a:t>With the increasing deployment of IoT devices across industries, vast amounts of real-time sensor data are being generated. To make this data actionable, it is crucial to implement a robust data streaming pipeline that ensures data quality and detects anomalies.</a:t>
            </a:r>
            <a:endParaRPr sz="2000">
              <a:solidFill>
                <a:srgbClr val="000000"/>
              </a:solidFill>
              <a:latin typeface="Calibri"/>
              <a:ea typeface="Calibri"/>
              <a:cs typeface="Calibri"/>
              <a:sym typeface="Calibri"/>
            </a:endParaRPr>
          </a:p>
        </p:txBody>
      </p:sp>
      <p:sp>
        <p:nvSpPr>
          <p:cNvPr id="97" name="Google Shape;97;p14"/>
          <p:cNvSpPr txBox="1">
            <a:spLocks noGrp="1"/>
          </p:cNvSpPr>
          <p:nvPr>
            <p:ph type="title"/>
          </p:nvPr>
        </p:nvSpPr>
        <p:spPr>
          <a:xfrm>
            <a:off x="779100" y="1048450"/>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Overview:</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79100" y="289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Data Structures Utilized</a:t>
            </a:r>
            <a:endParaRPr sz="2800">
              <a:solidFill>
                <a:srgbClr val="000000"/>
              </a:solidFill>
              <a:latin typeface="Times New Roman"/>
              <a:ea typeface="Times New Roman"/>
              <a:cs typeface="Times New Roman"/>
              <a:sym typeface="Times New Roman"/>
            </a:endParaRPr>
          </a:p>
        </p:txBody>
      </p:sp>
      <p:sp>
        <p:nvSpPr>
          <p:cNvPr id="209" name="Google Shape;209;p32"/>
          <p:cNvSpPr txBox="1">
            <a:spLocks noGrp="1"/>
          </p:cNvSpPr>
          <p:nvPr>
            <p:ph type="body" idx="1"/>
          </p:nvPr>
        </p:nvSpPr>
        <p:spPr>
          <a:xfrm>
            <a:off x="539550" y="889100"/>
            <a:ext cx="7441200" cy="2895300"/>
          </a:xfrm>
          <a:prstGeom prst="rect">
            <a:avLst/>
          </a:prstGeom>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Matrices and Vectors: Weights and biases in LSTMs are typically stored in matrices and vectors. These structures facilitate efficient computation of linear transformations and activations.</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Tensors: Input data and intermediate computations are often represented as tensors, which are multi-dimensional arrays. This allows LSTMs to handle sequences of data efficiently, especially when using frameworks like PyTorch.</a:t>
            </a:r>
            <a:endParaRPr sz="2000">
              <a:solidFill>
                <a:schemeClr val="dk1"/>
              </a:solidFill>
              <a:latin typeface="Calibri"/>
              <a:ea typeface="Calibri"/>
              <a:cs typeface="Calibri"/>
              <a:sym typeface="Calibri"/>
            </a:endParaRPr>
          </a:p>
          <a:p>
            <a:pPr marL="457200" lvl="0" indent="-355600" algn="l" rtl="0">
              <a:lnSpc>
                <a:spcPct val="115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Lists: During training, sequences of data are often stored in lists to facilitate batch processing and sequence management.</a:t>
            </a:r>
            <a:endParaRPr sz="2000">
              <a:solidFill>
                <a:schemeClr val="dk1"/>
              </a:solidFill>
              <a:latin typeface="Calibri"/>
              <a:ea typeface="Calibri"/>
              <a:cs typeface="Calibri"/>
              <a:sym typeface="Calibri"/>
            </a:endParaRPr>
          </a:p>
          <a:p>
            <a:pPr marL="0" lvl="0" indent="0" algn="l" rtl="0">
              <a:spcBef>
                <a:spcPts val="600"/>
              </a:spcBef>
              <a:spcAft>
                <a:spcPts val="800"/>
              </a:spcAft>
              <a:buSzPts val="523"/>
              <a:buNone/>
            </a:pP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13"/>
        <p:cNvGrpSpPr/>
        <p:nvPr/>
      </p:nvGrpSpPr>
      <p:grpSpPr>
        <a:xfrm>
          <a:off x="0" y="0"/>
          <a:ext cx="0" cy="0"/>
          <a:chOff x="0" y="0"/>
          <a:chExt cx="0" cy="0"/>
        </a:xfrm>
      </p:grpSpPr>
      <p:sp>
        <p:nvSpPr>
          <p:cNvPr id="214" name="Google Shape;214;p33"/>
          <p:cNvSpPr txBox="1">
            <a:spLocks noGrp="1"/>
          </p:cNvSpPr>
          <p:nvPr>
            <p:ph type="sldNum" idx="12"/>
          </p:nvPr>
        </p:nvSpPr>
        <p:spPr>
          <a:xfrm>
            <a:off x="6492501" y="3294839"/>
            <a:ext cx="388500" cy="18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15" name="Google Shape;215;p33"/>
          <p:cNvSpPr txBox="1"/>
          <p:nvPr/>
        </p:nvSpPr>
        <p:spPr>
          <a:xfrm>
            <a:off x="2236075" y="1418725"/>
            <a:ext cx="4149300" cy="211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ANALYSIS </a:t>
            </a:r>
            <a:endParaRPr sz="4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AND</a:t>
            </a:r>
            <a:endParaRPr sz="40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4000" b="1">
                <a:solidFill>
                  <a:schemeClr val="dk1"/>
                </a:solidFill>
                <a:latin typeface="Times New Roman"/>
                <a:ea typeface="Times New Roman"/>
                <a:cs typeface="Times New Roman"/>
                <a:sym typeface="Times New Roman"/>
              </a:rPr>
              <a:t> RESULTS</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930450" y="2049975"/>
            <a:ext cx="6962100" cy="2094600"/>
          </a:xfrm>
          <a:prstGeom prst="rect">
            <a:avLst/>
          </a:prstGeom>
        </p:spPr>
        <p:txBody>
          <a:bodyPr spcFirstLastPara="1" wrap="square" lIns="0" tIns="0" rIns="0" bIns="0" anchor="b" anchorCtr="0">
            <a:noAutofit/>
          </a:bodyPr>
          <a:lstStyle/>
          <a:p>
            <a:pPr marL="457200" lvl="0" indent="-355600" algn="l" rtl="0">
              <a:lnSpc>
                <a:spcPct val="15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Time spent by week per person = 4 hrs </a:t>
            </a:r>
            <a:br>
              <a:rPr lang="en" sz="2000" dirty="0">
                <a:solidFill>
                  <a:srgbClr val="000000"/>
                </a:solidFill>
                <a:latin typeface="Calibri"/>
                <a:ea typeface="Calibri"/>
                <a:cs typeface="Calibri"/>
                <a:sym typeface="Calibri"/>
              </a:rPr>
            </a:br>
            <a:r>
              <a:rPr lang="en" sz="2000" dirty="0">
                <a:solidFill>
                  <a:srgbClr val="000000"/>
                </a:solidFill>
                <a:latin typeface="Calibri"/>
                <a:ea typeface="Calibri"/>
                <a:cs typeface="Calibri"/>
                <a:sym typeface="Calibri"/>
              </a:rPr>
              <a:t>Total time spent by 3 members = 12hrs</a:t>
            </a:r>
            <a:endParaRPr sz="2000" dirty="0">
              <a:solidFill>
                <a:srgbClr val="000000"/>
              </a:solidFill>
              <a:latin typeface="Calibri"/>
              <a:ea typeface="Calibri"/>
              <a:cs typeface="Calibri"/>
              <a:sym typeface="Calibri"/>
            </a:endParaRPr>
          </a:p>
          <a:p>
            <a:pPr marL="457200" lvl="0" indent="0" algn="l" rtl="0">
              <a:lnSpc>
                <a:spcPct val="150000"/>
              </a:lnSpc>
              <a:spcBef>
                <a:spcPts val="0"/>
              </a:spcBef>
              <a:spcAft>
                <a:spcPts val="0"/>
              </a:spcAft>
              <a:buNone/>
            </a:pPr>
            <a:endParaRPr sz="2000" dirty="0">
              <a:solidFill>
                <a:srgbClr val="000000"/>
              </a:solidFill>
              <a:latin typeface="Calibri"/>
              <a:ea typeface="Calibri"/>
              <a:cs typeface="Calibri"/>
              <a:sym typeface="Calibri"/>
            </a:endParaRPr>
          </a:p>
          <a:p>
            <a:pPr marL="457200" lvl="0" indent="-355600" algn="l" rtl="0">
              <a:lnSpc>
                <a:spcPct val="150000"/>
              </a:lnSpc>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Time spent by each person in a month= 16 hrs</a:t>
            </a:r>
            <a:endParaRPr sz="2000" dirty="0">
              <a:solidFill>
                <a:srgbClr val="000000"/>
              </a:solidFill>
              <a:latin typeface="Calibri"/>
              <a:ea typeface="Calibri"/>
              <a:cs typeface="Calibri"/>
              <a:sym typeface="Calibri"/>
            </a:endParaRPr>
          </a:p>
          <a:p>
            <a:pPr marL="457200" lvl="0" indent="0" algn="l" rtl="0">
              <a:lnSpc>
                <a:spcPct val="150000"/>
              </a:lnSpc>
              <a:spcBef>
                <a:spcPts val="0"/>
              </a:spcBef>
              <a:spcAft>
                <a:spcPts val="0"/>
              </a:spcAft>
              <a:buNone/>
            </a:pPr>
            <a:r>
              <a:rPr lang="en" sz="2000" dirty="0">
                <a:solidFill>
                  <a:srgbClr val="000000"/>
                </a:solidFill>
                <a:latin typeface="Calibri"/>
                <a:ea typeface="Calibri"/>
                <a:cs typeface="Calibri"/>
                <a:sym typeface="Calibri"/>
              </a:rPr>
              <a:t>Time spent by each person in a month = 48hrs</a:t>
            </a:r>
            <a:endParaRPr sz="2000" dirty="0">
              <a:solidFill>
                <a:srgbClr val="000000"/>
              </a:solidFill>
              <a:latin typeface="Calibri"/>
              <a:ea typeface="Calibri"/>
              <a:cs typeface="Calibri"/>
              <a:sym typeface="Calibri"/>
            </a:endParaRPr>
          </a:p>
          <a:p>
            <a:pPr marL="457200" lvl="0" indent="0" algn="l" rtl="0">
              <a:spcBef>
                <a:spcPts val="0"/>
              </a:spcBef>
              <a:spcAft>
                <a:spcPts val="0"/>
              </a:spcAft>
              <a:buNone/>
            </a:pPr>
            <a:endParaRPr sz="2000" dirty="0">
              <a:solidFill>
                <a:srgbClr val="000000"/>
              </a:solidFill>
              <a:latin typeface="Calibri"/>
              <a:ea typeface="Calibri"/>
              <a:cs typeface="Calibri"/>
              <a:sym typeface="Calibri"/>
            </a:endParaRPr>
          </a:p>
        </p:txBody>
      </p:sp>
      <p:sp>
        <p:nvSpPr>
          <p:cNvPr id="221" name="Google Shape;221;p34"/>
          <p:cNvSpPr txBox="1"/>
          <p:nvPr/>
        </p:nvSpPr>
        <p:spPr>
          <a:xfrm>
            <a:off x="930450" y="544275"/>
            <a:ext cx="5702400" cy="5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Times New Roman"/>
                <a:ea typeface="Times New Roman"/>
                <a:cs typeface="Times New Roman"/>
                <a:sym typeface="Times New Roman"/>
              </a:rPr>
              <a:t>Time Spent On Project</a:t>
            </a:r>
            <a:endParaRPr sz="2600" b="1">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p:nvPr/>
        </p:nvSpPr>
        <p:spPr>
          <a:xfrm>
            <a:off x="332600" y="211650"/>
            <a:ext cx="7725900" cy="97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800" b="1">
                <a:solidFill>
                  <a:srgbClr val="2D3B45"/>
                </a:solidFill>
                <a:highlight>
                  <a:srgbClr val="FFFFFF"/>
                </a:highlight>
                <a:latin typeface="Times New Roman"/>
                <a:ea typeface="Times New Roman"/>
                <a:cs typeface="Times New Roman"/>
                <a:sym typeface="Times New Roman"/>
              </a:rPr>
              <a:t>Key Findings Presentation</a:t>
            </a:r>
            <a:endParaRPr sz="4000" b="1">
              <a:solidFill>
                <a:schemeClr val="dk1"/>
              </a:solidFill>
              <a:latin typeface="Times New Roman"/>
              <a:ea typeface="Times New Roman"/>
              <a:cs typeface="Times New Roman"/>
              <a:sym typeface="Times New Roman"/>
            </a:endParaRPr>
          </a:p>
        </p:txBody>
      </p:sp>
      <p:pic>
        <p:nvPicPr>
          <p:cNvPr id="227" name="Google Shape;227;p35"/>
          <p:cNvPicPr preferRelativeResize="0"/>
          <p:nvPr/>
        </p:nvPicPr>
        <p:blipFill>
          <a:blip r:embed="rId3">
            <a:alphaModFix/>
          </a:blip>
          <a:stretch>
            <a:fillRect/>
          </a:stretch>
        </p:blipFill>
        <p:spPr>
          <a:xfrm>
            <a:off x="382200" y="935700"/>
            <a:ext cx="3948224" cy="1964125"/>
          </a:xfrm>
          <a:prstGeom prst="rect">
            <a:avLst/>
          </a:prstGeom>
          <a:noFill/>
          <a:ln>
            <a:noFill/>
          </a:ln>
        </p:spPr>
      </p:pic>
      <p:sp>
        <p:nvSpPr>
          <p:cNvPr id="228" name="Google Shape;228;p35"/>
          <p:cNvSpPr txBox="1"/>
          <p:nvPr/>
        </p:nvSpPr>
        <p:spPr>
          <a:xfrm>
            <a:off x="479975" y="3201825"/>
            <a:ext cx="7915800" cy="14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The individual sensors aren’t a big factor contributing to anomalies; it’s a combination of sensors values, hours, week and Day of the Week that’s contributing to the anomaly.</a:t>
            </a:r>
            <a:endParaRPr sz="2000">
              <a:solidFill>
                <a:schemeClr val="dk1"/>
              </a:solidFill>
              <a:latin typeface="Calibri"/>
              <a:ea typeface="Calibri"/>
              <a:cs typeface="Calibri"/>
              <a:sym typeface="Calibri"/>
            </a:endParaRPr>
          </a:p>
        </p:txBody>
      </p:sp>
      <p:pic>
        <p:nvPicPr>
          <p:cNvPr id="229" name="Google Shape;229;p35"/>
          <p:cNvPicPr preferRelativeResize="0"/>
          <p:nvPr/>
        </p:nvPicPr>
        <p:blipFill>
          <a:blip r:embed="rId4">
            <a:alphaModFix/>
          </a:blip>
          <a:stretch>
            <a:fillRect/>
          </a:stretch>
        </p:blipFill>
        <p:spPr>
          <a:xfrm>
            <a:off x="4572000" y="935700"/>
            <a:ext cx="4165024" cy="207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p:nvPr/>
        </p:nvSpPr>
        <p:spPr>
          <a:xfrm>
            <a:off x="293550" y="0"/>
            <a:ext cx="7725900" cy="97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800" b="1">
                <a:solidFill>
                  <a:srgbClr val="2D3B45"/>
                </a:solidFill>
                <a:latin typeface="Times New Roman"/>
                <a:ea typeface="Times New Roman"/>
                <a:cs typeface="Times New Roman"/>
                <a:sym typeface="Times New Roman"/>
              </a:rPr>
              <a:t>Effects of Changes in Parameters</a:t>
            </a:r>
            <a:endParaRPr sz="4000" b="1">
              <a:solidFill>
                <a:schemeClr val="dk1"/>
              </a:solidFill>
              <a:latin typeface="Times New Roman"/>
              <a:ea typeface="Times New Roman"/>
              <a:cs typeface="Times New Roman"/>
              <a:sym typeface="Times New Roman"/>
            </a:endParaRPr>
          </a:p>
        </p:txBody>
      </p:sp>
      <p:sp>
        <p:nvSpPr>
          <p:cNvPr id="235" name="Google Shape;235;p36"/>
          <p:cNvSpPr txBox="1"/>
          <p:nvPr/>
        </p:nvSpPr>
        <p:spPr>
          <a:xfrm>
            <a:off x="473150" y="508300"/>
            <a:ext cx="45900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1. Seq_len = 1 and BS = 2^17</a:t>
            </a:r>
            <a:endParaRPr sz="2000">
              <a:solidFill>
                <a:schemeClr val="dk1"/>
              </a:solidFill>
            </a:endParaRPr>
          </a:p>
        </p:txBody>
      </p:sp>
      <p:pic>
        <p:nvPicPr>
          <p:cNvPr id="236" name="Google Shape;236;p36"/>
          <p:cNvPicPr preferRelativeResize="0"/>
          <p:nvPr/>
        </p:nvPicPr>
        <p:blipFill>
          <a:blip r:embed="rId3">
            <a:alphaModFix/>
          </a:blip>
          <a:stretch>
            <a:fillRect/>
          </a:stretch>
        </p:blipFill>
        <p:spPr>
          <a:xfrm>
            <a:off x="473150" y="970800"/>
            <a:ext cx="4160469" cy="1714575"/>
          </a:xfrm>
          <a:prstGeom prst="rect">
            <a:avLst/>
          </a:prstGeom>
          <a:noFill/>
          <a:ln>
            <a:noFill/>
          </a:ln>
        </p:spPr>
      </p:pic>
      <p:sp>
        <p:nvSpPr>
          <p:cNvPr id="237" name="Google Shape;237;p36"/>
          <p:cNvSpPr txBox="1"/>
          <p:nvPr/>
        </p:nvSpPr>
        <p:spPr>
          <a:xfrm>
            <a:off x="4884900" y="508300"/>
            <a:ext cx="3743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rPr>
              <a:t>2. Seq_len = 600 and BS=1024</a:t>
            </a:r>
            <a:endParaRPr sz="2000">
              <a:solidFill>
                <a:schemeClr val="dk1"/>
              </a:solidFill>
            </a:endParaRPr>
          </a:p>
        </p:txBody>
      </p:sp>
      <p:pic>
        <p:nvPicPr>
          <p:cNvPr id="238" name="Google Shape;238;p36"/>
          <p:cNvPicPr preferRelativeResize="0"/>
          <p:nvPr/>
        </p:nvPicPr>
        <p:blipFill>
          <a:blip r:embed="rId4">
            <a:alphaModFix/>
          </a:blip>
          <a:stretch>
            <a:fillRect/>
          </a:stretch>
        </p:blipFill>
        <p:spPr>
          <a:xfrm>
            <a:off x="4884900" y="1037488"/>
            <a:ext cx="3134551" cy="1508150"/>
          </a:xfrm>
          <a:prstGeom prst="rect">
            <a:avLst/>
          </a:prstGeom>
          <a:noFill/>
          <a:ln>
            <a:noFill/>
          </a:ln>
        </p:spPr>
      </p:pic>
      <p:pic>
        <p:nvPicPr>
          <p:cNvPr id="239" name="Google Shape;239;p36"/>
          <p:cNvPicPr preferRelativeResize="0"/>
          <p:nvPr/>
        </p:nvPicPr>
        <p:blipFill>
          <a:blip r:embed="rId5">
            <a:alphaModFix/>
          </a:blip>
          <a:stretch>
            <a:fillRect/>
          </a:stretch>
        </p:blipFill>
        <p:spPr>
          <a:xfrm>
            <a:off x="533338" y="3052675"/>
            <a:ext cx="3220724" cy="2004976"/>
          </a:xfrm>
          <a:prstGeom prst="rect">
            <a:avLst/>
          </a:prstGeom>
          <a:noFill/>
          <a:ln>
            <a:noFill/>
          </a:ln>
        </p:spPr>
      </p:pic>
      <p:sp>
        <p:nvSpPr>
          <p:cNvPr id="240" name="Google Shape;240;p36"/>
          <p:cNvSpPr txBox="1"/>
          <p:nvPr/>
        </p:nvSpPr>
        <p:spPr>
          <a:xfrm>
            <a:off x="533338" y="2685375"/>
            <a:ext cx="404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3. Seq_len = 4000 and BS = 256</a:t>
            </a:r>
            <a:endParaRPr sz="2000">
              <a:solidFill>
                <a:schemeClr val="dk1"/>
              </a:solidFill>
              <a:latin typeface="Times New Roman"/>
              <a:ea typeface="Times New Roman"/>
              <a:cs typeface="Times New Roman"/>
              <a:sym typeface="Times New Roman"/>
            </a:endParaRPr>
          </a:p>
        </p:txBody>
      </p:sp>
      <p:sp>
        <p:nvSpPr>
          <p:cNvPr id="241" name="Google Shape;241;p36"/>
          <p:cNvSpPr txBox="1"/>
          <p:nvPr/>
        </p:nvSpPr>
        <p:spPr>
          <a:xfrm>
            <a:off x="4122300" y="2996950"/>
            <a:ext cx="4445700" cy="1925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1"/>
                </a:solidFill>
                <a:latin typeface="Calibri"/>
                <a:ea typeface="Calibri"/>
                <a:cs typeface="Calibri"/>
                <a:sym typeface="Calibri"/>
              </a:rPr>
              <a:t>The above graphs are for house A threshold values obtained by training LSTM models with different parameters and, as it can be seen that more the batch size the model performs better as increasing the sequence length makes model perform worse as it giving more higher threshold values.</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p:nvPr/>
        </p:nvSpPr>
        <p:spPr>
          <a:xfrm>
            <a:off x="717575" y="149425"/>
            <a:ext cx="9395400" cy="99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 sz="2700" b="1">
                <a:solidFill>
                  <a:srgbClr val="2D3B45"/>
                </a:solidFill>
                <a:latin typeface="Calibri"/>
                <a:ea typeface="Calibri"/>
                <a:cs typeface="Calibri"/>
                <a:sym typeface="Calibri"/>
              </a:rPr>
              <a:t>Anomaly Count Corresponding to Resident </a:t>
            </a:r>
            <a:r>
              <a:rPr lang="en" sz="2800" b="1">
                <a:solidFill>
                  <a:srgbClr val="2D3B45"/>
                </a:solidFill>
                <a:latin typeface="Calibri"/>
                <a:ea typeface="Calibri"/>
                <a:cs typeface="Calibri"/>
                <a:sym typeface="Calibri"/>
              </a:rPr>
              <a:t>Activities</a:t>
            </a:r>
            <a:endParaRPr sz="4000" b="1">
              <a:solidFill>
                <a:schemeClr val="dk1"/>
              </a:solidFill>
              <a:latin typeface="Calibri"/>
              <a:ea typeface="Calibri"/>
              <a:cs typeface="Calibri"/>
              <a:sym typeface="Calibri"/>
            </a:endParaRPr>
          </a:p>
        </p:txBody>
      </p:sp>
      <p:sp>
        <p:nvSpPr>
          <p:cNvPr id="247" name="Google Shape;247;p37"/>
          <p:cNvSpPr txBox="1"/>
          <p:nvPr/>
        </p:nvSpPr>
        <p:spPr>
          <a:xfrm>
            <a:off x="521975" y="3299050"/>
            <a:ext cx="7915800" cy="1483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chemeClr val="dk1"/>
                </a:solidFill>
                <a:latin typeface="Calibri"/>
                <a:ea typeface="Calibri"/>
                <a:cs typeface="Calibri"/>
                <a:sym typeface="Calibri"/>
              </a:rPr>
              <a:t>For both House A and B , the maximum anomalies were detected during activity like going out, sleeping, watching TV, studying, and while using internet.</a:t>
            </a:r>
            <a:endParaRPr sz="2000">
              <a:solidFill>
                <a:schemeClr val="dk1"/>
              </a:solidFill>
              <a:latin typeface="Calibri"/>
              <a:ea typeface="Calibri"/>
              <a:cs typeface="Calibri"/>
              <a:sym typeface="Calibri"/>
            </a:endParaRPr>
          </a:p>
        </p:txBody>
      </p:sp>
      <p:pic>
        <p:nvPicPr>
          <p:cNvPr id="248" name="Google Shape;248;p37"/>
          <p:cNvPicPr preferRelativeResize="0"/>
          <p:nvPr/>
        </p:nvPicPr>
        <p:blipFill>
          <a:blip r:embed="rId3">
            <a:alphaModFix/>
          </a:blip>
          <a:stretch>
            <a:fillRect/>
          </a:stretch>
        </p:blipFill>
        <p:spPr>
          <a:xfrm>
            <a:off x="446175" y="879650"/>
            <a:ext cx="3910650" cy="2171775"/>
          </a:xfrm>
          <a:prstGeom prst="rect">
            <a:avLst/>
          </a:prstGeom>
          <a:noFill/>
          <a:ln>
            <a:noFill/>
          </a:ln>
        </p:spPr>
      </p:pic>
      <p:pic>
        <p:nvPicPr>
          <p:cNvPr id="249" name="Google Shape;249;p37"/>
          <p:cNvPicPr preferRelativeResize="0"/>
          <p:nvPr/>
        </p:nvPicPr>
        <p:blipFill>
          <a:blip r:embed="rId4">
            <a:alphaModFix/>
          </a:blip>
          <a:stretch>
            <a:fillRect/>
          </a:stretch>
        </p:blipFill>
        <p:spPr>
          <a:xfrm>
            <a:off x="4463475" y="879650"/>
            <a:ext cx="3974300" cy="21717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53"/>
        <p:cNvGrpSpPr/>
        <p:nvPr/>
      </p:nvGrpSpPr>
      <p:grpSpPr>
        <a:xfrm>
          <a:off x="0" y="0"/>
          <a:ext cx="0" cy="0"/>
          <a:chOff x="0" y="0"/>
          <a:chExt cx="0" cy="0"/>
        </a:xfrm>
      </p:grpSpPr>
      <p:sp>
        <p:nvSpPr>
          <p:cNvPr id="254" name="Google Shape;254;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55" name="Google Shape;255;p38"/>
          <p:cNvSpPr txBox="1"/>
          <p:nvPr/>
        </p:nvSpPr>
        <p:spPr>
          <a:xfrm>
            <a:off x="2703400" y="2060550"/>
            <a:ext cx="402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chemeClr val="dk1"/>
                </a:solidFill>
                <a:latin typeface="Times New Roman"/>
                <a:ea typeface="Times New Roman"/>
                <a:cs typeface="Times New Roman"/>
                <a:sym typeface="Times New Roman"/>
              </a:rPr>
              <a:t>DISCUSSION</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539550" y="3557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Project Limitations</a:t>
            </a:r>
            <a:endParaRPr sz="2800">
              <a:solidFill>
                <a:srgbClr val="000000"/>
              </a:solidFill>
              <a:latin typeface="Times New Roman"/>
              <a:ea typeface="Times New Roman"/>
              <a:cs typeface="Times New Roman"/>
              <a:sym typeface="Times New Roman"/>
            </a:endParaRPr>
          </a:p>
        </p:txBody>
      </p:sp>
      <p:sp>
        <p:nvSpPr>
          <p:cNvPr id="261" name="Google Shape;261;p39"/>
          <p:cNvSpPr txBox="1">
            <a:spLocks noGrp="1"/>
          </p:cNvSpPr>
          <p:nvPr>
            <p:ph type="body" idx="1"/>
          </p:nvPr>
        </p:nvSpPr>
        <p:spPr>
          <a:xfrm>
            <a:off x="539550" y="889100"/>
            <a:ext cx="7441200" cy="2895300"/>
          </a:xfrm>
          <a:prstGeom prst="rect">
            <a:avLst/>
          </a:prstGeom>
        </p:spPr>
        <p:txBody>
          <a:bodyPr spcFirstLastPara="1" wrap="square" lIns="0" tIns="0" rIns="0" bIns="0" anchor="t" anchorCtr="0">
            <a:noAutofit/>
          </a:bodyPr>
          <a:lstStyle/>
          <a:p>
            <a:pPr marL="457200" lvl="0" indent="-355600" algn="l" rtl="0">
              <a:spcBef>
                <a:spcPts val="120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Complexity in Anomaly Detection:</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Difficult to handle edge cases and ensure 100% detection accuracy.</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Dependency on Infrastructure:</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Real-time processing may require high-performance hardware and reliable network connections.</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Scalability Constraints:</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Performance may degrade under extreme data loads without advanced optimization.</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Arial"/>
              <a:buChar char="●"/>
            </a:pPr>
            <a:r>
              <a:rPr lang="en" sz="2000" b="1">
                <a:solidFill>
                  <a:srgbClr val="000000"/>
                </a:solidFill>
                <a:latin typeface="Calibri"/>
                <a:ea typeface="Calibri"/>
                <a:cs typeface="Calibri"/>
                <a:sym typeface="Calibri"/>
              </a:rPr>
              <a:t>Domain-Specific Customization:</a:t>
            </a:r>
            <a:br>
              <a:rPr lang="en" sz="2000" b="1">
                <a:solidFill>
                  <a:srgbClr val="000000"/>
                </a:solidFill>
                <a:latin typeface="Calibri"/>
                <a:ea typeface="Calibri"/>
                <a:cs typeface="Calibri"/>
                <a:sym typeface="Calibri"/>
              </a:rPr>
            </a:br>
            <a:r>
              <a:rPr lang="en" sz="2000">
                <a:solidFill>
                  <a:srgbClr val="000000"/>
                </a:solidFill>
                <a:latin typeface="Calibri"/>
                <a:ea typeface="Calibri"/>
                <a:cs typeface="Calibri"/>
                <a:sym typeface="Calibri"/>
              </a:rPr>
              <a:t>Anomaly detection may need additional tuning for different IoT applications or industries.</a:t>
            </a:r>
            <a:endParaRPr sz="2000">
              <a:solidFill>
                <a:srgbClr val="000000"/>
              </a:solidFill>
              <a:latin typeface="Calibri"/>
              <a:ea typeface="Calibri"/>
              <a:cs typeface="Calibri"/>
              <a:sym typeface="Calibri"/>
            </a:endParaRPr>
          </a:p>
          <a:p>
            <a:pPr marL="0" lvl="0" indent="0" algn="l" rtl="0">
              <a:spcBef>
                <a:spcPts val="1200"/>
              </a:spcBef>
              <a:spcAft>
                <a:spcPts val="800"/>
              </a:spcAft>
              <a:buSzPts val="523"/>
              <a:buNone/>
            </a:pPr>
            <a:endParaRPr sz="16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539550" y="5956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Implications of Findings</a:t>
            </a:r>
            <a:endParaRPr sz="2800">
              <a:solidFill>
                <a:srgbClr val="000000"/>
              </a:solidFill>
              <a:latin typeface="Times New Roman"/>
              <a:ea typeface="Times New Roman"/>
              <a:cs typeface="Times New Roman"/>
              <a:sym typeface="Times New Roman"/>
            </a:endParaRPr>
          </a:p>
        </p:txBody>
      </p:sp>
      <p:sp>
        <p:nvSpPr>
          <p:cNvPr id="267" name="Google Shape;267;p40"/>
          <p:cNvSpPr txBox="1">
            <a:spLocks noGrp="1"/>
          </p:cNvSpPr>
          <p:nvPr>
            <p:ph type="body" idx="1"/>
          </p:nvPr>
        </p:nvSpPr>
        <p:spPr>
          <a:xfrm>
            <a:off x="539550" y="798150"/>
            <a:ext cx="7441200" cy="2895300"/>
          </a:xfrm>
          <a:prstGeom prst="rect">
            <a:avLst/>
          </a:prstGeom>
        </p:spPr>
        <p:txBody>
          <a:bodyPr spcFirstLastPara="1" wrap="square" lIns="0" tIns="0" rIns="0" bIns="0" anchor="t" anchorCtr="0">
            <a:noAutofit/>
          </a:bodyPr>
          <a:lstStyle/>
          <a:p>
            <a:pPr marL="0" lvl="0" indent="0" algn="l" rtl="0">
              <a:spcBef>
                <a:spcPts val="1400"/>
              </a:spcBef>
              <a:spcAft>
                <a:spcPts val="0"/>
              </a:spcAft>
              <a:buNone/>
            </a:pPr>
            <a:endParaRPr sz="1600" b="1">
              <a:solidFill>
                <a:srgbClr val="000000"/>
              </a:solidFill>
              <a:latin typeface="Arial"/>
              <a:ea typeface="Arial"/>
              <a:cs typeface="Arial"/>
              <a:sym typeface="Arial"/>
            </a:endParaRPr>
          </a:p>
          <a:p>
            <a:pPr marL="457200" lvl="0" indent="-355600" algn="l" rtl="0">
              <a:spcBef>
                <a:spcPts val="1200"/>
              </a:spcBef>
              <a:spcAft>
                <a:spcPts val="0"/>
              </a:spcAft>
              <a:buClr>
                <a:srgbClr val="000000"/>
              </a:buClr>
              <a:buSzPts val="2000"/>
              <a:buFont typeface="Arial"/>
              <a:buChar char="●"/>
            </a:pPr>
            <a:r>
              <a:rPr lang="en" sz="1500" b="1">
                <a:solidFill>
                  <a:srgbClr val="000000"/>
                </a:solidFill>
                <a:latin typeface="Arial"/>
                <a:ea typeface="Arial"/>
                <a:cs typeface="Arial"/>
                <a:sym typeface="Arial"/>
              </a:rPr>
              <a:t>Improved Data Reliability:</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Ensures IoT applications operate on accurate and consistent sensor data.</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Proactive Issue Resolution:</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Real-time anomaly detection enables quick identification and resolution of data irregularities.</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Scalable IoT Solutions:</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Demonstrates how to efficiently manage growing IoT data streams in real time.</a:t>
            </a:r>
            <a:endParaRPr sz="15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500" b="1">
                <a:solidFill>
                  <a:srgbClr val="000000"/>
                </a:solidFill>
                <a:latin typeface="Arial"/>
                <a:ea typeface="Arial"/>
                <a:cs typeface="Arial"/>
                <a:sym typeface="Arial"/>
              </a:rPr>
              <a:t>Foundation for Advanced Analytics:</a:t>
            </a:r>
            <a:br>
              <a:rPr lang="en" sz="1500" b="1">
                <a:solidFill>
                  <a:srgbClr val="000000"/>
                </a:solidFill>
                <a:latin typeface="Arial"/>
                <a:ea typeface="Arial"/>
                <a:cs typeface="Arial"/>
                <a:sym typeface="Arial"/>
              </a:rPr>
            </a:br>
            <a:r>
              <a:rPr lang="en" sz="1500">
                <a:solidFill>
                  <a:srgbClr val="000000"/>
                </a:solidFill>
                <a:latin typeface="Arial"/>
                <a:ea typeface="Arial"/>
                <a:cs typeface="Arial"/>
                <a:sym typeface="Arial"/>
              </a:rPr>
              <a:t>Establishes a robust data pipeline for future applications like predictive maintenance and AI-driven insights.</a:t>
            </a:r>
            <a:endParaRPr sz="1500">
              <a:solidFill>
                <a:srgbClr val="000000"/>
              </a:solidFill>
              <a:latin typeface="Arial"/>
              <a:ea typeface="Arial"/>
              <a:cs typeface="Arial"/>
              <a:sym typeface="Arial"/>
            </a:endParaRPr>
          </a:p>
          <a:p>
            <a:pPr marL="457200" lvl="0" indent="0" algn="l" rtl="0">
              <a:spcBef>
                <a:spcPts val="1200"/>
              </a:spcBef>
              <a:spcAft>
                <a:spcPts val="0"/>
              </a:spcAft>
              <a:buNone/>
            </a:pPr>
            <a:endParaRPr sz="1600" b="1">
              <a:solidFill>
                <a:srgbClr val="000000"/>
              </a:solidFill>
              <a:latin typeface="Arial"/>
              <a:ea typeface="Arial"/>
              <a:cs typeface="Arial"/>
              <a:sym typeface="Arial"/>
            </a:endParaRPr>
          </a:p>
          <a:p>
            <a:pPr marL="0" lvl="0" indent="0" algn="l" rtl="0">
              <a:spcBef>
                <a:spcPts val="1200"/>
              </a:spcBef>
              <a:spcAft>
                <a:spcPts val="800"/>
              </a:spcAft>
              <a:buSzPts val="523"/>
              <a:buNone/>
            </a:pPr>
            <a:endParaRPr sz="16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71"/>
        <p:cNvGrpSpPr/>
        <p:nvPr/>
      </p:nvGrpSpPr>
      <p:grpSpPr>
        <a:xfrm>
          <a:off x="0" y="0"/>
          <a:ext cx="0" cy="0"/>
          <a:chOff x="0" y="0"/>
          <a:chExt cx="0" cy="0"/>
        </a:xfrm>
      </p:grpSpPr>
      <p:sp>
        <p:nvSpPr>
          <p:cNvPr id="272" name="Google Shape;272;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73" name="Google Shape;273;p41"/>
          <p:cNvSpPr txBox="1"/>
          <p:nvPr/>
        </p:nvSpPr>
        <p:spPr>
          <a:xfrm>
            <a:off x="2703400" y="2060550"/>
            <a:ext cx="402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chemeClr val="dk1"/>
                </a:solidFill>
                <a:latin typeface="Times New Roman"/>
                <a:ea typeface="Times New Roman"/>
                <a:cs typeface="Times New Roman"/>
                <a:sym typeface="Times New Roman"/>
              </a:rPr>
              <a:t>CONCLUSION</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779100" y="1732225"/>
            <a:ext cx="6962100" cy="28953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2000">
                <a:solidFill>
                  <a:srgbClr val="000000"/>
                </a:solidFill>
                <a:latin typeface="Calibri"/>
                <a:ea typeface="Calibri"/>
                <a:cs typeface="Calibri"/>
                <a:sym typeface="Calibri"/>
              </a:rPr>
              <a:t>To design and implement a real-time data streaming pipeline for IoT sensor data that integrates data quality monitoring and anomaly detection. The pipeline will ensure reliable and accurate data processing, enabling efficient decision-making in IoT applications.</a:t>
            </a:r>
            <a:endParaRPr sz="2000">
              <a:solidFill>
                <a:srgbClr val="000000"/>
              </a:solidFill>
              <a:latin typeface="Calibri"/>
              <a:ea typeface="Calibri"/>
              <a:cs typeface="Calibri"/>
              <a:sym typeface="Calibri"/>
            </a:endParaRPr>
          </a:p>
        </p:txBody>
      </p:sp>
      <p:sp>
        <p:nvSpPr>
          <p:cNvPr id="103" name="Google Shape;103;p15"/>
          <p:cNvSpPr txBox="1">
            <a:spLocks noGrp="1"/>
          </p:cNvSpPr>
          <p:nvPr>
            <p:ph type="title"/>
          </p:nvPr>
        </p:nvSpPr>
        <p:spPr>
          <a:xfrm>
            <a:off x="779100" y="1048450"/>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OBJECTIVE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CONCLUSION</a:t>
            </a:r>
            <a:endParaRPr sz="2800">
              <a:solidFill>
                <a:srgbClr val="000000"/>
              </a:solidFill>
              <a:latin typeface="Times New Roman"/>
              <a:ea typeface="Times New Roman"/>
              <a:cs typeface="Times New Roman"/>
              <a:sym typeface="Times New Roman"/>
            </a:endParaRPr>
          </a:p>
        </p:txBody>
      </p:sp>
      <p:sp>
        <p:nvSpPr>
          <p:cNvPr id="279" name="Google Shape;279;p42"/>
          <p:cNvSpPr txBox="1"/>
          <p:nvPr/>
        </p:nvSpPr>
        <p:spPr>
          <a:xfrm>
            <a:off x="618750" y="1496725"/>
            <a:ext cx="7370400" cy="5510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2000">
                <a:latin typeface="Calibri"/>
                <a:ea typeface="Calibri"/>
                <a:cs typeface="Calibri"/>
                <a:sym typeface="Calibri"/>
              </a:rPr>
              <a:t>This project developed a real-time data streaming pipeline for IoT sensor data, integrating data quality monitoring and anomaly detection to provide reliable insights. While demonstrating scalability and efficiency under typical workloads, the pipeline's performance may vary with extreme data volumes or specific domain requirements. Despite these limitations, the project establishes a strong foundation for enhancing data reliability and supporting proactive decision-making in IoT systems across various industries.</a:t>
            </a: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just" rtl="0">
              <a:lnSpc>
                <a:spcPct val="115000"/>
              </a:lnSpc>
              <a:spcBef>
                <a:spcPts val="1200"/>
              </a:spcBef>
              <a:spcAft>
                <a:spcPts val="0"/>
              </a:spcAft>
              <a:buNone/>
            </a:pPr>
            <a:endParaRPr sz="2000">
              <a:latin typeface="Calibri"/>
              <a:ea typeface="Calibri"/>
              <a:cs typeface="Calibri"/>
              <a:sym typeface="Calibri"/>
            </a:endParaRPr>
          </a:p>
          <a:p>
            <a:pPr marL="0" lvl="0" indent="0" algn="l" rtl="0">
              <a:lnSpc>
                <a:spcPct val="115000"/>
              </a:lnSpc>
              <a:spcBef>
                <a:spcPts val="1200"/>
              </a:spcBef>
              <a:spcAft>
                <a:spcPts val="0"/>
              </a:spcAft>
              <a:buNone/>
            </a:pP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RECOMMENDATION FOR FUTURE</a:t>
            </a:r>
            <a:endParaRPr sz="2800">
              <a:solidFill>
                <a:srgbClr val="000000"/>
              </a:solidFill>
              <a:latin typeface="Times New Roman"/>
              <a:ea typeface="Times New Roman"/>
              <a:cs typeface="Times New Roman"/>
              <a:sym typeface="Times New Roman"/>
            </a:endParaRPr>
          </a:p>
        </p:txBody>
      </p:sp>
      <p:sp>
        <p:nvSpPr>
          <p:cNvPr id="285" name="Google Shape;285;p43"/>
          <p:cNvSpPr txBox="1"/>
          <p:nvPr/>
        </p:nvSpPr>
        <p:spPr>
          <a:xfrm>
            <a:off x="618750" y="1496725"/>
            <a:ext cx="7370400" cy="32232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Calibri"/>
              <a:buChar char="●"/>
            </a:pPr>
            <a:r>
              <a:rPr lang="en" sz="2000">
                <a:latin typeface="Calibri"/>
                <a:ea typeface="Calibri"/>
                <a:cs typeface="Calibri"/>
                <a:sym typeface="Calibri"/>
              </a:rPr>
              <a:t>The anomalies could be labelled and a classification model could be created for the same</a:t>
            </a:r>
            <a:endParaRPr sz="2000">
              <a:latin typeface="Calibri"/>
              <a:ea typeface="Calibri"/>
              <a:cs typeface="Calibri"/>
              <a:sym typeface="Calibri"/>
            </a:endParaRPr>
          </a:p>
          <a:p>
            <a:pPr marL="457200" lvl="0" indent="-355600" algn="just" rtl="0">
              <a:lnSpc>
                <a:spcPct val="115000"/>
              </a:lnSpc>
              <a:spcBef>
                <a:spcPts val="0"/>
              </a:spcBef>
              <a:spcAft>
                <a:spcPts val="0"/>
              </a:spcAft>
              <a:buSzPts val="2000"/>
              <a:buFont typeface="Calibri"/>
              <a:buChar char="●"/>
            </a:pPr>
            <a:r>
              <a:rPr lang="en" sz="2000">
                <a:latin typeface="Calibri"/>
                <a:ea typeface="Calibri"/>
                <a:cs typeface="Calibri"/>
                <a:sym typeface="Calibri"/>
              </a:rPr>
              <a:t>Anomalies can help narrow down hardware malfunctions</a:t>
            </a:r>
            <a:endParaRPr sz="2000">
              <a:latin typeface="Calibri"/>
              <a:ea typeface="Calibri"/>
              <a:cs typeface="Calibri"/>
              <a:sym typeface="Calibri"/>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just"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618750" y="82717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REFERENCES</a:t>
            </a:r>
            <a:endParaRPr sz="2800">
              <a:solidFill>
                <a:srgbClr val="000000"/>
              </a:solidFill>
              <a:latin typeface="Times New Roman"/>
              <a:ea typeface="Times New Roman"/>
              <a:cs typeface="Times New Roman"/>
              <a:sym typeface="Times New Roman"/>
            </a:endParaRPr>
          </a:p>
        </p:txBody>
      </p:sp>
      <p:sp>
        <p:nvSpPr>
          <p:cNvPr id="291" name="Google Shape;291;p44"/>
          <p:cNvSpPr txBox="1"/>
          <p:nvPr/>
        </p:nvSpPr>
        <p:spPr>
          <a:xfrm>
            <a:off x="618750" y="1514043"/>
            <a:ext cx="7370400" cy="2970600"/>
          </a:xfrm>
          <a:prstGeom prst="rect">
            <a:avLst/>
          </a:prstGeom>
          <a:noFill/>
          <a:ln w="9525" cap="flat" cmpd="sng">
            <a:solidFill>
              <a:srgbClr val="1E1E1E"/>
            </a:solidFill>
            <a:prstDash val="solid"/>
            <a:round/>
            <a:headEnd type="none" w="sm" len="sm"/>
            <a:tailEnd type="none" w="sm" len="sm"/>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Calibri"/>
              <a:buAutoNum type="arabicPeriod"/>
            </a:pPr>
            <a:r>
              <a:rPr lang="en" sz="2000">
                <a:latin typeface="Calibri"/>
                <a:ea typeface="Calibri"/>
                <a:cs typeface="Calibri"/>
                <a:sym typeface="Calibri"/>
              </a:rPr>
              <a:t>https://onlinelibrary.wiley.com/doi/10.1155/2022/8022033</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https://www.researchgate.net/publication/379977751_A_Comprehensive_Review_of_Machine_Learning_Approaches_for_Anomaly_Detection_in_Smart_Homes_Experimental_Analysis_and_Future_Directions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 sz="2000" u="sng">
                <a:solidFill>
                  <a:schemeClr val="accent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https://ieee-sensorsalert.org/articles/lstm-autoencoder-based-anomaly-detection-for-indoor-air-quality-time-series-data/</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body" idx="1"/>
          </p:nvPr>
        </p:nvSpPr>
        <p:spPr>
          <a:xfrm>
            <a:off x="746025" y="1324925"/>
            <a:ext cx="6962100" cy="3699600"/>
          </a:xfrm>
          <a:prstGeom prst="rect">
            <a:avLst/>
          </a:prstGeom>
        </p:spPr>
        <p:txBody>
          <a:bodyPr spcFirstLastPara="1" wrap="square" lIns="0" tIns="0" rIns="0" bIns="0"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Detect Anomalies in Real-Time:</a:t>
            </a:r>
            <a:endParaRPr sz="2000">
              <a:solidFill>
                <a:srgbClr val="000000"/>
              </a:solidFill>
              <a:latin typeface="Calibri"/>
              <a:ea typeface="Calibri"/>
              <a:cs typeface="Calibri"/>
              <a:sym typeface="Calibri"/>
            </a:endParaRPr>
          </a:p>
          <a:p>
            <a:pPr marL="0" lvl="0" indent="457200" algn="l" rtl="0">
              <a:lnSpc>
                <a:spcPct val="100000"/>
              </a:lnSpc>
              <a:spcBef>
                <a:spcPts val="800"/>
              </a:spcBef>
              <a:spcAft>
                <a:spcPts val="0"/>
              </a:spcAft>
              <a:buNone/>
            </a:pPr>
            <a:r>
              <a:rPr lang="en" sz="2000">
                <a:solidFill>
                  <a:srgbClr val="000000"/>
                </a:solidFill>
                <a:latin typeface="Calibri"/>
                <a:ea typeface="Calibri"/>
                <a:cs typeface="Calibri"/>
                <a:sym typeface="Calibri"/>
              </a:rPr>
              <a:t>Flag unusual sensor data patterns for timely intervention</a:t>
            </a: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Build a Scalable Real-Time Data Pipeline:</a:t>
            </a:r>
            <a:endParaRPr sz="2000">
              <a:solidFill>
                <a:srgbClr val="000000"/>
              </a:solidFill>
              <a:latin typeface="Calibri"/>
              <a:ea typeface="Calibri"/>
              <a:cs typeface="Calibri"/>
              <a:sym typeface="Calibri"/>
            </a:endParaRPr>
          </a:p>
          <a:p>
            <a:pPr marL="0" lvl="0" indent="457200" algn="l" rtl="0">
              <a:lnSpc>
                <a:spcPct val="100000"/>
              </a:lnSpc>
              <a:spcBef>
                <a:spcPts val="800"/>
              </a:spcBef>
              <a:spcAft>
                <a:spcPts val="0"/>
              </a:spcAft>
              <a:buNone/>
            </a:pPr>
            <a:r>
              <a:rPr lang="en" sz="2000">
                <a:solidFill>
                  <a:srgbClr val="000000"/>
                </a:solidFill>
                <a:latin typeface="Calibri"/>
                <a:ea typeface="Calibri"/>
                <a:cs typeface="Calibri"/>
                <a:sym typeface="Calibri"/>
              </a:rPr>
              <a:t>Efficiently process continuous IoT sensor data.</a:t>
            </a: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Ensure Data Quality and Integrity</a:t>
            </a:r>
            <a:endParaRPr sz="2000">
              <a:solidFill>
                <a:srgbClr val="000000"/>
              </a:solidFill>
              <a:latin typeface="Calibri"/>
              <a:ea typeface="Calibri"/>
              <a:cs typeface="Calibri"/>
              <a:sym typeface="Calibri"/>
            </a:endParaRPr>
          </a:p>
          <a:p>
            <a:pPr marL="457200" lvl="0" indent="0" algn="l" rtl="0">
              <a:lnSpc>
                <a:spcPct val="100000"/>
              </a:lnSpc>
              <a:spcBef>
                <a:spcPts val="800"/>
              </a:spcBef>
              <a:spcAft>
                <a:spcPts val="0"/>
              </a:spcAft>
              <a:buNone/>
            </a:pPr>
            <a:r>
              <a:rPr lang="en" sz="2000">
                <a:solidFill>
                  <a:srgbClr val="000000"/>
                </a:solidFill>
                <a:latin typeface="Calibri"/>
                <a:ea typeface="Calibri"/>
                <a:cs typeface="Calibri"/>
                <a:sym typeface="Calibri"/>
              </a:rPr>
              <a:t>Monitor data for completeness, consistency, and accuracy.</a:t>
            </a: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800"/>
              </a:spcAft>
              <a:buNone/>
            </a:pPr>
            <a:endParaRPr sz="2000">
              <a:latin typeface="Calibri"/>
              <a:ea typeface="Calibri"/>
              <a:cs typeface="Calibri"/>
              <a:sym typeface="Calibri"/>
            </a:endParaRPr>
          </a:p>
        </p:txBody>
      </p:sp>
      <p:sp>
        <p:nvSpPr>
          <p:cNvPr id="109" name="Google Shape;109;p16"/>
          <p:cNvSpPr txBox="1">
            <a:spLocks noGrp="1"/>
          </p:cNvSpPr>
          <p:nvPr>
            <p:ph type="title"/>
          </p:nvPr>
        </p:nvSpPr>
        <p:spPr>
          <a:xfrm>
            <a:off x="746025" y="634975"/>
            <a:ext cx="1934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chemeClr val="dk1"/>
                </a:solidFill>
                <a:latin typeface="Times New Roman"/>
                <a:ea typeface="Times New Roman"/>
                <a:cs typeface="Times New Roman"/>
                <a:sym typeface="Times New Roman"/>
              </a:rPr>
              <a:t>GOALS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779100" y="1093375"/>
            <a:ext cx="6962100" cy="3699600"/>
          </a:xfrm>
          <a:prstGeom prst="rect">
            <a:avLst/>
          </a:prstGeom>
        </p:spPr>
        <p:txBody>
          <a:bodyPr spcFirstLastPara="1" wrap="square" lIns="0" tIns="0" rIns="0" bIns="0" anchor="t" anchorCtr="0">
            <a:noAutofit/>
          </a:bodyPr>
          <a:lstStyle/>
          <a:p>
            <a:pPr marL="457200" lvl="0" indent="0" algn="l" rtl="0">
              <a:lnSpc>
                <a:spcPct val="100000"/>
              </a:lnSpc>
              <a:spcBef>
                <a:spcPts val="0"/>
              </a:spcBef>
              <a:spcAft>
                <a:spcPts val="0"/>
              </a:spcAft>
              <a:buNone/>
            </a:pPr>
            <a:r>
              <a:rPr lang="en" sz="1800">
                <a:solidFill>
                  <a:srgbClr val="000000"/>
                </a:solidFill>
              </a:rPr>
              <a:t> </a:t>
            </a:r>
            <a:endParaRPr sz="1600">
              <a:solidFill>
                <a:srgbClr val="000000"/>
              </a:solidFill>
            </a:endParaRPr>
          </a:p>
          <a:p>
            <a:pPr marL="0" lvl="0" indent="0" algn="l" rtl="0">
              <a:lnSpc>
                <a:spcPct val="100000"/>
              </a:lnSpc>
              <a:spcBef>
                <a:spcPts val="800"/>
              </a:spcBef>
              <a:spcAft>
                <a:spcPts val="800"/>
              </a:spcAft>
              <a:buNone/>
            </a:pPr>
            <a:endParaRPr sz="1800"/>
          </a:p>
        </p:txBody>
      </p:sp>
      <p:sp>
        <p:nvSpPr>
          <p:cNvPr id="115" name="Google Shape;115;p17"/>
          <p:cNvSpPr txBox="1">
            <a:spLocks noGrp="1"/>
          </p:cNvSpPr>
          <p:nvPr>
            <p:ph type="title"/>
          </p:nvPr>
        </p:nvSpPr>
        <p:spPr>
          <a:xfrm>
            <a:off x="779100" y="479625"/>
            <a:ext cx="3662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solidFill>
                  <a:srgbClr val="000000"/>
                </a:solidFill>
                <a:latin typeface="Times New Roman"/>
                <a:ea typeface="Times New Roman"/>
                <a:cs typeface="Times New Roman"/>
                <a:sym typeface="Times New Roman"/>
              </a:rPr>
              <a:t>PROJECT SCOPE</a:t>
            </a:r>
            <a:endParaRPr sz="2800">
              <a:solidFill>
                <a:srgbClr val="000000"/>
              </a:solidFill>
              <a:latin typeface="Times New Roman"/>
              <a:ea typeface="Times New Roman"/>
              <a:cs typeface="Times New Roman"/>
              <a:sym typeface="Times New Roman"/>
            </a:endParaRPr>
          </a:p>
        </p:txBody>
      </p:sp>
      <p:sp>
        <p:nvSpPr>
          <p:cNvPr id="116" name="Google Shape;116;p17"/>
          <p:cNvSpPr txBox="1">
            <a:spLocks noGrp="1"/>
          </p:cNvSpPr>
          <p:nvPr>
            <p:ph type="body" idx="1"/>
          </p:nvPr>
        </p:nvSpPr>
        <p:spPr>
          <a:xfrm>
            <a:off x="779100" y="721950"/>
            <a:ext cx="6962100" cy="36996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a:solidFill>
                <a:srgbClr val="000000"/>
              </a:solidFill>
              <a:latin typeface="Calibri"/>
              <a:ea typeface="Calibri"/>
              <a:cs typeface="Calibri"/>
              <a:sym typeface="Calibri"/>
            </a:endParaRPr>
          </a:p>
          <a:p>
            <a:pPr marL="457200" lvl="0" indent="-355600" algn="l" rtl="0">
              <a:lnSpc>
                <a:spcPct val="100000"/>
              </a:lnSpc>
              <a:spcBef>
                <a:spcPts val="8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Real-Time Data Ingestion: Efficiently process continuous IoT sensor data.</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Data Quality Monitoring: Ensure data completeness, consistency, and accuracy.</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Anomaly Detection: Identify and flag unusual sensor data patterns in real-time.</a:t>
            </a:r>
            <a:endParaRPr sz="2000">
              <a:solidFill>
                <a:srgbClr val="000000"/>
              </a:solidFill>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Scalability: Design the pipeline to handle large data volumes with low latency.</a:t>
            </a: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0"/>
              </a:spcAft>
              <a:buNone/>
            </a:pPr>
            <a:endParaRPr sz="2000">
              <a:solidFill>
                <a:srgbClr val="000000"/>
              </a:solidFill>
              <a:latin typeface="Calibri"/>
              <a:ea typeface="Calibri"/>
              <a:cs typeface="Calibri"/>
              <a:sym typeface="Calibri"/>
            </a:endParaRPr>
          </a:p>
          <a:p>
            <a:pPr marL="457200" lvl="0" indent="0" algn="l" rtl="0">
              <a:lnSpc>
                <a:spcPct val="100000"/>
              </a:lnSpc>
              <a:spcBef>
                <a:spcPts val="800"/>
              </a:spcBef>
              <a:spcAft>
                <a:spcPts val="0"/>
              </a:spcAft>
              <a:buNone/>
            </a:pPr>
            <a:endParaRPr sz="2000">
              <a:solidFill>
                <a:srgbClr val="000000"/>
              </a:solidFill>
              <a:latin typeface="Calibri"/>
              <a:ea typeface="Calibri"/>
              <a:cs typeface="Calibri"/>
              <a:sym typeface="Calibri"/>
            </a:endParaRPr>
          </a:p>
          <a:p>
            <a:pPr marL="0" lvl="0" indent="0" algn="l" rtl="0">
              <a:lnSpc>
                <a:spcPct val="100000"/>
              </a:lnSpc>
              <a:spcBef>
                <a:spcPts val="800"/>
              </a:spcBef>
              <a:spcAft>
                <a:spcPts val="800"/>
              </a:spcAft>
              <a:buNone/>
            </a:pP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2" name="Google Shape;122;p18"/>
          <p:cNvSpPr txBox="1"/>
          <p:nvPr/>
        </p:nvSpPr>
        <p:spPr>
          <a:xfrm>
            <a:off x="1673950" y="1965000"/>
            <a:ext cx="6108300" cy="12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00" b="1">
                <a:solidFill>
                  <a:schemeClr val="dk1"/>
                </a:solidFill>
                <a:latin typeface="Times New Roman"/>
                <a:ea typeface="Times New Roman"/>
                <a:cs typeface="Times New Roman"/>
                <a:sym typeface="Times New Roman"/>
              </a:rPr>
              <a:t>LITERATURE REVIEW</a:t>
            </a:r>
            <a:endParaRPr sz="42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14600" y="357225"/>
            <a:ext cx="7369500" cy="1471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 Comprehensive Review of Machine Learning Approaches for Anomaly Detection in Smart Homes: Experimental Analysis and Future Directions</a:t>
            </a:r>
            <a:endParaRPr sz="2000">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Authors: Md Motiur Rahman, Deepti Gupta, Smriti Bhatt, Shiva Shokouhmand and Miad Faezipour,</a:t>
            </a:r>
            <a:endParaRPr sz="3300">
              <a:solidFill>
                <a:schemeClr val="dk1"/>
              </a:solidFill>
              <a:latin typeface="Times New Roman"/>
              <a:ea typeface="Times New Roman"/>
              <a:cs typeface="Times New Roman"/>
              <a:sym typeface="Times New Roman"/>
            </a:endParaRPr>
          </a:p>
        </p:txBody>
      </p:sp>
      <p:sp>
        <p:nvSpPr>
          <p:cNvPr id="128" name="Google Shape;128;p19"/>
          <p:cNvSpPr txBox="1"/>
          <p:nvPr/>
        </p:nvSpPr>
        <p:spPr>
          <a:xfrm>
            <a:off x="948525" y="2101975"/>
            <a:ext cx="7043400" cy="264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a:latin typeface="Calibri"/>
                <a:ea typeface="Calibri"/>
                <a:cs typeface="Calibri"/>
                <a:sym typeface="Calibri"/>
              </a:rPr>
              <a:t>Dataset : ARAS Dataset</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Models : k-fold cross validation followed by LSTM and GRU</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Results : Gated Recurrent Unit (GRU) outperformed the other</a:t>
            </a:r>
            <a:endParaRPr sz="2000">
              <a:latin typeface="Calibri"/>
              <a:ea typeface="Calibri"/>
              <a:cs typeface="Calibri"/>
              <a:sym typeface="Calibri"/>
            </a:endParaRPr>
          </a:p>
          <a:p>
            <a:pPr marL="0" lvl="0" indent="0" algn="just" rtl="0">
              <a:spcBef>
                <a:spcPts val="0"/>
              </a:spcBef>
              <a:spcAft>
                <a:spcPts val="0"/>
              </a:spcAft>
              <a:buNone/>
            </a:pPr>
            <a:endParaRPr sz="2000">
              <a:latin typeface="Calibri"/>
              <a:ea typeface="Calibri"/>
              <a:cs typeface="Calibri"/>
              <a:sym typeface="Calibri"/>
            </a:endParaRPr>
          </a:p>
          <a:p>
            <a:pPr marL="0" lvl="0" indent="0" algn="just" rtl="0">
              <a:spcBef>
                <a:spcPts val="0"/>
              </a:spcBef>
              <a:spcAft>
                <a:spcPts val="0"/>
              </a:spcAft>
              <a:buNone/>
            </a:pPr>
            <a:r>
              <a:rPr lang="en" sz="2000">
                <a:latin typeface="Calibri"/>
                <a:ea typeface="Calibri"/>
                <a:cs typeface="Calibri"/>
                <a:sym typeface="Calibri"/>
              </a:rPr>
              <a:t>Cons : Created anomalies before classification by using third party resources for anomaly detection.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682200" y="502675"/>
            <a:ext cx="7569900" cy="8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latin typeface="Calibri"/>
                <a:ea typeface="Calibri"/>
                <a:cs typeface="Calibri"/>
                <a:sym typeface="Calibri"/>
              </a:rPr>
              <a:t>2. LSTM-Autoencoder-Based Anomaly Detection for Indoor Air Quality Time-Series Data</a:t>
            </a:r>
            <a:endParaRPr sz="2000">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Authors:  Yuanyuan Wei, Julian Jang-Jaccard, Wen Xu, Fariza Sabrina, Seyit Camtepe, Mikael Boulic</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34" name="Google Shape;134;p20"/>
          <p:cNvSpPr txBox="1"/>
          <p:nvPr/>
        </p:nvSpPr>
        <p:spPr>
          <a:xfrm>
            <a:off x="682200" y="1244450"/>
            <a:ext cx="660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p>
        </p:txBody>
      </p:sp>
      <p:sp>
        <p:nvSpPr>
          <p:cNvPr id="135" name="Google Shape;135;p20"/>
          <p:cNvSpPr txBox="1"/>
          <p:nvPr/>
        </p:nvSpPr>
        <p:spPr>
          <a:xfrm>
            <a:off x="682200" y="1813850"/>
            <a:ext cx="7569900" cy="2571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chemeClr val="dk1"/>
                </a:solidFill>
                <a:latin typeface="Calibri"/>
                <a:ea typeface="Calibri"/>
                <a:cs typeface="Calibri"/>
                <a:sym typeface="Calibri"/>
              </a:rPr>
              <a:t>This study addresses indoor air quality (IAQ) monitoring challenges, focusing on detecting anomalies in CO2 data from schools, which affect student health and productivity. Traditional methods like ARIMA and KNN have limitations, while AI-based approaches often require multiple correlated data points. The proposed hybrid deep learning model combines Long Short-Term Memory (LSTM) and autoencoder (AE) to enhance anomaly detection in time-series data by extracting features, reconstructing data, and calculating reconstruction error for threshold-based detection. Tested on real-world CO2 datasets, the model demonstrates high accuracy (99.50%), precision (100%), and robust anomaly detection.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682200" y="502675"/>
            <a:ext cx="8193300" cy="8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latin typeface="Calibri"/>
                <a:ea typeface="Calibri"/>
                <a:cs typeface="Calibri"/>
                <a:sym typeface="Calibri"/>
              </a:rPr>
              <a:t>2. HomeGuardian: Detecting Anomaly Events in Smart Home Systems</a:t>
            </a:r>
            <a:endParaRPr sz="2000">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Authors: Dai Xuan, Mao Jian, Li Jiawei, Lin Qixiao, Liu Jianwei</a:t>
            </a:r>
            <a:endParaRPr sz="3300">
              <a:solidFill>
                <a:schemeClr val="dk1"/>
              </a:solidFill>
              <a:latin typeface="Calibri"/>
              <a:ea typeface="Calibri"/>
              <a:cs typeface="Calibri"/>
              <a:sym typeface="Calibri"/>
            </a:endParaRPr>
          </a:p>
        </p:txBody>
      </p:sp>
      <p:sp>
        <p:nvSpPr>
          <p:cNvPr id="141" name="Google Shape;141;p21"/>
          <p:cNvSpPr txBox="1"/>
          <p:nvPr/>
        </p:nvSpPr>
        <p:spPr>
          <a:xfrm>
            <a:off x="820725" y="1582150"/>
            <a:ext cx="66039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a:latin typeface="Calibri"/>
                <a:ea typeface="Calibri"/>
                <a:cs typeface="Calibri"/>
                <a:sym typeface="Calibri"/>
              </a:rPr>
              <a:t>This paper presents HomeGuardian, a context-based approach for detecting anomalies in smart home environments. The system leverages both temporal and environmental contexts extracted from system logs to identify abnormal events. By embedding these hybrid contexts into a learning-based classifier, HomeGuardian can effectively detect anomalies. The approach is tested on a dedicated testbed, demonstrating its potential in enhancing security by identifying unusual patterns indicative of security threats.</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1974</Words>
  <Application>Microsoft Office PowerPoint</Application>
  <PresentationFormat>On-screen Show (16:9)</PresentationFormat>
  <Paragraphs>163</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Fira Sans Medium</vt:lpstr>
      <vt:lpstr>Arial</vt:lpstr>
      <vt:lpstr>Times New Roman</vt:lpstr>
      <vt:lpstr>Fira Sans SemiBold</vt:lpstr>
      <vt:lpstr>Fira Sans Light</vt:lpstr>
      <vt:lpstr>Fira Sans</vt:lpstr>
      <vt:lpstr>Alonso template</vt:lpstr>
      <vt:lpstr>Real-Time IoT Data Streaming Pipeline with Integrated Quality Monitoring and Anomaly Detection</vt:lpstr>
      <vt:lpstr>INTRODUCTION</vt:lpstr>
      <vt:lpstr>OBJECTIVE</vt:lpstr>
      <vt:lpstr>GOALS</vt:lpstr>
      <vt:lpstr>PROJECT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 SCAN  (Density-Based Spatial Clustering of Applications with Noise)</vt:lpstr>
      <vt:lpstr>LSTM AutoEncoder</vt:lpstr>
      <vt:lpstr>PowerPoint Presentation</vt:lpstr>
      <vt:lpstr>Pseudocode</vt:lpstr>
      <vt:lpstr>Time Complexity </vt:lpstr>
      <vt:lpstr>Time Complexity </vt:lpstr>
      <vt:lpstr>Data Structures Utilized</vt:lpstr>
      <vt:lpstr>PowerPoint Presentation</vt:lpstr>
      <vt:lpstr>Time spent by week per person = 4 hrs  Total time spent by 3 members = 12hrs  Time spent by each person in a month= 16 hrs Time spent by each person in a month = 48hrs </vt:lpstr>
      <vt:lpstr>PowerPoint Presentation</vt:lpstr>
      <vt:lpstr>PowerPoint Presentation</vt:lpstr>
      <vt:lpstr>PowerPoint Presentation</vt:lpstr>
      <vt:lpstr>PowerPoint Presentation</vt:lpstr>
      <vt:lpstr>Project Limitations</vt:lpstr>
      <vt:lpstr>Implications of Findings</vt:lpstr>
      <vt:lpstr>PowerPoint Presentation</vt:lpstr>
      <vt:lpstr>CONCLUSION</vt:lpstr>
      <vt:lpstr>RECOMMENDATION FOR FUTURE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 VIPINKUMAR</cp:lastModifiedBy>
  <cp:revision>1</cp:revision>
  <dcterms:modified xsi:type="dcterms:W3CDTF">2024-12-03T15:46:05Z</dcterms:modified>
</cp:coreProperties>
</file>