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CCA4B-9385-4699-817D-F80577A08059}" v="690" dt="2022-11-16T16:15:08.272"/>
    <p1510:client id="{9F577CE2-1ED9-444B-8FED-FE07CDD1A084}" v="25" dt="2022-11-16T16:22:12.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503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7341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80471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449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6636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3923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59360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31390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305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576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71978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11/16/2022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02042909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p:cNvSpPr>
            <a:spLocks noGrp="1"/>
          </p:cNvSpPr>
          <p:nvPr>
            <p:ph type="ctrTitle"/>
          </p:nvPr>
        </p:nvSpPr>
        <p:spPr>
          <a:xfrm>
            <a:off x="3045368" y="2043663"/>
            <a:ext cx="6105194" cy="2031055"/>
          </a:xfrm>
        </p:spPr>
        <p:txBody>
          <a:bodyPr>
            <a:normAutofit/>
          </a:bodyPr>
          <a:lstStyle/>
          <a:p>
            <a:r>
              <a:rPr lang="en-US" sz="5200" dirty="0">
                <a:solidFill>
                  <a:schemeClr val="tx2"/>
                </a:solidFill>
                <a:latin typeface="Corbel"/>
                <a:cs typeface="Calibri Light"/>
              </a:rPr>
              <a:t>HACKZON </a:t>
            </a:r>
            <a:r>
              <a:rPr lang="en-US" sz="5200" dirty="0">
                <a:solidFill>
                  <a:schemeClr val="tx2"/>
                </a:solidFill>
                <a:latin typeface="Calibri"/>
                <a:cs typeface="Calibri Light"/>
              </a:rPr>
              <a:t>2022</a:t>
            </a:r>
            <a:endParaRPr lang="en-US" sz="5200" dirty="0">
              <a:solidFill>
                <a:schemeClr val="tx2"/>
              </a:solidFill>
              <a:latin typeface="Calibri"/>
            </a:endParaRPr>
          </a:p>
        </p:txBody>
      </p:sp>
      <p:sp>
        <p:nvSpPr>
          <p:cNvPr id="3" name="Subtitle 2"/>
          <p:cNvSpPr>
            <a:spLocks noGrp="1"/>
          </p:cNvSpPr>
          <p:nvPr>
            <p:ph type="subTitle" idx="1"/>
          </p:nvPr>
        </p:nvSpPr>
        <p:spPr>
          <a:xfrm>
            <a:off x="3045368" y="4160126"/>
            <a:ext cx="6105194" cy="682079"/>
          </a:xfrm>
        </p:spPr>
        <p:txBody>
          <a:bodyPr vert="horz" lIns="91440" tIns="45720" rIns="91440" bIns="45720" rtlCol="0" anchor="t">
            <a:normAutofit/>
          </a:bodyPr>
          <a:lstStyle/>
          <a:p>
            <a:r>
              <a:rPr lang="en-US" dirty="0">
                <a:solidFill>
                  <a:schemeClr val="tx2"/>
                </a:solidFill>
                <a:latin typeface="Corbel"/>
                <a:cs typeface="Calibri"/>
              </a:rPr>
              <a:t>TEAM RVRT</a:t>
            </a:r>
            <a:endParaRPr lang="en-US" dirty="0">
              <a:solidFill>
                <a:schemeClr val="tx2"/>
              </a:solidFill>
              <a:latin typeface="Corbel"/>
            </a:endParaRPr>
          </a:p>
        </p:txBody>
      </p:sp>
      <p:sp>
        <p:nvSpPr>
          <p:cNvPr id="4" name="TextBox 3">
            <a:extLst>
              <a:ext uri="{FF2B5EF4-FFF2-40B4-BE49-F238E27FC236}">
                <a16:creationId xmlns:a16="http://schemas.microsoft.com/office/drawing/2014/main" id="{3A46FB00-6BB6-0B36-4D22-AEFDA411156D}"/>
              </a:ext>
            </a:extLst>
          </p:cNvPr>
          <p:cNvSpPr txBox="1"/>
          <p:nvPr/>
        </p:nvSpPr>
        <p:spPr>
          <a:xfrm>
            <a:off x="150518" y="4609630"/>
            <a:ext cx="231645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rbel"/>
                <a:cs typeface="Calibri"/>
              </a:rPr>
              <a:t>Team Members:</a:t>
            </a:r>
          </a:p>
          <a:p>
            <a:r>
              <a:rPr lang="en-US" sz="2400" dirty="0">
                <a:latin typeface="Corbel"/>
                <a:cs typeface="Calibri"/>
              </a:rPr>
              <a:t>Jayanth </a:t>
            </a:r>
          </a:p>
          <a:p>
            <a:r>
              <a:rPr lang="en-US" sz="2400" dirty="0">
                <a:latin typeface="Corbel"/>
                <a:cs typeface="Calibri"/>
              </a:rPr>
              <a:t>Jeff</a:t>
            </a:r>
          </a:p>
          <a:p>
            <a:r>
              <a:rPr lang="en-US" sz="2400" dirty="0">
                <a:latin typeface="Corbel"/>
                <a:cs typeface="Calibri"/>
              </a:rPr>
              <a:t>Ilhaan </a:t>
            </a:r>
          </a:p>
          <a:p>
            <a:r>
              <a:rPr lang="en-US" sz="2400">
                <a:latin typeface="Corbel"/>
                <a:cs typeface="Calibri"/>
              </a:rPr>
              <a:t>Kanishk</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21FA-7925-584D-6645-CBEDEE8B3A80}"/>
              </a:ext>
            </a:extLst>
          </p:cNvPr>
          <p:cNvSpPr>
            <a:spLocks noGrp="1"/>
          </p:cNvSpPr>
          <p:nvPr>
            <p:ph type="title"/>
          </p:nvPr>
        </p:nvSpPr>
        <p:spPr>
          <a:xfrm>
            <a:off x="396052" y="233421"/>
            <a:ext cx="10515600" cy="1325563"/>
          </a:xfrm>
        </p:spPr>
        <p:txBody>
          <a:bodyPr/>
          <a:lstStyle/>
          <a:p>
            <a:r>
              <a:rPr lang="en-US" b="1" dirty="0">
                <a:latin typeface="Corbel"/>
                <a:cs typeface="Calibri Light"/>
              </a:rPr>
              <a:t>Project objective:</a:t>
            </a:r>
            <a:endParaRPr lang="en-US" dirty="0">
              <a:latin typeface="Corbel"/>
            </a:endParaRPr>
          </a:p>
        </p:txBody>
      </p:sp>
      <p:sp>
        <p:nvSpPr>
          <p:cNvPr id="3" name="Content Placeholder 2">
            <a:extLst>
              <a:ext uri="{FF2B5EF4-FFF2-40B4-BE49-F238E27FC236}">
                <a16:creationId xmlns:a16="http://schemas.microsoft.com/office/drawing/2014/main" id="{08961DD6-4FB9-451A-9E4B-DDE556F02A20}"/>
              </a:ext>
            </a:extLst>
          </p:cNvPr>
          <p:cNvSpPr>
            <a:spLocks noGrp="1"/>
          </p:cNvSpPr>
          <p:nvPr>
            <p:ph idx="1"/>
          </p:nvPr>
        </p:nvSpPr>
        <p:spPr>
          <a:xfrm>
            <a:off x="396052" y="1656291"/>
            <a:ext cx="10515600" cy="4351338"/>
          </a:xfrm>
        </p:spPr>
        <p:txBody>
          <a:bodyPr vert="horz" lIns="91440" tIns="45720" rIns="91440" bIns="45720" rtlCol="0" anchor="t">
            <a:normAutofit fontScale="92500" lnSpcReduction="10000"/>
          </a:bodyPr>
          <a:lstStyle/>
          <a:p>
            <a:r>
              <a:rPr lang="en-US" dirty="0">
                <a:ea typeface="+mn-lt"/>
                <a:cs typeface="+mn-lt"/>
              </a:rPr>
              <a:t>The </a:t>
            </a:r>
            <a:r>
              <a:rPr lang="en-US" dirty="0" err="1">
                <a:ea typeface="+mn-lt"/>
                <a:cs typeface="+mn-lt"/>
              </a:rPr>
              <a:t>well established</a:t>
            </a:r>
            <a:r>
              <a:rPr lang="en-US" dirty="0">
                <a:ea typeface="+mn-lt"/>
                <a:cs typeface="+mn-lt"/>
              </a:rPr>
              <a:t> medical industry can sometimes tend to be burdened by a number of complexities, especially due to the ever increasing need for cure. In simple words, things are bound to get “messy”</a:t>
            </a:r>
            <a:endParaRPr lang="en-US" dirty="0">
              <a:cs typeface="Calibri" panose="020F0502020204030204"/>
            </a:endParaRPr>
          </a:p>
          <a:p>
            <a:r>
              <a:rPr lang="en-US" dirty="0">
                <a:ea typeface="+mn-lt"/>
                <a:cs typeface="+mn-lt"/>
              </a:rPr>
              <a:t>  A task as simple as getting an ambulance or a doctor`s appointment in time or obtaining information about the availability of hospital beds and rooms can get really difficult and inconvenient at times. </a:t>
            </a:r>
            <a:endParaRPr lang="en-US"/>
          </a:p>
          <a:p>
            <a:r>
              <a:rPr lang="en-US" dirty="0">
                <a:ea typeface="+mn-lt"/>
                <a:cs typeface="+mn-lt"/>
              </a:rPr>
              <a:t>Even at giant hospitals, a very large population of patients and their families in addition to nurses and doctors may sometimes cause difficulties to carry out simple tasks.</a:t>
            </a:r>
            <a:endParaRPr lang="en-US" dirty="0"/>
          </a:p>
          <a:p>
            <a:r>
              <a:rPr lang="en-US" dirty="0">
                <a:ea typeface="+mn-lt"/>
                <a:cs typeface="+mn-lt"/>
              </a:rPr>
              <a:t>This project ensures the need of a proper hospital management system, one that can enable patients as well as the people working at the hospital to carry out tasks of their importance.</a:t>
            </a:r>
            <a:endParaRPr lang="en-US" dirty="0"/>
          </a:p>
          <a:p>
            <a:endParaRPr lang="en-US" dirty="0">
              <a:cs typeface="Calibri"/>
            </a:endParaRPr>
          </a:p>
        </p:txBody>
      </p:sp>
    </p:spTree>
    <p:extLst>
      <p:ext uri="{BB962C8B-B14F-4D97-AF65-F5344CB8AC3E}">
        <p14:creationId xmlns:p14="http://schemas.microsoft.com/office/powerpoint/2010/main" val="260265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A975-BD7F-0ACA-4681-08A6BCB65327}"/>
              </a:ext>
            </a:extLst>
          </p:cNvPr>
          <p:cNvSpPr>
            <a:spLocks noGrp="1"/>
          </p:cNvSpPr>
          <p:nvPr>
            <p:ph type="title"/>
          </p:nvPr>
        </p:nvSpPr>
        <p:spPr/>
        <p:txBody>
          <a:bodyPr/>
          <a:lstStyle/>
          <a:p>
            <a:r>
              <a:rPr lang="en-US" b="1" dirty="0">
                <a:latin typeface="Corbel"/>
                <a:cs typeface="Calibri Light"/>
              </a:rPr>
              <a:t>Solution:</a:t>
            </a:r>
            <a:endParaRPr lang="en-US" b="1" dirty="0">
              <a:latin typeface="Corbel"/>
            </a:endParaRPr>
          </a:p>
        </p:txBody>
      </p:sp>
      <p:sp>
        <p:nvSpPr>
          <p:cNvPr id="3" name="Content Placeholder 2">
            <a:extLst>
              <a:ext uri="{FF2B5EF4-FFF2-40B4-BE49-F238E27FC236}">
                <a16:creationId xmlns:a16="http://schemas.microsoft.com/office/drawing/2014/main" id="{B7D1FD4C-B912-2F44-BCC8-333A7795B77A}"/>
              </a:ext>
            </a:extLst>
          </p:cNvPr>
          <p:cNvSpPr>
            <a:spLocks noGrp="1"/>
          </p:cNvSpPr>
          <p:nvPr>
            <p:ph idx="1"/>
          </p:nvPr>
        </p:nvSpPr>
        <p:spPr/>
        <p:txBody>
          <a:bodyPr vert="horz" lIns="91440" tIns="45720" rIns="91440" bIns="45720" rtlCol="0" anchor="t">
            <a:normAutofit/>
          </a:bodyPr>
          <a:lstStyle/>
          <a:p>
            <a:r>
              <a:rPr lang="en-US" dirty="0">
                <a:ea typeface="+mn-lt"/>
                <a:cs typeface="+mn-lt"/>
              </a:rPr>
              <a:t>We have hence made an attempt to create an effective, user friendly based management system for  hospitals that we believe could reduce human hassle tremendously. </a:t>
            </a:r>
            <a:endParaRPr lang="en-US">
              <a:cs typeface="Calibri" panose="020F0502020204030204"/>
            </a:endParaRPr>
          </a:p>
          <a:p>
            <a:r>
              <a:rPr lang="en-US" dirty="0">
                <a:ea typeface="+mn-lt"/>
                <a:cs typeface="+mn-lt"/>
              </a:rPr>
              <a:t>Be it a patient, a doctor, a nurse or an intern, with this Python program, one can carry out any activity of importance from a large variety of options.</a:t>
            </a:r>
            <a:endParaRPr lang="en-US" dirty="0"/>
          </a:p>
          <a:p>
            <a:r>
              <a:rPr lang="en-US" dirty="0">
                <a:ea typeface="+mn-lt"/>
                <a:cs typeface="+mn-lt"/>
              </a:rPr>
              <a:t>The program is considerate towards two major categories, the patient and the hospital staff, and this sorting is done at the very start of the program.</a:t>
            </a:r>
            <a:endParaRPr lang="en-US" dirty="0"/>
          </a:p>
          <a:p>
            <a:endParaRPr lang="en-US" dirty="0">
              <a:cs typeface="Calibri"/>
            </a:endParaRPr>
          </a:p>
        </p:txBody>
      </p:sp>
    </p:spTree>
    <p:extLst>
      <p:ext uri="{BB962C8B-B14F-4D97-AF65-F5344CB8AC3E}">
        <p14:creationId xmlns:p14="http://schemas.microsoft.com/office/powerpoint/2010/main" val="2754513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7B96-DF19-9E6C-E130-B2222143F397}"/>
              </a:ext>
            </a:extLst>
          </p:cNvPr>
          <p:cNvSpPr>
            <a:spLocks noGrp="1"/>
          </p:cNvSpPr>
          <p:nvPr>
            <p:ph type="title"/>
          </p:nvPr>
        </p:nvSpPr>
        <p:spPr>
          <a:xfrm>
            <a:off x="4482" y="-298263"/>
            <a:ext cx="10515600" cy="1325563"/>
          </a:xfrm>
        </p:spPr>
        <p:txBody>
          <a:bodyPr/>
          <a:lstStyle/>
          <a:p>
            <a:r>
              <a:rPr lang="en-US" b="1" dirty="0">
                <a:latin typeface="Corbel"/>
                <a:cs typeface="Calibri Light"/>
              </a:rPr>
              <a:t>Implementation: </a:t>
            </a:r>
            <a:endParaRPr lang="en-US" b="1" dirty="0">
              <a:latin typeface="Corbel"/>
            </a:endParaRPr>
          </a:p>
        </p:txBody>
      </p:sp>
      <p:sp>
        <p:nvSpPr>
          <p:cNvPr id="3" name="Content Placeholder 2">
            <a:extLst>
              <a:ext uri="{FF2B5EF4-FFF2-40B4-BE49-F238E27FC236}">
                <a16:creationId xmlns:a16="http://schemas.microsoft.com/office/drawing/2014/main" id="{04144435-98C9-FE4F-1E2D-CADF2FEA1F53}"/>
              </a:ext>
            </a:extLst>
          </p:cNvPr>
          <p:cNvSpPr>
            <a:spLocks noGrp="1"/>
          </p:cNvSpPr>
          <p:nvPr>
            <p:ph idx="1"/>
          </p:nvPr>
        </p:nvSpPr>
        <p:spPr>
          <a:xfrm>
            <a:off x="4482" y="731931"/>
            <a:ext cx="12012705" cy="5839479"/>
          </a:xfrm>
        </p:spPr>
        <p:txBody>
          <a:bodyPr vert="horz" lIns="91440" tIns="45720" rIns="91440" bIns="45720" rtlCol="0" anchor="t">
            <a:normAutofit fontScale="92500" lnSpcReduction="20000"/>
          </a:bodyPr>
          <a:lstStyle/>
          <a:p>
            <a:r>
              <a:rPr lang="en-US" dirty="0">
                <a:ea typeface="+mn-lt"/>
                <a:cs typeface="+mn-lt"/>
              </a:rPr>
              <a:t>The program uses a very simple approach and ease of accessibility. As mentioned earlier, the user is first asked to identify himself/herself as a patient or a part of the hospital staff, based on which a variety of services will be provided.</a:t>
            </a:r>
          </a:p>
          <a:p>
            <a:r>
              <a:rPr lang="en-US" dirty="0">
                <a:ea typeface="+mn-lt"/>
                <a:cs typeface="+mn-lt"/>
              </a:rPr>
              <a:t>As a patient, the most necessary service one could require is the knowledge of nearby ambulances, available doctors, available beds and rooms in the hospital, etc. The following service is hence provided by the program to the user. By entering the time of concern, the availability of the above-mentioned parameters can be checked and displayed as per time slots of the day.</a:t>
            </a:r>
          </a:p>
          <a:p>
            <a:r>
              <a:rPr lang="en-US" dirty="0">
                <a:ea typeface="+mn-lt"/>
                <a:cs typeface="+mn-lt"/>
              </a:rPr>
              <a:t>As a doctor or a staff member, tasks like checking, viewing or updating their records or details in the hospital database become important. Of course, such tasks would require a login username and password, which gets taken care of in this program. Apart from this, the program also includes a concept of a digital HR, which is an attempt to simplify the HR process and hence reduce effort from both ends.</a:t>
            </a:r>
          </a:p>
          <a:p>
            <a:r>
              <a:rPr lang="en-US" dirty="0">
                <a:ea typeface="+mn-lt"/>
                <a:cs typeface="+mn-lt"/>
              </a:rPr>
              <a:t>As an intern at a hospital, one may require knowledge about hospital protocol or information about how certain medical or non-medical procedures are carried out. Hence, we went the extra mile and created a section for interns where they can access tonnes of papers, books and articles about medicine, in addition to the hospital`s policies and rules about internships.    </a:t>
            </a:r>
          </a:p>
          <a:p>
            <a:endParaRPr lang="en-US" dirty="0">
              <a:cs typeface="Calibri"/>
            </a:endParaRPr>
          </a:p>
          <a:p>
            <a:endParaRPr lang="en-US" dirty="0">
              <a:cs typeface="Calibri"/>
            </a:endParaRPr>
          </a:p>
        </p:txBody>
      </p:sp>
    </p:spTree>
    <p:extLst>
      <p:ext uri="{BB962C8B-B14F-4D97-AF65-F5344CB8AC3E}">
        <p14:creationId xmlns:p14="http://schemas.microsoft.com/office/powerpoint/2010/main" val="21657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9E08-3BA7-4B46-4AA9-A6F85016C9A3}"/>
              </a:ext>
            </a:extLst>
          </p:cNvPr>
          <p:cNvSpPr>
            <a:spLocks noGrp="1"/>
          </p:cNvSpPr>
          <p:nvPr>
            <p:ph type="title"/>
          </p:nvPr>
        </p:nvSpPr>
        <p:spPr/>
        <p:txBody>
          <a:bodyPr/>
          <a:lstStyle/>
          <a:p>
            <a:r>
              <a:rPr lang="en-US" b="1" dirty="0">
                <a:latin typeface="Corbel"/>
                <a:ea typeface="+mj-lt"/>
                <a:cs typeface="+mj-lt"/>
              </a:rPr>
              <a:t>Functionality of the Project:</a:t>
            </a:r>
            <a:endParaRPr lang="en-US" dirty="0">
              <a:latin typeface="Corbel"/>
            </a:endParaRPr>
          </a:p>
        </p:txBody>
      </p:sp>
      <p:graphicFrame>
        <p:nvGraphicFramePr>
          <p:cNvPr id="10" name="Table 10">
            <a:extLst>
              <a:ext uri="{FF2B5EF4-FFF2-40B4-BE49-F238E27FC236}">
                <a16:creationId xmlns:a16="http://schemas.microsoft.com/office/drawing/2014/main" id="{3CFEF50F-259E-0769-873F-9AD3FF0BF7B1}"/>
              </a:ext>
            </a:extLst>
          </p:cNvPr>
          <p:cNvGraphicFramePr>
            <a:graphicFrameLocks noGrp="1"/>
          </p:cNvGraphicFramePr>
          <p:nvPr>
            <p:ph idx="1"/>
            <p:extLst>
              <p:ext uri="{D42A27DB-BD31-4B8C-83A1-F6EECF244321}">
                <p14:modId xmlns:p14="http://schemas.microsoft.com/office/powerpoint/2010/main" val="3169645351"/>
              </p:ext>
            </p:extLst>
          </p:nvPr>
        </p:nvGraphicFramePr>
        <p:xfrm>
          <a:off x="1909482" y="1882588"/>
          <a:ext cx="2456352" cy="1864526"/>
        </p:xfrm>
        <a:graphic>
          <a:graphicData uri="http://schemas.openxmlformats.org/drawingml/2006/table">
            <a:tbl>
              <a:tblPr firstRow="1" bandRow="1">
                <a:tableStyleId>{5C22544A-7EE6-4342-B048-85BDC9FD1C3A}</a:tableStyleId>
              </a:tblPr>
              <a:tblGrid>
                <a:gridCol w="2456352">
                  <a:extLst>
                    <a:ext uri="{9D8B030D-6E8A-4147-A177-3AD203B41FA5}">
                      <a16:colId xmlns:a16="http://schemas.microsoft.com/office/drawing/2014/main" val="332214992"/>
                    </a:ext>
                  </a:extLst>
                </a:gridCol>
              </a:tblGrid>
              <a:tr h="438349">
                <a:tc>
                  <a:txBody>
                    <a:bodyPr/>
                    <a:lstStyle/>
                    <a:p>
                      <a:r>
                        <a:rPr lang="en-US" b="0" dirty="0"/>
                        <a:t>PYTHON</a:t>
                      </a:r>
                      <a:endParaRPr lang="en-US" dirty="0"/>
                    </a:p>
                  </a:txBody>
                  <a:tcPr/>
                </a:tc>
                <a:extLst>
                  <a:ext uri="{0D108BD9-81ED-4DB2-BD59-A6C34878D82A}">
                    <a16:rowId xmlns:a16="http://schemas.microsoft.com/office/drawing/2014/main" val="4145541021"/>
                  </a:ext>
                </a:extLst>
              </a:tr>
              <a:tr h="1426177">
                <a:tc>
                  <a:txBody>
                    <a:bodyPr/>
                    <a:lstStyle/>
                    <a:p>
                      <a:r>
                        <a:rPr lang="en-US" dirty="0"/>
                        <a:t>Language for frontend and backend development </a:t>
                      </a:r>
                    </a:p>
                  </a:txBody>
                  <a:tcPr/>
                </a:tc>
                <a:extLst>
                  <a:ext uri="{0D108BD9-81ED-4DB2-BD59-A6C34878D82A}">
                    <a16:rowId xmlns:a16="http://schemas.microsoft.com/office/drawing/2014/main" val="855022414"/>
                  </a:ext>
                </a:extLst>
              </a:tr>
            </a:tbl>
          </a:graphicData>
        </a:graphic>
      </p:graphicFrame>
      <p:graphicFrame>
        <p:nvGraphicFramePr>
          <p:cNvPr id="11" name="Table 11">
            <a:extLst>
              <a:ext uri="{FF2B5EF4-FFF2-40B4-BE49-F238E27FC236}">
                <a16:creationId xmlns:a16="http://schemas.microsoft.com/office/drawing/2014/main" id="{B845CDDE-ADD0-E56C-E1E3-0F671A6DAB23}"/>
              </a:ext>
            </a:extLst>
          </p:cNvPr>
          <p:cNvGraphicFramePr>
            <a:graphicFrameLocks noGrp="1"/>
          </p:cNvGraphicFramePr>
          <p:nvPr>
            <p:extLst>
              <p:ext uri="{D42A27DB-BD31-4B8C-83A1-F6EECF244321}">
                <p14:modId xmlns:p14="http://schemas.microsoft.com/office/powerpoint/2010/main" val="1506344523"/>
              </p:ext>
            </p:extLst>
          </p:nvPr>
        </p:nvGraphicFramePr>
        <p:xfrm>
          <a:off x="6834691" y="1869858"/>
          <a:ext cx="2655267" cy="1873773"/>
        </p:xfrm>
        <a:graphic>
          <a:graphicData uri="http://schemas.openxmlformats.org/drawingml/2006/table">
            <a:tbl>
              <a:tblPr firstRow="1" bandRow="1">
                <a:tableStyleId>{5C22544A-7EE6-4342-B048-85BDC9FD1C3A}</a:tableStyleId>
              </a:tblPr>
              <a:tblGrid>
                <a:gridCol w="2655267">
                  <a:extLst>
                    <a:ext uri="{9D8B030D-6E8A-4147-A177-3AD203B41FA5}">
                      <a16:colId xmlns:a16="http://schemas.microsoft.com/office/drawing/2014/main" val="3807146120"/>
                    </a:ext>
                  </a:extLst>
                </a:gridCol>
              </a:tblGrid>
              <a:tr h="414301">
                <a:tc>
                  <a:txBody>
                    <a:bodyPr/>
                    <a:lstStyle/>
                    <a:p>
                      <a:r>
                        <a:rPr lang="en-US" b="0" dirty="0"/>
                        <a:t>SQL</a:t>
                      </a:r>
                      <a:endParaRPr lang="en-US" dirty="0"/>
                    </a:p>
                  </a:txBody>
                  <a:tcPr/>
                </a:tc>
                <a:extLst>
                  <a:ext uri="{0D108BD9-81ED-4DB2-BD59-A6C34878D82A}">
                    <a16:rowId xmlns:a16="http://schemas.microsoft.com/office/drawing/2014/main" val="34639470"/>
                  </a:ext>
                </a:extLst>
              </a:tr>
              <a:tr h="1459472">
                <a:tc>
                  <a:txBody>
                    <a:bodyPr/>
                    <a:lstStyle/>
                    <a:p>
                      <a:r>
                        <a:rPr lang="en-US" dirty="0"/>
                        <a:t>SQL database used for the processing and storing of data</a:t>
                      </a:r>
                    </a:p>
                  </a:txBody>
                  <a:tcPr/>
                </a:tc>
                <a:extLst>
                  <a:ext uri="{0D108BD9-81ED-4DB2-BD59-A6C34878D82A}">
                    <a16:rowId xmlns:a16="http://schemas.microsoft.com/office/drawing/2014/main" val="1688692093"/>
                  </a:ext>
                </a:extLst>
              </a:tr>
            </a:tbl>
          </a:graphicData>
        </a:graphic>
      </p:graphicFrame>
    </p:spTree>
    <p:extLst>
      <p:ext uri="{BB962C8B-B14F-4D97-AF65-F5344CB8AC3E}">
        <p14:creationId xmlns:p14="http://schemas.microsoft.com/office/powerpoint/2010/main" val="3512086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D8F18-145F-F508-E419-D4904F82E379}"/>
              </a:ext>
            </a:extLst>
          </p:cNvPr>
          <p:cNvSpPr>
            <a:spLocks noGrp="1"/>
          </p:cNvSpPr>
          <p:nvPr>
            <p:ph type="title"/>
          </p:nvPr>
        </p:nvSpPr>
        <p:spPr/>
        <p:txBody>
          <a:bodyPr/>
          <a:lstStyle/>
          <a:p>
            <a:r>
              <a:rPr lang="en-US" b="1" dirty="0">
                <a:latin typeface="Corbel"/>
                <a:cs typeface="Calibri Light"/>
              </a:rPr>
              <a:t>Future scope:</a:t>
            </a:r>
            <a:endParaRPr lang="en-US" b="1" dirty="0">
              <a:latin typeface="Corbel"/>
            </a:endParaRPr>
          </a:p>
        </p:txBody>
      </p:sp>
      <p:sp>
        <p:nvSpPr>
          <p:cNvPr id="3" name="Content Placeholder 2">
            <a:extLst>
              <a:ext uri="{FF2B5EF4-FFF2-40B4-BE49-F238E27FC236}">
                <a16:creationId xmlns:a16="http://schemas.microsoft.com/office/drawing/2014/main" id="{518B0873-CEBC-FF5C-BB5A-C1397F5D6E55}"/>
              </a:ext>
            </a:extLst>
          </p:cNvPr>
          <p:cNvSpPr>
            <a:spLocks noGrp="1"/>
          </p:cNvSpPr>
          <p:nvPr>
            <p:ph idx="1"/>
          </p:nvPr>
        </p:nvSpPr>
        <p:spPr>
          <a:xfrm>
            <a:off x="838200" y="1610472"/>
            <a:ext cx="10515600" cy="4351338"/>
          </a:xfrm>
        </p:spPr>
        <p:txBody>
          <a:bodyPr vert="horz" lIns="91440" tIns="45720" rIns="91440" bIns="45720" rtlCol="0" anchor="t">
            <a:normAutofit/>
          </a:bodyPr>
          <a:lstStyle/>
          <a:p>
            <a:r>
              <a:rPr lang="en-US" dirty="0">
                <a:cs typeface="Calibri"/>
              </a:rPr>
              <a:t>Looking at how successful the project is we would plan on getting in more updates and access to more hospitals.</a:t>
            </a:r>
          </a:p>
          <a:p>
            <a:r>
              <a:rPr lang="en-US" dirty="0">
                <a:cs typeface="Calibri"/>
              </a:rPr>
              <a:t>The market on a global scale would be tough to crack but there is nothing wrong in trying to become the first app with these services worldwide.</a:t>
            </a:r>
          </a:p>
          <a:p>
            <a:r>
              <a:rPr lang="en-US" dirty="0">
                <a:cs typeface="Calibri"/>
              </a:rPr>
              <a:t>Keeping our interface easy we would try to add more languages to the app so that it gets more accessible and easier to use.</a:t>
            </a:r>
          </a:p>
          <a:p>
            <a:r>
              <a:rPr lang="en-US" dirty="0">
                <a:ea typeface="+mn-lt"/>
                <a:cs typeface="+mn-lt"/>
              </a:rPr>
              <a:t>In the future ,we would enhance our verification system in order to prevent fraudulent cases and also advance our security measures for making it secure for our users.</a:t>
            </a:r>
            <a:endParaRPr lang="en-US" dirty="0">
              <a:cs typeface="Calibri"/>
            </a:endParaRPr>
          </a:p>
          <a:p>
            <a:endParaRPr lang="en-US" dirty="0">
              <a:cs typeface="Calibri"/>
            </a:endParaRPr>
          </a:p>
        </p:txBody>
      </p:sp>
    </p:spTree>
    <p:extLst>
      <p:ext uri="{BB962C8B-B14F-4D97-AF65-F5344CB8AC3E}">
        <p14:creationId xmlns:p14="http://schemas.microsoft.com/office/powerpoint/2010/main" val="2571735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Freeform: Shape 34">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Freeform: Shape 36">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BE762-759B-3C04-665D-37BEB2D68B4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dirty="0">
                <a:latin typeface="Corbel"/>
              </a:rPr>
              <a:t>THANK YOU!</a:t>
            </a:r>
            <a:br>
              <a:rPr lang="en-US" sz="7200" dirty="0">
                <a:latin typeface="Corbel"/>
              </a:rPr>
            </a:br>
            <a:endParaRPr lang="en-US" sz="7200" kern="1200" dirty="0">
              <a:latin typeface="Corbel"/>
            </a:endParaRPr>
          </a:p>
        </p:txBody>
      </p:sp>
      <p:sp>
        <p:nvSpPr>
          <p:cNvPr id="39" name="Rectangle 38">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ABD94245-30AE-0C56-4152-72E845E2187B}"/>
              </a:ext>
            </a:extLst>
          </p:cNvPr>
          <p:cNvSpPr txBox="1"/>
          <p:nvPr/>
        </p:nvSpPr>
        <p:spPr>
          <a:xfrm>
            <a:off x="4545105" y="3576917"/>
            <a:ext cx="30227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cs typeface="Calibri"/>
              </a:rPr>
              <a:t>TEAM RVRT</a:t>
            </a:r>
          </a:p>
        </p:txBody>
      </p:sp>
    </p:spTree>
    <p:extLst>
      <p:ext uri="{BB962C8B-B14F-4D97-AF65-F5344CB8AC3E}">
        <p14:creationId xmlns:p14="http://schemas.microsoft.com/office/powerpoint/2010/main" val="4220840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HACKZON 2022</vt:lpstr>
      <vt:lpstr>Project objective:</vt:lpstr>
      <vt:lpstr>Solution:</vt:lpstr>
      <vt:lpstr>Implementation: </vt:lpstr>
      <vt:lpstr>Functionality of the Project:</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168</cp:revision>
  <dcterms:created xsi:type="dcterms:W3CDTF">2022-11-16T15:36:23Z</dcterms:created>
  <dcterms:modified xsi:type="dcterms:W3CDTF">2022-11-16T16:23:11Z</dcterms:modified>
</cp:coreProperties>
</file>