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Source Code Pro"/>
      <p:regular r:id="rId48"/>
      <p:bold r:id="rId49"/>
    </p:embeddedFont>
    <p:embeddedFont>
      <p:font typeface="Oswald"/>
      <p:regular r:id="rId50"/>
      <p:bold r:id="rId51"/>
    </p:embeddedFont>
    <p:embeddedFont>
      <p:font typeface="Karl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F7FC01E-66C7-48BF-BE3B-5F92B27DEABA}">
  <a:tblStyle styleId="{1F7FC01E-66C7-48BF-BE3B-5F92B27DEAB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slide" Target="slides/slide42.xml"/><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bold.fntdata"/><Relationship Id="rId50" Type="http://schemas.openxmlformats.org/officeDocument/2006/relationships/font" Target="fonts/Oswald-regular.fntdata"/><Relationship Id="rId53" Type="http://schemas.openxmlformats.org/officeDocument/2006/relationships/font" Target="fonts/Karla-bold.fntdata"/><Relationship Id="rId52" Type="http://schemas.openxmlformats.org/officeDocument/2006/relationships/font" Target="fonts/Karla-regular.fntdata"/><Relationship Id="rId11" Type="http://schemas.openxmlformats.org/officeDocument/2006/relationships/slide" Target="slides/slide6.xml"/><Relationship Id="rId55" Type="http://schemas.openxmlformats.org/officeDocument/2006/relationships/font" Target="fonts/Karla-boldItalic.fntdata"/><Relationship Id="rId10" Type="http://schemas.openxmlformats.org/officeDocument/2006/relationships/slide" Target="slides/slide5.xml"/><Relationship Id="rId54" Type="http://schemas.openxmlformats.org/officeDocument/2006/relationships/font" Target="fonts/Karl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thumb/b/b7/MasterCard_Logo.svg/2000px-MasterCard_Logo.svg.png" TargetMode="External"/><Relationship Id="rId3" Type="http://schemas.openxmlformats.org/officeDocument/2006/relationships/hyperlink" Target="https://gavi.nl/media/wysiwyg/visa-logo-high-resolution.jp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pload.wikimedia.org/wikipedia/commons/thumb/b/b7/MasterCard_Logo.svg/2000px-MasterCard_Logo.svg.png" TargetMode="External"/><Relationship Id="rId3" Type="http://schemas.openxmlformats.org/officeDocument/2006/relationships/hyperlink" Target="https://gavi.nl/media/wysiwyg/visa-logo-high-resolution.jp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Perhaps can say higher dividend payout, thats why higher demand and higher prices</a:t>
            </a:r>
          </a:p>
        </p:txBody>
      </p:sp>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https://upload.wikimedia.org/wikipedia/commons/thumb/b/b7/MasterCard_Logo.svg/2000px-MasterCard_Logo.svg.png</a:t>
            </a:r>
          </a:p>
          <a:p>
            <a:pPr lvl="0" rtl="0">
              <a:spcBef>
                <a:spcPts val="0"/>
              </a:spcBef>
              <a:buNone/>
            </a:pPr>
            <a:r>
              <a:rPr lang="en" u="sng">
                <a:solidFill>
                  <a:schemeClr val="hlink"/>
                </a:solidFill>
                <a:hlinkClick r:id="rId3"/>
              </a:rPr>
              <a:t>https://gavi.nl/media/wysiwyg/visa-logo-high-resolution.jpg</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2500"/>
              </a:lnSpc>
              <a:spcBef>
                <a:spcPts val="0"/>
              </a:spcBef>
              <a:buNone/>
            </a:pPr>
            <a:r>
              <a:rPr lang="en" sz="1000">
                <a:solidFill>
                  <a:srgbClr val="222222"/>
                </a:solidFill>
                <a:highlight>
                  <a:srgbClr val="FFFFFF"/>
                </a:highlight>
              </a:rPr>
              <a:t>so basically, MasterCard has much higher Selling General and Administrative cost (about twice of that of VISA’s), their operating expense is higher, and hence operating income is lower. Lower sales from MasterCard mitigate the effects of the much lower operating income</a:t>
            </a:r>
          </a:p>
        </p:txBody>
      </p:sp>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https://upload.wikimedia.org/wikipedia/commons/thumb/b/b7/MasterCard_Logo.svg/2000px-MasterCard_Logo.svg.png</a:t>
            </a:r>
          </a:p>
          <a:p>
            <a:pPr lvl="0" rtl="0">
              <a:spcBef>
                <a:spcPts val="0"/>
              </a:spcBef>
              <a:buNone/>
            </a:pPr>
            <a:r>
              <a:rPr lang="en" u="sng">
                <a:solidFill>
                  <a:schemeClr val="hlink"/>
                </a:solidFill>
                <a:hlinkClick r:id="rId3"/>
              </a:rPr>
              <a:t>https://gavi.nl/media/wysiwyg/visa-logo-high-resolution.jpg</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4" name="Shape 3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5" name="Shape 3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8" name="Shape 4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3" name="Shape 4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First point to be revealed later in the slides</a:t>
            </a:r>
          </a:p>
        </p:txBody>
      </p:sp>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8" name="Shape 58"/>
        <p:cNvGrpSpPr/>
        <p:nvPr/>
      </p:nvGrpSpPr>
      <p:grpSpPr>
        <a:xfrm>
          <a:off x="0" y="0"/>
          <a:ext cx="0" cy="0"/>
          <a:chOff x="0" y="0"/>
          <a:chExt cx="0" cy="0"/>
        </a:xfrm>
      </p:grpSpPr>
      <p:sp>
        <p:nvSpPr>
          <p:cNvPr id="59" name="Shape 59"/>
          <p:cNvSpPr txBox="1"/>
          <p:nvPr>
            <p:ph type="title"/>
          </p:nvPr>
        </p:nvSpPr>
        <p:spPr>
          <a:xfrm>
            <a:off x="946403" y="274320"/>
            <a:ext cx="7269600" cy="9942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mbria"/>
              <a:buNone/>
              <a:defRPr b="0" i="0" sz="3300" u="none" cap="none" strike="noStrike">
                <a:solidFill>
                  <a:schemeClr val="dk1"/>
                </a:solidFill>
                <a:latin typeface="Cambria"/>
                <a:ea typeface="Cambria"/>
                <a:cs typeface="Cambria"/>
                <a:sym typeface="Cambria"/>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0" name="Shape 60"/>
          <p:cNvSpPr txBox="1"/>
          <p:nvPr>
            <p:ph idx="1" type="body"/>
          </p:nvPr>
        </p:nvSpPr>
        <p:spPr>
          <a:xfrm>
            <a:off x="946403" y="1371600"/>
            <a:ext cx="6446400" cy="3263400"/>
          </a:xfrm>
          <a:prstGeom prst="rect">
            <a:avLst/>
          </a:prstGeom>
          <a:noFill/>
          <a:ln>
            <a:noFill/>
          </a:ln>
        </p:spPr>
        <p:txBody>
          <a:bodyPr anchorCtr="0" anchor="t" bIns="91425" lIns="91425" rIns="91425" tIns="91425"/>
          <a:lstStyle>
            <a:lvl1pPr indent="-76200" lvl="0" marL="139700" marR="0" rtl="0" algn="l">
              <a:lnSpc>
                <a:spcPct val="95000"/>
              </a:lnSpc>
              <a:spcBef>
                <a:spcPts val="1100"/>
              </a:spcBef>
              <a:spcAft>
                <a:spcPts val="200"/>
              </a:spcAft>
              <a:buClr>
                <a:schemeClr val="accent1"/>
              </a:buClr>
              <a:buSzPct val="78571"/>
              <a:buFont typeface="Arial"/>
              <a:buChar char="•"/>
              <a:defRPr b="0" i="0" sz="1400" u="none" cap="none" strike="noStrike">
                <a:solidFill>
                  <a:schemeClr val="dk1"/>
                </a:solidFill>
                <a:latin typeface="Calibri"/>
                <a:ea typeface="Calibri"/>
                <a:cs typeface="Calibri"/>
                <a:sym typeface="Calibri"/>
              </a:defRPr>
            </a:lvl1pPr>
            <a:lvl2pPr indent="-63500" lvl="1" marL="342900" marR="0" rtl="0" algn="l">
              <a:lnSpc>
                <a:spcPct val="90000"/>
              </a:lnSpc>
              <a:spcBef>
                <a:spcPts val="200"/>
              </a:spcBef>
              <a:spcAft>
                <a:spcPts val="200"/>
              </a:spcAft>
              <a:buClr>
                <a:schemeClr val="accent1"/>
              </a:buClr>
              <a:buSzPct val="100000"/>
              <a:buFont typeface="Noto Sans Symbols"/>
              <a:buChar char="⚫"/>
              <a:defRPr b="0" i="0" sz="1200" u="none" cap="none" strike="noStrike">
                <a:solidFill>
                  <a:srgbClr val="262626"/>
                </a:solidFill>
                <a:latin typeface="Calibri"/>
                <a:ea typeface="Calibri"/>
                <a:cs typeface="Calibri"/>
                <a:sym typeface="Calibri"/>
              </a:defRPr>
            </a:lvl2pPr>
            <a:lvl3pPr indent="-63500" lvl="2" marL="5461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3pPr>
            <a:lvl4pPr indent="-76200" lvl="3" marL="7493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4pPr>
            <a:lvl5pPr indent="-76200" lvl="4" marL="9652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5pPr>
            <a:lvl6pPr indent="-101600" lvl="5" marL="11938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6pPr>
            <a:lvl7pPr indent="-101600" lvl="6" marL="14224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7pPr>
            <a:lvl8pPr indent="-101600" lvl="7" marL="16510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8pPr>
            <a:lvl9pPr indent="-114300" lvl="8" marL="1879600" marR="0" rtl="0" algn="l">
              <a:lnSpc>
                <a:spcPct val="90000"/>
              </a:lnSpc>
              <a:spcBef>
                <a:spcPts val="200"/>
              </a:spcBef>
              <a:spcAft>
                <a:spcPts val="200"/>
              </a:spcAft>
              <a:buClr>
                <a:schemeClr val="accent1"/>
              </a:buClr>
              <a:buSzPct val="100000"/>
              <a:buFont typeface="Noto Sans Symbols"/>
              <a:buChar char="⚫"/>
              <a:defRPr b="0" i="0" sz="1100" u="none" cap="none" strike="noStrike">
                <a:solidFill>
                  <a:srgbClr val="262626"/>
                </a:solidFill>
                <a:latin typeface="Calibri"/>
                <a:ea typeface="Calibri"/>
                <a:cs typeface="Calibri"/>
                <a:sym typeface="Calibri"/>
              </a:defRPr>
            </a:lvl9pPr>
          </a:lstStyle>
          <a:p/>
        </p:txBody>
      </p:sp>
      <p:sp>
        <p:nvSpPr>
          <p:cNvPr id="61" name="Shape 61"/>
          <p:cNvSpPr txBox="1"/>
          <p:nvPr>
            <p:ph idx="10" type="dt"/>
          </p:nvPr>
        </p:nvSpPr>
        <p:spPr>
          <a:xfrm rot="-5400000">
            <a:off x="8098109" y="748799"/>
            <a:ext cx="1428900" cy="273900"/>
          </a:xfrm>
          <a:prstGeom prst="rect">
            <a:avLst/>
          </a:prstGeom>
          <a:noFill/>
          <a:ln>
            <a:noFill/>
          </a:ln>
        </p:spPr>
        <p:txBody>
          <a:bodyPr anchorCtr="0" anchor="ctr" bIns="91425" lIns="91425" rIns="91425" tIns="91425"/>
          <a:lstStyle>
            <a:lvl1pPr indent="0" lvl="0" marL="0" marR="0" rtl="0" algn="r">
              <a:spcBef>
                <a:spcPts val="0"/>
              </a:spcBef>
              <a:buNone/>
              <a:defRPr b="0" sz="800">
                <a:solidFill>
                  <a:srgbClr val="D5D2DC"/>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rot="-5400000">
            <a:off x="7469608" y="3034949"/>
            <a:ext cx="2685900" cy="273900"/>
          </a:xfrm>
          <a:prstGeom prst="rect">
            <a:avLst/>
          </a:prstGeom>
          <a:noFill/>
          <a:ln>
            <a:noFill/>
          </a:ln>
        </p:spPr>
        <p:txBody>
          <a:bodyPr anchorCtr="0" anchor="ctr" bIns="91425" lIns="91425" rIns="91425" tIns="91425"/>
          <a:lstStyle>
            <a:lvl1pPr indent="0" lvl="0" marL="0" marR="0" rtl="0" algn="l">
              <a:spcBef>
                <a:spcPts val="0"/>
              </a:spcBef>
              <a:buNone/>
              <a:defRPr sz="800">
                <a:solidFill>
                  <a:srgbClr val="D5D2DC"/>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8469629" y="4629150"/>
            <a:ext cx="685800" cy="445200"/>
          </a:xfrm>
          <a:prstGeom prst="rect">
            <a:avLst/>
          </a:prstGeom>
          <a:noFill/>
          <a:ln>
            <a:noFill/>
          </a:ln>
        </p:spPr>
        <p:txBody>
          <a:bodyPr anchorCtr="0" anchor="ctr" bIns="34275" lIns="34275" rIns="34275" tIns="34275">
            <a:noAutofit/>
          </a:bodyPr>
          <a:lstStyle/>
          <a:p>
            <a:pPr indent="0" lvl="0" marL="0" marR="0" rtl="0" algn="ctr">
              <a:spcBef>
                <a:spcPts val="0"/>
              </a:spcBef>
              <a:buSzPct val="25000"/>
              <a:buNone/>
            </a:pPr>
            <a:fld id="{00000000-1234-1234-1234-123412341234}" type="slidenum">
              <a:rPr lang="en" sz="2700">
                <a:solidFill>
                  <a:srgbClr val="80799A"/>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7.jpg"/><Relationship Id="rId4" Type="http://schemas.openxmlformats.org/officeDocument/2006/relationships/image" Target="../media/image05.jpg"/><Relationship Id="rId5" Type="http://schemas.openxmlformats.org/officeDocument/2006/relationships/image" Target="../media/image04.jpg"/><Relationship Id="rId6" Type="http://schemas.openxmlformats.org/officeDocument/2006/relationships/image" Target="../media/image06.jpg"/><Relationship Id="rId7"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1.png"/><Relationship Id="rId4" Type="http://schemas.openxmlformats.org/officeDocument/2006/relationships/image" Target="../media/image0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0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apenquotes.wordpress.com/2015/09/21/visa-its-everywhere-you-want-to-be/" TargetMode="External"/><Relationship Id="rId4" Type="http://schemas.openxmlformats.org/officeDocument/2006/relationships/hyperlink" Target="https://hbr.org/2010/03/the-best-way-to-measure-compa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pic>
        <p:nvPicPr>
          <p:cNvPr id="68" name="Shape 68"/>
          <p:cNvPicPr preferRelativeResize="0"/>
          <p:nvPr/>
        </p:nvPicPr>
        <p:blipFill rotWithShape="1">
          <a:blip r:embed="rId3">
            <a:alphaModFix/>
          </a:blip>
          <a:srcRect b="0" l="0" r="0" t="18566"/>
          <a:stretch/>
        </p:blipFill>
        <p:spPr>
          <a:xfrm>
            <a:off x="0" y="868700"/>
            <a:ext cx="9144000" cy="4274799"/>
          </a:xfrm>
          <a:prstGeom prst="rect">
            <a:avLst/>
          </a:prstGeom>
          <a:noFill/>
          <a:ln>
            <a:noFill/>
          </a:ln>
        </p:spPr>
      </p:pic>
      <p:sp>
        <p:nvSpPr>
          <p:cNvPr id="69" name="Shape 69"/>
          <p:cNvSpPr/>
          <p:nvPr/>
        </p:nvSpPr>
        <p:spPr>
          <a:xfrm>
            <a:off x="0" y="100"/>
            <a:ext cx="9144000" cy="994200"/>
          </a:xfrm>
          <a:prstGeom prst="rect">
            <a:avLst/>
          </a:prstGeom>
          <a:solidFill>
            <a:schemeClr val="dk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txBox="1"/>
          <p:nvPr>
            <p:ph idx="4294967295" type="title"/>
          </p:nvPr>
        </p:nvSpPr>
        <p:spPr>
          <a:xfrm>
            <a:off x="1992152" y="0"/>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rPr>
              <a:t>Previously @ the supermarket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p:nvPr/>
        </p:nvSpPr>
        <p:spPr>
          <a:xfrm>
            <a:off x="4386006" y="-6"/>
            <a:ext cx="4758000" cy="5143500"/>
          </a:xfrm>
          <a:prstGeom prst="rect">
            <a:avLst/>
          </a:prstGeom>
          <a:solidFill>
            <a:schemeClr val="accent2"/>
          </a:solidFill>
          <a:ln>
            <a:noFill/>
          </a:ln>
        </p:spPr>
        <p:txBody>
          <a:bodyPr anchorCtr="0" anchor="ctr" bIns="68575" lIns="68575" rIns="68575" tIns="68575">
            <a:noAutofit/>
          </a:bodyPr>
          <a:lstStyle/>
          <a:p>
            <a:pPr lvl="0" rtl="0">
              <a:spcBef>
                <a:spcPts val="0"/>
              </a:spcBef>
              <a:buNone/>
            </a:pPr>
            <a:r>
              <a:t/>
            </a:r>
            <a:endParaRPr sz="1100"/>
          </a:p>
        </p:txBody>
      </p:sp>
      <p:sp>
        <p:nvSpPr>
          <p:cNvPr id="151" name="Shape 151"/>
          <p:cNvSpPr txBox="1"/>
          <p:nvPr>
            <p:ph type="title"/>
          </p:nvPr>
        </p:nvSpPr>
        <p:spPr>
          <a:xfrm>
            <a:off x="424225" y="424525"/>
            <a:ext cx="35043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Earnings-per-share (EPS) </a:t>
            </a:r>
          </a:p>
        </p:txBody>
      </p:sp>
      <p:sp>
        <p:nvSpPr>
          <p:cNvPr id="152" name="Shape 152"/>
          <p:cNvSpPr txBox="1"/>
          <p:nvPr/>
        </p:nvSpPr>
        <p:spPr>
          <a:xfrm>
            <a:off x="4761950" y="11848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EPS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53" name="Shape 153"/>
          <p:cNvSpPr txBox="1"/>
          <p:nvPr/>
        </p:nvSpPr>
        <p:spPr>
          <a:xfrm>
            <a:off x="5632325" y="1056025"/>
            <a:ext cx="2817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income - prefered dividends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54" name="Shape 154"/>
          <p:cNvSpPr txBox="1"/>
          <p:nvPr/>
        </p:nvSpPr>
        <p:spPr>
          <a:xfrm>
            <a:off x="6027125" y="1434025"/>
            <a:ext cx="18972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Outstanding shares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155" name="Shape 155"/>
          <p:cNvCxnSpPr/>
          <p:nvPr/>
        </p:nvCxnSpPr>
        <p:spPr>
          <a:xfrm>
            <a:off x="5651050" y="1431775"/>
            <a:ext cx="2719500" cy="0"/>
          </a:xfrm>
          <a:prstGeom prst="straightConnector1">
            <a:avLst/>
          </a:prstGeom>
          <a:noFill/>
          <a:ln cap="flat" cmpd="sng" w="19050">
            <a:solidFill>
              <a:schemeClr val="lt1"/>
            </a:solidFill>
            <a:prstDash val="solid"/>
            <a:round/>
            <a:headEnd len="lg" w="lg" type="none"/>
            <a:tailEnd len="lg" w="lg" type="none"/>
          </a:ln>
        </p:spPr>
      </p:cxnSp>
      <p:sp>
        <p:nvSpPr>
          <p:cNvPr id="156" name="Shape 156"/>
          <p:cNvSpPr txBox="1"/>
          <p:nvPr/>
        </p:nvSpPr>
        <p:spPr>
          <a:xfrm>
            <a:off x="4695600" y="3046431"/>
            <a:ext cx="4138800" cy="6993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 has </a:t>
            </a:r>
            <a:r>
              <a:rPr b="1" lang="en">
                <a:solidFill>
                  <a:schemeClr val="lt1"/>
                </a:solidFill>
                <a:latin typeface="Karla"/>
                <a:ea typeface="Karla"/>
                <a:cs typeface="Karla"/>
                <a:sym typeface="Karla"/>
              </a:rPr>
              <a:t>lesser outstanding shares</a:t>
            </a:r>
            <a:r>
              <a:rPr lang="en">
                <a:solidFill>
                  <a:schemeClr val="lt1"/>
                </a:solidFill>
                <a:latin typeface="Karla"/>
                <a:ea typeface="Karla"/>
                <a:cs typeface="Karla"/>
                <a:sym typeface="Karla"/>
              </a:rPr>
              <a:t> at </a:t>
            </a:r>
            <a:r>
              <a:rPr b="1" lang="en">
                <a:solidFill>
                  <a:schemeClr val="lt1"/>
                </a:solidFill>
                <a:latin typeface="Karla"/>
                <a:ea typeface="Karla"/>
                <a:cs typeface="Karla"/>
                <a:sym typeface="Karla"/>
              </a:rPr>
              <a:t>1.11bn</a:t>
            </a:r>
            <a:r>
              <a:rPr lang="en">
                <a:solidFill>
                  <a:schemeClr val="lt1"/>
                </a:solidFill>
                <a:latin typeface="Karla"/>
                <a:ea typeface="Karla"/>
                <a:cs typeface="Karla"/>
                <a:sym typeface="Karla"/>
              </a:rPr>
              <a:t> compared to Visa at </a:t>
            </a:r>
            <a:r>
              <a:rPr b="1" lang="en">
                <a:solidFill>
                  <a:schemeClr val="lt1"/>
                </a:solidFill>
                <a:latin typeface="Karla"/>
                <a:ea typeface="Karla"/>
                <a:cs typeface="Karla"/>
                <a:sym typeface="Karla"/>
              </a:rPr>
              <a:t>2.18bn</a:t>
            </a:r>
          </a:p>
          <a:p>
            <a:pPr lvl="0" rtl="0">
              <a:spcBef>
                <a:spcPts val="0"/>
              </a:spcBef>
              <a:buNone/>
            </a:pPr>
            <a:r>
              <a:t/>
            </a:r>
            <a:endParaRPr>
              <a:solidFill>
                <a:schemeClr val="lt1"/>
              </a:solidFill>
              <a:latin typeface="Karla"/>
              <a:ea typeface="Karla"/>
              <a:cs typeface="Karla"/>
              <a:sym typeface="Karla"/>
            </a:endParaRPr>
          </a:p>
        </p:txBody>
      </p:sp>
      <p:pic>
        <p:nvPicPr>
          <p:cNvPr descr="Picture3.png" id="157" name="Shape 157"/>
          <p:cNvPicPr preferRelativeResize="0"/>
          <p:nvPr/>
        </p:nvPicPr>
        <p:blipFill rotWithShape="1">
          <a:blip r:embed="rId3">
            <a:alphaModFix/>
          </a:blip>
          <a:srcRect b="0" l="0" r="0" t="15361"/>
          <a:stretch/>
        </p:blipFill>
        <p:spPr>
          <a:xfrm>
            <a:off x="608212" y="1873900"/>
            <a:ext cx="3136325" cy="2675399"/>
          </a:xfrm>
          <a:prstGeom prst="rect">
            <a:avLst/>
          </a:prstGeom>
          <a:noFill/>
          <a:ln>
            <a:noFill/>
          </a:ln>
        </p:spPr>
      </p:pic>
      <p:sp>
        <p:nvSpPr>
          <p:cNvPr id="158" name="Shape 158"/>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Portion of a company’s profits allocated to each outstanding share of common stock</a:t>
            </a:r>
          </a:p>
        </p:txBody>
      </p:sp>
      <p:sp>
        <p:nvSpPr>
          <p:cNvPr id="159" name="Shape 159"/>
          <p:cNvSpPr txBox="1"/>
          <p:nvPr/>
        </p:nvSpPr>
        <p:spPr>
          <a:xfrm>
            <a:off x="4695600" y="2091768"/>
            <a:ext cx="4138800" cy="6993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Mastercard’s ratio is higher because they generate more profits for each outstanding share of common stock.</a:t>
            </a:r>
          </a:p>
        </p:txBody>
      </p:sp>
      <p:sp>
        <p:nvSpPr>
          <p:cNvPr id="160" name="Shape 160"/>
          <p:cNvSpPr txBox="1"/>
          <p:nvPr/>
        </p:nvSpPr>
        <p:spPr>
          <a:xfrm>
            <a:off x="4695600" y="3849993"/>
            <a:ext cx="4138800" cy="6993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Increasing trends for </a:t>
            </a:r>
            <a:r>
              <a:rPr b="1" lang="en">
                <a:solidFill>
                  <a:schemeClr val="lt1"/>
                </a:solidFill>
                <a:latin typeface="Karla"/>
                <a:ea typeface="Karla"/>
                <a:cs typeface="Karla"/>
                <a:sym typeface="Karla"/>
              </a:rPr>
              <a:t>both companies</a:t>
            </a:r>
            <a:r>
              <a:rPr lang="en">
                <a:solidFill>
                  <a:schemeClr val="lt1"/>
                </a:solidFill>
                <a:latin typeface="Karla"/>
                <a:ea typeface="Karla"/>
                <a:cs typeface="Karla"/>
                <a:sym typeface="Karla"/>
              </a:rPr>
              <a:t> because they are </a:t>
            </a:r>
            <a:r>
              <a:rPr b="1" lang="en">
                <a:solidFill>
                  <a:schemeClr val="lt1"/>
                </a:solidFill>
                <a:latin typeface="Karla"/>
                <a:ea typeface="Karla"/>
                <a:cs typeface="Karla"/>
                <a:sym typeface="Karla"/>
              </a:rPr>
              <a:t>growing well</a:t>
            </a:r>
            <a:r>
              <a:rPr lang="en">
                <a:solidFill>
                  <a:schemeClr val="lt1"/>
                </a:solidFill>
                <a:latin typeface="Karla"/>
                <a:ea typeface="Karla"/>
                <a:cs typeface="Karla"/>
                <a:sym typeface="Karla"/>
              </a:rPr>
              <a:t>.</a:t>
            </a:r>
          </a:p>
          <a:p>
            <a:pPr lvl="0" rtl="0">
              <a:spcBef>
                <a:spcPts val="0"/>
              </a:spcBef>
              <a:buNone/>
            </a:pPr>
            <a:r>
              <a:t/>
            </a:r>
            <a:endParaRPr>
              <a:solidFill>
                <a:schemeClr val="lt1"/>
              </a:solidFill>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0" y="0"/>
            <a:ext cx="9144000" cy="5143500"/>
          </a:xfrm>
          <a:prstGeom prst="rect">
            <a:avLst/>
          </a:prstGeom>
          <a:solidFill>
            <a:schemeClr val="accent2"/>
          </a:solidFill>
          <a:ln>
            <a:noFill/>
          </a:ln>
        </p:spPr>
        <p:txBody>
          <a:bodyPr anchorCtr="0" anchor="ctr" bIns="68575" lIns="68575" rIns="68575" tIns="68575">
            <a:noAutofit/>
          </a:bodyPr>
          <a:lstStyle/>
          <a:p>
            <a:pPr lvl="0">
              <a:spcBef>
                <a:spcPts val="0"/>
              </a:spcBef>
              <a:buNone/>
            </a:pPr>
            <a:r>
              <a:t/>
            </a:r>
            <a:endParaRPr/>
          </a:p>
        </p:txBody>
      </p:sp>
      <p:sp>
        <p:nvSpPr>
          <p:cNvPr id="166" name="Shape 166"/>
          <p:cNvSpPr txBox="1"/>
          <p:nvPr>
            <p:ph type="title"/>
          </p:nvPr>
        </p:nvSpPr>
        <p:spPr>
          <a:xfrm>
            <a:off x="19921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Trailing P/E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p:nvPr/>
        </p:nvSpPr>
        <p:spPr>
          <a:xfrm>
            <a:off x="4386006" y="-6"/>
            <a:ext cx="4758000" cy="5143500"/>
          </a:xfrm>
          <a:prstGeom prst="rect">
            <a:avLst/>
          </a:prstGeom>
          <a:solidFill>
            <a:schemeClr val="accent2"/>
          </a:solidFill>
          <a:ln>
            <a:noFill/>
          </a:ln>
        </p:spPr>
        <p:txBody>
          <a:bodyPr anchorCtr="0" anchor="ctr" bIns="68575" lIns="68575" rIns="68575" tIns="68575">
            <a:noAutofit/>
          </a:bodyPr>
          <a:lstStyle/>
          <a:p>
            <a:pPr lvl="0" rtl="0">
              <a:spcBef>
                <a:spcPts val="0"/>
              </a:spcBef>
              <a:buNone/>
            </a:pPr>
            <a:r>
              <a:t/>
            </a:r>
            <a:endParaRPr sz="1100"/>
          </a:p>
        </p:txBody>
      </p:sp>
      <p:sp>
        <p:nvSpPr>
          <p:cNvPr id="172" name="Shape 172"/>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Trailing P/E</a:t>
            </a:r>
          </a:p>
        </p:txBody>
      </p:sp>
      <p:sp>
        <p:nvSpPr>
          <p:cNvPr id="173" name="Shape 173"/>
          <p:cNvSpPr txBox="1"/>
          <p:nvPr/>
        </p:nvSpPr>
        <p:spPr>
          <a:xfrm>
            <a:off x="4685750" y="11848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Trailing P/E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74" name="Shape 174"/>
          <p:cNvSpPr txBox="1"/>
          <p:nvPr/>
        </p:nvSpPr>
        <p:spPr>
          <a:xfrm>
            <a:off x="6428775" y="1056025"/>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Current stock price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75" name="Shape 175"/>
          <p:cNvSpPr txBox="1"/>
          <p:nvPr/>
        </p:nvSpPr>
        <p:spPr>
          <a:xfrm>
            <a:off x="5961175" y="1434025"/>
            <a:ext cx="31815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Earnings per share (last 12 months)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176" name="Shape 176"/>
          <p:cNvCxnSpPr/>
          <p:nvPr/>
        </p:nvCxnSpPr>
        <p:spPr>
          <a:xfrm>
            <a:off x="6105100" y="1434025"/>
            <a:ext cx="2772600" cy="0"/>
          </a:xfrm>
          <a:prstGeom prst="straightConnector1">
            <a:avLst/>
          </a:prstGeom>
          <a:noFill/>
          <a:ln cap="flat" cmpd="sng" w="19050">
            <a:solidFill>
              <a:schemeClr val="lt1"/>
            </a:solidFill>
            <a:prstDash val="solid"/>
            <a:round/>
            <a:headEnd len="lg" w="lg" type="none"/>
            <a:tailEnd len="lg" w="lg" type="none"/>
          </a:ln>
        </p:spPr>
      </p:cxnSp>
      <p:sp>
        <p:nvSpPr>
          <p:cNvPr id="177" name="Shape 177"/>
          <p:cNvSpPr txBox="1"/>
          <p:nvPr/>
        </p:nvSpPr>
        <p:spPr>
          <a:xfrm>
            <a:off x="4695600" y="2311020"/>
            <a:ext cx="4138800" cy="7044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Stock prices for </a:t>
            </a:r>
            <a:r>
              <a:rPr b="1" lang="en">
                <a:solidFill>
                  <a:schemeClr val="lt1"/>
                </a:solidFill>
                <a:latin typeface="Karla"/>
                <a:ea typeface="Karla"/>
                <a:cs typeface="Karla"/>
                <a:sym typeface="Karla"/>
              </a:rPr>
              <a:t>both</a:t>
            </a:r>
            <a:r>
              <a:rPr lang="en">
                <a:solidFill>
                  <a:schemeClr val="lt1"/>
                </a:solidFill>
                <a:latin typeface="Karla"/>
                <a:ea typeface="Karla"/>
                <a:cs typeface="Karla"/>
                <a:sym typeface="Karla"/>
              </a:rPr>
              <a:t> companies are </a:t>
            </a:r>
            <a:r>
              <a:rPr b="1" lang="en">
                <a:solidFill>
                  <a:schemeClr val="lt1"/>
                </a:solidFill>
                <a:latin typeface="Karla"/>
                <a:ea typeface="Karla"/>
                <a:cs typeface="Karla"/>
                <a:sym typeface="Karla"/>
              </a:rPr>
              <a:t>priced similarly</a:t>
            </a:r>
            <a:r>
              <a:rPr lang="en">
                <a:solidFill>
                  <a:schemeClr val="lt1"/>
                </a:solidFill>
                <a:latin typeface="Karla"/>
                <a:ea typeface="Karla"/>
                <a:cs typeface="Karla"/>
                <a:sym typeface="Karla"/>
              </a:rPr>
              <a:t> for their respective Earnings Per Share.</a:t>
            </a:r>
          </a:p>
          <a:p>
            <a:pPr lvl="0" rtl="0">
              <a:spcBef>
                <a:spcPts val="0"/>
              </a:spcBef>
              <a:buNone/>
            </a:pPr>
            <a:r>
              <a:t/>
            </a:r>
            <a:endParaRPr>
              <a:solidFill>
                <a:schemeClr val="lt1"/>
              </a:solidFill>
              <a:latin typeface="Karla"/>
              <a:ea typeface="Karla"/>
              <a:cs typeface="Karla"/>
              <a:sym typeface="Karla"/>
            </a:endParaRPr>
          </a:p>
        </p:txBody>
      </p:sp>
      <p:pic>
        <p:nvPicPr>
          <p:cNvPr descr="Picture11.png" id="178" name="Shape 178"/>
          <p:cNvPicPr preferRelativeResize="0"/>
          <p:nvPr/>
        </p:nvPicPr>
        <p:blipFill rotWithShape="1">
          <a:blip r:embed="rId3">
            <a:alphaModFix/>
          </a:blip>
          <a:srcRect b="0" l="0" r="0" t="15419"/>
          <a:stretch/>
        </p:blipFill>
        <p:spPr>
          <a:xfrm>
            <a:off x="713800" y="1812024"/>
            <a:ext cx="3045600" cy="2606374"/>
          </a:xfrm>
          <a:prstGeom prst="rect">
            <a:avLst/>
          </a:prstGeom>
          <a:noFill/>
          <a:ln>
            <a:noFill/>
          </a:ln>
        </p:spPr>
      </p:pic>
      <p:sp>
        <p:nvSpPr>
          <p:cNvPr id="179" name="Shape 179"/>
          <p:cNvSpPr txBox="1"/>
          <p:nvPr/>
        </p:nvSpPr>
        <p:spPr>
          <a:xfrm>
            <a:off x="637450" y="11758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Indicator of the true value of the company</a:t>
            </a:r>
          </a:p>
        </p:txBody>
      </p:sp>
      <p:sp>
        <p:nvSpPr>
          <p:cNvPr id="180" name="Shape 180"/>
          <p:cNvSpPr txBox="1"/>
          <p:nvPr/>
        </p:nvSpPr>
        <p:spPr>
          <a:xfrm>
            <a:off x="4695600" y="3229150"/>
            <a:ext cx="4138800" cy="833100"/>
          </a:xfrm>
          <a:prstGeom prst="rect">
            <a:avLst/>
          </a:prstGeom>
          <a:noFill/>
          <a:ln>
            <a:noFill/>
          </a:ln>
        </p:spPr>
        <p:txBody>
          <a:bodyPr anchorCtr="0" anchor="t" bIns="68575" lIns="68575" rIns="68575" tIns="68575">
            <a:noAutofit/>
          </a:bodyPr>
          <a:lstStyle/>
          <a:p>
            <a:pPr lvl="0" rtl="0">
              <a:spcBef>
                <a:spcPts val="0"/>
              </a:spcBef>
              <a:buNone/>
            </a:pPr>
            <a:r>
              <a:rPr b="1" lang="en">
                <a:solidFill>
                  <a:schemeClr val="lt1"/>
                </a:solidFill>
                <a:latin typeface="Karla"/>
                <a:ea typeface="Karla"/>
                <a:cs typeface="Karla"/>
                <a:sym typeface="Karla"/>
              </a:rPr>
              <a:t>Both</a:t>
            </a:r>
            <a:r>
              <a:rPr lang="en">
                <a:solidFill>
                  <a:schemeClr val="lt1"/>
                </a:solidFill>
                <a:latin typeface="Karla"/>
                <a:ea typeface="Karla"/>
                <a:cs typeface="Karla"/>
                <a:sym typeface="Karla"/>
              </a:rPr>
              <a:t> companies have </a:t>
            </a:r>
            <a:r>
              <a:rPr b="1" lang="en">
                <a:solidFill>
                  <a:schemeClr val="lt1"/>
                </a:solidFill>
                <a:latin typeface="Karla"/>
                <a:ea typeface="Karla"/>
                <a:cs typeface="Karla"/>
                <a:sym typeface="Karla"/>
              </a:rPr>
              <a:t>higher than average ratios </a:t>
            </a:r>
            <a:r>
              <a:rPr lang="en">
                <a:solidFill>
                  <a:schemeClr val="lt1"/>
                </a:solidFill>
                <a:latin typeface="Karla"/>
                <a:ea typeface="Karla"/>
                <a:cs typeface="Karla"/>
                <a:sym typeface="Karla"/>
              </a:rPr>
              <a:t>and are expected to perform strongly in the future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p:nvPr/>
        </p:nvSpPr>
        <p:spPr>
          <a:xfrm>
            <a:off x="6" y="-6"/>
            <a:ext cx="9144000" cy="5143500"/>
          </a:xfrm>
          <a:prstGeom prst="rect">
            <a:avLst/>
          </a:prstGeom>
          <a:solidFill>
            <a:schemeClr val="accent2"/>
          </a:solidFill>
          <a:ln>
            <a:noFill/>
          </a:ln>
        </p:spPr>
        <p:txBody>
          <a:bodyPr anchorCtr="0" anchor="ctr" bIns="68575" lIns="68575" rIns="68575" tIns="68575">
            <a:noAutofit/>
          </a:bodyPr>
          <a:lstStyle/>
          <a:p>
            <a:pPr lvl="0">
              <a:spcBef>
                <a:spcPts val="0"/>
              </a:spcBef>
              <a:buNone/>
            </a:pPr>
            <a:r>
              <a:t/>
            </a:r>
            <a:endParaRPr/>
          </a:p>
        </p:txBody>
      </p:sp>
      <p:sp>
        <p:nvSpPr>
          <p:cNvPr id="186" name="Shape 186"/>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Dividend Payout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p:nvPr/>
        </p:nvSpPr>
        <p:spPr>
          <a:xfrm>
            <a:off x="4386006" y="-6"/>
            <a:ext cx="4758000" cy="5143500"/>
          </a:xfrm>
          <a:prstGeom prst="rect">
            <a:avLst/>
          </a:prstGeom>
          <a:solidFill>
            <a:schemeClr val="accent2"/>
          </a:solidFill>
          <a:ln>
            <a:noFill/>
          </a:ln>
        </p:spPr>
        <p:txBody>
          <a:bodyPr anchorCtr="0" anchor="ctr" bIns="68575" lIns="68575" rIns="68575" tIns="68575">
            <a:noAutofit/>
          </a:bodyPr>
          <a:lstStyle/>
          <a:p>
            <a:pPr lvl="0" rtl="0">
              <a:spcBef>
                <a:spcPts val="0"/>
              </a:spcBef>
              <a:buNone/>
            </a:pPr>
            <a:r>
              <a:t/>
            </a:r>
            <a:endParaRPr sz="1100"/>
          </a:p>
        </p:txBody>
      </p:sp>
      <p:sp>
        <p:nvSpPr>
          <p:cNvPr id="192" name="Shape 192"/>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Dividend Payout</a:t>
            </a:r>
          </a:p>
        </p:txBody>
      </p:sp>
      <p:sp>
        <p:nvSpPr>
          <p:cNvPr id="193" name="Shape 193"/>
          <p:cNvSpPr txBox="1"/>
          <p:nvPr/>
        </p:nvSpPr>
        <p:spPr>
          <a:xfrm>
            <a:off x="4761950" y="3442178"/>
            <a:ext cx="4138800" cy="756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 </a:t>
            </a:r>
            <a:r>
              <a:rPr b="1" lang="en">
                <a:solidFill>
                  <a:schemeClr val="lt1"/>
                </a:solidFill>
                <a:latin typeface="Karla"/>
                <a:ea typeface="Karla"/>
                <a:cs typeface="Karla"/>
                <a:sym typeface="Karla"/>
              </a:rPr>
              <a:t>increased dividend in 2014 </a:t>
            </a:r>
            <a:r>
              <a:rPr lang="en">
                <a:solidFill>
                  <a:schemeClr val="lt1"/>
                </a:solidFill>
                <a:latin typeface="Karla"/>
                <a:ea typeface="Karla"/>
                <a:cs typeface="Karla"/>
                <a:sym typeface="Karla"/>
              </a:rPr>
              <a:t>to show that they are committed to investors</a:t>
            </a:r>
          </a:p>
          <a:p>
            <a:pPr indent="0" lvl="0" marL="0" rtl="0">
              <a:spcBef>
                <a:spcPts val="0"/>
              </a:spcBef>
              <a:buNone/>
            </a:pPr>
            <a:r>
              <a:t/>
            </a:r>
            <a:endParaRPr sz="1400">
              <a:solidFill>
                <a:schemeClr val="lt1"/>
              </a:solidFill>
              <a:latin typeface="Karla"/>
              <a:ea typeface="Karla"/>
              <a:cs typeface="Karla"/>
              <a:sym typeface="Karla"/>
            </a:endParaRPr>
          </a:p>
        </p:txBody>
      </p:sp>
      <p:pic>
        <p:nvPicPr>
          <p:cNvPr descr="Picture12.png" id="194" name="Shape 194"/>
          <p:cNvPicPr preferRelativeResize="0"/>
          <p:nvPr/>
        </p:nvPicPr>
        <p:blipFill rotWithShape="1">
          <a:blip r:embed="rId3">
            <a:alphaModFix/>
          </a:blip>
          <a:srcRect b="0" l="0" r="0" t="13882"/>
          <a:stretch/>
        </p:blipFill>
        <p:spPr>
          <a:xfrm>
            <a:off x="742475" y="1812025"/>
            <a:ext cx="2988249" cy="2587075"/>
          </a:xfrm>
          <a:prstGeom prst="rect">
            <a:avLst/>
          </a:prstGeom>
          <a:noFill/>
          <a:ln>
            <a:noFill/>
          </a:ln>
        </p:spPr>
      </p:pic>
      <p:grpSp>
        <p:nvGrpSpPr>
          <p:cNvPr id="195" name="Shape 195"/>
          <p:cNvGrpSpPr/>
          <p:nvPr/>
        </p:nvGrpSpPr>
        <p:grpSpPr>
          <a:xfrm>
            <a:off x="4761950" y="1056025"/>
            <a:ext cx="3503425" cy="756000"/>
            <a:chOff x="4761950" y="675025"/>
            <a:chExt cx="3503425" cy="756000"/>
          </a:xfrm>
        </p:grpSpPr>
        <p:sp>
          <p:nvSpPr>
            <p:cNvPr id="196" name="Shape 196"/>
            <p:cNvSpPr txBox="1"/>
            <p:nvPr/>
          </p:nvSpPr>
          <p:spPr>
            <a:xfrm>
              <a:off x="4761950" y="8038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Dividend payout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97" name="Shape 197"/>
            <p:cNvSpPr txBox="1"/>
            <p:nvPr/>
          </p:nvSpPr>
          <p:spPr>
            <a:xfrm>
              <a:off x="6641475" y="6750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Dividends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98" name="Shape 198"/>
            <p:cNvSpPr txBox="1"/>
            <p:nvPr/>
          </p:nvSpPr>
          <p:spPr>
            <a:xfrm>
              <a:off x="6565275" y="1053025"/>
              <a:ext cx="11835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income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199" name="Shape 199"/>
            <p:cNvCxnSpPr/>
            <p:nvPr/>
          </p:nvCxnSpPr>
          <p:spPr>
            <a:xfrm>
              <a:off x="6484325" y="1053025"/>
              <a:ext cx="1295400" cy="0"/>
            </a:xfrm>
            <a:prstGeom prst="straightConnector1">
              <a:avLst/>
            </a:prstGeom>
            <a:noFill/>
            <a:ln cap="flat" cmpd="sng" w="19050">
              <a:solidFill>
                <a:schemeClr val="lt1"/>
              </a:solidFill>
              <a:prstDash val="solid"/>
              <a:round/>
              <a:headEnd len="lg" w="lg" type="none"/>
              <a:tailEnd len="lg" w="lg" type="none"/>
            </a:ln>
          </p:spPr>
        </p:cxnSp>
      </p:grpSp>
      <p:sp>
        <p:nvSpPr>
          <p:cNvPr id="200" name="Shape 200"/>
          <p:cNvSpPr txBox="1"/>
          <p:nvPr/>
        </p:nvSpPr>
        <p:spPr>
          <a:xfrm>
            <a:off x="4761950" y="20756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 has an </a:t>
            </a:r>
            <a:r>
              <a:rPr b="1" lang="en">
                <a:solidFill>
                  <a:schemeClr val="lt1"/>
                </a:solidFill>
                <a:latin typeface="Karla"/>
                <a:ea typeface="Karla"/>
                <a:cs typeface="Karla"/>
                <a:sym typeface="Karla"/>
              </a:rPr>
              <a:t>increasing dividend</a:t>
            </a:r>
            <a:r>
              <a:rPr lang="en">
                <a:solidFill>
                  <a:schemeClr val="lt1"/>
                </a:solidFill>
                <a:latin typeface="Karla"/>
                <a:ea typeface="Karla"/>
                <a:cs typeface="Karla"/>
                <a:sym typeface="Karla"/>
              </a:rPr>
              <a:t> payout</a:t>
            </a:r>
          </a:p>
        </p:txBody>
      </p:sp>
      <p:sp>
        <p:nvSpPr>
          <p:cNvPr id="201" name="Shape 201"/>
          <p:cNvSpPr txBox="1"/>
          <p:nvPr/>
        </p:nvSpPr>
        <p:spPr>
          <a:xfrm>
            <a:off x="4761950" y="2758894"/>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Visa has a stable dividend payout</a:t>
            </a:r>
          </a:p>
          <a:p>
            <a:pPr indent="0" lvl="0" marL="0" rtl="0">
              <a:spcBef>
                <a:spcPts val="0"/>
              </a:spcBef>
              <a:buNone/>
            </a:pPr>
            <a:r>
              <a:t/>
            </a:r>
            <a:endParaRPr sz="1400">
              <a:solidFill>
                <a:schemeClr val="lt1"/>
              </a:solidFill>
              <a:latin typeface="Karla"/>
              <a:ea typeface="Karla"/>
              <a:cs typeface="Karla"/>
              <a:sym typeface="Karla"/>
            </a:endParaRPr>
          </a:p>
        </p:txBody>
      </p:sp>
      <p:sp>
        <p:nvSpPr>
          <p:cNvPr id="202" name="Shape 202"/>
          <p:cNvSpPr txBox="1"/>
          <p:nvPr/>
        </p:nvSpPr>
        <p:spPr>
          <a:xfrm>
            <a:off x="637450" y="12520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Earnings paid to shareholders in dividends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p:nvPr/>
        </p:nvSpPr>
        <p:spPr>
          <a:xfrm>
            <a:off x="6" y="-6"/>
            <a:ext cx="9144000" cy="5143500"/>
          </a:xfrm>
          <a:prstGeom prst="rect">
            <a:avLst/>
          </a:prstGeom>
          <a:solidFill>
            <a:schemeClr val="accent2"/>
          </a:solidFill>
          <a:ln>
            <a:noFill/>
          </a:ln>
        </p:spPr>
        <p:txBody>
          <a:bodyPr anchorCtr="0" anchor="ctr" bIns="68575" lIns="68575" rIns="68575" tIns="68575">
            <a:noAutofit/>
          </a:bodyPr>
          <a:lstStyle/>
          <a:p>
            <a:pPr lvl="0">
              <a:spcBef>
                <a:spcPts val="0"/>
              </a:spcBef>
              <a:buNone/>
            </a:pPr>
            <a:r>
              <a:t/>
            </a:r>
            <a:endParaRPr/>
          </a:p>
        </p:txBody>
      </p:sp>
      <p:sp>
        <p:nvSpPr>
          <p:cNvPr id="208" name="Shape 208"/>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Dividend Yield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p:nvPr/>
        </p:nvSpPr>
        <p:spPr>
          <a:xfrm>
            <a:off x="4386006" y="-6"/>
            <a:ext cx="4758000" cy="5143500"/>
          </a:xfrm>
          <a:prstGeom prst="rect">
            <a:avLst/>
          </a:prstGeom>
          <a:solidFill>
            <a:schemeClr val="accent2"/>
          </a:solidFill>
          <a:ln>
            <a:noFill/>
          </a:ln>
        </p:spPr>
        <p:txBody>
          <a:bodyPr anchorCtr="0" anchor="ctr" bIns="68575" lIns="68575" rIns="68575" tIns="68575">
            <a:noAutofit/>
          </a:bodyPr>
          <a:lstStyle/>
          <a:p>
            <a:pPr lvl="0" rtl="0">
              <a:spcBef>
                <a:spcPts val="0"/>
              </a:spcBef>
              <a:buNone/>
            </a:pPr>
            <a:r>
              <a:t/>
            </a:r>
            <a:endParaRPr sz="1100"/>
          </a:p>
        </p:txBody>
      </p:sp>
      <p:sp>
        <p:nvSpPr>
          <p:cNvPr id="214" name="Shape 214"/>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Dividend Yield</a:t>
            </a:r>
          </a:p>
        </p:txBody>
      </p:sp>
      <p:grpSp>
        <p:nvGrpSpPr>
          <p:cNvPr id="215" name="Shape 215"/>
          <p:cNvGrpSpPr/>
          <p:nvPr/>
        </p:nvGrpSpPr>
        <p:grpSpPr>
          <a:xfrm>
            <a:off x="4761950" y="1056025"/>
            <a:ext cx="3503400" cy="756000"/>
            <a:chOff x="4761950" y="675025"/>
            <a:chExt cx="3503400" cy="756000"/>
          </a:xfrm>
        </p:grpSpPr>
        <p:sp>
          <p:nvSpPr>
            <p:cNvPr id="216" name="Shape 216"/>
            <p:cNvSpPr txBox="1"/>
            <p:nvPr/>
          </p:nvSpPr>
          <p:spPr>
            <a:xfrm>
              <a:off x="4761950" y="8038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Dividend Yield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17" name="Shape 217"/>
            <p:cNvSpPr txBox="1"/>
            <p:nvPr/>
          </p:nvSpPr>
          <p:spPr>
            <a:xfrm>
              <a:off x="6355550" y="675025"/>
              <a:ext cx="19098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Dividend per share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18" name="Shape 218"/>
            <p:cNvSpPr txBox="1"/>
            <p:nvPr/>
          </p:nvSpPr>
          <p:spPr>
            <a:xfrm>
              <a:off x="6484325" y="1053025"/>
              <a:ext cx="15831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Price per share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219" name="Shape 219"/>
            <p:cNvCxnSpPr/>
            <p:nvPr/>
          </p:nvCxnSpPr>
          <p:spPr>
            <a:xfrm>
              <a:off x="6484325" y="1053025"/>
              <a:ext cx="1295400" cy="0"/>
            </a:xfrm>
            <a:prstGeom prst="straightConnector1">
              <a:avLst/>
            </a:prstGeom>
            <a:noFill/>
            <a:ln cap="flat" cmpd="sng" w="19050">
              <a:solidFill>
                <a:schemeClr val="lt1"/>
              </a:solidFill>
              <a:prstDash val="solid"/>
              <a:round/>
              <a:headEnd len="lg" w="lg" type="none"/>
              <a:tailEnd len="lg" w="lg" type="none"/>
            </a:ln>
          </p:spPr>
        </p:cxnSp>
      </p:grpSp>
      <p:sp>
        <p:nvSpPr>
          <p:cNvPr id="220" name="Shape 220"/>
          <p:cNvSpPr txBox="1"/>
          <p:nvPr/>
        </p:nvSpPr>
        <p:spPr>
          <a:xfrm>
            <a:off x="4761950" y="31270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Mastercard’s dividend yield has been</a:t>
            </a:r>
            <a:r>
              <a:rPr b="1" lang="en">
                <a:solidFill>
                  <a:schemeClr val="lt1"/>
                </a:solidFill>
                <a:latin typeface="Karla"/>
                <a:ea typeface="Karla"/>
                <a:cs typeface="Karla"/>
                <a:sym typeface="Karla"/>
              </a:rPr>
              <a:t> steadily increasing</a:t>
            </a:r>
          </a:p>
          <a:p>
            <a:pPr indent="0" lvl="0" marL="0" rtl="0">
              <a:spcBef>
                <a:spcPts val="0"/>
              </a:spcBef>
              <a:buNone/>
            </a:pPr>
            <a:r>
              <a:t/>
            </a:r>
            <a:endParaRPr sz="1400">
              <a:solidFill>
                <a:schemeClr val="lt1"/>
              </a:solidFill>
              <a:latin typeface="Karla"/>
              <a:ea typeface="Karla"/>
              <a:cs typeface="Karla"/>
              <a:sym typeface="Karla"/>
            </a:endParaRPr>
          </a:p>
        </p:txBody>
      </p:sp>
      <p:sp>
        <p:nvSpPr>
          <p:cNvPr id="221" name="Shape 221"/>
          <p:cNvSpPr txBox="1"/>
          <p:nvPr/>
        </p:nvSpPr>
        <p:spPr>
          <a:xfrm>
            <a:off x="4761950" y="2242369"/>
            <a:ext cx="4138800" cy="419700"/>
          </a:xfrm>
          <a:prstGeom prst="rect">
            <a:avLst/>
          </a:prstGeom>
          <a:noFill/>
          <a:ln>
            <a:noFill/>
          </a:ln>
        </p:spPr>
        <p:txBody>
          <a:bodyPr anchorCtr="0" anchor="t" bIns="68575" lIns="68575" rIns="68575" tIns="68575">
            <a:noAutofit/>
          </a:bodyPr>
          <a:lstStyle/>
          <a:p>
            <a:pPr indent="0" lvl="0" marL="0" rtl="0">
              <a:spcBef>
                <a:spcPts val="0"/>
              </a:spcBef>
              <a:buNone/>
            </a:pPr>
            <a:r>
              <a:rPr lang="en">
                <a:solidFill>
                  <a:schemeClr val="lt1"/>
                </a:solidFill>
                <a:latin typeface="Karla"/>
                <a:ea typeface="Karla"/>
                <a:cs typeface="Karla"/>
                <a:sym typeface="Karla"/>
              </a:rPr>
              <a:t>Measure of how much cash flow you are getting for each dollar invested in an equity position</a:t>
            </a:r>
          </a:p>
        </p:txBody>
      </p:sp>
      <p:sp>
        <p:nvSpPr>
          <p:cNvPr id="222" name="Shape 222"/>
          <p:cNvSpPr txBox="1"/>
          <p:nvPr/>
        </p:nvSpPr>
        <p:spPr>
          <a:xfrm>
            <a:off x="637450" y="10908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Indicated how much a company pays out in dividends each year relative to its share price</a:t>
            </a:r>
          </a:p>
        </p:txBody>
      </p:sp>
      <p:pic>
        <p:nvPicPr>
          <p:cNvPr descr="Picture14.png" id="223" name="Shape 223"/>
          <p:cNvPicPr preferRelativeResize="0"/>
          <p:nvPr/>
        </p:nvPicPr>
        <p:blipFill>
          <a:blip r:embed="rId3">
            <a:alphaModFix/>
          </a:blip>
          <a:stretch>
            <a:fillRect/>
          </a:stretch>
        </p:blipFill>
        <p:spPr>
          <a:xfrm>
            <a:off x="805230" y="1920375"/>
            <a:ext cx="2945639" cy="2695600"/>
          </a:xfrm>
          <a:prstGeom prst="rect">
            <a:avLst/>
          </a:prstGeom>
          <a:noFill/>
          <a:ln>
            <a:noFill/>
          </a:ln>
        </p:spPr>
      </p:pic>
      <p:sp>
        <p:nvSpPr>
          <p:cNvPr id="224" name="Shape 224"/>
          <p:cNvSpPr txBox="1"/>
          <p:nvPr/>
        </p:nvSpPr>
        <p:spPr>
          <a:xfrm>
            <a:off x="4761950" y="39195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Despite Mastercard having a higher stock price, it </a:t>
            </a:r>
            <a:r>
              <a:rPr b="1" lang="en">
                <a:solidFill>
                  <a:schemeClr val="lt1"/>
                </a:solidFill>
                <a:latin typeface="Karla"/>
                <a:ea typeface="Karla"/>
                <a:cs typeface="Karla"/>
                <a:sym typeface="Karla"/>
              </a:rPr>
              <a:t>pays out more dividend than Visa</a:t>
            </a:r>
          </a:p>
          <a:p>
            <a:pPr indent="0" lvl="0" marL="0" rtl="0">
              <a:spcBef>
                <a:spcPts val="0"/>
              </a:spcBef>
              <a:buNone/>
            </a:pPr>
            <a:r>
              <a:t/>
            </a:r>
            <a:endParaRPr sz="1400">
              <a:solidFill>
                <a:schemeClr val="lt1"/>
              </a:solidFill>
              <a:latin typeface="Karla"/>
              <a:ea typeface="Karla"/>
              <a:cs typeface="Karla"/>
              <a:sym typeface="Karl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p:nvPr/>
        </p:nvSpPr>
        <p:spPr>
          <a:xfrm>
            <a:off x="50" y="0"/>
            <a:ext cx="9144000" cy="1147500"/>
          </a:xfrm>
          <a:prstGeom prst="rect">
            <a:avLst/>
          </a:prstGeom>
          <a:solidFill>
            <a:schemeClr val="dk2"/>
          </a:solidFill>
          <a:ln>
            <a:noFill/>
          </a:ln>
        </p:spPr>
        <p:txBody>
          <a:bodyPr anchorCtr="0" anchor="ctr" bIns="68575" lIns="68575" rIns="68575" tIns="68575">
            <a:noAutofit/>
          </a:bodyPr>
          <a:lstStyle/>
          <a:p>
            <a:pPr lvl="0" rtl="0">
              <a:spcBef>
                <a:spcPts val="0"/>
              </a:spcBef>
              <a:buNone/>
            </a:pPr>
            <a:r>
              <a:t/>
            </a:r>
            <a:endParaRPr/>
          </a:p>
        </p:txBody>
      </p:sp>
      <p:sp>
        <p:nvSpPr>
          <p:cNvPr id="230" name="Shape 230"/>
          <p:cNvSpPr txBox="1"/>
          <p:nvPr>
            <p:ph type="title"/>
          </p:nvPr>
        </p:nvSpPr>
        <p:spPr>
          <a:xfrm>
            <a:off x="406925" y="187525"/>
            <a:ext cx="8333700" cy="886800"/>
          </a:xfrm>
          <a:prstGeom prst="rect">
            <a:avLst/>
          </a:prstGeom>
        </p:spPr>
        <p:txBody>
          <a:bodyPr anchorCtr="0" anchor="ctr" bIns="91425" lIns="91425" rIns="91425" tIns="91425">
            <a:noAutofit/>
          </a:bodyPr>
          <a:lstStyle/>
          <a:p>
            <a:pPr lvl="0" rtl="0" algn="ctr">
              <a:spcBef>
                <a:spcPts val="0"/>
              </a:spcBef>
              <a:buNone/>
            </a:pPr>
            <a:r>
              <a:rPr lang="en" sz="2100">
                <a:solidFill>
                  <a:schemeClr val="lt1"/>
                </a:solidFill>
                <a:latin typeface="Oswald"/>
                <a:ea typeface="Oswald"/>
                <a:cs typeface="Oswald"/>
                <a:sym typeface="Oswald"/>
              </a:rPr>
              <a:t>What causes the difference between the stock prices of the two companies?</a:t>
            </a:r>
          </a:p>
        </p:txBody>
      </p:sp>
      <p:sp>
        <p:nvSpPr>
          <p:cNvPr id="231" name="Shape 231"/>
          <p:cNvSpPr txBox="1"/>
          <p:nvPr/>
        </p:nvSpPr>
        <p:spPr>
          <a:xfrm>
            <a:off x="1211350" y="2122575"/>
            <a:ext cx="6504000" cy="553500"/>
          </a:xfrm>
          <a:prstGeom prst="rect">
            <a:avLst/>
          </a:prstGeom>
          <a:noFill/>
          <a:ln>
            <a:noFill/>
          </a:ln>
        </p:spPr>
        <p:txBody>
          <a:bodyPr anchorCtr="0" anchor="t" bIns="68575" lIns="68575" rIns="68575" tIns="68575">
            <a:noAutofit/>
          </a:bodyPr>
          <a:lstStyle/>
          <a:p>
            <a:pPr indent="0" lvl="0" marL="0" rtl="0">
              <a:spcBef>
                <a:spcPts val="0"/>
              </a:spcBef>
              <a:buNone/>
            </a:pPr>
            <a:r>
              <a:rPr b="1" lang="en">
                <a:latin typeface="Karla"/>
                <a:ea typeface="Karla"/>
                <a:cs typeface="Karla"/>
                <a:sym typeface="Karla"/>
              </a:rPr>
              <a:t>Increase in Dividend Payout, Dividend yield and high EPS and ROE</a:t>
            </a:r>
            <a:r>
              <a:rPr lang="en">
                <a:latin typeface="Karla"/>
                <a:ea typeface="Karla"/>
                <a:cs typeface="Karla"/>
                <a:sym typeface="Karla"/>
              </a:rPr>
              <a:t>, leading to higher demand for MasterCard’s stocks and pushes stock prices up</a:t>
            </a:r>
          </a:p>
        </p:txBody>
      </p:sp>
      <p:sp>
        <p:nvSpPr>
          <p:cNvPr id="232" name="Shape 232"/>
          <p:cNvSpPr txBox="1"/>
          <p:nvPr/>
        </p:nvSpPr>
        <p:spPr>
          <a:xfrm>
            <a:off x="1211350" y="3185375"/>
            <a:ext cx="6935100" cy="553500"/>
          </a:xfrm>
          <a:prstGeom prst="rect">
            <a:avLst/>
          </a:prstGeom>
          <a:noFill/>
          <a:ln>
            <a:noFill/>
          </a:ln>
        </p:spPr>
        <p:txBody>
          <a:bodyPr anchorCtr="0" anchor="t" bIns="68575" lIns="68575" rIns="68575" tIns="68575">
            <a:noAutofit/>
          </a:bodyPr>
          <a:lstStyle/>
          <a:p>
            <a:pPr indent="0" lvl="0" marL="0" rtl="0">
              <a:spcBef>
                <a:spcPts val="0"/>
              </a:spcBef>
              <a:buNone/>
            </a:pPr>
            <a:r>
              <a:rPr b="1" lang="en">
                <a:latin typeface="Karla"/>
                <a:ea typeface="Karla"/>
                <a:cs typeface="Karla"/>
                <a:sym typeface="Karla"/>
              </a:rPr>
              <a:t>Buyback program</a:t>
            </a:r>
            <a:r>
              <a:rPr lang="en">
                <a:latin typeface="Karla"/>
                <a:ea typeface="Karla"/>
                <a:cs typeface="Karla"/>
                <a:sym typeface="Karla"/>
              </a:rPr>
              <a:t> causes a decrease in supply of stocks hence increasing the demand of stocks and its price.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56275" y="-7475"/>
            <a:ext cx="9207900" cy="5252400"/>
          </a:xfrm>
          <a:prstGeom prst="rect">
            <a:avLst/>
          </a:prstGeom>
          <a:solidFill>
            <a:schemeClr val="dk2"/>
          </a:solidFill>
          <a:ln>
            <a:noFill/>
          </a:ln>
        </p:spPr>
        <p:txBody>
          <a:bodyPr anchorCtr="0" anchor="ctr" bIns="68575" lIns="68575" rIns="68575" tIns="68575">
            <a:noAutofit/>
          </a:bodyPr>
          <a:lstStyle/>
          <a:p>
            <a:pPr lvl="0">
              <a:spcBef>
                <a:spcPts val="0"/>
              </a:spcBef>
              <a:buNone/>
            </a:pPr>
            <a:r>
              <a:t/>
            </a:r>
            <a:endParaRPr/>
          </a:p>
        </p:txBody>
      </p:sp>
      <p:sp>
        <p:nvSpPr>
          <p:cNvPr id="238" name="Shape 238"/>
          <p:cNvSpPr txBox="1"/>
          <p:nvPr>
            <p:ph type="title"/>
          </p:nvPr>
        </p:nvSpPr>
        <p:spPr>
          <a:xfrm>
            <a:off x="1053300" y="1430150"/>
            <a:ext cx="70374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Deeper look at Company’s performance</a:t>
            </a:r>
          </a:p>
        </p:txBody>
      </p:sp>
      <p:sp>
        <p:nvSpPr>
          <p:cNvPr id="239" name="Shape 239"/>
          <p:cNvSpPr txBox="1"/>
          <p:nvPr>
            <p:ph type="title"/>
          </p:nvPr>
        </p:nvSpPr>
        <p:spPr>
          <a:xfrm>
            <a:off x="199700" y="3082325"/>
            <a:ext cx="8960400" cy="994200"/>
          </a:xfrm>
          <a:prstGeom prst="rect">
            <a:avLst/>
          </a:prstGeom>
        </p:spPr>
        <p:txBody>
          <a:bodyPr anchorCtr="0" anchor="ctr" bIns="91425" lIns="91425" rIns="91425" tIns="91425">
            <a:noAutofit/>
          </a:bodyPr>
          <a:lstStyle/>
          <a:p>
            <a:pPr lvl="0" rtl="0" algn="ctr">
              <a:spcBef>
                <a:spcPts val="0"/>
              </a:spcBef>
              <a:buNone/>
            </a:pPr>
            <a:r>
              <a:rPr lang="en" sz="1800">
                <a:solidFill>
                  <a:schemeClr val="lt1"/>
                </a:solidFill>
                <a:latin typeface="Oswald"/>
                <a:ea typeface="Oswald"/>
                <a:cs typeface="Oswald"/>
                <a:sym typeface="Oswald"/>
              </a:rPr>
              <a:t>Return On Equity      =       Profit Margin     x     Asset Turnover    x     Financial Leverage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135050" y="-7475"/>
            <a:ext cx="9286800" cy="52071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245" name="Shape 245"/>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Profit Margin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p:nvPr/>
        </p:nvSpPr>
        <p:spPr>
          <a:xfrm>
            <a:off x="6" y="-6"/>
            <a:ext cx="9144000" cy="5143500"/>
          </a:xfrm>
          <a:prstGeom prst="rect">
            <a:avLst/>
          </a:prstGeom>
          <a:solidFill>
            <a:schemeClr val="dk2"/>
          </a:solidFill>
          <a:ln>
            <a:noFill/>
          </a:ln>
        </p:spPr>
        <p:txBody>
          <a:bodyPr anchorCtr="0" anchor="ctr" bIns="68575" lIns="68575" rIns="68575" tIns="68575">
            <a:noAutofit/>
          </a:bodyPr>
          <a:lstStyle/>
          <a:p>
            <a:pPr lvl="0">
              <a:spcBef>
                <a:spcPts val="0"/>
              </a:spcBef>
              <a:buNone/>
            </a:pPr>
            <a:r>
              <a:t/>
            </a:r>
            <a:endParaRPr/>
          </a:p>
        </p:txBody>
      </p:sp>
      <p:sp>
        <p:nvSpPr>
          <p:cNvPr id="76" name="Shape 76"/>
          <p:cNvSpPr txBox="1"/>
          <p:nvPr/>
        </p:nvSpPr>
        <p:spPr>
          <a:xfrm>
            <a:off x="917162" y="3172150"/>
            <a:ext cx="1084500" cy="4137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1200">
                <a:solidFill>
                  <a:schemeClr val="lt1"/>
                </a:solidFill>
                <a:latin typeface="Karla"/>
                <a:ea typeface="Karla"/>
                <a:cs typeface="Karla"/>
                <a:sym typeface="Karla"/>
              </a:rPr>
              <a:t>Sherwin Lau</a:t>
            </a:r>
          </a:p>
        </p:txBody>
      </p:sp>
      <p:pic>
        <p:nvPicPr>
          <p:cNvPr id="77" name="Shape 77"/>
          <p:cNvPicPr preferRelativeResize="0"/>
          <p:nvPr/>
        </p:nvPicPr>
        <p:blipFill rotWithShape="1">
          <a:blip r:embed="rId3">
            <a:alphaModFix/>
          </a:blip>
          <a:srcRect b="41708" l="61522" r="0" t="4432"/>
          <a:stretch/>
        </p:blipFill>
        <p:spPr>
          <a:xfrm>
            <a:off x="784393" y="1811419"/>
            <a:ext cx="1350000" cy="1304400"/>
          </a:xfrm>
          <a:prstGeom prst="ellipse">
            <a:avLst/>
          </a:prstGeom>
          <a:noFill/>
          <a:ln>
            <a:noFill/>
          </a:ln>
        </p:spPr>
      </p:pic>
      <p:pic>
        <p:nvPicPr>
          <p:cNvPr id="78" name="Shape 78"/>
          <p:cNvPicPr preferRelativeResize="0"/>
          <p:nvPr/>
        </p:nvPicPr>
        <p:blipFill rotWithShape="1">
          <a:blip r:embed="rId4">
            <a:alphaModFix/>
          </a:blip>
          <a:srcRect b="29622" l="66903" r="8764" t="27621"/>
          <a:stretch/>
        </p:blipFill>
        <p:spPr>
          <a:xfrm>
            <a:off x="5470323" y="1796421"/>
            <a:ext cx="1350300" cy="1334400"/>
          </a:xfrm>
          <a:prstGeom prst="ellipse">
            <a:avLst/>
          </a:prstGeom>
          <a:noFill/>
          <a:ln>
            <a:noFill/>
          </a:ln>
        </p:spPr>
      </p:pic>
      <p:pic>
        <p:nvPicPr>
          <p:cNvPr id="79" name="Shape 79"/>
          <p:cNvPicPr preferRelativeResize="0"/>
          <p:nvPr/>
        </p:nvPicPr>
        <p:blipFill rotWithShape="1">
          <a:blip r:embed="rId5">
            <a:alphaModFix/>
          </a:blip>
          <a:srcRect b="28856" l="9044" r="42279" t="0"/>
          <a:stretch/>
        </p:blipFill>
        <p:spPr>
          <a:xfrm>
            <a:off x="2346280" y="1806063"/>
            <a:ext cx="1350000" cy="1315200"/>
          </a:xfrm>
          <a:prstGeom prst="ellipse">
            <a:avLst/>
          </a:prstGeom>
          <a:noFill/>
          <a:ln>
            <a:noFill/>
          </a:ln>
        </p:spPr>
      </p:pic>
      <p:pic>
        <p:nvPicPr>
          <p:cNvPr id="80" name="Shape 80"/>
          <p:cNvPicPr preferRelativeResize="0"/>
          <p:nvPr/>
        </p:nvPicPr>
        <p:blipFill rotWithShape="1">
          <a:blip r:embed="rId6">
            <a:alphaModFix/>
          </a:blip>
          <a:srcRect b="10638" l="10729" r="51584" t="35024"/>
          <a:stretch/>
        </p:blipFill>
        <p:spPr>
          <a:xfrm>
            <a:off x="7032478" y="1815034"/>
            <a:ext cx="1350000" cy="1297200"/>
          </a:xfrm>
          <a:prstGeom prst="ellipse">
            <a:avLst/>
          </a:prstGeom>
          <a:noFill/>
          <a:ln>
            <a:noFill/>
          </a:ln>
        </p:spPr>
      </p:pic>
      <p:pic>
        <p:nvPicPr>
          <p:cNvPr id="81" name="Shape 81"/>
          <p:cNvPicPr preferRelativeResize="0"/>
          <p:nvPr/>
        </p:nvPicPr>
        <p:blipFill rotWithShape="1">
          <a:blip r:embed="rId7">
            <a:alphaModFix/>
          </a:blip>
          <a:srcRect b="29836" l="44788" r="9695" t="3934"/>
          <a:stretch/>
        </p:blipFill>
        <p:spPr>
          <a:xfrm>
            <a:off x="3908168" y="1808741"/>
            <a:ext cx="1350300" cy="1309800"/>
          </a:xfrm>
          <a:prstGeom prst="ellipse">
            <a:avLst/>
          </a:prstGeom>
          <a:noFill/>
          <a:ln>
            <a:noFill/>
          </a:ln>
        </p:spPr>
      </p:pic>
      <p:sp>
        <p:nvSpPr>
          <p:cNvPr id="82" name="Shape 82"/>
          <p:cNvSpPr txBox="1"/>
          <p:nvPr/>
        </p:nvSpPr>
        <p:spPr>
          <a:xfrm>
            <a:off x="2126087" y="3172150"/>
            <a:ext cx="1790400" cy="5208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1200">
                <a:solidFill>
                  <a:schemeClr val="lt1"/>
                </a:solidFill>
                <a:latin typeface="Karla"/>
                <a:ea typeface="Karla"/>
                <a:cs typeface="Karla"/>
                <a:sym typeface="Karla"/>
              </a:rPr>
              <a:t>Lee Joo Chuen</a:t>
            </a:r>
          </a:p>
          <a:p>
            <a:pPr lvl="0" rtl="0" algn="ctr">
              <a:lnSpc>
                <a:spcPct val="90000"/>
              </a:lnSpc>
              <a:spcBef>
                <a:spcPts val="0"/>
              </a:spcBef>
              <a:buNone/>
            </a:pPr>
            <a:r>
              <a:t/>
            </a:r>
            <a:endParaRPr sz="1800">
              <a:solidFill>
                <a:schemeClr val="lt1"/>
              </a:solidFill>
              <a:latin typeface="Karla"/>
              <a:ea typeface="Karla"/>
              <a:cs typeface="Karla"/>
              <a:sym typeface="Karla"/>
            </a:endParaRPr>
          </a:p>
        </p:txBody>
      </p:sp>
      <p:sp>
        <p:nvSpPr>
          <p:cNvPr id="83" name="Shape 83"/>
          <p:cNvSpPr txBox="1"/>
          <p:nvPr/>
        </p:nvSpPr>
        <p:spPr>
          <a:xfrm>
            <a:off x="3481500" y="3172150"/>
            <a:ext cx="2181000" cy="5208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1200">
                <a:solidFill>
                  <a:schemeClr val="lt1"/>
                </a:solidFill>
                <a:latin typeface="Karla"/>
                <a:ea typeface="Karla"/>
                <a:cs typeface="Karla"/>
                <a:sym typeface="Karla"/>
              </a:rPr>
              <a:t>Chow Wong Chong</a:t>
            </a:r>
          </a:p>
        </p:txBody>
      </p:sp>
      <p:sp>
        <p:nvSpPr>
          <p:cNvPr id="84" name="Shape 84"/>
          <p:cNvSpPr txBox="1"/>
          <p:nvPr/>
        </p:nvSpPr>
        <p:spPr>
          <a:xfrm>
            <a:off x="5054975" y="3172150"/>
            <a:ext cx="2181000" cy="5208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1200">
                <a:solidFill>
                  <a:schemeClr val="lt1"/>
                </a:solidFill>
                <a:latin typeface="Karla"/>
                <a:ea typeface="Karla"/>
                <a:cs typeface="Karla"/>
                <a:sym typeface="Karla"/>
              </a:rPr>
              <a:t>Ong Jing Jie</a:t>
            </a:r>
          </a:p>
        </p:txBody>
      </p:sp>
      <p:sp>
        <p:nvSpPr>
          <p:cNvPr id="85" name="Shape 85"/>
          <p:cNvSpPr txBox="1"/>
          <p:nvPr/>
        </p:nvSpPr>
        <p:spPr>
          <a:xfrm>
            <a:off x="6616987" y="3172150"/>
            <a:ext cx="2181000" cy="5208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1200">
                <a:solidFill>
                  <a:schemeClr val="lt1"/>
                </a:solidFill>
                <a:latin typeface="Karla"/>
                <a:ea typeface="Karla"/>
                <a:cs typeface="Karla"/>
                <a:sym typeface="Karla"/>
              </a:rPr>
              <a:t>Evelyn Ng</a:t>
            </a:r>
          </a:p>
        </p:txBody>
      </p:sp>
      <p:sp>
        <p:nvSpPr>
          <p:cNvPr id="86" name="Shape 86"/>
          <p:cNvSpPr txBox="1"/>
          <p:nvPr/>
        </p:nvSpPr>
        <p:spPr>
          <a:xfrm>
            <a:off x="3249450" y="720150"/>
            <a:ext cx="2645100" cy="5208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3000">
                <a:solidFill>
                  <a:schemeClr val="lt1"/>
                </a:solidFill>
                <a:latin typeface="Oswald"/>
                <a:ea typeface="Oswald"/>
                <a:cs typeface="Oswald"/>
                <a:sym typeface="Oswald"/>
              </a:rPr>
              <a:t>Group 7</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p:nvPr/>
        </p:nvSpPr>
        <p:spPr>
          <a:xfrm>
            <a:off x="4393625" y="-7474"/>
            <a:ext cx="4758000" cy="52185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251" name="Shape 251"/>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Profit Margin</a:t>
            </a:r>
          </a:p>
        </p:txBody>
      </p:sp>
      <p:grpSp>
        <p:nvGrpSpPr>
          <p:cNvPr id="252" name="Shape 252"/>
          <p:cNvGrpSpPr/>
          <p:nvPr/>
        </p:nvGrpSpPr>
        <p:grpSpPr>
          <a:xfrm>
            <a:off x="4761950" y="1056025"/>
            <a:ext cx="3503425" cy="756000"/>
            <a:chOff x="4761950" y="675025"/>
            <a:chExt cx="3503425" cy="756000"/>
          </a:xfrm>
        </p:grpSpPr>
        <p:sp>
          <p:nvSpPr>
            <p:cNvPr id="253" name="Shape 253"/>
            <p:cNvSpPr txBox="1"/>
            <p:nvPr/>
          </p:nvSpPr>
          <p:spPr>
            <a:xfrm>
              <a:off x="4761950" y="8038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Profit Margin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54" name="Shape 254"/>
            <p:cNvSpPr txBox="1"/>
            <p:nvPr/>
          </p:nvSpPr>
          <p:spPr>
            <a:xfrm>
              <a:off x="6641475" y="6750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income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55" name="Shape 255"/>
            <p:cNvSpPr txBox="1"/>
            <p:nvPr/>
          </p:nvSpPr>
          <p:spPr>
            <a:xfrm>
              <a:off x="6802475" y="1053025"/>
              <a:ext cx="9462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sales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256" name="Shape 256"/>
            <p:cNvCxnSpPr/>
            <p:nvPr/>
          </p:nvCxnSpPr>
          <p:spPr>
            <a:xfrm>
              <a:off x="6484325" y="1053025"/>
              <a:ext cx="1295400" cy="0"/>
            </a:xfrm>
            <a:prstGeom prst="straightConnector1">
              <a:avLst/>
            </a:prstGeom>
            <a:noFill/>
            <a:ln cap="flat" cmpd="sng" w="19050">
              <a:solidFill>
                <a:schemeClr val="lt1"/>
              </a:solidFill>
              <a:prstDash val="solid"/>
              <a:round/>
              <a:headEnd len="lg" w="lg" type="none"/>
              <a:tailEnd len="lg" w="lg" type="none"/>
            </a:ln>
          </p:spPr>
        </p:cxnSp>
      </p:grpSp>
      <p:sp>
        <p:nvSpPr>
          <p:cNvPr id="257" name="Shape 257"/>
          <p:cNvSpPr txBox="1"/>
          <p:nvPr/>
        </p:nvSpPr>
        <p:spPr>
          <a:xfrm>
            <a:off x="4761950" y="22280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Ratio are close due to </a:t>
            </a:r>
            <a:r>
              <a:rPr b="1" lang="en">
                <a:solidFill>
                  <a:schemeClr val="lt1"/>
                </a:solidFill>
                <a:latin typeface="Karla"/>
                <a:ea typeface="Karla"/>
                <a:cs typeface="Karla"/>
                <a:sym typeface="Karla"/>
              </a:rPr>
              <a:t>similarity </a:t>
            </a:r>
            <a:r>
              <a:rPr lang="en">
                <a:solidFill>
                  <a:schemeClr val="lt1"/>
                </a:solidFill>
                <a:latin typeface="Karla"/>
                <a:ea typeface="Karla"/>
                <a:cs typeface="Karla"/>
                <a:sym typeface="Karla"/>
              </a:rPr>
              <a:t>of company</a:t>
            </a:r>
          </a:p>
        </p:txBody>
      </p:sp>
      <p:sp>
        <p:nvSpPr>
          <p:cNvPr id="258" name="Shape 258"/>
          <p:cNvSpPr txBox="1"/>
          <p:nvPr/>
        </p:nvSpPr>
        <p:spPr>
          <a:xfrm>
            <a:off x="4761950" y="3001744"/>
            <a:ext cx="4138800" cy="419699"/>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Earn by taking a portion of the transaction</a:t>
            </a:r>
          </a:p>
        </p:txBody>
      </p:sp>
      <p:pic>
        <p:nvPicPr>
          <p:cNvPr descr="Picture2.png" id="259" name="Shape 259"/>
          <p:cNvPicPr preferRelativeResize="0"/>
          <p:nvPr/>
        </p:nvPicPr>
        <p:blipFill rotWithShape="1">
          <a:blip r:embed="rId3">
            <a:alphaModFix/>
          </a:blip>
          <a:srcRect b="0" l="0" r="1729" t="14000"/>
          <a:stretch/>
        </p:blipFill>
        <p:spPr>
          <a:xfrm>
            <a:off x="753475" y="1812025"/>
            <a:ext cx="3082275" cy="2714825"/>
          </a:xfrm>
          <a:prstGeom prst="rect">
            <a:avLst/>
          </a:prstGeom>
          <a:noFill/>
          <a:ln>
            <a:noFill/>
          </a:ln>
        </p:spPr>
      </p:pic>
      <p:sp>
        <p:nvSpPr>
          <p:cNvPr id="260" name="Shape 260"/>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Measure how much a dollar of sales a company actually keeps in earnings</a:t>
            </a:r>
          </a:p>
        </p:txBody>
      </p:sp>
      <p:sp>
        <p:nvSpPr>
          <p:cNvPr id="261" name="Shape 261"/>
          <p:cNvSpPr txBox="1"/>
          <p:nvPr/>
        </p:nvSpPr>
        <p:spPr>
          <a:xfrm>
            <a:off x="4761950" y="3775494"/>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Visa’s profit margin is higher due to </a:t>
            </a:r>
            <a:r>
              <a:rPr b="1" lang="en">
                <a:solidFill>
                  <a:schemeClr val="lt1"/>
                </a:solidFill>
                <a:latin typeface="Karla"/>
                <a:ea typeface="Karla"/>
                <a:cs typeface="Karla"/>
                <a:sym typeface="Karla"/>
              </a:rPr>
              <a:t>better operating margin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p:nvPr/>
        </p:nvSpPr>
        <p:spPr>
          <a:xfrm>
            <a:off x="-56275" y="-7475"/>
            <a:ext cx="9207900" cy="51960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267" name="Shape 267"/>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Operating Margin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p:nvPr/>
        </p:nvSpPr>
        <p:spPr>
          <a:xfrm>
            <a:off x="4393625" y="-7474"/>
            <a:ext cx="4758000" cy="52071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273" name="Shape 273"/>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Operating Margin</a:t>
            </a:r>
          </a:p>
        </p:txBody>
      </p:sp>
      <p:sp>
        <p:nvSpPr>
          <p:cNvPr id="274" name="Shape 274"/>
          <p:cNvSpPr txBox="1"/>
          <p:nvPr/>
        </p:nvSpPr>
        <p:spPr>
          <a:xfrm>
            <a:off x="4761950" y="10324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Operating Margin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75" name="Shape 275"/>
          <p:cNvSpPr txBox="1"/>
          <p:nvPr/>
        </p:nvSpPr>
        <p:spPr>
          <a:xfrm>
            <a:off x="6641475" y="9036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Operating income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76" name="Shape 276"/>
          <p:cNvSpPr txBox="1"/>
          <p:nvPr/>
        </p:nvSpPr>
        <p:spPr>
          <a:xfrm>
            <a:off x="6954875" y="1281625"/>
            <a:ext cx="9462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sales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277" name="Shape 277"/>
          <p:cNvCxnSpPr/>
          <p:nvPr/>
        </p:nvCxnSpPr>
        <p:spPr>
          <a:xfrm>
            <a:off x="6636725" y="1281625"/>
            <a:ext cx="1665600" cy="0"/>
          </a:xfrm>
          <a:prstGeom prst="straightConnector1">
            <a:avLst/>
          </a:prstGeom>
          <a:noFill/>
          <a:ln cap="flat" cmpd="sng" w="19050">
            <a:solidFill>
              <a:schemeClr val="lt1"/>
            </a:solidFill>
            <a:prstDash val="solid"/>
            <a:round/>
            <a:headEnd len="lg" w="lg" type="none"/>
            <a:tailEnd len="lg" w="lg" type="none"/>
          </a:ln>
        </p:spPr>
      </p:cxnSp>
      <p:sp>
        <p:nvSpPr>
          <p:cNvPr id="278" name="Shape 278"/>
          <p:cNvSpPr txBox="1"/>
          <p:nvPr/>
        </p:nvSpPr>
        <p:spPr>
          <a:xfrm>
            <a:off x="4761950" y="20756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Higher operating income means Visa is </a:t>
            </a:r>
            <a:r>
              <a:rPr b="1" lang="en">
                <a:solidFill>
                  <a:schemeClr val="lt1"/>
                </a:solidFill>
                <a:latin typeface="Karla"/>
                <a:ea typeface="Karla"/>
                <a:cs typeface="Karla"/>
                <a:sym typeface="Karla"/>
              </a:rPr>
              <a:t>more efficient in their operation</a:t>
            </a:r>
          </a:p>
        </p:txBody>
      </p:sp>
      <p:sp>
        <p:nvSpPr>
          <p:cNvPr id="279" name="Shape 279"/>
          <p:cNvSpPr txBox="1"/>
          <p:nvPr/>
        </p:nvSpPr>
        <p:spPr>
          <a:xfrm>
            <a:off x="4761950" y="3001744"/>
            <a:ext cx="4138800" cy="419699"/>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 has much </a:t>
            </a:r>
            <a:r>
              <a:rPr b="1" lang="en">
                <a:solidFill>
                  <a:schemeClr val="lt1"/>
                </a:solidFill>
                <a:latin typeface="Karla"/>
                <a:ea typeface="Karla"/>
                <a:cs typeface="Karla"/>
                <a:sym typeface="Karla"/>
              </a:rPr>
              <a:t>higher Selling General and Administrative cost</a:t>
            </a:r>
          </a:p>
        </p:txBody>
      </p:sp>
      <p:pic>
        <p:nvPicPr>
          <p:cNvPr descr="Picture4.png" id="280" name="Shape 280"/>
          <p:cNvPicPr preferRelativeResize="0"/>
          <p:nvPr/>
        </p:nvPicPr>
        <p:blipFill rotWithShape="1">
          <a:blip r:embed="rId3">
            <a:alphaModFix/>
          </a:blip>
          <a:srcRect b="0" l="0" r="0" t="14733"/>
          <a:stretch/>
        </p:blipFill>
        <p:spPr>
          <a:xfrm>
            <a:off x="700712" y="1760625"/>
            <a:ext cx="3071787" cy="2619274"/>
          </a:xfrm>
          <a:prstGeom prst="rect">
            <a:avLst/>
          </a:prstGeom>
          <a:noFill/>
          <a:ln>
            <a:noFill/>
          </a:ln>
        </p:spPr>
      </p:pic>
      <p:sp>
        <p:nvSpPr>
          <p:cNvPr id="281" name="Shape 281"/>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Measure efficiency of a company’s pricing strategies and operations</a:t>
            </a:r>
          </a:p>
        </p:txBody>
      </p:sp>
      <p:sp>
        <p:nvSpPr>
          <p:cNvPr id="282" name="Shape 282"/>
          <p:cNvSpPr txBox="1"/>
          <p:nvPr/>
        </p:nvSpPr>
        <p:spPr>
          <a:xfrm>
            <a:off x="4761950" y="3807794"/>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Leads to higher profit margin due to </a:t>
            </a:r>
            <a:r>
              <a:rPr b="1" lang="en">
                <a:solidFill>
                  <a:schemeClr val="lt1"/>
                </a:solidFill>
                <a:latin typeface="Karla"/>
                <a:ea typeface="Karla"/>
                <a:cs typeface="Karla"/>
                <a:sym typeface="Karla"/>
              </a:rPr>
              <a:t>lower operating expenses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p:nvPr/>
        </p:nvSpPr>
        <p:spPr>
          <a:xfrm>
            <a:off x="-67525" y="-7475"/>
            <a:ext cx="9219000" cy="51960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288" name="Shape 288"/>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Asset Turnover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p:nvPr/>
        </p:nvSpPr>
        <p:spPr>
          <a:xfrm>
            <a:off x="4393625" y="-7475"/>
            <a:ext cx="4758000" cy="52299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294" name="Shape 294"/>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Asset Turnover</a:t>
            </a:r>
          </a:p>
        </p:txBody>
      </p:sp>
      <p:sp>
        <p:nvSpPr>
          <p:cNvPr id="295" name="Shape 295"/>
          <p:cNvSpPr txBox="1"/>
          <p:nvPr/>
        </p:nvSpPr>
        <p:spPr>
          <a:xfrm>
            <a:off x="4761950" y="6514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Asset turnover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96" name="Shape 296"/>
          <p:cNvSpPr txBox="1"/>
          <p:nvPr/>
        </p:nvSpPr>
        <p:spPr>
          <a:xfrm>
            <a:off x="6641475" y="5226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sales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297" name="Shape 297"/>
          <p:cNvSpPr txBox="1"/>
          <p:nvPr/>
        </p:nvSpPr>
        <p:spPr>
          <a:xfrm>
            <a:off x="6522350" y="900625"/>
            <a:ext cx="13785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Total assets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298" name="Shape 298"/>
          <p:cNvCxnSpPr/>
          <p:nvPr/>
        </p:nvCxnSpPr>
        <p:spPr>
          <a:xfrm>
            <a:off x="6408125" y="900625"/>
            <a:ext cx="1311000" cy="0"/>
          </a:xfrm>
          <a:prstGeom prst="straightConnector1">
            <a:avLst/>
          </a:prstGeom>
          <a:noFill/>
          <a:ln cap="flat" cmpd="sng" w="19050">
            <a:solidFill>
              <a:schemeClr val="lt1"/>
            </a:solidFill>
            <a:prstDash val="solid"/>
            <a:round/>
            <a:headEnd len="lg" w="lg" type="none"/>
            <a:tailEnd len="lg" w="lg" type="none"/>
          </a:ln>
        </p:spPr>
      </p:cxnSp>
      <p:sp>
        <p:nvSpPr>
          <p:cNvPr id="299" name="Shape 299"/>
          <p:cNvSpPr txBox="1"/>
          <p:nvPr/>
        </p:nvSpPr>
        <p:spPr>
          <a:xfrm>
            <a:off x="4761950" y="1694596"/>
            <a:ext cx="4138800" cy="536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Generally, Visa’s total assets are more than </a:t>
            </a:r>
            <a:r>
              <a:rPr b="1" lang="en">
                <a:solidFill>
                  <a:schemeClr val="lt1"/>
                </a:solidFill>
                <a:latin typeface="Karla"/>
                <a:ea typeface="Karla"/>
                <a:cs typeface="Karla"/>
                <a:sym typeface="Karla"/>
              </a:rPr>
              <a:t>twice </a:t>
            </a:r>
            <a:r>
              <a:rPr lang="en">
                <a:solidFill>
                  <a:schemeClr val="lt1"/>
                </a:solidFill>
                <a:latin typeface="Karla"/>
                <a:ea typeface="Karla"/>
                <a:cs typeface="Karla"/>
                <a:sym typeface="Karla"/>
              </a:rPr>
              <a:t>of Mastercard’s</a:t>
            </a:r>
          </a:p>
        </p:txBody>
      </p:sp>
      <p:sp>
        <p:nvSpPr>
          <p:cNvPr id="300" name="Shape 300"/>
          <p:cNvSpPr txBox="1"/>
          <p:nvPr/>
        </p:nvSpPr>
        <p:spPr>
          <a:xfrm>
            <a:off x="4761950" y="2696951"/>
            <a:ext cx="4138800" cy="4851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Visa’s high total assets is attributed to its high </a:t>
            </a:r>
            <a:r>
              <a:rPr b="1" lang="en">
                <a:solidFill>
                  <a:schemeClr val="lt1"/>
                </a:solidFill>
                <a:latin typeface="Karla"/>
                <a:ea typeface="Karla"/>
                <a:cs typeface="Karla"/>
                <a:sym typeface="Karla"/>
              </a:rPr>
              <a:t>goodwill </a:t>
            </a:r>
            <a:r>
              <a:rPr lang="en">
                <a:solidFill>
                  <a:schemeClr val="lt1"/>
                </a:solidFill>
                <a:latin typeface="Karla"/>
                <a:ea typeface="Karla"/>
                <a:cs typeface="Karla"/>
                <a:sym typeface="Karla"/>
              </a:rPr>
              <a:t>and </a:t>
            </a:r>
            <a:r>
              <a:rPr b="1" lang="en">
                <a:solidFill>
                  <a:schemeClr val="lt1"/>
                </a:solidFill>
                <a:latin typeface="Karla"/>
                <a:ea typeface="Karla"/>
                <a:cs typeface="Karla"/>
                <a:sym typeface="Karla"/>
              </a:rPr>
              <a:t>intangible assets</a:t>
            </a:r>
          </a:p>
          <a:p>
            <a:pPr lvl="0" rtl="0">
              <a:spcBef>
                <a:spcPts val="0"/>
              </a:spcBef>
              <a:buNone/>
            </a:pPr>
            <a:r>
              <a:t/>
            </a:r>
            <a:endParaRPr>
              <a:solidFill>
                <a:schemeClr val="lt1"/>
              </a:solidFill>
              <a:latin typeface="Karla"/>
              <a:ea typeface="Karla"/>
              <a:cs typeface="Karla"/>
              <a:sym typeface="Karla"/>
            </a:endParaRPr>
          </a:p>
        </p:txBody>
      </p:sp>
      <p:pic>
        <p:nvPicPr>
          <p:cNvPr descr="Picture5.png" id="301" name="Shape 301"/>
          <p:cNvPicPr preferRelativeResize="0"/>
          <p:nvPr/>
        </p:nvPicPr>
        <p:blipFill rotWithShape="1">
          <a:blip r:embed="rId3">
            <a:alphaModFix/>
          </a:blip>
          <a:srcRect b="0" l="0" r="0" t="18073"/>
          <a:stretch/>
        </p:blipFill>
        <p:spPr>
          <a:xfrm>
            <a:off x="612724" y="1923325"/>
            <a:ext cx="3247749" cy="2681649"/>
          </a:xfrm>
          <a:prstGeom prst="rect">
            <a:avLst/>
          </a:prstGeom>
          <a:noFill/>
          <a:ln>
            <a:noFill/>
          </a:ln>
        </p:spPr>
      </p:pic>
      <p:sp>
        <p:nvSpPr>
          <p:cNvPr id="302" name="Shape 302"/>
          <p:cNvSpPr txBox="1"/>
          <p:nvPr/>
        </p:nvSpPr>
        <p:spPr>
          <a:xfrm>
            <a:off x="4762075" y="3642175"/>
            <a:ext cx="4138800" cy="742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latin typeface="Karla"/>
                <a:ea typeface="Karla"/>
                <a:cs typeface="Karla"/>
                <a:sym typeface="Karla"/>
              </a:rPr>
              <a:t>Visa focuses more on its branding as it builds up its </a:t>
            </a:r>
            <a:r>
              <a:rPr b="1" lang="en">
                <a:solidFill>
                  <a:schemeClr val="lt1"/>
                </a:solidFill>
                <a:latin typeface="Karla"/>
                <a:ea typeface="Karla"/>
                <a:cs typeface="Karla"/>
                <a:sym typeface="Karla"/>
              </a:rPr>
              <a:t>relationships </a:t>
            </a:r>
            <a:r>
              <a:rPr lang="en">
                <a:solidFill>
                  <a:schemeClr val="lt1"/>
                </a:solidFill>
                <a:latin typeface="Karla"/>
                <a:ea typeface="Karla"/>
                <a:cs typeface="Karla"/>
                <a:sym typeface="Karla"/>
              </a:rPr>
              <a:t>with its clients and its </a:t>
            </a:r>
            <a:r>
              <a:rPr b="1" lang="en">
                <a:solidFill>
                  <a:schemeClr val="lt1"/>
                </a:solidFill>
                <a:latin typeface="Karla"/>
                <a:ea typeface="Karla"/>
                <a:cs typeface="Karla"/>
                <a:sym typeface="Karla"/>
              </a:rPr>
              <a:t>brand name</a:t>
            </a:r>
          </a:p>
          <a:p>
            <a:pPr lvl="0">
              <a:spcBef>
                <a:spcPts val="0"/>
              </a:spcBef>
              <a:buNone/>
            </a:pPr>
            <a:r>
              <a:t/>
            </a:r>
            <a:endParaRPr/>
          </a:p>
        </p:txBody>
      </p:sp>
      <p:sp>
        <p:nvSpPr>
          <p:cNvPr id="303" name="Shape 303"/>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Indicator of the efficiency with which a company is deploying its assets in generating revenue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p:nvPr/>
        </p:nvSpPr>
        <p:spPr>
          <a:xfrm>
            <a:off x="-45025" y="-7475"/>
            <a:ext cx="9196500" cy="52185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309" name="Shape 309"/>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Return on Assets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p:nvPr/>
        </p:nvSpPr>
        <p:spPr>
          <a:xfrm>
            <a:off x="4393625" y="-7474"/>
            <a:ext cx="4758000" cy="52185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315" name="Shape 315"/>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Return on Assets</a:t>
            </a:r>
          </a:p>
        </p:txBody>
      </p:sp>
      <p:sp>
        <p:nvSpPr>
          <p:cNvPr id="316" name="Shape 316"/>
          <p:cNvSpPr txBox="1"/>
          <p:nvPr/>
        </p:nvSpPr>
        <p:spPr>
          <a:xfrm>
            <a:off x="4761950" y="9562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Return on Assets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17" name="Shape 317"/>
          <p:cNvSpPr txBox="1"/>
          <p:nvPr/>
        </p:nvSpPr>
        <p:spPr>
          <a:xfrm>
            <a:off x="6641475" y="8274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income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18" name="Shape 318"/>
          <p:cNvSpPr txBox="1"/>
          <p:nvPr/>
        </p:nvSpPr>
        <p:spPr>
          <a:xfrm>
            <a:off x="6605075" y="1205425"/>
            <a:ext cx="12198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Total assets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319" name="Shape 319"/>
          <p:cNvCxnSpPr/>
          <p:nvPr/>
        </p:nvCxnSpPr>
        <p:spPr>
          <a:xfrm>
            <a:off x="6560525" y="1205425"/>
            <a:ext cx="1423800" cy="0"/>
          </a:xfrm>
          <a:prstGeom prst="straightConnector1">
            <a:avLst/>
          </a:prstGeom>
          <a:noFill/>
          <a:ln cap="flat" cmpd="sng" w="19050">
            <a:solidFill>
              <a:schemeClr val="lt1"/>
            </a:solidFill>
            <a:prstDash val="solid"/>
            <a:round/>
            <a:headEnd len="lg" w="lg" type="none"/>
            <a:tailEnd len="lg" w="lg" type="none"/>
          </a:ln>
        </p:spPr>
      </p:cxnSp>
      <p:sp>
        <p:nvSpPr>
          <p:cNvPr id="320" name="Shape 320"/>
          <p:cNvSpPr txBox="1"/>
          <p:nvPr/>
        </p:nvSpPr>
        <p:spPr>
          <a:xfrm>
            <a:off x="4761950" y="2228001"/>
            <a:ext cx="4138800" cy="7659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Product of Profit Margin and Asset Turnover, thus same effect due to Visa’s </a:t>
            </a:r>
            <a:r>
              <a:rPr b="1" lang="en">
                <a:solidFill>
                  <a:schemeClr val="lt1"/>
                </a:solidFill>
                <a:latin typeface="Karla"/>
                <a:ea typeface="Karla"/>
                <a:cs typeface="Karla"/>
                <a:sym typeface="Karla"/>
              </a:rPr>
              <a:t>high total assets</a:t>
            </a:r>
            <a:r>
              <a:rPr lang="en">
                <a:solidFill>
                  <a:schemeClr val="lt1"/>
                </a:solidFill>
                <a:latin typeface="Karla"/>
                <a:ea typeface="Karla"/>
                <a:cs typeface="Karla"/>
                <a:sym typeface="Karla"/>
              </a:rPr>
              <a:t>  </a:t>
            </a:r>
          </a:p>
        </p:txBody>
      </p:sp>
      <p:sp>
        <p:nvSpPr>
          <p:cNvPr id="321" name="Shape 321"/>
          <p:cNvSpPr txBox="1"/>
          <p:nvPr/>
        </p:nvSpPr>
        <p:spPr>
          <a:xfrm>
            <a:off x="4761950" y="3230352"/>
            <a:ext cx="4138800" cy="6162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Slight increase in Visa’s ROA due to </a:t>
            </a:r>
            <a:r>
              <a:rPr b="1" lang="en">
                <a:solidFill>
                  <a:schemeClr val="lt1"/>
                </a:solidFill>
                <a:latin typeface="Karla"/>
                <a:ea typeface="Karla"/>
                <a:cs typeface="Karla"/>
                <a:sym typeface="Karla"/>
              </a:rPr>
              <a:t>lower operating expense</a:t>
            </a:r>
          </a:p>
        </p:txBody>
      </p:sp>
      <p:pic>
        <p:nvPicPr>
          <p:cNvPr descr="Picture6.png" id="322" name="Shape 322"/>
          <p:cNvPicPr preferRelativeResize="0"/>
          <p:nvPr/>
        </p:nvPicPr>
        <p:blipFill rotWithShape="1">
          <a:blip r:embed="rId3">
            <a:alphaModFix/>
          </a:blip>
          <a:srcRect b="0" l="0" r="0" t="15182"/>
          <a:stretch/>
        </p:blipFill>
        <p:spPr>
          <a:xfrm>
            <a:off x="640850" y="1850099"/>
            <a:ext cx="3070799" cy="2614700"/>
          </a:xfrm>
          <a:prstGeom prst="rect">
            <a:avLst/>
          </a:prstGeom>
          <a:noFill/>
          <a:ln>
            <a:noFill/>
          </a:ln>
        </p:spPr>
      </p:pic>
      <p:sp>
        <p:nvSpPr>
          <p:cNvPr id="323" name="Shape 323"/>
          <p:cNvSpPr txBox="1"/>
          <p:nvPr/>
        </p:nvSpPr>
        <p:spPr>
          <a:xfrm>
            <a:off x="4761975" y="3723550"/>
            <a:ext cx="4138800" cy="616200"/>
          </a:xfrm>
          <a:prstGeom prst="rect">
            <a:avLst/>
          </a:prstGeom>
          <a:noFill/>
          <a:ln>
            <a:noFill/>
          </a:ln>
        </p:spPr>
        <p:txBody>
          <a:bodyPr anchorCtr="0" anchor="t" bIns="91425" lIns="91425" rIns="91425" tIns="91425">
            <a:noAutofit/>
          </a:bodyPr>
          <a:lstStyle/>
          <a:p>
            <a:pPr lvl="0">
              <a:spcBef>
                <a:spcPts val="0"/>
              </a:spcBef>
              <a:buNone/>
            </a:pPr>
            <a:r>
              <a:t/>
            </a:r>
            <a:endParaRPr b="1">
              <a:solidFill>
                <a:schemeClr val="lt1"/>
              </a:solidFill>
              <a:latin typeface="Karla"/>
              <a:ea typeface="Karla"/>
              <a:cs typeface="Karla"/>
              <a:sym typeface="Karla"/>
            </a:endParaRPr>
          </a:p>
        </p:txBody>
      </p:sp>
      <p:sp>
        <p:nvSpPr>
          <p:cNvPr id="324" name="Shape 324"/>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Indicator of how profitable a company is relative to its total assets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p:nvPr/>
        </p:nvSpPr>
        <p:spPr>
          <a:xfrm>
            <a:off x="-67525" y="-7475"/>
            <a:ext cx="9219000" cy="51960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330" name="Shape 330"/>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Financial Leverage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p:nvPr/>
        </p:nvSpPr>
        <p:spPr>
          <a:xfrm>
            <a:off x="4393625" y="-7474"/>
            <a:ext cx="4758000" cy="51960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336" name="Shape 336"/>
          <p:cNvSpPr txBox="1"/>
          <p:nvPr>
            <p:ph type="title"/>
          </p:nvPr>
        </p:nvSpPr>
        <p:spPr>
          <a:xfrm>
            <a:off x="681775" y="424525"/>
            <a:ext cx="29889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Financial Leverage</a:t>
            </a:r>
          </a:p>
        </p:txBody>
      </p:sp>
      <p:sp>
        <p:nvSpPr>
          <p:cNvPr id="337" name="Shape 337"/>
          <p:cNvSpPr txBox="1"/>
          <p:nvPr/>
        </p:nvSpPr>
        <p:spPr>
          <a:xfrm>
            <a:off x="4761950" y="651400"/>
            <a:ext cx="1919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Financial Leverage  =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38" name="Shape 338"/>
          <p:cNvSpPr txBox="1"/>
          <p:nvPr/>
        </p:nvSpPr>
        <p:spPr>
          <a:xfrm>
            <a:off x="6717675" y="5226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Total assets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39" name="Shape 339"/>
          <p:cNvSpPr txBox="1"/>
          <p:nvPr/>
        </p:nvSpPr>
        <p:spPr>
          <a:xfrm>
            <a:off x="6528875" y="900625"/>
            <a:ext cx="20532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Stockholder’s Equity</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340" name="Shape 340"/>
          <p:cNvCxnSpPr/>
          <p:nvPr/>
        </p:nvCxnSpPr>
        <p:spPr>
          <a:xfrm>
            <a:off x="6636725" y="900625"/>
            <a:ext cx="1423800" cy="0"/>
          </a:xfrm>
          <a:prstGeom prst="straightConnector1">
            <a:avLst/>
          </a:prstGeom>
          <a:noFill/>
          <a:ln cap="flat" cmpd="sng" w="19050">
            <a:solidFill>
              <a:schemeClr val="lt1"/>
            </a:solidFill>
            <a:prstDash val="solid"/>
            <a:round/>
            <a:headEnd len="lg" w="lg" type="none"/>
            <a:tailEnd len="lg" w="lg" type="none"/>
          </a:ln>
        </p:spPr>
      </p:cxnSp>
      <p:sp>
        <p:nvSpPr>
          <p:cNvPr id="341" name="Shape 341"/>
          <p:cNvSpPr txBox="1"/>
          <p:nvPr/>
        </p:nvSpPr>
        <p:spPr>
          <a:xfrm>
            <a:off x="4761950" y="18470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Also commonly called “</a:t>
            </a:r>
            <a:r>
              <a:rPr b="1" lang="en">
                <a:solidFill>
                  <a:schemeClr val="lt1"/>
                </a:solidFill>
                <a:latin typeface="Karla"/>
                <a:ea typeface="Karla"/>
                <a:cs typeface="Karla"/>
                <a:sym typeface="Karla"/>
              </a:rPr>
              <a:t>equity multiplier</a:t>
            </a:r>
            <a:r>
              <a:rPr lang="en">
                <a:solidFill>
                  <a:schemeClr val="lt1"/>
                </a:solidFill>
                <a:latin typeface="Karla"/>
                <a:ea typeface="Karla"/>
                <a:cs typeface="Karla"/>
                <a:sym typeface="Karla"/>
              </a:rPr>
              <a:t>”</a:t>
            </a:r>
          </a:p>
        </p:txBody>
      </p:sp>
      <p:sp>
        <p:nvSpPr>
          <p:cNvPr id="342" name="Shape 342"/>
          <p:cNvSpPr txBox="1"/>
          <p:nvPr/>
        </p:nvSpPr>
        <p:spPr>
          <a:xfrm>
            <a:off x="4761950" y="2773152"/>
            <a:ext cx="4138800" cy="605100"/>
          </a:xfrm>
          <a:prstGeom prst="rect">
            <a:avLst/>
          </a:prstGeom>
          <a:noFill/>
          <a:ln>
            <a:noFill/>
          </a:ln>
        </p:spPr>
        <p:txBody>
          <a:bodyPr anchorCtr="0" anchor="t" bIns="68575" lIns="68575" rIns="68575" tIns="68575">
            <a:noAutofit/>
          </a:bodyPr>
          <a:lstStyle/>
          <a:p>
            <a:pPr lvl="0" rtl="0">
              <a:lnSpc>
                <a:spcPct val="95000"/>
              </a:lnSpc>
              <a:spcBef>
                <a:spcPts val="0"/>
              </a:spcBef>
              <a:buClr>
                <a:srgbClr val="3494BA"/>
              </a:buClr>
              <a:buFont typeface="Arial"/>
              <a:buNone/>
            </a:pPr>
            <a:r>
              <a:rPr lang="en">
                <a:solidFill>
                  <a:schemeClr val="lt1"/>
                </a:solidFill>
                <a:latin typeface="Karla"/>
                <a:ea typeface="Karla"/>
                <a:cs typeface="Karla"/>
                <a:sym typeface="Karla"/>
              </a:rPr>
              <a:t>M</a:t>
            </a:r>
            <a:r>
              <a:rPr lang="en">
                <a:solidFill>
                  <a:schemeClr val="lt1"/>
                </a:solidFill>
                <a:latin typeface="Karla"/>
                <a:ea typeface="Karla"/>
                <a:cs typeface="Karla"/>
                <a:sym typeface="Karla"/>
              </a:rPr>
              <a:t>ost of Mastercard’s assets are funded by </a:t>
            </a:r>
            <a:r>
              <a:rPr b="1" lang="en">
                <a:solidFill>
                  <a:schemeClr val="lt1"/>
                </a:solidFill>
                <a:latin typeface="Karla"/>
                <a:ea typeface="Karla"/>
                <a:cs typeface="Karla"/>
                <a:sym typeface="Karla"/>
              </a:rPr>
              <a:t>creditors </a:t>
            </a:r>
            <a:r>
              <a:rPr lang="en">
                <a:solidFill>
                  <a:schemeClr val="lt1"/>
                </a:solidFill>
                <a:latin typeface="Karla"/>
                <a:ea typeface="Karla"/>
                <a:cs typeface="Karla"/>
                <a:sym typeface="Karla"/>
              </a:rPr>
              <a:t>rather than investors</a:t>
            </a:r>
          </a:p>
        </p:txBody>
      </p:sp>
      <p:pic>
        <p:nvPicPr>
          <p:cNvPr descr="Picture7.png" id="343" name="Shape 343"/>
          <p:cNvPicPr preferRelativeResize="0"/>
          <p:nvPr/>
        </p:nvPicPr>
        <p:blipFill rotWithShape="1">
          <a:blip r:embed="rId3">
            <a:alphaModFix/>
          </a:blip>
          <a:srcRect b="0" l="0" r="0" t="12080"/>
          <a:stretch/>
        </p:blipFill>
        <p:spPr>
          <a:xfrm>
            <a:off x="681775" y="1733825"/>
            <a:ext cx="2988899" cy="2803199"/>
          </a:xfrm>
          <a:prstGeom prst="rect">
            <a:avLst/>
          </a:prstGeom>
          <a:noFill/>
          <a:ln>
            <a:noFill/>
          </a:ln>
        </p:spPr>
      </p:pic>
      <p:sp>
        <p:nvSpPr>
          <p:cNvPr id="344" name="Shape 344"/>
          <p:cNvSpPr txBox="1"/>
          <p:nvPr/>
        </p:nvSpPr>
        <p:spPr>
          <a:xfrm>
            <a:off x="4761950" y="3704525"/>
            <a:ext cx="4138800" cy="756300"/>
          </a:xfrm>
          <a:prstGeom prst="rect">
            <a:avLst/>
          </a:prstGeom>
          <a:noFill/>
          <a:ln>
            <a:noFill/>
          </a:ln>
        </p:spPr>
        <p:txBody>
          <a:bodyPr anchorCtr="0" anchor="t" bIns="91425" lIns="91425" rIns="91425" tIns="91425">
            <a:noAutofit/>
          </a:bodyPr>
          <a:lstStyle/>
          <a:p>
            <a:pPr lvl="0" rtl="0">
              <a:lnSpc>
                <a:spcPct val="95000"/>
              </a:lnSpc>
              <a:spcBef>
                <a:spcPts val="0"/>
              </a:spcBef>
              <a:buClr>
                <a:srgbClr val="3494BA"/>
              </a:buClr>
              <a:buFont typeface="Arial"/>
              <a:buNone/>
            </a:pPr>
            <a:r>
              <a:rPr lang="en">
                <a:solidFill>
                  <a:schemeClr val="lt1"/>
                </a:solidFill>
                <a:latin typeface="Karla"/>
                <a:ea typeface="Karla"/>
                <a:cs typeface="Karla"/>
                <a:sym typeface="Karla"/>
              </a:rPr>
              <a:t>Visa is more </a:t>
            </a:r>
            <a:r>
              <a:rPr b="1" lang="en">
                <a:solidFill>
                  <a:schemeClr val="lt1"/>
                </a:solidFill>
                <a:latin typeface="Karla"/>
                <a:ea typeface="Karla"/>
                <a:cs typeface="Karla"/>
                <a:sym typeface="Karla"/>
              </a:rPr>
              <a:t>conservative, </a:t>
            </a:r>
            <a:r>
              <a:rPr lang="en">
                <a:solidFill>
                  <a:schemeClr val="lt1"/>
                </a:solidFill>
                <a:latin typeface="Karla"/>
                <a:ea typeface="Karla"/>
                <a:cs typeface="Karla"/>
                <a:sym typeface="Karla"/>
              </a:rPr>
              <a:t>less dependent on debt financing</a:t>
            </a:r>
          </a:p>
          <a:p>
            <a:pPr lvl="0">
              <a:spcBef>
                <a:spcPts val="0"/>
              </a:spcBef>
              <a:buNone/>
            </a:pPr>
            <a:r>
              <a:t/>
            </a:r>
            <a:endParaRPr/>
          </a:p>
        </p:txBody>
      </p:sp>
      <p:sp>
        <p:nvSpPr>
          <p:cNvPr id="345" name="Shape 345"/>
          <p:cNvSpPr txBox="1"/>
          <p:nvPr/>
        </p:nvSpPr>
        <p:spPr>
          <a:xfrm>
            <a:off x="637450" y="11758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Measure of debt financing a company uses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p:nvPr/>
        </p:nvSpPr>
        <p:spPr>
          <a:xfrm>
            <a:off x="-67525" y="-7475"/>
            <a:ext cx="9219000" cy="51960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351" name="Shape 351"/>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Debt Ratio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p:nvPr/>
        </p:nvSpPr>
        <p:spPr>
          <a:xfrm>
            <a:off x="6" y="-6"/>
            <a:ext cx="9144000" cy="5143500"/>
          </a:xfrm>
          <a:prstGeom prst="rect">
            <a:avLst/>
          </a:prstGeom>
          <a:solidFill>
            <a:schemeClr val="dk2"/>
          </a:solidFill>
          <a:ln>
            <a:noFill/>
          </a:ln>
        </p:spPr>
        <p:txBody>
          <a:bodyPr anchorCtr="0" anchor="ctr" bIns="68575" lIns="68575" rIns="68575" tIns="68575">
            <a:noAutofit/>
          </a:bodyPr>
          <a:lstStyle/>
          <a:p>
            <a:pPr lvl="0" rtl="0">
              <a:spcBef>
                <a:spcPts val="0"/>
              </a:spcBef>
              <a:buNone/>
            </a:pPr>
            <a:r>
              <a:t/>
            </a:r>
            <a:endParaRPr/>
          </a:p>
        </p:txBody>
      </p:sp>
      <p:sp>
        <p:nvSpPr>
          <p:cNvPr id="92" name="Shape 92"/>
          <p:cNvSpPr txBox="1"/>
          <p:nvPr>
            <p:ph type="title"/>
          </p:nvPr>
        </p:nvSpPr>
        <p:spPr>
          <a:xfrm>
            <a:off x="1063912" y="1844050"/>
            <a:ext cx="7011900" cy="1709700"/>
          </a:xfrm>
          <a:prstGeom prst="rect">
            <a:avLst/>
          </a:prstGeom>
        </p:spPr>
        <p:txBody>
          <a:bodyPr anchorCtr="0" anchor="ctr" bIns="91425" lIns="91425" rIns="91425" tIns="91425">
            <a:noAutofit/>
          </a:bodyPr>
          <a:lstStyle/>
          <a:p>
            <a:pPr lvl="0" rtl="0" algn="ctr">
              <a:spcBef>
                <a:spcPts val="0"/>
              </a:spcBef>
              <a:buNone/>
            </a:pPr>
            <a:r>
              <a:rPr lang="en" sz="2400">
                <a:solidFill>
                  <a:schemeClr val="lt1"/>
                </a:solidFill>
                <a:latin typeface="Oswald"/>
                <a:ea typeface="Oswald"/>
                <a:cs typeface="Oswald"/>
                <a:sym typeface="Oswald"/>
              </a:rPr>
              <a:t>vs.</a:t>
            </a:r>
            <a:r>
              <a:rPr lang="en" sz="1800">
                <a:solidFill>
                  <a:schemeClr val="lt1"/>
                </a:solidFill>
                <a:latin typeface="Oswald"/>
                <a:ea typeface="Oswald"/>
                <a:cs typeface="Oswald"/>
                <a:sym typeface="Oswald"/>
              </a:rPr>
              <a:t> </a:t>
            </a:r>
          </a:p>
        </p:txBody>
      </p:sp>
      <p:sp>
        <p:nvSpPr>
          <p:cNvPr id="93" name="Shape 93"/>
          <p:cNvSpPr txBox="1"/>
          <p:nvPr/>
        </p:nvSpPr>
        <p:spPr>
          <a:xfrm>
            <a:off x="3249450" y="611400"/>
            <a:ext cx="2645100" cy="520800"/>
          </a:xfrm>
          <a:prstGeom prst="rect">
            <a:avLst/>
          </a:prstGeom>
          <a:noFill/>
          <a:ln>
            <a:noFill/>
          </a:ln>
        </p:spPr>
        <p:txBody>
          <a:bodyPr anchorCtr="0" anchor="t" bIns="91425" lIns="91425" rIns="91425" tIns="91425">
            <a:noAutofit/>
          </a:bodyPr>
          <a:lstStyle/>
          <a:p>
            <a:pPr lvl="0" rtl="0" algn="ctr">
              <a:lnSpc>
                <a:spcPct val="90000"/>
              </a:lnSpc>
              <a:spcBef>
                <a:spcPts val="0"/>
              </a:spcBef>
              <a:buNone/>
            </a:pPr>
            <a:r>
              <a:rPr lang="en" sz="3000">
                <a:solidFill>
                  <a:schemeClr val="lt1"/>
                </a:solidFill>
                <a:latin typeface="Oswald"/>
                <a:ea typeface="Oswald"/>
                <a:cs typeface="Oswald"/>
                <a:sym typeface="Oswald"/>
              </a:rPr>
              <a:t>Ratio Analysis </a:t>
            </a:r>
          </a:p>
        </p:txBody>
      </p:sp>
      <p:pic>
        <p:nvPicPr>
          <p:cNvPr id="94" name="Shape 94"/>
          <p:cNvPicPr preferRelativeResize="0"/>
          <p:nvPr/>
        </p:nvPicPr>
        <p:blipFill>
          <a:blip r:embed="rId3">
            <a:alphaModFix/>
          </a:blip>
          <a:stretch>
            <a:fillRect/>
          </a:stretch>
        </p:blipFill>
        <p:spPr>
          <a:xfrm>
            <a:off x="1406037" y="1917175"/>
            <a:ext cx="2513575" cy="1508151"/>
          </a:xfrm>
          <a:prstGeom prst="rect">
            <a:avLst/>
          </a:prstGeom>
          <a:noFill/>
          <a:ln>
            <a:noFill/>
          </a:ln>
        </p:spPr>
      </p:pic>
      <p:pic>
        <p:nvPicPr>
          <p:cNvPr id="95" name="Shape 95"/>
          <p:cNvPicPr preferRelativeResize="0"/>
          <p:nvPr/>
        </p:nvPicPr>
        <p:blipFill>
          <a:blip r:embed="rId4">
            <a:alphaModFix/>
          </a:blip>
          <a:stretch>
            <a:fillRect/>
          </a:stretch>
        </p:blipFill>
        <p:spPr>
          <a:xfrm>
            <a:off x="5434987" y="2087338"/>
            <a:ext cx="2645097" cy="11500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p:nvPr/>
        </p:nvSpPr>
        <p:spPr>
          <a:xfrm>
            <a:off x="4393625" y="-7474"/>
            <a:ext cx="4758000" cy="52071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357" name="Shape 357"/>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Debt Ratio</a:t>
            </a:r>
          </a:p>
        </p:txBody>
      </p:sp>
      <p:sp>
        <p:nvSpPr>
          <p:cNvPr id="358" name="Shape 358"/>
          <p:cNvSpPr txBox="1"/>
          <p:nvPr/>
        </p:nvSpPr>
        <p:spPr>
          <a:xfrm>
            <a:off x="5219150" y="4990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Debt Ratio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59" name="Shape 359"/>
          <p:cNvSpPr txBox="1"/>
          <p:nvPr/>
        </p:nvSpPr>
        <p:spPr>
          <a:xfrm>
            <a:off x="6605075" y="3702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Total liabilities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60" name="Shape 360"/>
          <p:cNvSpPr txBox="1"/>
          <p:nvPr/>
        </p:nvSpPr>
        <p:spPr>
          <a:xfrm>
            <a:off x="6681275" y="748225"/>
            <a:ext cx="12198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Total assets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361" name="Shape 361"/>
          <p:cNvCxnSpPr/>
          <p:nvPr/>
        </p:nvCxnSpPr>
        <p:spPr>
          <a:xfrm>
            <a:off x="6560525" y="748225"/>
            <a:ext cx="1423800" cy="0"/>
          </a:xfrm>
          <a:prstGeom prst="straightConnector1">
            <a:avLst/>
          </a:prstGeom>
          <a:noFill/>
          <a:ln cap="flat" cmpd="sng" w="19050">
            <a:solidFill>
              <a:schemeClr val="lt1"/>
            </a:solidFill>
            <a:prstDash val="solid"/>
            <a:round/>
            <a:headEnd len="lg" w="lg" type="none"/>
            <a:tailEnd len="lg" w="lg" type="none"/>
          </a:ln>
        </p:spPr>
      </p:cxnSp>
      <p:sp>
        <p:nvSpPr>
          <p:cNvPr id="362" name="Shape 362"/>
          <p:cNvSpPr txBox="1"/>
          <p:nvPr/>
        </p:nvSpPr>
        <p:spPr>
          <a:xfrm>
            <a:off x="4761950" y="16184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Mastercard’s business approach is </a:t>
            </a:r>
            <a:r>
              <a:rPr b="1" lang="en">
                <a:solidFill>
                  <a:schemeClr val="lt1"/>
                </a:solidFill>
                <a:latin typeface="Karla"/>
                <a:ea typeface="Karla"/>
                <a:cs typeface="Karla"/>
                <a:sym typeface="Karla"/>
              </a:rPr>
              <a:t>riskier</a:t>
            </a:r>
          </a:p>
        </p:txBody>
      </p:sp>
      <p:sp>
        <p:nvSpPr>
          <p:cNvPr id="363" name="Shape 363"/>
          <p:cNvSpPr txBox="1"/>
          <p:nvPr/>
        </p:nvSpPr>
        <p:spPr>
          <a:xfrm>
            <a:off x="4761950" y="2544551"/>
            <a:ext cx="4138800" cy="560100"/>
          </a:xfrm>
          <a:prstGeom prst="rect">
            <a:avLst/>
          </a:prstGeom>
          <a:noFill/>
          <a:ln>
            <a:noFill/>
          </a:ln>
        </p:spPr>
        <p:txBody>
          <a:bodyPr anchorCtr="0" anchor="t" bIns="68575" lIns="68575" rIns="68575" tIns="68575">
            <a:noAutofit/>
          </a:bodyPr>
          <a:lstStyle/>
          <a:p>
            <a:pPr lvl="0" rtl="0">
              <a:lnSpc>
                <a:spcPct val="95000"/>
              </a:lnSpc>
              <a:spcBef>
                <a:spcPts val="0"/>
              </a:spcBef>
              <a:buNone/>
            </a:pPr>
            <a:r>
              <a:rPr lang="en">
                <a:solidFill>
                  <a:schemeClr val="lt1"/>
                </a:solidFill>
                <a:latin typeface="Karla"/>
                <a:ea typeface="Karla"/>
                <a:cs typeface="Karla"/>
                <a:sym typeface="Karla"/>
              </a:rPr>
              <a:t>A</a:t>
            </a:r>
            <a:r>
              <a:rPr lang="en">
                <a:solidFill>
                  <a:schemeClr val="lt1"/>
                </a:solidFill>
                <a:latin typeface="Karla"/>
                <a:ea typeface="Karla"/>
                <a:cs typeface="Karla"/>
                <a:sym typeface="Karla"/>
              </a:rPr>
              <a:t> great leap from 2014 to 2015 and this may be due to buying of new technologies</a:t>
            </a:r>
          </a:p>
        </p:txBody>
      </p:sp>
      <p:pic>
        <p:nvPicPr>
          <p:cNvPr descr="Picture8.png" id="364" name="Shape 364"/>
          <p:cNvPicPr preferRelativeResize="0"/>
          <p:nvPr/>
        </p:nvPicPr>
        <p:blipFill rotWithShape="1">
          <a:blip r:embed="rId3">
            <a:alphaModFix/>
          </a:blip>
          <a:srcRect b="0" l="0" r="0" t="15189"/>
          <a:stretch/>
        </p:blipFill>
        <p:spPr>
          <a:xfrm>
            <a:off x="815600" y="1967275"/>
            <a:ext cx="2721300" cy="2637600"/>
          </a:xfrm>
          <a:prstGeom prst="rect">
            <a:avLst/>
          </a:prstGeom>
          <a:noFill/>
          <a:ln>
            <a:noFill/>
          </a:ln>
        </p:spPr>
      </p:pic>
      <p:sp>
        <p:nvSpPr>
          <p:cNvPr id="365" name="Shape 365"/>
          <p:cNvSpPr txBox="1"/>
          <p:nvPr/>
        </p:nvSpPr>
        <p:spPr>
          <a:xfrm>
            <a:off x="4761950" y="3723550"/>
            <a:ext cx="4138800" cy="5601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latin typeface="Karla"/>
                <a:ea typeface="Karla"/>
                <a:cs typeface="Karla"/>
                <a:sym typeface="Karla"/>
              </a:rPr>
              <a:t>Visa reduces its </a:t>
            </a:r>
            <a:r>
              <a:rPr b="1" lang="en">
                <a:solidFill>
                  <a:schemeClr val="lt1"/>
                </a:solidFill>
                <a:latin typeface="Karla"/>
                <a:ea typeface="Karla"/>
                <a:cs typeface="Karla"/>
                <a:sym typeface="Karla"/>
              </a:rPr>
              <a:t>reliance on debt</a:t>
            </a:r>
          </a:p>
        </p:txBody>
      </p:sp>
      <p:sp>
        <p:nvSpPr>
          <p:cNvPr id="366" name="Shape 366"/>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Proportion of a company’s assets financed by debt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p:nvPr/>
        </p:nvSpPr>
        <p:spPr>
          <a:xfrm>
            <a:off x="-78775" y="-7475"/>
            <a:ext cx="9230400" cy="52071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372" name="Shape 372"/>
          <p:cNvSpPr txBox="1"/>
          <p:nvPr>
            <p:ph type="title"/>
          </p:nvPr>
        </p:nvSpPr>
        <p:spPr>
          <a:xfrm>
            <a:off x="2824181" y="2067131"/>
            <a:ext cx="35109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Current Ratio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p:nvPr/>
        </p:nvSpPr>
        <p:spPr>
          <a:xfrm>
            <a:off x="4393625" y="-7474"/>
            <a:ext cx="4758000" cy="52071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378" name="Shape 378"/>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Current Ratio</a:t>
            </a:r>
          </a:p>
        </p:txBody>
      </p:sp>
      <p:sp>
        <p:nvSpPr>
          <p:cNvPr id="379" name="Shape 379"/>
          <p:cNvSpPr txBox="1"/>
          <p:nvPr/>
        </p:nvSpPr>
        <p:spPr>
          <a:xfrm>
            <a:off x="4914350" y="9562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Current Ratio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80" name="Shape 380"/>
          <p:cNvSpPr txBox="1"/>
          <p:nvPr/>
        </p:nvSpPr>
        <p:spPr>
          <a:xfrm>
            <a:off x="6605075" y="8274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Current Assets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381" name="Shape 381"/>
          <p:cNvSpPr txBox="1"/>
          <p:nvPr/>
        </p:nvSpPr>
        <p:spPr>
          <a:xfrm>
            <a:off x="6528875" y="12054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Current Liabilities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382" name="Shape 382"/>
          <p:cNvCxnSpPr/>
          <p:nvPr/>
        </p:nvCxnSpPr>
        <p:spPr>
          <a:xfrm>
            <a:off x="6605075" y="1205425"/>
            <a:ext cx="1423800" cy="0"/>
          </a:xfrm>
          <a:prstGeom prst="straightConnector1">
            <a:avLst/>
          </a:prstGeom>
          <a:noFill/>
          <a:ln cap="flat" cmpd="sng" w="19050">
            <a:solidFill>
              <a:schemeClr val="lt1"/>
            </a:solidFill>
            <a:prstDash val="solid"/>
            <a:round/>
            <a:headEnd len="lg" w="lg" type="none"/>
            <a:tailEnd len="lg" w="lg" type="none"/>
          </a:ln>
        </p:spPr>
      </p:cxnSp>
      <p:sp>
        <p:nvSpPr>
          <p:cNvPr id="383" name="Shape 383"/>
          <p:cNvSpPr txBox="1"/>
          <p:nvPr/>
        </p:nvSpPr>
        <p:spPr>
          <a:xfrm>
            <a:off x="4761950" y="207306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Most recently, VISA’s  current ratio increased significantly which may suggest </a:t>
            </a:r>
            <a:r>
              <a:rPr b="1" lang="en" sz="1500">
                <a:solidFill>
                  <a:schemeClr val="lt1"/>
                </a:solidFill>
                <a:latin typeface="Karla"/>
                <a:ea typeface="Karla"/>
                <a:cs typeface="Karla"/>
                <a:sym typeface="Karla"/>
              </a:rPr>
              <a:t>healthier financials</a:t>
            </a:r>
          </a:p>
        </p:txBody>
      </p:sp>
      <p:pic>
        <p:nvPicPr>
          <p:cNvPr descr="Picture9.png" id="384" name="Shape 384"/>
          <p:cNvPicPr preferRelativeResize="0"/>
          <p:nvPr/>
        </p:nvPicPr>
        <p:blipFill rotWithShape="1">
          <a:blip r:embed="rId3">
            <a:alphaModFix/>
          </a:blip>
          <a:srcRect b="0" l="0" r="0" t="12549"/>
          <a:stretch/>
        </p:blipFill>
        <p:spPr>
          <a:xfrm>
            <a:off x="627175" y="1821188"/>
            <a:ext cx="3198299" cy="2820611"/>
          </a:xfrm>
          <a:prstGeom prst="rect">
            <a:avLst/>
          </a:prstGeom>
          <a:noFill/>
          <a:ln>
            <a:noFill/>
          </a:ln>
        </p:spPr>
      </p:pic>
      <p:sp>
        <p:nvSpPr>
          <p:cNvPr id="385" name="Shape 385"/>
          <p:cNvSpPr txBox="1"/>
          <p:nvPr/>
        </p:nvSpPr>
        <p:spPr>
          <a:xfrm>
            <a:off x="4761950" y="2983794"/>
            <a:ext cx="4138800" cy="419699"/>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Slightly decreasing trend of MasterCard’s current ratio could potentially be attributed to </a:t>
            </a:r>
            <a:r>
              <a:rPr b="1" lang="en" sz="1500">
                <a:solidFill>
                  <a:schemeClr val="lt1"/>
                </a:solidFill>
                <a:latin typeface="Karla"/>
                <a:ea typeface="Karla"/>
                <a:cs typeface="Karla"/>
                <a:sym typeface="Karla"/>
              </a:rPr>
              <a:t>lower current assets resulting from active acquisitions:</a:t>
            </a:r>
          </a:p>
          <a:p>
            <a:pPr lvl="0" rtl="0">
              <a:spcBef>
                <a:spcPts val="0"/>
              </a:spcBef>
              <a:buNone/>
            </a:pPr>
            <a:r>
              <a:rPr lang="en" sz="1500">
                <a:solidFill>
                  <a:schemeClr val="lt1"/>
                </a:solidFill>
                <a:latin typeface="Karla"/>
                <a:ea typeface="Karla"/>
                <a:cs typeface="Karla"/>
                <a:sym typeface="Karla"/>
              </a:rPr>
              <a:t>Provus (2013), </a:t>
            </a:r>
          </a:p>
          <a:p>
            <a:pPr lvl="0" rtl="0">
              <a:spcBef>
                <a:spcPts val="0"/>
              </a:spcBef>
              <a:buNone/>
            </a:pPr>
            <a:r>
              <a:rPr lang="en" sz="1500">
                <a:solidFill>
                  <a:schemeClr val="lt1"/>
                </a:solidFill>
                <a:latin typeface="Karla"/>
                <a:ea typeface="Karla"/>
                <a:cs typeface="Karla"/>
                <a:sym typeface="Karla"/>
              </a:rPr>
              <a:t>Applied Predictive Technologies (2014)</a:t>
            </a:r>
          </a:p>
        </p:txBody>
      </p:sp>
      <p:sp>
        <p:nvSpPr>
          <p:cNvPr id="386" name="Shape 386"/>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Measures a company’s ability to pay her short- and long- term obligations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p:nvPr/>
        </p:nvSpPr>
        <p:spPr>
          <a:xfrm>
            <a:off x="-67525" y="-7475"/>
            <a:ext cx="9219000" cy="52071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392" name="Shape 392"/>
          <p:cNvSpPr txBox="1"/>
          <p:nvPr>
            <p:ph type="title"/>
          </p:nvPr>
        </p:nvSpPr>
        <p:spPr>
          <a:xfrm>
            <a:off x="2824181" y="2067131"/>
            <a:ext cx="35109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Quick Ratio</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p:nvPr/>
        </p:nvSpPr>
        <p:spPr>
          <a:xfrm>
            <a:off x="4393625" y="-7474"/>
            <a:ext cx="4758000" cy="52071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398" name="Shape 398"/>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Quick Ratio</a:t>
            </a:r>
          </a:p>
        </p:txBody>
      </p:sp>
      <p:sp>
        <p:nvSpPr>
          <p:cNvPr id="399" name="Shape 399"/>
          <p:cNvSpPr txBox="1"/>
          <p:nvPr/>
        </p:nvSpPr>
        <p:spPr>
          <a:xfrm>
            <a:off x="4914350" y="14134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Quick Ratio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400" name="Shape 400"/>
          <p:cNvSpPr txBox="1"/>
          <p:nvPr/>
        </p:nvSpPr>
        <p:spPr>
          <a:xfrm>
            <a:off x="6241025" y="1107400"/>
            <a:ext cx="2573400" cy="555300"/>
          </a:xfrm>
          <a:prstGeom prst="rect">
            <a:avLst/>
          </a:prstGeom>
          <a:noFill/>
          <a:ln>
            <a:noFill/>
          </a:ln>
        </p:spPr>
        <p:txBody>
          <a:bodyPr anchorCtr="0" anchor="t" bIns="68575" lIns="68575" rIns="68575" tIns="68575">
            <a:noAutofit/>
          </a:bodyPr>
          <a:lstStyle/>
          <a:p>
            <a:pPr lvl="0" rtl="0" algn="ctr">
              <a:spcBef>
                <a:spcPts val="0"/>
              </a:spcBef>
              <a:buNone/>
            </a:pPr>
            <a:r>
              <a:rPr lang="en">
                <a:solidFill>
                  <a:schemeClr val="lt1"/>
                </a:solidFill>
                <a:latin typeface="Karla"/>
                <a:ea typeface="Karla"/>
                <a:cs typeface="Karla"/>
                <a:sym typeface="Karla"/>
              </a:rPr>
              <a:t>(cash + accounts receivable + short term investments)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401" name="Shape 401"/>
          <p:cNvSpPr txBox="1"/>
          <p:nvPr/>
        </p:nvSpPr>
        <p:spPr>
          <a:xfrm>
            <a:off x="6681275" y="16626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Current Liabilities</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402" name="Shape 402"/>
          <p:cNvCxnSpPr/>
          <p:nvPr/>
        </p:nvCxnSpPr>
        <p:spPr>
          <a:xfrm>
            <a:off x="6815825" y="1662700"/>
            <a:ext cx="1423800" cy="0"/>
          </a:xfrm>
          <a:prstGeom prst="straightConnector1">
            <a:avLst/>
          </a:prstGeom>
          <a:noFill/>
          <a:ln cap="flat" cmpd="sng" w="19050">
            <a:solidFill>
              <a:schemeClr val="lt1"/>
            </a:solidFill>
            <a:prstDash val="solid"/>
            <a:round/>
            <a:headEnd len="lg" w="lg" type="none"/>
            <a:tailEnd len="lg" w="lg" type="none"/>
          </a:ln>
        </p:spPr>
      </p:cxnSp>
      <p:sp>
        <p:nvSpPr>
          <p:cNvPr id="403" name="Shape 403"/>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Indicator of whether a firm has sufficient short-term assets to cover its immediate liabilities</a:t>
            </a:r>
          </a:p>
        </p:txBody>
      </p:sp>
      <p:pic>
        <p:nvPicPr>
          <p:cNvPr descr="Picture10.png" id="404" name="Shape 404"/>
          <p:cNvPicPr preferRelativeResize="0"/>
          <p:nvPr/>
        </p:nvPicPr>
        <p:blipFill rotWithShape="1">
          <a:blip r:embed="rId3">
            <a:alphaModFix/>
          </a:blip>
          <a:srcRect b="0" l="0" r="0" t="14155"/>
          <a:stretch/>
        </p:blipFill>
        <p:spPr>
          <a:xfrm>
            <a:off x="625600" y="1941974"/>
            <a:ext cx="3133949" cy="2725852"/>
          </a:xfrm>
          <a:prstGeom prst="rect">
            <a:avLst/>
          </a:prstGeom>
          <a:noFill/>
          <a:ln>
            <a:noFill/>
          </a:ln>
        </p:spPr>
      </p:pic>
      <p:sp>
        <p:nvSpPr>
          <p:cNvPr id="405" name="Shape 405"/>
          <p:cNvSpPr txBox="1"/>
          <p:nvPr/>
        </p:nvSpPr>
        <p:spPr>
          <a:xfrm>
            <a:off x="4703225" y="2859994"/>
            <a:ext cx="4138800" cy="419699"/>
          </a:xfrm>
          <a:prstGeom prst="rect">
            <a:avLst/>
          </a:prstGeom>
          <a:noFill/>
          <a:ln>
            <a:noFill/>
          </a:ln>
        </p:spPr>
        <p:txBody>
          <a:bodyPr anchorCtr="0" anchor="t" bIns="68575" lIns="68575" rIns="68575" tIns="68575">
            <a:noAutofit/>
          </a:bodyPr>
          <a:lstStyle/>
          <a:p>
            <a:pPr lvl="0" rtl="0" algn="just">
              <a:spcBef>
                <a:spcPts val="0"/>
              </a:spcBef>
              <a:buNone/>
            </a:pPr>
            <a:r>
              <a:rPr lang="en">
                <a:solidFill>
                  <a:schemeClr val="lt1"/>
                </a:solidFill>
                <a:latin typeface="Karla"/>
                <a:ea typeface="Karla"/>
                <a:cs typeface="Karla"/>
                <a:sym typeface="Karla"/>
              </a:rPr>
              <a:t>MasterCard’s quick ratio is fairly stable, and higher than VISA’s which may suggests</a:t>
            </a:r>
            <a:r>
              <a:rPr b="1" lang="en">
                <a:solidFill>
                  <a:schemeClr val="lt1"/>
                </a:solidFill>
                <a:latin typeface="Karla"/>
                <a:ea typeface="Karla"/>
                <a:cs typeface="Karla"/>
                <a:sym typeface="Karla"/>
              </a:rPr>
              <a:t> greater ability to cover her immediate liabilities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p:nvPr/>
        </p:nvSpPr>
        <p:spPr>
          <a:xfrm>
            <a:off x="56" y="-6"/>
            <a:ext cx="9144000" cy="5143500"/>
          </a:xfrm>
          <a:prstGeom prst="rect">
            <a:avLst/>
          </a:prstGeom>
          <a:solidFill>
            <a:schemeClr val="dk2"/>
          </a:solidFill>
          <a:ln>
            <a:noFill/>
          </a:ln>
        </p:spPr>
        <p:txBody>
          <a:bodyPr anchorCtr="0" anchor="ctr" bIns="68575" lIns="68575" rIns="68575" tIns="68575">
            <a:noAutofit/>
          </a:bodyPr>
          <a:lstStyle/>
          <a:p>
            <a:pPr lvl="0" rtl="0">
              <a:spcBef>
                <a:spcPts val="0"/>
              </a:spcBef>
              <a:buNone/>
            </a:pPr>
            <a:r>
              <a:t/>
            </a:r>
            <a:endParaRPr/>
          </a:p>
        </p:txBody>
      </p:sp>
      <p:sp>
        <p:nvSpPr>
          <p:cNvPr id="411" name="Shape 411"/>
          <p:cNvSpPr txBox="1"/>
          <p:nvPr>
            <p:ph type="title"/>
          </p:nvPr>
        </p:nvSpPr>
        <p:spPr>
          <a:xfrm>
            <a:off x="2090750" y="1709425"/>
            <a:ext cx="4962600" cy="1709700"/>
          </a:xfrm>
          <a:prstGeom prst="rect">
            <a:avLst/>
          </a:prstGeom>
        </p:spPr>
        <p:txBody>
          <a:bodyPr anchorCtr="0" anchor="ctr" bIns="91425" lIns="91425" rIns="91425" tIns="91425">
            <a:noAutofit/>
          </a:bodyPr>
          <a:lstStyle/>
          <a:p>
            <a:pPr lvl="0" rtl="0" algn="ctr">
              <a:spcBef>
                <a:spcPts val="0"/>
              </a:spcBef>
              <a:buNone/>
            </a:pPr>
            <a:r>
              <a:rPr lang="en" sz="1800">
                <a:solidFill>
                  <a:schemeClr val="lt1"/>
                </a:solidFill>
                <a:latin typeface="Oswald"/>
                <a:ea typeface="Oswald"/>
                <a:cs typeface="Oswald"/>
                <a:sym typeface="Oswald"/>
              </a:rPr>
              <a:t>Hypothetical Question:</a:t>
            </a:r>
          </a:p>
          <a:p>
            <a:pPr lvl="0" rtl="0" algn="ctr">
              <a:spcBef>
                <a:spcPts val="0"/>
              </a:spcBef>
              <a:buNone/>
            </a:pPr>
            <a:r>
              <a:t/>
            </a:r>
            <a:endParaRPr sz="2400">
              <a:solidFill>
                <a:schemeClr val="lt1"/>
              </a:solidFill>
              <a:latin typeface="Oswald"/>
              <a:ea typeface="Oswald"/>
              <a:cs typeface="Oswald"/>
              <a:sym typeface="Oswald"/>
            </a:endParaRPr>
          </a:p>
          <a:p>
            <a:pPr lvl="0" rtl="0" algn="ctr">
              <a:spcBef>
                <a:spcPts val="0"/>
              </a:spcBef>
              <a:buNone/>
            </a:pPr>
            <a:r>
              <a:rPr lang="en" sz="2400">
                <a:solidFill>
                  <a:schemeClr val="lt1"/>
                </a:solidFill>
                <a:latin typeface="Oswald"/>
                <a:ea typeface="Oswald"/>
                <a:cs typeface="Oswald"/>
                <a:sym typeface="Oswald"/>
              </a:rPr>
              <a:t>What if debtors do not pay up?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pic>
        <p:nvPicPr>
          <p:cNvPr descr="Picture13.png" id="416" name="Shape 416"/>
          <p:cNvPicPr preferRelativeResize="0"/>
          <p:nvPr/>
        </p:nvPicPr>
        <p:blipFill>
          <a:blip r:embed="rId3">
            <a:alphaModFix/>
          </a:blip>
          <a:stretch>
            <a:fillRect/>
          </a:stretch>
        </p:blipFill>
        <p:spPr>
          <a:xfrm>
            <a:off x="707774" y="1741724"/>
            <a:ext cx="3073349" cy="2761874"/>
          </a:xfrm>
          <a:prstGeom prst="rect">
            <a:avLst/>
          </a:prstGeom>
          <a:noFill/>
          <a:ln>
            <a:noFill/>
          </a:ln>
        </p:spPr>
      </p:pic>
      <p:sp>
        <p:nvSpPr>
          <p:cNvPr id="417" name="Shape 417"/>
          <p:cNvSpPr txBox="1"/>
          <p:nvPr/>
        </p:nvSpPr>
        <p:spPr>
          <a:xfrm>
            <a:off x="659425" y="989925"/>
            <a:ext cx="3538200" cy="419700"/>
          </a:xfrm>
          <a:prstGeom prst="rect">
            <a:avLst/>
          </a:prstGeom>
          <a:noFill/>
          <a:ln>
            <a:noFill/>
          </a:ln>
        </p:spPr>
        <p:txBody>
          <a:bodyPr anchorCtr="0" anchor="t" bIns="68575" lIns="68575" rIns="68575" tIns="68575">
            <a:noAutofit/>
          </a:bodyPr>
          <a:lstStyle/>
          <a:p>
            <a:pPr lvl="0" rtl="0">
              <a:spcBef>
                <a:spcPts val="0"/>
              </a:spcBef>
              <a:buNone/>
            </a:pPr>
            <a:r>
              <a:rPr lang="en">
                <a:latin typeface="Karla"/>
                <a:ea typeface="Karla"/>
                <a:cs typeface="Karla"/>
                <a:sym typeface="Karla"/>
              </a:rPr>
              <a:t>Proportion of Accounts Receivables in Current Assets</a:t>
            </a:r>
            <a:br>
              <a:rPr lang="en">
                <a:latin typeface="Karla"/>
                <a:ea typeface="Karla"/>
                <a:cs typeface="Karla"/>
                <a:sym typeface="Karla"/>
              </a:rPr>
            </a:br>
          </a:p>
        </p:txBody>
      </p:sp>
      <p:sp>
        <p:nvSpPr>
          <p:cNvPr id="418" name="Shape 418"/>
          <p:cNvSpPr/>
          <p:nvPr/>
        </p:nvSpPr>
        <p:spPr>
          <a:xfrm>
            <a:off x="4393625" y="-7474"/>
            <a:ext cx="4758000" cy="5196000"/>
          </a:xfrm>
          <a:prstGeom prst="rect">
            <a:avLst/>
          </a:prstGeom>
          <a:solidFill>
            <a:schemeClr val="accent4"/>
          </a:solidFill>
          <a:ln>
            <a:noFill/>
          </a:ln>
        </p:spPr>
        <p:txBody>
          <a:bodyPr anchorCtr="0" anchor="ctr" bIns="68575" lIns="68575" rIns="68575" tIns="68575">
            <a:noAutofit/>
          </a:bodyPr>
          <a:lstStyle/>
          <a:p>
            <a:pPr lvl="0" rtl="0">
              <a:spcBef>
                <a:spcPts val="0"/>
              </a:spcBef>
              <a:buNone/>
            </a:pPr>
            <a:r>
              <a:t/>
            </a:r>
            <a:endParaRPr sz="1100"/>
          </a:p>
        </p:txBody>
      </p:sp>
      <p:sp>
        <p:nvSpPr>
          <p:cNvPr id="419" name="Shape 419"/>
          <p:cNvSpPr txBox="1"/>
          <p:nvPr/>
        </p:nvSpPr>
        <p:spPr>
          <a:xfrm>
            <a:off x="4703225" y="2195034"/>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VISA is at </a:t>
            </a:r>
            <a:r>
              <a:rPr b="1" lang="en">
                <a:solidFill>
                  <a:schemeClr val="lt1"/>
                </a:solidFill>
                <a:latin typeface="Karla"/>
                <a:ea typeface="Karla"/>
                <a:cs typeface="Karla"/>
                <a:sym typeface="Karla"/>
              </a:rPr>
              <a:t>greater risk</a:t>
            </a:r>
            <a:r>
              <a:rPr lang="en">
                <a:solidFill>
                  <a:schemeClr val="lt1"/>
                </a:solidFill>
                <a:latin typeface="Karla"/>
                <a:ea typeface="Karla"/>
                <a:cs typeface="Karla"/>
                <a:sym typeface="Karla"/>
              </a:rPr>
              <a:t> of running into liquidity problems should her debtors not pay up</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p:nvPr/>
        </p:nvSpPr>
        <p:spPr>
          <a:xfrm>
            <a:off x="0" y="-7524"/>
            <a:ext cx="9144000" cy="52185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425" name="Shape 425"/>
          <p:cNvSpPr txBox="1"/>
          <p:nvPr>
            <p:ph type="title"/>
          </p:nvPr>
        </p:nvSpPr>
        <p:spPr>
          <a:xfrm>
            <a:off x="2824181" y="2067131"/>
            <a:ext cx="35109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Industry Prospects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pic>
        <p:nvPicPr>
          <p:cNvPr descr="Market Trends (Credit Card) 2016.jpg" id="430" name="Shape 430"/>
          <p:cNvPicPr preferRelativeResize="0"/>
          <p:nvPr/>
        </p:nvPicPr>
        <p:blipFill>
          <a:blip r:embed="rId3">
            <a:alphaModFix/>
          </a:blip>
          <a:stretch>
            <a:fillRect/>
          </a:stretch>
        </p:blipFill>
        <p:spPr>
          <a:xfrm>
            <a:off x="1886687" y="835599"/>
            <a:ext cx="5533825" cy="3035200"/>
          </a:xfrm>
          <a:prstGeom prst="rect">
            <a:avLst/>
          </a:prstGeom>
          <a:noFill/>
          <a:ln>
            <a:noFill/>
          </a:ln>
        </p:spPr>
      </p:pic>
      <p:sp>
        <p:nvSpPr>
          <p:cNvPr id="431" name="Shape 431"/>
          <p:cNvSpPr/>
          <p:nvPr/>
        </p:nvSpPr>
        <p:spPr>
          <a:xfrm>
            <a:off x="-56275" y="4030050"/>
            <a:ext cx="9207900" cy="1158600"/>
          </a:xfrm>
          <a:prstGeom prst="rect">
            <a:avLst/>
          </a:prstGeom>
          <a:solidFill>
            <a:schemeClr val="accent5"/>
          </a:solidFill>
          <a:ln>
            <a:noFill/>
          </a:ln>
        </p:spPr>
        <p:txBody>
          <a:bodyPr anchorCtr="0" anchor="ctr" bIns="68575" lIns="68575" rIns="68575" tIns="68575">
            <a:noAutofit/>
          </a:bodyPr>
          <a:lstStyle/>
          <a:p>
            <a:pPr lvl="0">
              <a:spcBef>
                <a:spcPts val="0"/>
              </a:spcBef>
              <a:buNone/>
            </a:pPr>
            <a:r>
              <a:t/>
            </a:r>
            <a:endParaRPr/>
          </a:p>
        </p:txBody>
      </p:sp>
      <p:sp>
        <p:nvSpPr>
          <p:cNvPr id="432" name="Shape 432"/>
          <p:cNvSpPr txBox="1"/>
          <p:nvPr/>
        </p:nvSpPr>
        <p:spPr>
          <a:xfrm>
            <a:off x="671400" y="4373100"/>
            <a:ext cx="79644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Projected that 2016 sales growth for Visa and MasterCard to </a:t>
            </a:r>
            <a:r>
              <a:rPr b="1" lang="en">
                <a:solidFill>
                  <a:schemeClr val="lt1"/>
                </a:solidFill>
                <a:latin typeface="Karla"/>
                <a:ea typeface="Karla"/>
                <a:cs typeface="Karla"/>
                <a:sym typeface="Karla"/>
              </a:rPr>
              <a:t>accelerate to double-digit levels</a:t>
            </a:r>
          </a:p>
        </p:txBody>
      </p:sp>
      <p:sp>
        <p:nvSpPr>
          <p:cNvPr id="433" name="Shape 433"/>
          <p:cNvSpPr txBox="1"/>
          <p:nvPr/>
        </p:nvSpPr>
        <p:spPr>
          <a:xfrm>
            <a:off x="7838150" y="3547900"/>
            <a:ext cx="1384200" cy="419700"/>
          </a:xfrm>
          <a:prstGeom prst="rect">
            <a:avLst/>
          </a:prstGeom>
          <a:noFill/>
          <a:ln>
            <a:noFill/>
          </a:ln>
        </p:spPr>
        <p:txBody>
          <a:bodyPr anchorCtr="0" anchor="t" bIns="91425" lIns="91425" rIns="91425" tIns="91425">
            <a:noAutofit/>
          </a:bodyPr>
          <a:lstStyle/>
          <a:p>
            <a:pPr indent="0" lvl="0" marL="0" rtl="0">
              <a:spcBef>
                <a:spcPts val="0"/>
              </a:spcBef>
              <a:buNone/>
            </a:pPr>
            <a:r>
              <a:rPr i="1" lang="en" sz="900"/>
              <a:t>Source: </a:t>
            </a:r>
          </a:p>
          <a:p>
            <a:pPr indent="0" lvl="0" marL="0">
              <a:spcBef>
                <a:spcPts val="0"/>
              </a:spcBef>
              <a:buNone/>
            </a:pPr>
            <a:r>
              <a:rPr i="1" lang="en" sz="900"/>
              <a:t>Bloomberg Terminal</a:t>
            </a:r>
          </a:p>
        </p:txBody>
      </p:sp>
      <p:sp>
        <p:nvSpPr>
          <p:cNvPr id="434" name="Shape 434"/>
          <p:cNvSpPr txBox="1"/>
          <p:nvPr>
            <p:ph type="title"/>
          </p:nvPr>
        </p:nvSpPr>
        <p:spPr>
          <a:xfrm>
            <a:off x="3419825" y="27067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Sales Growth</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p:nvPr/>
        </p:nvSpPr>
        <p:spPr>
          <a:xfrm>
            <a:off x="0" y="-7524"/>
            <a:ext cx="9144000" cy="5218500"/>
          </a:xfrm>
          <a:prstGeom prst="rect">
            <a:avLst/>
          </a:prstGeom>
          <a:solidFill>
            <a:schemeClr val="dk2"/>
          </a:solidFill>
          <a:ln>
            <a:noFill/>
          </a:ln>
        </p:spPr>
        <p:txBody>
          <a:bodyPr anchorCtr="0" anchor="ctr" bIns="68575" lIns="68575" rIns="68575" tIns="68575">
            <a:noAutofit/>
          </a:bodyPr>
          <a:lstStyle/>
          <a:p>
            <a:pPr lvl="0">
              <a:spcBef>
                <a:spcPts val="0"/>
              </a:spcBef>
              <a:buNone/>
            </a:pPr>
            <a:r>
              <a:t/>
            </a:r>
            <a:endParaRPr/>
          </a:p>
        </p:txBody>
      </p:sp>
      <p:sp>
        <p:nvSpPr>
          <p:cNvPr id="440" name="Shape 440"/>
          <p:cNvSpPr txBox="1"/>
          <p:nvPr>
            <p:ph type="title"/>
          </p:nvPr>
        </p:nvSpPr>
        <p:spPr>
          <a:xfrm>
            <a:off x="1613524" y="2067125"/>
            <a:ext cx="5932200" cy="994200"/>
          </a:xfrm>
          <a:prstGeom prst="rect">
            <a:avLst/>
          </a:prstGeom>
        </p:spPr>
        <p:txBody>
          <a:bodyPr anchorCtr="0" anchor="ctr" bIns="91425" lIns="91425" rIns="91425" tIns="91425">
            <a:noAutofit/>
          </a:bodyPr>
          <a:lstStyle/>
          <a:p>
            <a:pPr lvl="0" rtl="0" algn="ctr">
              <a:spcBef>
                <a:spcPts val="0"/>
              </a:spcBef>
              <a:buNone/>
            </a:pPr>
            <a:r>
              <a:rPr lang="en" sz="2400">
                <a:solidFill>
                  <a:schemeClr val="lt1"/>
                </a:solidFill>
                <a:latin typeface="Oswald"/>
                <a:ea typeface="Oswald"/>
                <a:cs typeface="Oswald"/>
                <a:sym typeface="Oswald"/>
              </a:rPr>
              <a:t>So which company is performing better?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p:nvPr/>
        </p:nvSpPr>
        <p:spPr>
          <a:xfrm>
            <a:off x="0" y="0"/>
            <a:ext cx="9144000" cy="1016700"/>
          </a:xfrm>
          <a:prstGeom prst="rect">
            <a:avLst/>
          </a:prstGeom>
          <a:solidFill>
            <a:schemeClr val="dk2"/>
          </a:solidFill>
          <a:ln>
            <a:noFill/>
          </a:ln>
        </p:spPr>
        <p:txBody>
          <a:bodyPr anchorCtr="0" anchor="ctr" bIns="68575" lIns="68575" rIns="68575" tIns="68575">
            <a:noAutofit/>
          </a:bodyPr>
          <a:lstStyle/>
          <a:p>
            <a:pPr lvl="0" rtl="0">
              <a:spcBef>
                <a:spcPts val="0"/>
              </a:spcBef>
              <a:buNone/>
            </a:pPr>
            <a:r>
              <a:t/>
            </a:r>
            <a:endParaRPr/>
          </a:p>
        </p:txBody>
      </p:sp>
      <p:sp>
        <p:nvSpPr>
          <p:cNvPr id="101" name="Shape 101"/>
          <p:cNvSpPr txBox="1"/>
          <p:nvPr>
            <p:ph type="title"/>
          </p:nvPr>
        </p:nvSpPr>
        <p:spPr>
          <a:xfrm>
            <a:off x="325525" y="171450"/>
            <a:ext cx="2714700" cy="683100"/>
          </a:xfrm>
          <a:prstGeom prst="rect">
            <a:avLst/>
          </a:prstGeom>
        </p:spPr>
        <p:txBody>
          <a:bodyPr anchorCtr="0" anchor="ctr" bIns="91425" lIns="91425" rIns="91425" tIns="91425">
            <a:noAutofit/>
          </a:bodyPr>
          <a:lstStyle/>
          <a:p>
            <a:pPr lvl="0" rtl="0" algn="ctr">
              <a:spcBef>
                <a:spcPts val="0"/>
              </a:spcBef>
              <a:buNone/>
            </a:pPr>
            <a:r>
              <a:rPr lang="en" sz="2400">
                <a:solidFill>
                  <a:srgbClr val="FFFFFF"/>
                </a:solidFill>
                <a:latin typeface="Oswald"/>
                <a:ea typeface="Oswald"/>
                <a:cs typeface="Oswald"/>
                <a:sym typeface="Oswald"/>
              </a:rPr>
              <a:t>Mastercard vs. Visa</a:t>
            </a:r>
          </a:p>
        </p:txBody>
      </p:sp>
      <p:sp>
        <p:nvSpPr>
          <p:cNvPr id="102" name="Shape 102"/>
          <p:cNvSpPr txBox="1"/>
          <p:nvPr/>
        </p:nvSpPr>
        <p:spPr>
          <a:xfrm>
            <a:off x="808675" y="1903200"/>
            <a:ext cx="6449400" cy="419700"/>
          </a:xfrm>
          <a:prstGeom prst="rect">
            <a:avLst/>
          </a:prstGeom>
          <a:noFill/>
          <a:ln>
            <a:noFill/>
          </a:ln>
        </p:spPr>
        <p:txBody>
          <a:bodyPr anchorCtr="0" anchor="t" bIns="68575" lIns="68575" rIns="68575" tIns="68575">
            <a:noAutofit/>
          </a:bodyPr>
          <a:lstStyle/>
          <a:p>
            <a:pPr lvl="0" rtl="0">
              <a:spcBef>
                <a:spcPts val="0"/>
              </a:spcBef>
              <a:buNone/>
            </a:pPr>
            <a:r>
              <a:rPr lang="en">
                <a:latin typeface="Karla"/>
                <a:ea typeface="Karla"/>
                <a:cs typeface="Karla"/>
                <a:sym typeface="Karla"/>
              </a:rPr>
              <a:t>Both </a:t>
            </a:r>
            <a:r>
              <a:rPr b="1" lang="en">
                <a:latin typeface="Karla"/>
                <a:ea typeface="Karla"/>
                <a:cs typeface="Karla"/>
                <a:sym typeface="Karla"/>
              </a:rPr>
              <a:t>payment systems</a:t>
            </a:r>
            <a:r>
              <a:rPr lang="en">
                <a:latin typeface="Karla"/>
                <a:ea typeface="Karla"/>
                <a:cs typeface="Karla"/>
                <a:sym typeface="Karla"/>
              </a:rPr>
              <a:t>, not credit cards in themselves</a:t>
            </a:r>
          </a:p>
        </p:txBody>
      </p:sp>
      <p:sp>
        <p:nvSpPr>
          <p:cNvPr id="103" name="Shape 103"/>
          <p:cNvSpPr txBox="1"/>
          <p:nvPr/>
        </p:nvSpPr>
        <p:spPr>
          <a:xfrm>
            <a:off x="808675" y="2728500"/>
            <a:ext cx="6571800" cy="419700"/>
          </a:xfrm>
          <a:prstGeom prst="rect">
            <a:avLst/>
          </a:prstGeom>
          <a:noFill/>
          <a:ln>
            <a:noFill/>
          </a:ln>
        </p:spPr>
        <p:txBody>
          <a:bodyPr anchorCtr="0" anchor="t" bIns="68575" lIns="68575" rIns="68575" tIns="68575">
            <a:noAutofit/>
          </a:bodyPr>
          <a:lstStyle/>
          <a:p>
            <a:pPr lvl="0" rtl="0">
              <a:spcBef>
                <a:spcPts val="0"/>
              </a:spcBef>
              <a:buNone/>
            </a:pPr>
            <a:r>
              <a:rPr lang="en">
                <a:latin typeface="Karla"/>
                <a:ea typeface="Karla"/>
                <a:cs typeface="Karla"/>
                <a:sym typeface="Karla"/>
              </a:rPr>
              <a:t>No significant differences</a:t>
            </a:r>
          </a:p>
        </p:txBody>
      </p:sp>
      <p:sp>
        <p:nvSpPr>
          <p:cNvPr id="104" name="Shape 104"/>
          <p:cNvSpPr txBox="1"/>
          <p:nvPr/>
        </p:nvSpPr>
        <p:spPr>
          <a:xfrm>
            <a:off x="808675" y="3553800"/>
            <a:ext cx="7707000" cy="419700"/>
          </a:xfrm>
          <a:prstGeom prst="rect">
            <a:avLst/>
          </a:prstGeom>
          <a:noFill/>
          <a:ln>
            <a:noFill/>
          </a:ln>
        </p:spPr>
        <p:txBody>
          <a:bodyPr anchorCtr="0" anchor="t" bIns="68575" lIns="68575" rIns="68575" tIns="68575">
            <a:noAutofit/>
          </a:bodyPr>
          <a:lstStyle/>
          <a:p>
            <a:pPr lvl="0" rtl="0">
              <a:spcBef>
                <a:spcPts val="0"/>
              </a:spcBef>
              <a:buNone/>
            </a:pPr>
            <a:r>
              <a:rPr lang="en">
                <a:latin typeface="Karla"/>
                <a:ea typeface="Karla"/>
                <a:cs typeface="Karla"/>
                <a:sym typeface="Karla"/>
              </a:rPr>
              <a:t>Only underlying difference between credit cards are the </a:t>
            </a:r>
            <a:r>
              <a:rPr b="1" lang="en">
                <a:latin typeface="Karla"/>
                <a:ea typeface="Karla"/>
                <a:cs typeface="Karla"/>
                <a:sym typeface="Karla"/>
              </a:rPr>
              <a:t>perks</a:t>
            </a:r>
            <a:r>
              <a:rPr lang="en">
                <a:latin typeface="Karla"/>
                <a:ea typeface="Karla"/>
                <a:cs typeface="Karla"/>
                <a:sym typeface="Karla"/>
              </a:rPr>
              <a:t>, choosing the right card network comes down to what the customer values most.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p:nvPr/>
        </p:nvSpPr>
        <p:spPr>
          <a:xfrm>
            <a:off x="0" y="-31800"/>
            <a:ext cx="4593300" cy="5207100"/>
          </a:xfrm>
          <a:prstGeom prst="rect">
            <a:avLst/>
          </a:prstGeom>
          <a:solidFill>
            <a:schemeClr val="accent5"/>
          </a:solidFill>
          <a:ln>
            <a:noFill/>
          </a:ln>
        </p:spPr>
        <p:txBody>
          <a:bodyPr anchorCtr="0" anchor="ctr" bIns="68575" lIns="68575" rIns="68575" tIns="68575">
            <a:noAutofit/>
          </a:bodyPr>
          <a:lstStyle/>
          <a:p>
            <a:pPr lvl="0" rtl="0">
              <a:spcBef>
                <a:spcPts val="0"/>
              </a:spcBef>
              <a:buNone/>
            </a:pPr>
            <a:r>
              <a:t/>
            </a:r>
            <a:endParaRPr sz="1100"/>
          </a:p>
        </p:txBody>
      </p:sp>
      <p:sp>
        <p:nvSpPr>
          <p:cNvPr id="446" name="Shape 446"/>
          <p:cNvSpPr txBox="1"/>
          <p:nvPr/>
        </p:nvSpPr>
        <p:spPr>
          <a:xfrm>
            <a:off x="335450" y="2760709"/>
            <a:ext cx="4138800" cy="419700"/>
          </a:xfrm>
          <a:prstGeom prst="rect">
            <a:avLst/>
          </a:prstGeom>
          <a:noFill/>
          <a:ln>
            <a:noFill/>
          </a:ln>
        </p:spPr>
        <p:txBody>
          <a:bodyPr anchorCtr="0" anchor="t" bIns="68575" lIns="68575" rIns="68575" tIns="68575">
            <a:noAutofit/>
          </a:bodyPr>
          <a:lstStyle/>
          <a:p>
            <a:pPr indent="-342900" lvl="0" marL="457200" rtl="0">
              <a:spcBef>
                <a:spcPts val="0"/>
              </a:spcBef>
              <a:buSzPct val="100000"/>
              <a:buFont typeface="Karla"/>
              <a:buChar char="●"/>
            </a:pPr>
            <a:r>
              <a:rPr lang="en" sz="1800">
                <a:latin typeface="Karla"/>
                <a:ea typeface="Karla"/>
                <a:cs typeface="Karla"/>
                <a:sym typeface="Karla"/>
              </a:rPr>
              <a:t>More efficient use of her assets</a:t>
            </a:r>
          </a:p>
        </p:txBody>
      </p:sp>
      <p:sp>
        <p:nvSpPr>
          <p:cNvPr id="447" name="Shape 447"/>
          <p:cNvSpPr txBox="1"/>
          <p:nvPr/>
        </p:nvSpPr>
        <p:spPr>
          <a:xfrm>
            <a:off x="335450" y="3472569"/>
            <a:ext cx="4138800" cy="419700"/>
          </a:xfrm>
          <a:prstGeom prst="rect">
            <a:avLst/>
          </a:prstGeom>
          <a:noFill/>
          <a:ln>
            <a:noFill/>
          </a:ln>
        </p:spPr>
        <p:txBody>
          <a:bodyPr anchorCtr="0" anchor="t" bIns="68575" lIns="68575" rIns="68575" tIns="68575">
            <a:noAutofit/>
          </a:bodyPr>
          <a:lstStyle/>
          <a:p>
            <a:pPr indent="-342900" lvl="0" marL="457200" rtl="0">
              <a:spcBef>
                <a:spcPts val="0"/>
              </a:spcBef>
              <a:buSzPct val="100000"/>
              <a:buFont typeface="Karla"/>
              <a:buChar char="●"/>
            </a:pPr>
            <a:r>
              <a:rPr lang="en" sz="1800">
                <a:latin typeface="Karla"/>
                <a:ea typeface="Karla"/>
                <a:cs typeface="Karla"/>
                <a:sym typeface="Karla"/>
              </a:rPr>
              <a:t>Risk taking</a:t>
            </a:r>
          </a:p>
        </p:txBody>
      </p:sp>
      <p:pic>
        <p:nvPicPr>
          <p:cNvPr id="448" name="Shape 448"/>
          <p:cNvPicPr preferRelativeResize="0"/>
          <p:nvPr/>
        </p:nvPicPr>
        <p:blipFill>
          <a:blip r:embed="rId3">
            <a:alphaModFix/>
          </a:blip>
          <a:stretch>
            <a:fillRect/>
          </a:stretch>
        </p:blipFill>
        <p:spPr>
          <a:xfrm>
            <a:off x="1128500" y="789325"/>
            <a:ext cx="2081975" cy="1249176"/>
          </a:xfrm>
          <a:prstGeom prst="rect">
            <a:avLst/>
          </a:prstGeom>
          <a:noFill/>
          <a:ln>
            <a:noFill/>
          </a:ln>
        </p:spPr>
      </p:pic>
      <p:sp>
        <p:nvSpPr>
          <p:cNvPr id="449" name="Shape 449"/>
          <p:cNvSpPr txBox="1"/>
          <p:nvPr/>
        </p:nvSpPr>
        <p:spPr>
          <a:xfrm>
            <a:off x="5162900" y="3472569"/>
            <a:ext cx="4138800" cy="419700"/>
          </a:xfrm>
          <a:prstGeom prst="rect">
            <a:avLst/>
          </a:prstGeom>
          <a:noFill/>
          <a:ln>
            <a:noFill/>
          </a:ln>
        </p:spPr>
        <p:txBody>
          <a:bodyPr anchorCtr="0" anchor="t" bIns="68575" lIns="68575" rIns="68575" tIns="68575">
            <a:noAutofit/>
          </a:bodyPr>
          <a:lstStyle/>
          <a:p>
            <a:pPr indent="-342900" lvl="0" marL="457200" rtl="0">
              <a:spcBef>
                <a:spcPts val="0"/>
              </a:spcBef>
              <a:buSzPct val="100000"/>
              <a:buFont typeface="Karla"/>
              <a:buChar char="●"/>
            </a:pPr>
            <a:r>
              <a:rPr lang="en" sz="1800">
                <a:latin typeface="Karla"/>
                <a:ea typeface="Karla"/>
                <a:cs typeface="Karla"/>
                <a:sym typeface="Karla"/>
              </a:rPr>
              <a:t>Low debt</a:t>
            </a:r>
          </a:p>
        </p:txBody>
      </p:sp>
      <p:sp>
        <p:nvSpPr>
          <p:cNvPr id="450" name="Shape 450"/>
          <p:cNvSpPr txBox="1"/>
          <p:nvPr/>
        </p:nvSpPr>
        <p:spPr>
          <a:xfrm>
            <a:off x="5162900" y="2760694"/>
            <a:ext cx="4138800" cy="419700"/>
          </a:xfrm>
          <a:prstGeom prst="rect">
            <a:avLst/>
          </a:prstGeom>
          <a:noFill/>
          <a:ln>
            <a:noFill/>
          </a:ln>
        </p:spPr>
        <p:txBody>
          <a:bodyPr anchorCtr="0" anchor="t" bIns="68575" lIns="68575" rIns="68575" tIns="68575">
            <a:noAutofit/>
          </a:bodyPr>
          <a:lstStyle/>
          <a:p>
            <a:pPr indent="-342900" lvl="0" marL="457200" rtl="0">
              <a:spcBef>
                <a:spcPts val="0"/>
              </a:spcBef>
              <a:buSzPct val="100000"/>
              <a:buFont typeface="Karla"/>
              <a:buChar char="●"/>
            </a:pPr>
            <a:r>
              <a:rPr lang="en" sz="1800">
                <a:latin typeface="Karla"/>
                <a:ea typeface="Karla"/>
                <a:cs typeface="Karla"/>
                <a:sym typeface="Karla"/>
              </a:rPr>
              <a:t>Operating more efficiently</a:t>
            </a:r>
          </a:p>
        </p:txBody>
      </p:sp>
      <p:pic>
        <p:nvPicPr>
          <p:cNvPr id="451" name="Shape 451"/>
          <p:cNvPicPr preferRelativeResize="0"/>
          <p:nvPr/>
        </p:nvPicPr>
        <p:blipFill>
          <a:blip r:embed="rId4">
            <a:alphaModFix/>
          </a:blip>
          <a:stretch>
            <a:fillRect/>
          </a:stretch>
        </p:blipFill>
        <p:spPr>
          <a:xfrm>
            <a:off x="5648934" y="860487"/>
            <a:ext cx="2545829" cy="11068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pic>
        <p:nvPicPr>
          <p:cNvPr id="456" name="Shape 456"/>
          <p:cNvPicPr preferRelativeResize="0"/>
          <p:nvPr/>
        </p:nvPicPr>
        <p:blipFill rotWithShape="1">
          <a:blip r:embed="rId3">
            <a:alphaModFix/>
          </a:blip>
          <a:srcRect b="0" l="0" r="0" t="18566"/>
          <a:stretch/>
        </p:blipFill>
        <p:spPr>
          <a:xfrm>
            <a:off x="0" y="868700"/>
            <a:ext cx="9144000" cy="4274799"/>
          </a:xfrm>
          <a:prstGeom prst="rect">
            <a:avLst/>
          </a:prstGeom>
          <a:noFill/>
          <a:ln>
            <a:noFill/>
          </a:ln>
        </p:spPr>
      </p:pic>
      <p:sp>
        <p:nvSpPr>
          <p:cNvPr id="457" name="Shape 457"/>
          <p:cNvSpPr/>
          <p:nvPr/>
        </p:nvSpPr>
        <p:spPr>
          <a:xfrm>
            <a:off x="0" y="100"/>
            <a:ext cx="9144000" cy="994200"/>
          </a:xfrm>
          <a:prstGeom prst="rect">
            <a:avLst/>
          </a:prstGeom>
          <a:solidFill>
            <a:schemeClr val="dk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8" name="Shape 458"/>
          <p:cNvSpPr txBox="1"/>
          <p:nvPr>
            <p:ph idx="4294967295" type="title"/>
          </p:nvPr>
        </p:nvSpPr>
        <p:spPr>
          <a:xfrm>
            <a:off x="1992152" y="0"/>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rPr>
              <a:t>Back @ the supermarket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REFERENCES</a:t>
            </a:r>
          </a:p>
        </p:txBody>
      </p:sp>
      <p:sp>
        <p:nvSpPr>
          <p:cNvPr id="464" name="Shape 464"/>
          <p:cNvSpPr txBox="1"/>
          <p:nvPr>
            <p:ph idx="1" type="body"/>
          </p:nvPr>
        </p:nvSpPr>
        <p:spPr>
          <a:xfrm>
            <a:off x="311700" y="1164975"/>
            <a:ext cx="8520600" cy="3586200"/>
          </a:xfrm>
          <a:prstGeom prst="rect">
            <a:avLst/>
          </a:prstGeom>
        </p:spPr>
        <p:txBody>
          <a:bodyPr anchorCtr="0" anchor="t" bIns="91425" lIns="91425" rIns="91425" tIns="91425">
            <a:noAutofit/>
          </a:bodyPr>
          <a:lstStyle/>
          <a:p>
            <a:pPr lvl="0" rtl="0">
              <a:lnSpc>
                <a:spcPct val="100000"/>
              </a:lnSpc>
              <a:spcBef>
                <a:spcPts val="1400"/>
              </a:spcBef>
              <a:spcAft>
                <a:spcPts val="200"/>
              </a:spcAft>
              <a:buNone/>
            </a:pPr>
            <a:r>
              <a:rPr lang="en" sz="800">
                <a:solidFill>
                  <a:srgbClr val="000000"/>
                </a:solidFill>
                <a:latin typeface="Karla"/>
                <a:ea typeface="Karla"/>
                <a:cs typeface="Karla"/>
                <a:sym typeface="Karla"/>
              </a:rPr>
              <a:t>https://ycharts.com/companies/MA/eps_ttm</a:t>
            </a:r>
          </a:p>
          <a:p>
            <a:pPr lvl="0" rtl="0">
              <a:lnSpc>
                <a:spcPct val="100000"/>
              </a:lnSpc>
              <a:spcBef>
                <a:spcPts val="0"/>
              </a:spcBef>
              <a:spcAft>
                <a:spcPts val="0"/>
              </a:spcAft>
              <a:buNone/>
            </a:pPr>
            <a:r>
              <a:rPr lang="en" sz="800">
                <a:solidFill>
                  <a:srgbClr val="000000"/>
                </a:solidFill>
                <a:latin typeface="Karla"/>
                <a:ea typeface="Karla"/>
                <a:cs typeface="Karla"/>
                <a:sym typeface="Karla"/>
              </a:rPr>
              <a:t>http://newsroom.mastercard.com/press-releases/mastercard-completes-acquisition-of-provus-the-leading-independent-turkish-payment-solutions-provider/</a:t>
            </a:r>
          </a:p>
          <a:p>
            <a:pPr lvl="0" rtl="0">
              <a:lnSpc>
                <a:spcPct val="100000"/>
              </a:lnSpc>
              <a:spcBef>
                <a:spcPts val="0"/>
              </a:spcBef>
              <a:spcAft>
                <a:spcPts val="0"/>
              </a:spcAft>
              <a:buNone/>
            </a:pPr>
            <a:r>
              <a:rPr lang="en" sz="800">
                <a:solidFill>
                  <a:srgbClr val="000000"/>
                </a:solidFill>
                <a:latin typeface="Karla"/>
                <a:ea typeface="Karla"/>
                <a:cs typeface="Karla"/>
                <a:sym typeface="Karla"/>
              </a:rPr>
              <a:t>http://newsroom.mastercard.com/press-releases/mastercard-announces-acquisition-of-applied-predictive-technologies/</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http://www.medianama.com/2014/02/223-sam-pitrodas-wallet-service-company-c-sam-acquired-by-mastercard/</a:t>
            </a:r>
          </a:p>
          <a:p>
            <a:pPr lvl="0" rtl="0">
              <a:lnSpc>
                <a:spcPct val="100000"/>
              </a:lnSpc>
              <a:spcBef>
                <a:spcPts val="0"/>
              </a:spcBef>
              <a:spcAft>
                <a:spcPts val="0"/>
              </a:spcAft>
              <a:buNone/>
            </a:pPr>
            <a:r>
              <a:rPr lang="en" sz="800">
                <a:solidFill>
                  <a:srgbClr val="000000"/>
                </a:solidFill>
                <a:latin typeface="Karla"/>
                <a:ea typeface="Karla"/>
                <a:cs typeface="Karla"/>
                <a:sym typeface="Karla"/>
              </a:rPr>
              <a:t>http://finance.yahoo.com/q/bs?s=V&amp;annual</a:t>
            </a:r>
          </a:p>
          <a:p>
            <a:pPr lvl="0" rtl="0">
              <a:lnSpc>
                <a:spcPct val="100000"/>
              </a:lnSpc>
              <a:spcBef>
                <a:spcPts val="0"/>
              </a:spcBef>
              <a:spcAft>
                <a:spcPts val="0"/>
              </a:spcAft>
              <a:buNone/>
            </a:pPr>
            <a:r>
              <a:rPr lang="en" sz="800">
                <a:solidFill>
                  <a:srgbClr val="000000"/>
                </a:solidFill>
                <a:latin typeface="Karla"/>
                <a:ea typeface="Karla"/>
                <a:cs typeface="Karla"/>
                <a:sym typeface="Karla"/>
              </a:rPr>
              <a:t>https://hbr.org/2010/03/the-best-way-to-measure-compan.html</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http://www.investopedia.com/terms/c/currentratio.asp#ixzz438uS8SgR</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http://www.investopedia.com/terms/a/acidtest.asp</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http://www.investopedia.com/terms/p/profitmargin.asp</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http://www.investopedia.com/terms/o/operatingmargin.asp</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http://www.bloomberg.com/news/articles/2015-10-25/usaa-drops-mastercard-in-favor-of-visa-for-credit-debit-cards</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http://www.bloomberg.com/news/articles/2015-03-04/citigroup-reaches-10-year-deal-with-mastercard-on-consumer-cards</a:t>
            </a:r>
          </a:p>
          <a:p>
            <a:pPr lvl="0" rtl="0">
              <a:lnSpc>
                <a:spcPct val="100000"/>
              </a:lnSpc>
              <a:spcBef>
                <a:spcPts val="0"/>
              </a:spcBef>
              <a:spcAft>
                <a:spcPts val="0"/>
              </a:spcAft>
              <a:buNone/>
            </a:pPr>
            <a:r>
              <a:rPr lang="en" sz="800">
                <a:solidFill>
                  <a:srgbClr val="000000"/>
                </a:solidFill>
                <a:latin typeface="Karla"/>
                <a:ea typeface="Karla"/>
                <a:cs typeface="Karla"/>
                <a:sym typeface="Karla"/>
              </a:rPr>
              <a:t>http://pressreleases.visa.com/phoenix.zhtml?c=215693&amp;p=irol-newsarticlePR&amp;ID=1789390</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http://www.wsj.com/articles/american-express-to-lose-costco-exclusivity-1423746408</a:t>
            </a:r>
          </a:p>
          <a:p>
            <a:pPr lvl="0" rtl="0">
              <a:lnSpc>
                <a:spcPct val="100000"/>
              </a:lnSpc>
              <a:spcBef>
                <a:spcPts val="0"/>
              </a:spcBef>
              <a:spcAft>
                <a:spcPts val="0"/>
              </a:spcAft>
              <a:buNone/>
            </a:pPr>
            <a:r>
              <a:rPr lang="en" sz="800">
                <a:solidFill>
                  <a:srgbClr val="000000"/>
                </a:solidFill>
                <a:latin typeface="Karla"/>
                <a:ea typeface="Karla"/>
                <a:cs typeface="Karla"/>
                <a:sym typeface="Karla"/>
              </a:rPr>
              <a:t>https://upload.wikimedia.org/wikipedia/commons/thumb/b/b7/MasterCard_Logo.svg/2000px-MasterCard_Logo.svg.png</a:t>
            </a:r>
          </a:p>
          <a:p>
            <a:pPr lvl="0" rtl="0">
              <a:lnSpc>
                <a:spcPct val="100000"/>
              </a:lnSpc>
              <a:spcBef>
                <a:spcPts val="0"/>
              </a:spcBef>
              <a:spcAft>
                <a:spcPts val="0"/>
              </a:spcAft>
              <a:buNone/>
            </a:pPr>
            <a:r>
              <a:rPr lang="en" sz="800">
                <a:solidFill>
                  <a:srgbClr val="000000"/>
                </a:solidFill>
                <a:latin typeface="Karla"/>
                <a:ea typeface="Karla"/>
                <a:cs typeface="Karla"/>
                <a:sym typeface="Karla"/>
              </a:rPr>
              <a:t>https://gavi.nl/media/wysiwyg/visa-logo-high-resolution.jpg</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http://www.wsj.com/articles/mastercard-to-buy-analytics-company-applied-predictive-tech-for-600-million-1430165677</a:t>
            </a:r>
          </a:p>
          <a:p>
            <a:pPr lvl="0" rtl="0">
              <a:lnSpc>
                <a:spcPct val="100000"/>
              </a:lnSpc>
              <a:spcBef>
                <a:spcPts val="0"/>
              </a:spcBef>
              <a:spcAft>
                <a:spcPts val="0"/>
              </a:spcAft>
              <a:buNone/>
            </a:pPr>
            <a:r>
              <a:rPr lang="en" sz="800">
                <a:solidFill>
                  <a:srgbClr val="000000"/>
                </a:solidFill>
                <a:latin typeface="Karla"/>
                <a:ea typeface="Karla"/>
                <a:cs typeface="Karla"/>
                <a:sym typeface="Karla"/>
              </a:rPr>
              <a:t>https://ibsintelligence.com/ibs-journal/ibs-news/russia-launches-payment-card-to-rival-visa-and-mastercard/</a:t>
            </a:r>
          </a:p>
          <a:p>
            <a:pPr lvl="0" rtl="0">
              <a:lnSpc>
                <a:spcPct val="100000"/>
              </a:lnSpc>
              <a:spcBef>
                <a:spcPts val="0"/>
              </a:spcBef>
              <a:spcAft>
                <a:spcPts val="0"/>
              </a:spcAft>
              <a:buNone/>
            </a:pPr>
            <a:r>
              <a:rPr lang="en" sz="800">
                <a:solidFill>
                  <a:srgbClr val="000000"/>
                </a:solidFill>
                <a:latin typeface="Karla"/>
                <a:ea typeface="Karla"/>
                <a:cs typeface="Karla"/>
                <a:sym typeface="Karla"/>
              </a:rPr>
              <a:t>http://www.zacks.com/stock/news/145204/visa-v-or-mastercard-ma-which-is-the-better-stock</a:t>
            </a:r>
          </a:p>
          <a:p>
            <a:pPr lvl="0" rtl="0">
              <a:lnSpc>
                <a:spcPct val="100000"/>
              </a:lnSpc>
              <a:spcBef>
                <a:spcPts val="0"/>
              </a:spcBef>
              <a:spcAft>
                <a:spcPts val="0"/>
              </a:spcAft>
              <a:buNone/>
            </a:pPr>
            <a:r>
              <a:rPr lang="en" sz="800">
                <a:solidFill>
                  <a:srgbClr val="000000"/>
                </a:solidFill>
                <a:latin typeface="Karla"/>
                <a:ea typeface="Karla"/>
                <a:cs typeface="Karla"/>
                <a:sym typeface="Karla"/>
              </a:rPr>
              <a:t>https://sg.finance.yahoo.com/q/ks?s=V</a:t>
            </a:r>
          </a:p>
          <a:p>
            <a:pPr lvl="0" rtl="0">
              <a:lnSpc>
                <a:spcPct val="100000"/>
              </a:lnSpc>
              <a:spcBef>
                <a:spcPts val="0"/>
              </a:spcBef>
              <a:spcAft>
                <a:spcPts val="0"/>
              </a:spcAft>
              <a:buNone/>
            </a:pPr>
            <a:r>
              <a:rPr lang="en" sz="800">
                <a:solidFill>
                  <a:srgbClr val="000000"/>
                </a:solidFill>
                <a:latin typeface="Karla"/>
                <a:ea typeface="Karla"/>
                <a:cs typeface="Karla"/>
                <a:sym typeface="Karla"/>
              </a:rPr>
              <a:t>https://sg.finance.yahoo.com/q/ks?s=ma&amp;ql=1</a:t>
            </a:r>
          </a:p>
          <a:p>
            <a:pPr lvl="0" rtl="0">
              <a:lnSpc>
                <a:spcPct val="100000"/>
              </a:lnSpc>
              <a:spcBef>
                <a:spcPts val="0"/>
              </a:spcBef>
              <a:spcAft>
                <a:spcPts val="0"/>
              </a:spcAft>
              <a:buNone/>
            </a:pPr>
            <a:r>
              <a:rPr lang="en" sz="800">
                <a:solidFill>
                  <a:srgbClr val="000000"/>
                </a:solidFill>
                <a:latin typeface="Karla"/>
                <a:ea typeface="Karla"/>
                <a:cs typeface="Karla"/>
                <a:sym typeface="Karla"/>
                <a:hlinkClick r:id="rId3"/>
              </a:rPr>
              <a:t>https://apenquotes.wordpress.com/2015/09/21/visa-its-everywhere-you-want-to-be/</a:t>
            </a:r>
          </a:p>
          <a:p>
            <a:pPr lvl="0" rtl="0">
              <a:lnSpc>
                <a:spcPct val="100000"/>
              </a:lnSpc>
              <a:spcBef>
                <a:spcPts val="0"/>
              </a:spcBef>
              <a:buNone/>
            </a:pPr>
            <a:r>
              <a:rPr lang="en" sz="800">
                <a:solidFill>
                  <a:srgbClr val="000000"/>
                </a:solidFill>
                <a:latin typeface="Karla"/>
                <a:ea typeface="Karla"/>
                <a:cs typeface="Karla"/>
                <a:sym typeface="Karla"/>
              </a:rPr>
              <a:t>http://www.investopedia.com/articles/personal-finance/020215/visa-vs-mastercard-there-difference.asp</a:t>
            </a:r>
          </a:p>
          <a:p>
            <a:pPr lvl="0" rtl="0">
              <a:lnSpc>
                <a:spcPct val="100000"/>
              </a:lnSpc>
              <a:spcBef>
                <a:spcPts val="0"/>
              </a:spcBef>
              <a:buNone/>
            </a:pPr>
            <a:r>
              <a:rPr lang="en" sz="800">
                <a:solidFill>
                  <a:srgbClr val="000000"/>
                </a:solidFill>
                <a:latin typeface="Karla"/>
                <a:ea typeface="Karla"/>
                <a:cs typeface="Karla"/>
                <a:sym typeface="Karla"/>
              </a:rPr>
              <a:t> </a:t>
            </a:r>
          </a:p>
          <a:p>
            <a:pPr lvl="0" rtl="0">
              <a:lnSpc>
                <a:spcPct val="100000"/>
              </a:lnSpc>
              <a:spcBef>
                <a:spcPts val="0"/>
              </a:spcBef>
              <a:spcAft>
                <a:spcPts val="0"/>
              </a:spcAft>
              <a:buNone/>
            </a:pPr>
            <a:r>
              <a:t/>
            </a:r>
            <a:endParaRPr sz="800" u="sng">
              <a:solidFill>
                <a:srgbClr val="6B9F25"/>
              </a:solidFill>
              <a:latin typeface="Karla"/>
              <a:ea typeface="Karla"/>
              <a:cs typeface="Karla"/>
              <a:sym typeface="Karla"/>
              <a:hlinkClick r:id="rId4"/>
            </a:endParaRPr>
          </a:p>
          <a:p>
            <a:pPr lvl="0" rtl="0">
              <a:lnSpc>
                <a:spcPct val="100000"/>
              </a:lnSpc>
              <a:spcBef>
                <a:spcPts val="0"/>
              </a:spcBef>
              <a:spcAft>
                <a:spcPts val="0"/>
              </a:spcAft>
              <a:buNone/>
            </a:pPr>
            <a:r>
              <a:t/>
            </a:r>
            <a:endParaRPr sz="800">
              <a:solidFill>
                <a:srgbClr val="000000"/>
              </a:solidFill>
              <a:latin typeface="Karla"/>
              <a:ea typeface="Karla"/>
              <a:cs typeface="Karla"/>
              <a:sym typeface="Karla"/>
            </a:endParaRPr>
          </a:p>
          <a:p>
            <a:pPr lvl="0">
              <a:lnSpc>
                <a:spcPct val="100000"/>
              </a:lnSpc>
              <a:spcBef>
                <a:spcPts val="0"/>
              </a:spcBef>
              <a:buNone/>
            </a:pPr>
            <a:r>
              <a:t/>
            </a:r>
            <a:endParaRPr sz="800">
              <a:solidFill>
                <a:srgbClr val="000000"/>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p:nvPr/>
        </p:nvSpPr>
        <p:spPr>
          <a:xfrm>
            <a:off x="0" y="0"/>
            <a:ext cx="9144000" cy="1016700"/>
          </a:xfrm>
          <a:prstGeom prst="rect">
            <a:avLst/>
          </a:prstGeom>
          <a:solidFill>
            <a:schemeClr val="dk2"/>
          </a:solidFill>
          <a:ln>
            <a:noFill/>
          </a:ln>
        </p:spPr>
        <p:txBody>
          <a:bodyPr anchorCtr="0" anchor="ctr" bIns="68575" lIns="68575" rIns="68575" tIns="68575">
            <a:noAutofit/>
          </a:bodyPr>
          <a:lstStyle/>
          <a:p>
            <a:pPr lvl="0" rtl="0">
              <a:spcBef>
                <a:spcPts val="0"/>
              </a:spcBef>
              <a:buNone/>
            </a:pPr>
            <a:r>
              <a:t/>
            </a:r>
            <a:endParaRPr/>
          </a:p>
        </p:txBody>
      </p:sp>
      <p:sp>
        <p:nvSpPr>
          <p:cNvPr id="110" name="Shape 110"/>
          <p:cNvSpPr txBox="1"/>
          <p:nvPr>
            <p:ph type="title"/>
          </p:nvPr>
        </p:nvSpPr>
        <p:spPr>
          <a:xfrm>
            <a:off x="325525" y="171450"/>
            <a:ext cx="2714700" cy="683100"/>
          </a:xfrm>
          <a:prstGeom prst="rect">
            <a:avLst/>
          </a:prstGeom>
        </p:spPr>
        <p:txBody>
          <a:bodyPr anchorCtr="0" anchor="ctr" bIns="91425" lIns="91425" rIns="91425" tIns="91425">
            <a:noAutofit/>
          </a:bodyPr>
          <a:lstStyle/>
          <a:p>
            <a:pPr lvl="0" rtl="0" algn="ctr">
              <a:spcBef>
                <a:spcPts val="0"/>
              </a:spcBef>
              <a:buNone/>
            </a:pPr>
            <a:r>
              <a:rPr lang="en" sz="2400">
                <a:solidFill>
                  <a:srgbClr val="FFFFFF"/>
                </a:solidFill>
                <a:latin typeface="Oswald"/>
                <a:ea typeface="Oswald"/>
                <a:cs typeface="Oswald"/>
                <a:sym typeface="Oswald"/>
              </a:rPr>
              <a:t>Mastercard vs. Visa</a:t>
            </a:r>
          </a:p>
        </p:txBody>
      </p:sp>
      <p:graphicFrame>
        <p:nvGraphicFramePr>
          <p:cNvPr id="111" name="Shape 111"/>
          <p:cNvGraphicFramePr/>
          <p:nvPr/>
        </p:nvGraphicFramePr>
        <p:xfrm>
          <a:off x="545575" y="1992475"/>
          <a:ext cx="3000000" cy="3000000"/>
        </p:xfrm>
        <a:graphic>
          <a:graphicData uri="http://schemas.openxmlformats.org/drawingml/2006/table">
            <a:tbl>
              <a:tblPr>
                <a:noFill/>
                <a:tableStyleId>{1F7FC01E-66C7-48BF-BE3B-5F92B27DEABA}</a:tableStyleId>
              </a:tblPr>
              <a:tblGrid>
                <a:gridCol w="2819925"/>
                <a:gridCol w="2413000"/>
                <a:gridCol w="2413000"/>
              </a:tblGrid>
              <a:tr h="381000">
                <a:tc>
                  <a:txBody>
                    <a:bodyPr>
                      <a:noAutofit/>
                    </a:bodyPr>
                    <a:lstStyle/>
                    <a:p>
                      <a:pPr lvl="0" rtl="0" algn="r">
                        <a:spcBef>
                          <a:spcPts val="0"/>
                        </a:spcBef>
                        <a:buNone/>
                      </a:pPr>
                      <a:r>
                        <a:t/>
                      </a:r>
                      <a:endParaRPr>
                        <a:latin typeface="Karla"/>
                        <a:ea typeface="Karla"/>
                        <a:cs typeface="Karla"/>
                        <a:sym typeface="Karla"/>
                      </a:endParaRP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t/>
                      </a:r>
                      <a:endParaRPr b="1">
                        <a:latin typeface="Karla"/>
                        <a:ea typeface="Karla"/>
                        <a:cs typeface="Karla"/>
                        <a:sym typeface="Karla"/>
                      </a:endParaRP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t/>
                      </a:r>
                      <a:endParaRPr b="1">
                        <a:latin typeface="Karla"/>
                        <a:ea typeface="Karla"/>
                        <a:cs typeface="Karla"/>
                        <a:sym typeface="Karla"/>
                      </a:endParaRP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a:latin typeface="Karla"/>
                          <a:ea typeface="Karla"/>
                          <a:cs typeface="Karla"/>
                          <a:sym typeface="Karla"/>
                        </a:rPr>
                        <a:t>No. of countries</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210</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200</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81000">
                <a:tc>
                  <a:txBody>
                    <a:bodyPr>
                      <a:noAutofit/>
                    </a:bodyPr>
                    <a:lstStyle/>
                    <a:p>
                      <a:pPr lvl="0" algn="r">
                        <a:spcBef>
                          <a:spcPts val="0"/>
                        </a:spcBef>
                        <a:buNone/>
                      </a:pPr>
                      <a:r>
                        <a:rPr b="1" lang="en">
                          <a:latin typeface="Karla"/>
                          <a:ea typeface="Karla"/>
                          <a:cs typeface="Karla"/>
                          <a:sym typeface="Karla"/>
                        </a:rPr>
                        <a:t>Founding yea</a:t>
                      </a:r>
                      <a:r>
                        <a:rPr lang="en">
                          <a:latin typeface="Karla"/>
                          <a:ea typeface="Karla"/>
                          <a:cs typeface="Karla"/>
                          <a:sym typeface="Karla"/>
                        </a:rPr>
                        <a:t>r</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1966</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1970</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81000">
                <a:tc>
                  <a:txBody>
                    <a:bodyPr>
                      <a:noAutofit/>
                    </a:bodyPr>
                    <a:lstStyle/>
                    <a:p>
                      <a:pPr lvl="0" algn="r">
                        <a:spcBef>
                          <a:spcPts val="0"/>
                        </a:spcBef>
                        <a:buNone/>
                      </a:pPr>
                      <a:r>
                        <a:rPr b="1" lang="en">
                          <a:latin typeface="Karla"/>
                          <a:ea typeface="Karla"/>
                          <a:cs typeface="Karla"/>
                          <a:sym typeface="Karla"/>
                        </a:rPr>
                        <a:t>Market capitalization</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97 billion</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168 billion</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a:latin typeface="Karla"/>
                          <a:ea typeface="Karla"/>
                          <a:cs typeface="Karla"/>
                          <a:sym typeface="Karla"/>
                        </a:rPr>
                        <a:t>Enterprise value</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93 billion</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164 billion</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59850">
                <a:tc>
                  <a:txBody>
                    <a:bodyPr>
                      <a:noAutofit/>
                    </a:bodyPr>
                    <a:lstStyle/>
                    <a:p>
                      <a:pPr lvl="0" rtl="0" algn="r">
                        <a:spcBef>
                          <a:spcPts val="0"/>
                        </a:spcBef>
                        <a:buNone/>
                      </a:pPr>
                      <a:r>
                        <a:rPr b="1" lang="en">
                          <a:latin typeface="Karla"/>
                          <a:ea typeface="Karla"/>
                          <a:cs typeface="Karla"/>
                          <a:sym typeface="Karla"/>
                        </a:rPr>
                        <a:t>Stock Price </a:t>
                      </a:r>
                      <a:r>
                        <a:rPr b="1" lang="en" sz="1000">
                          <a:latin typeface="Karla"/>
                          <a:ea typeface="Karla"/>
                          <a:cs typeface="Karla"/>
                          <a:sym typeface="Karla"/>
                        </a:rPr>
                        <a:t>(200-Day Moving Average)</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b="1" lang="en" u="sng">
                          <a:solidFill>
                            <a:srgbClr val="FF0000"/>
                          </a:solidFill>
                          <a:latin typeface="Karla"/>
                          <a:ea typeface="Karla"/>
                          <a:cs typeface="Karla"/>
                          <a:sym typeface="Karla"/>
                        </a:rPr>
                        <a:t>93.13</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b="1" lang="en" u="sng">
                          <a:solidFill>
                            <a:srgbClr val="FF0000"/>
                          </a:solidFill>
                          <a:latin typeface="Karla"/>
                          <a:ea typeface="Karla"/>
                          <a:cs typeface="Karla"/>
                          <a:sym typeface="Karla"/>
                        </a:rPr>
                        <a:t>74.33</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81000">
                <a:tc>
                  <a:txBody>
                    <a:bodyPr>
                      <a:noAutofit/>
                    </a:bodyPr>
                    <a:lstStyle/>
                    <a:p>
                      <a:pPr lvl="0" rtl="0" algn="r">
                        <a:spcBef>
                          <a:spcPts val="0"/>
                        </a:spcBef>
                        <a:buNone/>
                      </a:pPr>
                      <a:r>
                        <a:rPr b="1" lang="en">
                          <a:latin typeface="Karla"/>
                          <a:ea typeface="Karla"/>
                          <a:cs typeface="Karla"/>
                          <a:sym typeface="Karla"/>
                        </a:rPr>
                        <a:t>Tiers of benefits</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3</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lvl="0" algn="ctr">
                        <a:spcBef>
                          <a:spcPts val="0"/>
                        </a:spcBef>
                        <a:buNone/>
                      </a:pPr>
                      <a:r>
                        <a:rPr lang="en">
                          <a:latin typeface="Karla"/>
                          <a:ea typeface="Karla"/>
                          <a:cs typeface="Karla"/>
                          <a:sym typeface="Karla"/>
                        </a:rPr>
                        <a:t>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pic>
        <p:nvPicPr>
          <p:cNvPr id="112" name="Shape 112"/>
          <p:cNvPicPr preferRelativeResize="0"/>
          <p:nvPr/>
        </p:nvPicPr>
        <p:blipFill>
          <a:blip r:embed="rId3">
            <a:alphaModFix/>
          </a:blip>
          <a:stretch>
            <a:fillRect/>
          </a:stretch>
        </p:blipFill>
        <p:spPr>
          <a:xfrm>
            <a:off x="3769883" y="1256250"/>
            <a:ext cx="1604210" cy="962526"/>
          </a:xfrm>
          <a:prstGeom prst="rect">
            <a:avLst/>
          </a:prstGeom>
          <a:noFill/>
          <a:ln>
            <a:noFill/>
          </a:ln>
        </p:spPr>
      </p:pic>
      <p:pic>
        <p:nvPicPr>
          <p:cNvPr id="113" name="Shape 113"/>
          <p:cNvPicPr preferRelativeResize="0"/>
          <p:nvPr/>
        </p:nvPicPr>
        <p:blipFill>
          <a:blip r:embed="rId4">
            <a:alphaModFix/>
          </a:blip>
          <a:stretch>
            <a:fillRect/>
          </a:stretch>
        </p:blipFill>
        <p:spPr>
          <a:xfrm>
            <a:off x="6139624" y="1519750"/>
            <a:ext cx="1708572" cy="71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p:nvPr/>
        </p:nvSpPr>
        <p:spPr>
          <a:xfrm>
            <a:off x="56" y="-6"/>
            <a:ext cx="9144000" cy="5143500"/>
          </a:xfrm>
          <a:prstGeom prst="rect">
            <a:avLst/>
          </a:prstGeom>
          <a:solidFill>
            <a:schemeClr val="dk2"/>
          </a:solidFill>
          <a:ln>
            <a:noFill/>
          </a:ln>
        </p:spPr>
        <p:txBody>
          <a:bodyPr anchorCtr="0" anchor="ctr" bIns="68575" lIns="68575" rIns="68575" tIns="68575">
            <a:noAutofit/>
          </a:bodyPr>
          <a:lstStyle/>
          <a:p>
            <a:pPr lvl="0" rtl="0">
              <a:spcBef>
                <a:spcPts val="0"/>
              </a:spcBef>
              <a:buNone/>
            </a:pPr>
            <a:r>
              <a:t/>
            </a:r>
            <a:endParaRPr/>
          </a:p>
        </p:txBody>
      </p:sp>
      <p:sp>
        <p:nvSpPr>
          <p:cNvPr id="119" name="Shape 119"/>
          <p:cNvSpPr txBox="1"/>
          <p:nvPr>
            <p:ph type="title"/>
          </p:nvPr>
        </p:nvSpPr>
        <p:spPr>
          <a:xfrm>
            <a:off x="2090750" y="1709425"/>
            <a:ext cx="4962600" cy="1709700"/>
          </a:xfrm>
          <a:prstGeom prst="rect">
            <a:avLst/>
          </a:prstGeom>
        </p:spPr>
        <p:txBody>
          <a:bodyPr anchorCtr="0" anchor="ctr" bIns="91425" lIns="91425" rIns="91425" tIns="91425">
            <a:noAutofit/>
          </a:bodyPr>
          <a:lstStyle/>
          <a:p>
            <a:pPr lvl="0" rtl="0" algn="ctr">
              <a:spcBef>
                <a:spcPts val="0"/>
              </a:spcBef>
              <a:buNone/>
            </a:pPr>
            <a:r>
              <a:rPr lang="en" sz="2400">
                <a:solidFill>
                  <a:schemeClr val="lt1"/>
                </a:solidFill>
                <a:latin typeface="Oswald"/>
                <a:ea typeface="Oswald"/>
                <a:cs typeface="Oswald"/>
                <a:sym typeface="Oswald"/>
              </a:rPr>
              <a:t>What causes the difference between the stock prices of the two companies?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p:nvPr/>
        </p:nvSpPr>
        <p:spPr>
          <a:xfrm>
            <a:off x="6" y="-6"/>
            <a:ext cx="9144000" cy="5143500"/>
          </a:xfrm>
          <a:prstGeom prst="rect">
            <a:avLst/>
          </a:prstGeom>
          <a:solidFill>
            <a:schemeClr val="accent2"/>
          </a:solidFill>
          <a:ln>
            <a:noFill/>
          </a:ln>
        </p:spPr>
        <p:txBody>
          <a:bodyPr anchorCtr="0" anchor="ctr" bIns="68575" lIns="68575" rIns="68575" tIns="68575">
            <a:noAutofit/>
          </a:bodyPr>
          <a:lstStyle/>
          <a:p>
            <a:pPr lvl="0">
              <a:spcBef>
                <a:spcPts val="0"/>
              </a:spcBef>
              <a:buNone/>
            </a:pPr>
            <a:r>
              <a:t/>
            </a:r>
            <a:endParaRPr/>
          </a:p>
        </p:txBody>
      </p:sp>
      <p:sp>
        <p:nvSpPr>
          <p:cNvPr id="125" name="Shape 125"/>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Return on Equity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p:nvPr/>
        </p:nvSpPr>
        <p:spPr>
          <a:xfrm>
            <a:off x="4386006" y="-6"/>
            <a:ext cx="4758000" cy="5143500"/>
          </a:xfrm>
          <a:prstGeom prst="rect">
            <a:avLst/>
          </a:prstGeom>
          <a:solidFill>
            <a:schemeClr val="accent2"/>
          </a:solidFill>
          <a:ln>
            <a:noFill/>
          </a:ln>
        </p:spPr>
        <p:txBody>
          <a:bodyPr anchorCtr="0" anchor="ctr" bIns="68575" lIns="68575" rIns="68575" tIns="68575">
            <a:noAutofit/>
          </a:bodyPr>
          <a:lstStyle/>
          <a:p>
            <a:pPr lvl="0" rtl="0">
              <a:spcBef>
                <a:spcPts val="0"/>
              </a:spcBef>
              <a:buNone/>
            </a:pPr>
            <a:r>
              <a:t/>
            </a:r>
            <a:endParaRPr sz="1100"/>
          </a:p>
        </p:txBody>
      </p:sp>
      <p:sp>
        <p:nvSpPr>
          <p:cNvPr id="131" name="Shape 131"/>
          <p:cNvSpPr txBox="1"/>
          <p:nvPr>
            <p:ph type="title"/>
          </p:nvPr>
        </p:nvSpPr>
        <p:spPr>
          <a:xfrm>
            <a:off x="1048400" y="424525"/>
            <a:ext cx="2255700" cy="485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chemeClr val="dk1"/>
              </a:buClr>
              <a:buSzPct val="25000"/>
              <a:buFont typeface="Cambria"/>
              <a:buNone/>
            </a:pPr>
            <a:r>
              <a:rPr lang="en" sz="2400">
                <a:solidFill>
                  <a:schemeClr val="dk2"/>
                </a:solidFill>
                <a:latin typeface="Oswald"/>
                <a:ea typeface="Oswald"/>
                <a:cs typeface="Oswald"/>
                <a:sym typeface="Oswald"/>
              </a:rPr>
              <a:t>Return on Equity</a:t>
            </a:r>
          </a:p>
        </p:txBody>
      </p:sp>
      <p:pic>
        <p:nvPicPr>
          <p:cNvPr descr="Picture1.png" id="132" name="Shape 132"/>
          <p:cNvPicPr preferRelativeResize="0"/>
          <p:nvPr/>
        </p:nvPicPr>
        <p:blipFill rotWithShape="1">
          <a:blip r:embed="rId3">
            <a:alphaModFix/>
          </a:blip>
          <a:srcRect b="0" l="0" r="0" t="15239"/>
          <a:stretch/>
        </p:blipFill>
        <p:spPr>
          <a:xfrm>
            <a:off x="707974" y="1926000"/>
            <a:ext cx="3057274" cy="2571199"/>
          </a:xfrm>
          <a:prstGeom prst="rect">
            <a:avLst/>
          </a:prstGeom>
          <a:noFill/>
          <a:ln>
            <a:noFill/>
          </a:ln>
        </p:spPr>
      </p:pic>
      <p:sp>
        <p:nvSpPr>
          <p:cNvPr id="133" name="Shape 133"/>
          <p:cNvSpPr txBox="1"/>
          <p:nvPr/>
        </p:nvSpPr>
        <p:spPr>
          <a:xfrm>
            <a:off x="4761950" y="1184800"/>
            <a:ext cx="17604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Return on Equity  = </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34" name="Shape 134"/>
          <p:cNvSpPr txBox="1"/>
          <p:nvPr/>
        </p:nvSpPr>
        <p:spPr>
          <a:xfrm>
            <a:off x="6641475" y="1056025"/>
            <a:ext cx="16239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Net income</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sp>
        <p:nvSpPr>
          <p:cNvPr id="135" name="Shape 135"/>
          <p:cNvSpPr txBox="1"/>
          <p:nvPr/>
        </p:nvSpPr>
        <p:spPr>
          <a:xfrm>
            <a:off x="6429575" y="1434025"/>
            <a:ext cx="2101800" cy="3780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Stockholder’s Equity</a:t>
            </a:r>
          </a:p>
          <a:p>
            <a:pPr lvl="0" rtl="0">
              <a:spcBef>
                <a:spcPts val="0"/>
              </a:spcBef>
              <a:buNone/>
            </a:pPr>
            <a:r>
              <a:t/>
            </a:r>
            <a:endParaRPr sz="1400">
              <a:solidFill>
                <a:schemeClr val="lt1"/>
              </a:solidFill>
              <a:latin typeface="Karla"/>
              <a:ea typeface="Karla"/>
              <a:cs typeface="Karla"/>
              <a:sym typeface="Karla"/>
            </a:endParaRPr>
          </a:p>
          <a:p>
            <a:pPr lvl="0" rtl="0">
              <a:spcBef>
                <a:spcPts val="0"/>
              </a:spcBef>
              <a:buNone/>
            </a:pPr>
            <a:r>
              <a:t/>
            </a:r>
            <a:endParaRPr sz="1400">
              <a:solidFill>
                <a:schemeClr val="lt1"/>
              </a:solidFill>
              <a:latin typeface="Karla"/>
              <a:ea typeface="Karla"/>
              <a:cs typeface="Karla"/>
              <a:sym typeface="Karla"/>
            </a:endParaRPr>
          </a:p>
          <a:p>
            <a:pPr indent="0" lvl="0" marL="0" rtl="0">
              <a:spcBef>
                <a:spcPts val="0"/>
              </a:spcBef>
              <a:buNone/>
            </a:pPr>
            <a:r>
              <a:t/>
            </a:r>
            <a:endParaRPr sz="1400">
              <a:solidFill>
                <a:schemeClr val="lt1"/>
              </a:solidFill>
              <a:latin typeface="Karla"/>
              <a:ea typeface="Karla"/>
              <a:cs typeface="Karla"/>
              <a:sym typeface="Karla"/>
            </a:endParaRPr>
          </a:p>
        </p:txBody>
      </p:sp>
      <p:cxnSp>
        <p:nvCxnSpPr>
          <p:cNvPr id="136" name="Shape 136"/>
          <p:cNvCxnSpPr/>
          <p:nvPr/>
        </p:nvCxnSpPr>
        <p:spPr>
          <a:xfrm>
            <a:off x="6469175" y="1434025"/>
            <a:ext cx="1689300" cy="0"/>
          </a:xfrm>
          <a:prstGeom prst="straightConnector1">
            <a:avLst/>
          </a:prstGeom>
          <a:noFill/>
          <a:ln cap="flat" cmpd="sng" w="19050">
            <a:solidFill>
              <a:schemeClr val="lt1"/>
            </a:solidFill>
            <a:prstDash val="solid"/>
            <a:round/>
            <a:headEnd len="lg" w="lg" type="none"/>
            <a:tailEnd len="lg" w="lg" type="none"/>
          </a:ln>
        </p:spPr>
      </p:cxnSp>
      <p:sp>
        <p:nvSpPr>
          <p:cNvPr id="137" name="Shape 137"/>
          <p:cNvSpPr txBox="1"/>
          <p:nvPr/>
        </p:nvSpPr>
        <p:spPr>
          <a:xfrm>
            <a:off x="4695600" y="34827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 </a:t>
            </a:r>
            <a:r>
              <a:rPr b="1" lang="en">
                <a:solidFill>
                  <a:schemeClr val="lt1"/>
                </a:solidFill>
                <a:latin typeface="Karla"/>
                <a:ea typeface="Karla"/>
                <a:cs typeface="Karla"/>
                <a:sym typeface="Karla"/>
              </a:rPr>
              <a:t>repurchased $3.5 and $3.75 billion worth of  shares in 2014 and 2015</a:t>
            </a:r>
            <a:r>
              <a:rPr lang="en">
                <a:solidFill>
                  <a:schemeClr val="lt1"/>
                </a:solidFill>
                <a:latin typeface="Karla"/>
                <a:ea typeface="Karla"/>
                <a:cs typeface="Karla"/>
                <a:sym typeface="Karla"/>
              </a:rPr>
              <a:t> respectively.</a:t>
            </a:r>
          </a:p>
        </p:txBody>
      </p:sp>
      <p:sp>
        <p:nvSpPr>
          <p:cNvPr id="138" name="Shape 138"/>
          <p:cNvSpPr txBox="1"/>
          <p:nvPr/>
        </p:nvSpPr>
        <p:spPr>
          <a:xfrm>
            <a:off x="637450" y="1099650"/>
            <a:ext cx="3198300" cy="419700"/>
          </a:xfrm>
          <a:prstGeom prst="rect">
            <a:avLst/>
          </a:prstGeom>
          <a:noFill/>
          <a:ln>
            <a:noFill/>
          </a:ln>
        </p:spPr>
        <p:txBody>
          <a:bodyPr anchorCtr="0" anchor="t" bIns="68575" lIns="68575" rIns="68575" tIns="68575">
            <a:noAutofit/>
          </a:bodyPr>
          <a:lstStyle/>
          <a:p>
            <a:pPr lvl="0" rtl="0" algn="just">
              <a:spcBef>
                <a:spcPts val="0"/>
              </a:spcBef>
              <a:buNone/>
            </a:pPr>
            <a:r>
              <a:rPr lang="en" sz="1200">
                <a:latin typeface="Karla"/>
                <a:ea typeface="Karla"/>
                <a:cs typeface="Karla"/>
                <a:sym typeface="Karla"/>
              </a:rPr>
              <a:t>Measure of how much profits a company generates with the money shareholders have invested</a:t>
            </a:r>
          </a:p>
        </p:txBody>
      </p:sp>
      <p:sp>
        <p:nvSpPr>
          <p:cNvPr id="139" name="Shape 139"/>
          <p:cNvSpPr txBox="1"/>
          <p:nvPr/>
        </p:nvSpPr>
        <p:spPr>
          <a:xfrm>
            <a:off x="4695600" y="2312909"/>
            <a:ext cx="4138800" cy="419700"/>
          </a:xfrm>
          <a:prstGeom prst="rect">
            <a:avLst/>
          </a:prstGeom>
          <a:noFill/>
          <a:ln>
            <a:noFill/>
          </a:ln>
        </p:spPr>
        <p:txBody>
          <a:bodyPr anchorCtr="0" anchor="t" bIns="68575" lIns="68575" rIns="68575" tIns="68575">
            <a:noAutofit/>
          </a:bodyPr>
          <a:lstStyle/>
          <a:p>
            <a:pPr lvl="0" rtl="0">
              <a:spcBef>
                <a:spcPts val="0"/>
              </a:spcBef>
              <a:buNone/>
            </a:pPr>
            <a:r>
              <a:rPr lang="en">
                <a:solidFill>
                  <a:schemeClr val="lt1"/>
                </a:solidFill>
                <a:latin typeface="Karla"/>
                <a:ea typeface="Karla"/>
                <a:cs typeface="Karla"/>
                <a:sym typeface="Karla"/>
              </a:rPr>
              <a:t>Mastercard’s ratio is </a:t>
            </a:r>
            <a:r>
              <a:rPr b="1" lang="en">
                <a:solidFill>
                  <a:schemeClr val="lt1"/>
                </a:solidFill>
                <a:latin typeface="Karla"/>
                <a:ea typeface="Karla"/>
                <a:cs typeface="Karla"/>
                <a:sym typeface="Karla"/>
              </a:rPr>
              <a:t>higher</a:t>
            </a:r>
            <a:r>
              <a:rPr lang="en">
                <a:solidFill>
                  <a:schemeClr val="lt1"/>
                </a:solidFill>
                <a:latin typeface="Karla"/>
                <a:ea typeface="Karla"/>
                <a:cs typeface="Karla"/>
                <a:sym typeface="Karla"/>
              </a:rPr>
              <a:t> because they are </a:t>
            </a:r>
            <a:r>
              <a:rPr b="1" lang="en">
                <a:solidFill>
                  <a:schemeClr val="lt1"/>
                </a:solidFill>
                <a:latin typeface="Karla"/>
                <a:ea typeface="Karla"/>
                <a:cs typeface="Karla"/>
                <a:sym typeface="Karla"/>
              </a:rPr>
              <a:t>generating more profits with shareholders money </a:t>
            </a:r>
            <a:r>
              <a:rPr lang="en">
                <a:solidFill>
                  <a:schemeClr val="lt1"/>
                </a:solidFill>
                <a:latin typeface="Karla"/>
                <a:ea typeface="Karla"/>
                <a:cs typeface="Karla"/>
                <a:sym typeface="Karla"/>
              </a:rPr>
              <a:t>and have </a:t>
            </a:r>
            <a:r>
              <a:rPr b="1" lang="en">
                <a:solidFill>
                  <a:schemeClr val="lt1"/>
                </a:solidFill>
                <a:latin typeface="Karla"/>
                <a:ea typeface="Karla"/>
                <a:cs typeface="Karla"/>
                <a:sym typeface="Karla"/>
              </a:rPr>
              <a:t>lower shareholders equity.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p:nvPr/>
        </p:nvSpPr>
        <p:spPr>
          <a:xfrm>
            <a:off x="6" y="-6"/>
            <a:ext cx="9144000" cy="5143500"/>
          </a:xfrm>
          <a:prstGeom prst="rect">
            <a:avLst/>
          </a:prstGeom>
          <a:solidFill>
            <a:schemeClr val="accent2"/>
          </a:solidFill>
          <a:ln>
            <a:noFill/>
          </a:ln>
        </p:spPr>
        <p:txBody>
          <a:bodyPr anchorCtr="0" anchor="ctr" bIns="68575" lIns="68575" rIns="68575" tIns="68575">
            <a:noAutofit/>
          </a:bodyPr>
          <a:lstStyle/>
          <a:p>
            <a:pPr lvl="0">
              <a:spcBef>
                <a:spcPts val="0"/>
              </a:spcBef>
              <a:buNone/>
            </a:pPr>
            <a:r>
              <a:t/>
            </a:r>
            <a:endParaRPr/>
          </a:p>
        </p:txBody>
      </p:sp>
      <p:sp>
        <p:nvSpPr>
          <p:cNvPr id="145" name="Shape 145"/>
          <p:cNvSpPr txBox="1"/>
          <p:nvPr>
            <p:ph type="title"/>
          </p:nvPr>
        </p:nvSpPr>
        <p:spPr>
          <a:xfrm>
            <a:off x="1999852" y="2067125"/>
            <a:ext cx="5159700" cy="994200"/>
          </a:xfrm>
          <a:prstGeom prst="rect">
            <a:avLst/>
          </a:prstGeom>
        </p:spPr>
        <p:txBody>
          <a:bodyPr anchorCtr="0" anchor="ctr" bIns="91425" lIns="91425" rIns="91425" tIns="91425">
            <a:noAutofit/>
          </a:bodyPr>
          <a:lstStyle/>
          <a:p>
            <a:pPr lvl="0" rtl="0" algn="ctr">
              <a:spcBef>
                <a:spcPts val="0"/>
              </a:spcBef>
              <a:buNone/>
            </a:pPr>
            <a:r>
              <a:rPr lang="en">
                <a:solidFill>
                  <a:schemeClr val="lt1"/>
                </a:solidFill>
                <a:latin typeface="Oswald"/>
                <a:ea typeface="Oswald"/>
                <a:cs typeface="Oswald"/>
                <a:sym typeface="Oswald"/>
              </a:rPr>
              <a:t>Earnings-per-share (EPS)</a:t>
            </a:r>
          </a:p>
        </p:txBody>
      </p:sp>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