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A8D4-1861-440F-3215-3973BF0EE0FA}"/>
              </a:ext>
            </a:extLst>
          </p:cNvPr>
          <p:cNvSpPr>
            <a:spLocks noGrp="1"/>
          </p:cNvSpPr>
          <p:nvPr>
            <p:ph type="ctrTitle"/>
          </p:nvPr>
        </p:nvSpPr>
        <p:spPr>
          <a:xfrm>
            <a:off x="1876422" y="600635"/>
            <a:ext cx="8791575" cy="2387600"/>
          </a:xfrm>
        </p:spPr>
        <p:txBody>
          <a:bodyPr>
            <a:normAutofit fontScale="90000"/>
          </a:bodyPr>
          <a:lstStyle/>
          <a:p>
            <a:pPr algn="ctr"/>
            <a:r>
              <a:rPr lang="en-IN" sz="3600" b="1" u="sng" dirty="0">
                <a:solidFill>
                  <a:schemeClr val="bg2">
                    <a:lumMod val="75000"/>
                  </a:schemeClr>
                </a:solidFill>
                <a:latin typeface="Algerian" panose="04020705040A02060702" pitchFamily="82" charset="0"/>
              </a:rPr>
              <a:t>BDm Project</a:t>
            </a:r>
            <a:br>
              <a:rPr lang="en-IN" sz="3600" b="1" dirty="0">
                <a:solidFill>
                  <a:schemeClr val="bg2">
                    <a:lumMod val="75000"/>
                  </a:schemeClr>
                </a:solidFill>
                <a:latin typeface="Algerian" panose="04020705040A02060702" pitchFamily="82" charset="0"/>
              </a:rPr>
            </a:br>
            <a:br>
              <a:rPr lang="en-IN" b="1" dirty="0">
                <a:solidFill>
                  <a:schemeClr val="bg2">
                    <a:lumMod val="75000"/>
                  </a:schemeClr>
                </a:solidFill>
                <a:latin typeface="Algerian" panose="04020705040A02060702" pitchFamily="82" charset="0"/>
              </a:rPr>
            </a:br>
            <a:r>
              <a:rPr lang="en-IN" sz="2800" b="1" dirty="0">
                <a:solidFill>
                  <a:schemeClr val="bg2">
                    <a:lumMod val="75000"/>
                  </a:schemeClr>
                </a:solidFill>
                <a:effectLst/>
                <a:latin typeface="Algerian" panose="04020705040A02060702" pitchFamily="82" charset="0"/>
                <a:ea typeface="Calibri" panose="020F0502020204030204" pitchFamily="34" charset="0"/>
              </a:rPr>
              <a:t>Revenue Analysis of </a:t>
            </a:r>
            <a:br>
              <a:rPr lang="en-IN" sz="2800" b="1" dirty="0">
                <a:solidFill>
                  <a:schemeClr val="bg2">
                    <a:lumMod val="75000"/>
                  </a:schemeClr>
                </a:solidFill>
                <a:effectLst/>
                <a:latin typeface="Algerian" panose="04020705040A02060702" pitchFamily="82" charset="0"/>
                <a:ea typeface="Calibri" panose="020F0502020204030204" pitchFamily="34" charset="0"/>
              </a:rPr>
            </a:br>
            <a:r>
              <a:rPr lang="en-IN" sz="2800" b="1" dirty="0">
                <a:solidFill>
                  <a:schemeClr val="bg2">
                    <a:lumMod val="75000"/>
                  </a:schemeClr>
                </a:solidFill>
                <a:effectLst/>
                <a:latin typeface="Algerian" panose="04020705040A02060702" pitchFamily="82" charset="0"/>
                <a:ea typeface="Calibri" panose="020F0502020204030204" pitchFamily="34" charset="0"/>
              </a:rPr>
              <a:t>“J.K. Textile Traders &amp; Manufacturer”</a:t>
            </a:r>
            <a:br>
              <a:rPr lang="en-IN" sz="2800" b="1" dirty="0">
                <a:solidFill>
                  <a:schemeClr val="bg2">
                    <a:lumMod val="75000"/>
                  </a:schemeClr>
                </a:solidFill>
                <a:effectLst/>
                <a:latin typeface="Algerian" panose="04020705040A02060702" pitchFamily="82" charset="0"/>
                <a:ea typeface="Calibri" panose="020F0502020204030204" pitchFamily="34" charset="0"/>
              </a:rPr>
            </a:br>
            <a:r>
              <a:rPr lang="en-IN" sz="2800" b="1" dirty="0">
                <a:solidFill>
                  <a:schemeClr val="bg2">
                    <a:lumMod val="75000"/>
                  </a:schemeClr>
                </a:solidFill>
                <a:effectLst/>
                <a:latin typeface="Algerian" panose="04020705040A02060702" pitchFamily="82" charset="0"/>
                <a:ea typeface="Calibri" panose="020F0502020204030204" pitchFamily="34" charset="0"/>
              </a:rPr>
              <a:t> business model and measures to maximize the overall profit.</a:t>
            </a:r>
            <a:endParaRPr lang="en-IN" b="1" dirty="0">
              <a:solidFill>
                <a:schemeClr val="bg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E611B800-DA9C-93DC-B762-B9FE2D57BEF6}"/>
              </a:ext>
            </a:extLst>
          </p:cNvPr>
          <p:cNvSpPr>
            <a:spLocks noGrp="1"/>
          </p:cNvSpPr>
          <p:nvPr>
            <p:ph type="subTitle" idx="1"/>
          </p:nvPr>
        </p:nvSpPr>
        <p:spPr>
          <a:xfrm>
            <a:off x="1876423" y="4337144"/>
            <a:ext cx="8791575" cy="1655762"/>
          </a:xfrm>
        </p:spPr>
        <p:txBody>
          <a:bodyPr/>
          <a:lstStyle/>
          <a:p>
            <a:pPr algn="r"/>
            <a:r>
              <a:rPr lang="en-IN" b="1" dirty="0"/>
              <a:t>By Jay Kashyap</a:t>
            </a:r>
          </a:p>
          <a:p>
            <a:pPr algn="r"/>
            <a:r>
              <a:rPr lang="en-IN" b="1" dirty="0"/>
              <a:t>21f1002984</a:t>
            </a:r>
          </a:p>
          <a:p>
            <a:pPr algn="r"/>
            <a:r>
              <a:rPr lang="en-IN" b="1" dirty="0"/>
              <a:t>Iitm bs data science &amp; applications</a:t>
            </a:r>
          </a:p>
        </p:txBody>
      </p:sp>
    </p:spTree>
    <p:extLst>
      <p:ext uri="{BB962C8B-B14F-4D97-AF65-F5344CB8AC3E}">
        <p14:creationId xmlns:p14="http://schemas.microsoft.com/office/powerpoint/2010/main" val="150906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D8559F-A4D4-89AE-C790-4DD2E3E018CD}"/>
              </a:ext>
            </a:extLst>
          </p:cNvPr>
          <p:cNvPicPr>
            <a:picLocks noChangeAspect="1"/>
          </p:cNvPicPr>
          <p:nvPr/>
        </p:nvPicPr>
        <p:blipFill>
          <a:blip r:embed="rId2"/>
          <a:stretch>
            <a:fillRect/>
          </a:stretch>
        </p:blipFill>
        <p:spPr>
          <a:xfrm>
            <a:off x="7231692" y="224119"/>
            <a:ext cx="3633531" cy="1652159"/>
          </a:xfrm>
          <a:prstGeom prst="rect">
            <a:avLst/>
          </a:prstGeom>
          <a:solidFill>
            <a:schemeClr val="tx2">
              <a:lumMod val="75000"/>
            </a:schemeClr>
          </a:solidFill>
          <a:scene3d>
            <a:camera prst="orthographicFront"/>
            <a:lightRig rig="threePt" dir="t"/>
          </a:scene3d>
          <a:sp3d>
            <a:bevelT w="152400" h="50800" prst="softRound"/>
          </a:sp3d>
        </p:spPr>
      </p:pic>
      <p:sp>
        <p:nvSpPr>
          <p:cNvPr id="4" name="Title 3">
            <a:extLst>
              <a:ext uri="{FF2B5EF4-FFF2-40B4-BE49-F238E27FC236}">
                <a16:creationId xmlns:a16="http://schemas.microsoft.com/office/drawing/2014/main" id="{E626966F-476D-C62E-8368-E148EAAC3F2A}"/>
              </a:ext>
            </a:extLst>
          </p:cNvPr>
          <p:cNvSpPr>
            <a:spLocks noGrp="1"/>
          </p:cNvSpPr>
          <p:nvPr>
            <p:ph type="title"/>
          </p:nvPr>
        </p:nvSpPr>
        <p:spPr>
          <a:xfrm>
            <a:off x="815788" y="236394"/>
            <a:ext cx="5871882" cy="1639884"/>
          </a:xfrm>
        </p:spPr>
        <p:txBody>
          <a:bodyPr anchor="ctr">
            <a:normAutofit/>
          </a:bodyPr>
          <a:lstStyle/>
          <a:p>
            <a:pPr algn="ctr"/>
            <a:r>
              <a:rPr lang="en-IN" sz="2800" b="1" u="sng" dirty="0">
                <a:solidFill>
                  <a:schemeClr val="bg2">
                    <a:lumMod val="75000"/>
                  </a:schemeClr>
                </a:solidFill>
                <a:latin typeface="Algerian" panose="04020705040A02060702" pitchFamily="82" charset="0"/>
              </a:rPr>
              <a:t>Organisation</a:t>
            </a:r>
            <a:r>
              <a:rPr lang="en-IN" sz="2800" b="1" dirty="0">
                <a:solidFill>
                  <a:schemeClr val="bg2">
                    <a:lumMod val="75000"/>
                  </a:schemeClr>
                </a:solidFill>
                <a:latin typeface="Algerian" panose="04020705040A02060702" pitchFamily="82" charset="0"/>
              </a:rPr>
              <a:t>   </a:t>
            </a:r>
            <a:r>
              <a:rPr lang="en-IN" sz="2800" b="1" u="sng" dirty="0">
                <a:solidFill>
                  <a:schemeClr val="bg2">
                    <a:lumMod val="75000"/>
                  </a:schemeClr>
                </a:solidFill>
                <a:latin typeface="Algerian" panose="04020705040A02060702" pitchFamily="82" charset="0"/>
              </a:rPr>
              <a:t>Background</a:t>
            </a:r>
          </a:p>
        </p:txBody>
      </p:sp>
      <p:pic>
        <p:nvPicPr>
          <p:cNvPr id="8" name="Content Placeholder 7">
            <a:extLst>
              <a:ext uri="{FF2B5EF4-FFF2-40B4-BE49-F238E27FC236}">
                <a16:creationId xmlns:a16="http://schemas.microsoft.com/office/drawing/2014/main" id="{880A677E-054B-514A-5F2F-61700E549254}"/>
              </a:ext>
            </a:extLst>
          </p:cNvPr>
          <p:cNvPicPr>
            <a:picLocks noGrp="1" noChangeAspect="1"/>
          </p:cNvPicPr>
          <p:nvPr>
            <p:ph idx="1"/>
          </p:nvPr>
        </p:nvPicPr>
        <p:blipFill>
          <a:blip r:embed="rId3"/>
          <a:stretch>
            <a:fillRect/>
          </a:stretch>
        </p:blipFill>
        <p:spPr>
          <a:xfrm>
            <a:off x="7303356" y="2487208"/>
            <a:ext cx="3561867" cy="3561867"/>
          </a:xfrm>
          <a:prstGeom prst="rect">
            <a:avLst/>
          </a:prstGeom>
          <a:effectLst>
            <a:softEdge rad="31750"/>
          </a:effectLst>
        </p:spPr>
      </p:pic>
      <p:sp>
        <p:nvSpPr>
          <p:cNvPr id="6" name="Text Placeholder 5">
            <a:extLst>
              <a:ext uri="{FF2B5EF4-FFF2-40B4-BE49-F238E27FC236}">
                <a16:creationId xmlns:a16="http://schemas.microsoft.com/office/drawing/2014/main" id="{8BAC8929-91AB-3779-D8EF-3C709449E230}"/>
              </a:ext>
            </a:extLst>
          </p:cNvPr>
          <p:cNvSpPr>
            <a:spLocks noGrp="1"/>
          </p:cNvSpPr>
          <p:nvPr>
            <p:ph type="body" sz="half" idx="2"/>
          </p:nvPr>
        </p:nvSpPr>
        <p:spPr>
          <a:xfrm>
            <a:off x="512575" y="1545429"/>
            <a:ext cx="6175095" cy="4622289"/>
          </a:xfrm>
        </p:spPr>
        <p:txBody>
          <a:bodyPr>
            <a:normAutofit lnSpcReduction="10000"/>
          </a:bodyPr>
          <a:lstStyle/>
          <a:p>
            <a:pPr marL="457200" algn="ctr">
              <a:lnSpc>
                <a:spcPct val="107000"/>
              </a:lnSpc>
            </a:pPr>
            <a:r>
              <a:rPr lang="en-IN" sz="19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Industrial Machinery Spare Parts Supplie</a:t>
            </a:r>
            <a:r>
              <a:rPr lang="en-IN" sz="1900" b="1"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r </a:t>
            </a:r>
          </a:p>
          <a:p>
            <a:pPr marL="457200" algn="ctr">
              <a:lnSpc>
                <a:spcPct val="107000"/>
              </a:lnSpc>
            </a:pPr>
            <a:r>
              <a:rPr lang="en-IN" sz="19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SINCE 1992</a:t>
            </a:r>
          </a:p>
          <a:p>
            <a:pPr marL="457200">
              <a:lnSpc>
                <a:spcPct val="107000"/>
              </a:lnSpc>
            </a:pPr>
            <a:r>
              <a:rPr lang="en-IN" sz="19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They started their work from a small room with a funding of ₹ 3000 to a factory which grew slowly and gradually over the past 30 years successfully.</a:t>
            </a:r>
            <a:endParaRPr lang="en-IN" sz="19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900" b="1" dirty="0">
                <a:solidFill>
                  <a:schemeClr val="bg2">
                    <a:lumMod val="50000"/>
                  </a:schemeClr>
                </a:solidFill>
                <a:effectLst/>
                <a:latin typeface="Times New Roman" panose="02020603050405020304" pitchFamily="18" charset="0"/>
                <a:ea typeface="Calibri" panose="020F0502020204030204" pitchFamily="34" charset="0"/>
              </a:rPr>
              <a:t>At their company, they pride themselves on exceptional quality. From the initial concept to the final product, their attention to detail is second to none. In an ever-evolving industry, J.K. Textile Traders &amp; Manufacturer is successfully Manufacturing, Repairing, and Supplying all types of Industrial Machinery Parts for the last 30 years. By their goods you can see for yourself - they love their work and they’re sure you will, too. </a:t>
            </a:r>
            <a:endParaRPr lang="en-IN" sz="19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195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6F7996-AF60-980A-C66E-2BEE93D119E7}"/>
              </a:ext>
            </a:extLst>
          </p:cNvPr>
          <p:cNvSpPr>
            <a:spLocks noGrp="1"/>
          </p:cNvSpPr>
          <p:nvPr>
            <p:ph type="title"/>
          </p:nvPr>
        </p:nvSpPr>
        <p:spPr>
          <a:xfrm>
            <a:off x="890401" y="116494"/>
            <a:ext cx="9905998" cy="555858"/>
          </a:xfrm>
        </p:spPr>
        <p:txBody>
          <a:bodyPr>
            <a:normAutofit fontScale="90000"/>
          </a:bodyPr>
          <a:lstStyle/>
          <a:p>
            <a:pPr algn="ctr"/>
            <a:r>
              <a:rPr lang="en-IN" dirty="0">
                <a:solidFill>
                  <a:schemeClr val="bg2">
                    <a:lumMod val="50000"/>
                  </a:schemeClr>
                </a:solidFill>
                <a:latin typeface="Showcard Gothic" panose="04020904020102020604" pitchFamily="82" charset="0"/>
              </a:rPr>
              <a:t>Raw Data</a:t>
            </a:r>
          </a:p>
        </p:txBody>
      </p:sp>
      <p:pic>
        <p:nvPicPr>
          <p:cNvPr id="6" name="Picture 5">
            <a:extLst>
              <a:ext uri="{FF2B5EF4-FFF2-40B4-BE49-F238E27FC236}">
                <a16:creationId xmlns:a16="http://schemas.microsoft.com/office/drawing/2014/main" id="{E71A3BBB-079F-D27B-215B-D70F7C9D6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89" y="824754"/>
            <a:ext cx="11356022" cy="5719530"/>
          </a:xfrm>
          <a:prstGeom prst="rect">
            <a:avLst/>
          </a:prstGeom>
          <a:ln>
            <a:solidFill>
              <a:schemeClr val="tx1"/>
            </a:solidFill>
          </a:ln>
          <a:effectLst>
            <a:glow rad="101600">
              <a:schemeClr val="tx1">
                <a:alpha val="60000"/>
              </a:schemeClr>
            </a:glow>
            <a:softEdge rad="12700"/>
          </a:effectLst>
        </p:spPr>
      </p:pic>
    </p:spTree>
    <p:extLst>
      <p:ext uri="{BB962C8B-B14F-4D97-AF65-F5344CB8AC3E}">
        <p14:creationId xmlns:p14="http://schemas.microsoft.com/office/powerpoint/2010/main" val="164773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1601D01-7541-8A2B-6E30-E3640D4AB30C}"/>
              </a:ext>
            </a:extLst>
          </p:cNvPr>
          <p:cNvSpPr>
            <a:spLocks noGrp="1"/>
          </p:cNvSpPr>
          <p:nvPr>
            <p:ph type="title"/>
          </p:nvPr>
        </p:nvSpPr>
        <p:spPr>
          <a:xfrm>
            <a:off x="1146705" y="609601"/>
            <a:ext cx="3856037" cy="645458"/>
          </a:xfrm>
        </p:spPr>
        <p:txBody>
          <a:bodyPr/>
          <a:lstStyle/>
          <a:p>
            <a:r>
              <a:rPr lang="en-IN" dirty="0">
                <a:solidFill>
                  <a:schemeClr val="bg2">
                    <a:lumMod val="50000"/>
                  </a:schemeClr>
                </a:solidFill>
                <a:latin typeface="Showcard Gothic" panose="04020904020102020604" pitchFamily="82" charset="0"/>
              </a:rPr>
              <a:t>META-DATA</a:t>
            </a:r>
          </a:p>
        </p:txBody>
      </p:sp>
      <p:pic>
        <p:nvPicPr>
          <p:cNvPr id="11" name="Content Placeholder 10">
            <a:extLst>
              <a:ext uri="{FF2B5EF4-FFF2-40B4-BE49-F238E27FC236}">
                <a16:creationId xmlns:a16="http://schemas.microsoft.com/office/drawing/2014/main" id="{0F6131DF-D5CE-D197-3C2F-66EB616ACC54}"/>
              </a:ext>
            </a:extLst>
          </p:cNvPr>
          <p:cNvPicPr>
            <a:picLocks noGrp="1" noChangeAspect="1"/>
          </p:cNvPicPr>
          <p:nvPr>
            <p:ph idx="1"/>
          </p:nvPr>
        </p:nvPicPr>
        <p:blipFill>
          <a:blip r:embed="rId2"/>
          <a:stretch>
            <a:fillRect/>
          </a:stretch>
        </p:blipFill>
        <p:spPr>
          <a:xfrm>
            <a:off x="5622103" y="180319"/>
            <a:ext cx="6175450" cy="6497362"/>
          </a:xfrm>
          <a:prstGeom prst="rect">
            <a:avLst/>
          </a:prstGeom>
        </p:spPr>
      </p:pic>
      <p:sp>
        <p:nvSpPr>
          <p:cNvPr id="10" name="Text Placeholder 9">
            <a:extLst>
              <a:ext uri="{FF2B5EF4-FFF2-40B4-BE49-F238E27FC236}">
                <a16:creationId xmlns:a16="http://schemas.microsoft.com/office/drawing/2014/main" id="{3452ABB8-CC63-6A19-236C-2D9FB6294DEE}"/>
              </a:ext>
            </a:extLst>
          </p:cNvPr>
          <p:cNvSpPr>
            <a:spLocks noGrp="1"/>
          </p:cNvSpPr>
          <p:nvPr>
            <p:ph type="body" sz="half" idx="2"/>
          </p:nvPr>
        </p:nvSpPr>
        <p:spPr>
          <a:xfrm>
            <a:off x="716398" y="1685365"/>
            <a:ext cx="4178330" cy="4885763"/>
          </a:xfrm>
        </p:spPr>
        <p:txBody>
          <a:bodyPr>
            <a:normAutofit/>
          </a:bodyPr>
          <a:lstStyle/>
          <a:p>
            <a:pPr marL="285750" indent="-285750">
              <a:buFont typeface="Wingdings" panose="05000000000000000000" pitchFamily="2" charset="2"/>
              <a:buChar char="§"/>
            </a:pPr>
            <a:r>
              <a:rPr lang="en-US" b="1" dirty="0">
                <a:solidFill>
                  <a:schemeClr val="bg2">
                    <a:lumMod val="75000"/>
                  </a:schemeClr>
                </a:solidFill>
                <a:latin typeface="Times New Roman" panose="02020603050405020304" pitchFamily="18" charset="0"/>
                <a:cs typeface="Times New Roman" panose="02020603050405020304" pitchFamily="18" charset="0"/>
              </a:rPr>
              <a:t>After cleaning the data, the changes done by me are -</a:t>
            </a:r>
          </a:p>
          <a:p>
            <a:pPr marL="285750" indent="-285750">
              <a:buFont typeface="Wingdings" panose="05000000000000000000" pitchFamily="2" charset="2"/>
              <a:buChar char="q"/>
            </a:pPr>
            <a:r>
              <a:rPr lang="en-US" b="1" dirty="0">
                <a:solidFill>
                  <a:schemeClr val="bg2">
                    <a:lumMod val="75000"/>
                  </a:schemeClr>
                </a:solidFill>
                <a:latin typeface="Times New Roman" panose="02020603050405020304" pitchFamily="18" charset="0"/>
                <a:cs typeface="Times New Roman" panose="02020603050405020304" pitchFamily="18" charset="0"/>
              </a:rPr>
              <a:t>The removal of discount factor as it is same for all bill invoices and didn’t vary so it wont help us to conclude anything in data analysis.</a:t>
            </a:r>
          </a:p>
          <a:p>
            <a:pPr marL="285750" indent="-285750">
              <a:buFont typeface="Wingdings" panose="05000000000000000000" pitchFamily="2" charset="2"/>
              <a:buChar char="q"/>
            </a:pPr>
            <a:r>
              <a:rPr lang="en-US" b="1" dirty="0">
                <a:solidFill>
                  <a:schemeClr val="bg2">
                    <a:lumMod val="75000"/>
                  </a:schemeClr>
                </a:solidFill>
                <a:latin typeface="Times New Roman" panose="02020603050405020304" pitchFamily="18" charset="0"/>
                <a:cs typeface="Times New Roman" panose="02020603050405020304" pitchFamily="18" charset="0"/>
              </a:rPr>
              <a:t>The removal of GST as this amount of tax is meant for government only and won’t conclude anything in data analysis.</a:t>
            </a:r>
          </a:p>
          <a:p>
            <a:pPr marL="285750" indent="-285750">
              <a:buFont typeface="Wingdings" panose="05000000000000000000" pitchFamily="2" charset="2"/>
              <a:buChar char="q"/>
            </a:pPr>
            <a:r>
              <a:rPr lang="en-US" b="1" dirty="0">
                <a:solidFill>
                  <a:schemeClr val="bg2">
                    <a:lumMod val="75000"/>
                  </a:schemeClr>
                </a:solidFill>
                <a:latin typeface="Times New Roman" panose="02020603050405020304" pitchFamily="18" charset="0"/>
                <a:cs typeface="Times New Roman" panose="02020603050405020304" pitchFamily="18" charset="0"/>
              </a:rPr>
              <a:t>The final amount is a product of Rate &amp; Quantity only.</a:t>
            </a:r>
          </a:p>
          <a:p>
            <a:endParaRPr lang="en-IN" dirty="0"/>
          </a:p>
        </p:txBody>
      </p:sp>
    </p:spTree>
    <p:extLst>
      <p:ext uri="{BB962C8B-B14F-4D97-AF65-F5344CB8AC3E}">
        <p14:creationId xmlns:p14="http://schemas.microsoft.com/office/powerpoint/2010/main" val="311496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4C8A-4FE7-436F-1607-D8E84D7B694B}"/>
              </a:ext>
            </a:extLst>
          </p:cNvPr>
          <p:cNvSpPr>
            <a:spLocks noGrp="1"/>
          </p:cNvSpPr>
          <p:nvPr>
            <p:ph type="title"/>
          </p:nvPr>
        </p:nvSpPr>
        <p:spPr>
          <a:xfrm>
            <a:off x="2693948" y="116802"/>
            <a:ext cx="6057247" cy="699294"/>
          </a:xfrm>
        </p:spPr>
        <p:txBody>
          <a:bodyPr>
            <a:normAutofit/>
          </a:bodyPr>
          <a:lstStyle/>
          <a:p>
            <a:pPr algn="ctr"/>
            <a:r>
              <a:rPr lang="en-IN" sz="2800" b="1" dirty="0">
                <a:solidFill>
                  <a:schemeClr val="bg2">
                    <a:lumMod val="50000"/>
                  </a:schemeClr>
                </a:solidFill>
                <a:effectLst/>
                <a:latin typeface="Showcard Gothic" panose="04020904020102020604" pitchFamily="82" charset="0"/>
                <a:ea typeface="Calibri" panose="020F0502020204030204" pitchFamily="34" charset="0"/>
              </a:rPr>
              <a:t>Results   and   Findings </a:t>
            </a:r>
            <a:endParaRPr lang="en-IN" sz="4800" dirty="0">
              <a:solidFill>
                <a:schemeClr val="bg2">
                  <a:lumMod val="50000"/>
                </a:schemeClr>
              </a:solidFill>
              <a:latin typeface="Showcard Gothic" panose="04020904020102020604" pitchFamily="82" charset="0"/>
            </a:endParaRPr>
          </a:p>
        </p:txBody>
      </p:sp>
      <p:sp>
        <p:nvSpPr>
          <p:cNvPr id="6" name="TextBox 5">
            <a:extLst>
              <a:ext uri="{FF2B5EF4-FFF2-40B4-BE49-F238E27FC236}">
                <a16:creationId xmlns:a16="http://schemas.microsoft.com/office/drawing/2014/main" id="{8D70581F-BF6C-1D09-FD1E-5C9EB43DEA3E}"/>
              </a:ext>
            </a:extLst>
          </p:cNvPr>
          <p:cNvSpPr txBox="1"/>
          <p:nvPr/>
        </p:nvSpPr>
        <p:spPr>
          <a:xfrm>
            <a:off x="981637" y="932898"/>
            <a:ext cx="3792070" cy="965521"/>
          </a:xfrm>
          <a:prstGeom prst="rect">
            <a:avLst/>
          </a:prstGeom>
          <a:noFill/>
        </p:spPr>
        <p:txBody>
          <a:bodyPr wrap="square" rtlCol="0">
            <a:spAutoFit/>
          </a:bodyPr>
          <a:lstStyle/>
          <a:p>
            <a:pPr>
              <a:lnSpc>
                <a:spcPct val="107000"/>
              </a:lnSpc>
              <a:spcAft>
                <a:spcPts val="800"/>
              </a:spcAft>
            </a:pPr>
            <a:r>
              <a:rPr lang="en-IN" sz="18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Gear , Impeller , Wheel &amp; </a:t>
            </a:r>
            <a:r>
              <a:rPr lang="en-IN" sz="1800" b="1" dirty="0">
                <a:solidFill>
                  <a:schemeClr val="bg2">
                    <a:lumMod val="50000"/>
                  </a:schemeClr>
                </a:solidFill>
                <a:effectLst/>
                <a:latin typeface="Times New Roman" panose="02020603050405020304" pitchFamily="18" charset="0"/>
                <a:ea typeface="Calibri" panose="020F0502020204030204" pitchFamily="34" charset="0"/>
              </a:rPr>
              <a:t>Pulley are the four products that generates 76% of revenue .</a:t>
            </a:r>
            <a:endParaRPr lang="en-IN" dirty="0">
              <a:solidFill>
                <a:schemeClr val="bg2">
                  <a:lumMod val="50000"/>
                </a:schemeClr>
              </a:solidFill>
            </a:endParaRPr>
          </a:p>
        </p:txBody>
      </p:sp>
      <p:sp>
        <p:nvSpPr>
          <p:cNvPr id="7" name="TextBox 6">
            <a:extLst>
              <a:ext uri="{FF2B5EF4-FFF2-40B4-BE49-F238E27FC236}">
                <a16:creationId xmlns:a16="http://schemas.microsoft.com/office/drawing/2014/main" id="{68169990-5B8F-F07C-DA5F-EBD9B93A666E}"/>
              </a:ext>
            </a:extLst>
          </p:cNvPr>
          <p:cNvSpPr txBox="1"/>
          <p:nvPr/>
        </p:nvSpPr>
        <p:spPr>
          <a:xfrm>
            <a:off x="7512425" y="1147138"/>
            <a:ext cx="2770094" cy="984885"/>
          </a:xfrm>
          <a:prstGeom prst="rect">
            <a:avLst/>
          </a:prstGeom>
          <a:noFill/>
        </p:spPr>
        <p:txBody>
          <a:bodyPr wrap="square" rtlCol="0">
            <a:spAutoFit/>
          </a:bodyPr>
          <a:lstStyle/>
          <a:p>
            <a:r>
              <a:rPr lang="en-IN" sz="20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Brush has 71% contribution in Volume.</a:t>
            </a:r>
          </a:p>
          <a:p>
            <a:endParaRPr lang="en-IN" dirty="0"/>
          </a:p>
        </p:txBody>
      </p:sp>
      <p:pic>
        <p:nvPicPr>
          <p:cNvPr id="11" name="Content Placeholder 10">
            <a:extLst>
              <a:ext uri="{FF2B5EF4-FFF2-40B4-BE49-F238E27FC236}">
                <a16:creationId xmlns:a16="http://schemas.microsoft.com/office/drawing/2014/main" id="{6EB62439-1CF0-F3E1-48ED-CC5546E7DE08}"/>
              </a:ext>
            </a:extLst>
          </p:cNvPr>
          <p:cNvPicPr>
            <a:picLocks noGrp="1" noChangeAspect="1"/>
          </p:cNvPicPr>
          <p:nvPr>
            <p:ph idx="1"/>
          </p:nvPr>
        </p:nvPicPr>
        <p:blipFill>
          <a:blip r:embed="rId2"/>
          <a:stretch>
            <a:fillRect/>
          </a:stretch>
        </p:blipFill>
        <p:spPr>
          <a:xfrm>
            <a:off x="334587" y="2087247"/>
            <a:ext cx="5387985" cy="4566264"/>
          </a:xfrm>
          <a:prstGeom prst="rect">
            <a:avLst/>
          </a:prstGeom>
          <a:effectLst>
            <a:glow rad="101600">
              <a:schemeClr val="tx1">
                <a:alpha val="60000"/>
              </a:schemeClr>
            </a:glow>
            <a:softEdge rad="31750"/>
          </a:effectLst>
        </p:spPr>
      </p:pic>
      <p:pic>
        <p:nvPicPr>
          <p:cNvPr id="15" name="Picture 14">
            <a:extLst>
              <a:ext uri="{FF2B5EF4-FFF2-40B4-BE49-F238E27FC236}">
                <a16:creationId xmlns:a16="http://schemas.microsoft.com/office/drawing/2014/main" id="{30B7ACEE-A8AB-1F14-C1FE-9B40F99EA080}"/>
              </a:ext>
            </a:extLst>
          </p:cNvPr>
          <p:cNvPicPr>
            <a:picLocks noChangeAspect="1"/>
          </p:cNvPicPr>
          <p:nvPr/>
        </p:nvPicPr>
        <p:blipFill>
          <a:blip r:embed="rId3"/>
          <a:stretch>
            <a:fillRect/>
          </a:stretch>
        </p:blipFill>
        <p:spPr>
          <a:xfrm>
            <a:off x="6391835" y="2087246"/>
            <a:ext cx="5585211" cy="4610917"/>
          </a:xfrm>
          <a:prstGeom prst="rect">
            <a:avLst/>
          </a:prstGeom>
          <a:effectLst>
            <a:glow rad="101600">
              <a:schemeClr val="tx1">
                <a:alpha val="60000"/>
              </a:schemeClr>
            </a:glow>
            <a:softEdge rad="31750"/>
          </a:effectLst>
        </p:spPr>
      </p:pic>
    </p:spTree>
    <p:extLst>
      <p:ext uri="{BB962C8B-B14F-4D97-AF65-F5344CB8AC3E}">
        <p14:creationId xmlns:p14="http://schemas.microsoft.com/office/powerpoint/2010/main" val="140748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CF84-3BC6-240E-F0AB-60B30423B1DE}"/>
              </a:ext>
            </a:extLst>
          </p:cNvPr>
          <p:cNvSpPr>
            <a:spLocks noGrp="1"/>
          </p:cNvSpPr>
          <p:nvPr>
            <p:ph type="title"/>
          </p:nvPr>
        </p:nvSpPr>
        <p:spPr>
          <a:xfrm>
            <a:off x="1042801" y="0"/>
            <a:ext cx="9905998" cy="1478570"/>
          </a:xfrm>
        </p:spPr>
        <p:txBody>
          <a:bodyPr/>
          <a:lstStyle/>
          <a:p>
            <a:pPr algn="ctr"/>
            <a:r>
              <a:rPr lang="en-IN" b="1" dirty="0">
                <a:solidFill>
                  <a:schemeClr val="bg2">
                    <a:lumMod val="50000"/>
                  </a:schemeClr>
                </a:solidFill>
                <a:latin typeface="Algerian" panose="04020705040A02060702" pitchFamily="82" charset="0"/>
              </a:rPr>
              <a:t>Comparison between Sales &amp; Volume</a:t>
            </a:r>
            <a:br>
              <a:rPr lang="en-IN" dirty="0"/>
            </a:br>
            <a:endParaRPr lang="en-IN" dirty="0"/>
          </a:p>
        </p:txBody>
      </p:sp>
      <p:pic>
        <p:nvPicPr>
          <p:cNvPr id="5" name="Content Placeholder 4">
            <a:extLst>
              <a:ext uri="{FF2B5EF4-FFF2-40B4-BE49-F238E27FC236}">
                <a16:creationId xmlns:a16="http://schemas.microsoft.com/office/drawing/2014/main" id="{C089A58E-DCA9-0F25-D298-4556313CA717}"/>
              </a:ext>
            </a:extLst>
          </p:cNvPr>
          <p:cNvPicPr>
            <a:picLocks noGrp="1" noChangeAspect="1"/>
          </p:cNvPicPr>
          <p:nvPr>
            <p:ph idx="1"/>
          </p:nvPr>
        </p:nvPicPr>
        <p:blipFill>
          <a:blip r:embed="rId2"/>
          <a:stretch>
            <a:fillRect/>
          </a:stretch>
        </p:blipFill>
        <p:spPr>
          <a:xfrm>
            <a:off x="3337765" y="1053026"/>
            <a:ext cx="8606182" cy="5392597"/>
          </a:xfrm>
          <a:prstGeom prst="rect">
            <a:avLst/>
          </a:prstGeom>
          <a:effectLst>
            <a:glow rad="101600">
              <a:schemeClr val="tx1">
                <a:alpha val="60000"/>
              </a:schemeClr>
            </a:glow>
            <a:softEdge rad="31750"/>
          </a:effectLst>
        </p:spPr>
      </p:pic>
      <p:sp>
        <p:nvSpPr>
          <p:cNvPr id="6" name="TextBox 5">
            <a:extLst>
              <a:ext uri="{FF2B5EF4-FFF2-40B4-BE49-F238E27FC236}">
                <a16:creationId xmlns:a16="http://schemas.microsoft.com/office/drawing/2014/main" id="{C4150670-6F17-D7F8-8A7A-24CA650F58F5}"/>
              </a:ext>
            </a:extLst>
          </p:cNvPr>
          <p:cNvSpPr txBox="1"/>
          <p:nvPr/>
        </p:nvSpPr>
        <p:spPr>
          <a:xfrm>
            <a:off x="525957" y="1834656"/>
            <a:ext cx="2907523" cy="3970318"/>
          </a:xfrm>
          <a:prstGeom prst="rect">
            <a:avLst/>
          </a:prstGeom>
          <a:noFill/>
        </p:spPr>
        <p:txBody>
          <a:bodyPr wrap="square" rtlCol="0">
            <a:spAutoFit/>
          </a:bodyPr>
          <a:lstStyle/>
          <a:p>
            <a:r>
              <a:rPr lang="en-IN" sz="1800" b="1" dirty="0">
                <a:solidFill>
                  <a:schemeClr val="bg2">
                    <a:lumMod val="50000"/>
                  </a:schemeClr>
                </a:solidFill>
                <a:effectLst/>
                <a:latin typeface="Times New Roman" panose="02020603050405020304" pitchFamily="18" charset="0"/>
                <a:ea typeface="Calibri" panose="020F0502020204030204" pitchFamily="34" charset="0"/>
              </a:rPr>
              <a:t>Gear</a:t>
            </a:r>
            <a:r>
              <a:rPr lang="en-IN" sz="1800" dirty="0">
                <a:solidFill>
                  <a:schemeClr val="bg2">
                    <a:lumMod val="50000"/>
                  </a:schemeClr>
                </a:solidFill>
                <a:effectLst/>
                <a:latin typeface="Times New Roman" panose="02020603050405020304" pitchFamily="18" charset="0"/>
                <a:ea typeface="Calibri" panose="020F0502020204030204" pitchFamily="34" charset="0"/>
              </a:rPr>
              <a:t> &amp; </a:t>
            </a:r>
            <a:r>
              <a:rPr lang="en-IN" sz="1800" b="1" dirty="0">
                <a:solidFill>
                  <a:schemeClr val="bg2">
                    <a:lumMod val="50000"/>
                  </a:schemeClr>
                </a:solidFill>
                <a:effectLst/>
                <a:latin typeface="Times New Roman" panose="02020603050405020304" pitchFamily="18" charset="0"/>
                <a:ea typeface="Calibri" panose="020F0502020204030204" pitchFamily="34" charset="0"/>
              </a:rPr>
              <a:t>Impeller</a:t>
            </a:r>
            <a:r>
              <a:rPr lang="en-IN" sz="1800" dirty="0">
                <a:solidFill>
                  <a:schemeClr val="bg2">
                    <a:lumMod val="50000"/>
                  </a:schemeClr>
                </a:solidFill>
                <a:effectLst/>
                <a:latin typeface="Times New Roman" panose="02020603050405020304" pitchFamily="18" charset="0"/>
                <a:ea typeface="Calibri" panose="020F0502020204030204" pitchFamily="34" charset="0"/>
              </a:rPr>
              <a:t> are high contributors of revenue with low gross margin contribution of volume.</a:t>
            </a:r>
          </a:p>
          <a:p>
            <a:endParaRPr lang="en-IN" dirty="0">
              <a:solidFill>
                <a:schemeClr val="bg2">
                  <a:lumMod val="50000"/>
                </a:schemeClr>
              </a:solidFill>
              <a:latin typeface="Times New Roman" panose="02020603050405020304" pitchFamily="18" charset="0"/>
            </a:endParaRPr>
          </a:p>
          <a:p>
            <a:r>
              <a:rPr lang="en-IN" sz="1800" b="1" dirty="0">
                <a:solidFill>
                  <a:schemeClr val="bg2">
                    <a:lumMod val="50000"/>
                  </a:schemeClr>
                </a:solidFill>
                <a:effectLst/>
                <a:latin typeface="Times New Roman" panose="02020603050405020304" pitchFamily="18" charset="0"/>
                <a:ea typeface="Calibri" panose="020F0502020204030204" pitchFamily="34" charset="0"/>
              </a:rPr>
              <a:t>Wheel</a:t>
            </a:r>
            <a:r>
              <a:rPr lang="en-IN" sz="1800" dirty="0">
                <a:solidFill>
                  <a:schemeClr val="bg2">
                    <a:lumMod val="50000"/>
                  </a:schemeClr>
                </a:solidFill>
                <a:effectLst/>
                <a:latin typeface="Times New Roman" panose="02020603050405020304" pitchFamily="18" charset="0"/>
                <a:ea typeface="Calibri" panose="020F0502020204030204" pitchFamily="34" charset="0"/>
              </a:rPr>
              <a:t> &amp; </a:t>
            </a:r>
            <a:r>
              <a:rPr lang="en-IN" sz="1800" b="1" dirty="0">
                <a:solidFill>
                  <a:schemeClr val="bg2">
                    <a:lumMod val="50000"/>
                  </a:schemeClr>
                </a:solidFill>
                <a:effectLst/>
                <a:latin typeface="Times New Roman" panose="02020603050405020304" pitchFamily="18" charset="0"/>
                <a:ea typeface="Calibri" panose="020F0502020204030204" pitchFamily="34" charset="0"/>
              </a:rPr>
              <a:t>Pulley</a:t>
            </a:r>
            <a:r>
              <a:rPr lang="en-IN" sz="1800" dirty="0">
                <a:solidFill>
                  <a:schemeClr val="bg2">
                    <a:lumMod val="50000"/>
                  </a:schemeClr>
                </a:solidFill>
                <a:effectLst/>
                <a:latin typeface="Times New Roman" panose="02020603050405020304" pitchFamily="18" charset="0"/>
                <a:ea typeface="Calibri" panose="020F0502020204030204" pitchFamily="34" charset="0"/>
              </a:rPr>
              <a:t> are the safest component maintaining stability in both revenue as well as volume.</a:t>
            </a:r>
          </a:p>
          <a:p>
            <a:endParaRPr lang="en-IN" dirty="0">
              <a:solidFill>
                <a:schemeClr val="bg2">
                  <a:lumMod val="50000"/>
                </a:schemeClr>
              </a:solidFill>
              <a:latin typeface="Times New Roman" panose="02020603050405020304" pitchFamily="18" charset="0"/>
            </a:endParaRPr>
          </a:p>
          <a:p>
            <a:r>
              <a:rPr lang="en-IN" sz="18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Brush </a:t>
            </a:r>
            <a:r>
              <a:rPr lang="en-IN" sz="18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can be seen as outlier in terms of volume contribution.</a:t>
            </a:r>
            <a:endPar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650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C7FD-AA38-EF75-C3B5-1A7CCA08D355}"/>
              </a:ext>
            </a:extLst>
          </p:cNvPr>
          <p:cNvSpPr>
            <a:spLocks noGrp="1"/>
          </p:cNvSpPr>
          <p:nvPr>
            <p:ph type="title"/>
          </p:nvPr>
        </p:nvSpPr>
        <p:spPr>
          <a:xfrm>
            <a:off x="3463272" y="143388"/>
            <a:ext cx="4309128" cy="762047"/>
          </a:xfrm>
        </p:spPr>
        <p:txBody>
          <a:bodyPr>
            <a:normAutofit/>
          </a:bodyPr>
          <a:lstStyle/>
          <a:p>
            <a:r>
              <a:rPr lang="en-IN" sz="3200" b="1" dirty="0">
                <a:solidFill>
                  <a:schemeClr val="bg2">
                    <a:lumMod val="75000"/>
                  </a:schemeClr>
                </a:solidFill>
                <a:effectLst/>
                <a:latin typeface="Showcard Gothic" panose="04020904020102020604" pitchFamily="82" charset="0"/>
                <a:ea typeface="Calibri" panose="020F0502020204030204" pitchFamily="34" charset="0"/>
              </a:rPr>
              <a:t>Recommendations</a:t>
            </a:r>
            <a:endParaRPr lang="en-IN" sz="5400" dirty="0">
              <a:solidFill>
                <a:schemeClr val="bg2">
                  <a:lumMod val="75000"/>
                </a:schemeClr>
              </a:solidFill>
              <a:latin typeface="Showcard Gothic" panose="04020904020102020604" pitchFamily="82" charset="0"/>
            </a:endParaRPr>
          </a:p>
        </p:txBody>
      </p:sp>
      <p:sp>
        <p:nvSpPr>
          <p:cNvPr id="3" name="Content Placeholder 2">
            <a:extLst>
              <a:ext uri="{FF2B5EF4-FFF2-40B4-BE49-F238E27FC236}">
                <a16:creationId xmlns:a16="http://schemas.microsoft.com/office/drawing/2014/main" id="{0087657E-1DD9-0588-1F6D-3F1CF4079510}"/>
              </a:ext>
            </a:extLst>
          </p:cNvPr>
          <p:cNvSpPr>
            <a:spLocks noGrp="1"/>
          </p:cNvSpPr>
          <p:nvPr>
            <p:ph idx="1"/>
          </p:nvPr>
        </p:nvSpPr>
        <p:spPr>
          <a:xfrm>
            <a:off x="1141412" y="1515035"/>
            <a:ext cx="9905999" cy="4276166"/>
          </a:xfrm>
        </p:spPr>
        <p:txBody>
          <a:bodyPr>
            <a:normAutofit lnSpcReduction="10000"/>
          </a:bodyPr>
          <a:lstStyle/>
          <a:p>
            <a:pPr lvl="0" algn="just">
              <a:lnSpc>
                <a:spcPct val="107000"/>
              </a:lnSpc>
              <a:buSzPts val="1200"/>
              <a:buFont typeface="Wingdings" panose="05000000000000000000" pitchFamily="2" charset="2"/>
              <a:buChar char="q"/>
            </a:pP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As mentioned earlier “</a:t>
            </a:r>
            <a:r>
              <a:rPr lang="en-IN" sz="20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J K Textile Traders &amp; Manufacturer” </a:t>
            </a: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has a foothold of 30 years in industry so they should try to have supplier demand.</a:t>
            </a:r>
            <a:endParaRPr lang="en-IN" sz="20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ts val="1200"/>
              <a:buFont typeface="Wingdings" panose="05000000000000000000" pitchFamily="2" charset="2"/>
              <a:buChar char="q"/>
            </a:pP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Inventory should be managed according to Volume so that they can minimize </a:t>
            </a:r>
            <a:r>
              <a:rPr lang="en-IN" sz="20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Stock-outs</a:t>
            </a: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20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Stock-Pile </a:t>
            </a: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and make the best and optimal revenue.</a:t>
            </a:r>
            <a:endParaRPr lang="en-IN" sz="20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ts val="1200"/>
              <a:buFont typeface="Wingdings" panose="05000000000000000000" pitchFamily="2" charset="2"/>
              <a:buChar char="q"/>
            </a:pP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This organisation should use </a:t>
            </a:r>
            <a:r>
              <a:rPr lang="en-IN" sz="20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Overall Equipment Effectiveness </a:t>
            </a: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 reduce scrap as due to overheating of machine scrap production increases which leads to loss of raw material and that raw material cannot be reused again, so just increasing the performance rate and decreasing the scrap production will leads to optimal and maximized revenue.</a:t>
            </a:r>
            <a:endParaRPr lang="en-IN" sz="20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ts val="1200"/>
              <a:buFont typeface="Wingdings" panose="05000000000000000000" pitchFamily="2" charset="2"/>
              <a:buChar char="q"/>
            </a:pPr>
            <a:r>
              <a:rPr lang="en-IN" sz="20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Penetrative Pricing</a:t>
            </a: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To reduce Substitutes as well as New Entry Threats.</a:t>
            </a:r>
            <a:endParaRPr lang="en-IN" sz="20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200"/>
              <a:buFont typeface="Wingdings" panose="05000000000000000000" pitchFamily="2" charset="2"/>
              <a:buChar char="q"/>
            </a:pPr>
            <a:r>
              <a:rPr lang="en-IN" sz="20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Effective Logistics</a:t>
            </a:r>
            <a:r>
              <a:rPr lang="en-IN" sz="2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Usage of good logistics which maintains their transport system so that the goods are not damaged in the process of transportation.</a:t>
            </a:r>
            <a:endParaRPr lang="en-IN" sz="20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212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3B9A4C-4151-D4DB-F87E-CBCE2F47D13F}"/>
              </a:ext>
            </a:extLst>
          </p:cNvPr>
          <p:cNvSpPr txBox="1"/>
          <p:nvPr/>
        </p:nvSpPr>
        <p:spPr>
          <a:xfrm>
            <a:off x="3110753" y="2034989"/>
            <a:ext cx="5970494" cy="1200329"/>
          </a:xfrm>
          <a:prstGeom prst="rect">
            <a:avLst/>
          </a:prstGeom>
          <a:noFill/>
        </p:spPr>
        <p:txBody>
          <a:bodyPr wrap="square" rtlCol="0">
            <a:spAutoFit/>
          </a:bodyPr>
          <a:lstStyle/>
          <a:p>
            <a:r>
              <a:rPr lang="en-IN" sz="7200" dirty="0">
                <a:solidFill>
                  <a:schemeClr val="bg2">
                    <a:lumMod val="50000"/>
                  </a:schemeClr>
                </a:solidFill>
                <a:latin typeface="Showcard Gothic" panose="04020904020102020604" pitchFamily="82" charset="0"/>
              </a:rPr>
              <a:t>THANK  YOU</a:t>
            </a:r>
          </a:p>
        </p:txBody>
      </p:sp>
    </p:spTree>
    <p:extLst>
      <p:ext uri="{BB962C8B-B14F-4D97-AF65-F5344CB8AC3E}">
        <p14:creationId xmlns:p14="http://schemas.microsoft.com/office/powerpoint/2010/main" val="403313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98</TotalTime>
  <Words>464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Calibri</vt:lpstr>
      <vt:lpstr>Showcard Gothic</vt:lpstr>
      <vt:lpstr>Times New Roman</vt:lpstr>
      <vt:lpstr>Tw Cen MT</vt:lpstr>
      <vt:lpstr>Wingdings</vt:lpstr>
      <vt:lpstr>Circuit</vt:lpstr>
      <vt:lpstr>BDm Project  Revenue Analysis of  “J.K. Textile Traders &amp; Manufacturer”  business model and measures to maximize the overall profit.</vt:lpstr>
      <vt:lpstr>Organisation   Background</vt:lpstr>
      <vt:lpstr>Raw Data</vt:lpstr>
      <vt:lpstr>META-DATA</vt:lpstr>
      <vt:lpstr>Results   and   Findings </vt:lpstr>
      <vt:lpstr>Comparison between Sales &amp; Volume </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 Project  Revenue Analysis of  “J.K. Textile Traders &amp; Manufacturer”  business model and measures to maximize the overall profit.</dc:title>
  <dc:creator>Jay Kashyap</dc:creator>
  <cp:lastModifiedBy>Jay Kashyap</cp:lastModifiedBy>
  <cp:revision>7</cp:revision>
  <dcterms:created xsi:type="dcterms:W3CDTF">2022-11-22T13:15:27Z</dcterms:created>
  <dcterms:modified xsi:type="dcterms:W3CDTF">2022-11-26T13:13:48Z</dcterms:modified>
</cp:coreProperties>
</file>