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8" r:id="rId3"/>
    <p:sldId id="260" r:id="rId4"/>
    <p:sldId id="270" r:id="rId5"/>
    <p:sldId id="275" r:id="rId6"/>
    <p:sldId id="273" r:id="rId7"/>
    <p:sldId id="264" r:id="rId8"/>
    <p:sldId id="271" r:id="rId9"/>
    <p:sldId id="262" r:id="rId10"/>
    <p:sldId id="274" r:id="rId1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8" userDrawn="1">
          <p15:clr>
            <a:srgbClr val="A4A3A4"/>
          </p15:clr>
        </p15:guide>
        <p15:guide id="2" pos="576" userDrawn="1">
          <p15:clr>
            <a:srgbClr val="A4A3A4"/>
          </p15:clr>
        </p15:guide>
        <p15:guide id="3" pos="10944" userDrawn="1">
          <p15:clr>
            <a:srgbClr val="A4A3A4"/>
          </p15:clr>
        </p15:guide>
        <p15:guide id="4" orient="horz" pos="6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826" y="67"/>
      </p:cViewPr>
      <p:guideLst>
        <p:guide orient="horz" pos="1368"/>
        <p:guide pos="576"/>
        <p:guide pos="10944"/>
        <p:guide orient="horz" pos="6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Drone%20delivery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Drone%20delivery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Market Size (USD b)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Sheet1!$B$3:$B$8</c:f>
              <c:strCache>
                <c:ptCount val="6"/>
                <c:pt idx="0">
                  <c:v>FY20</c:v>
                </c:pt>
                <c:pt idx="1">
                  <c:v>FY21</c:v>
                </c:pt>
                <c:pt idx="2">
                  <c:v>FY22</c:v>
                </c:pt>
                <c:pt idx="3">
                  <c:v>FY23E</c:v>
                </c:pt>
                <c:pt idx="4">
                  <c:v>FY24E</c:v>
                </c:pt>
                <c:pt idx="5">
                  <c:v>FY25E</c:v>
                </c:pt>
              </c:strCache>
            </c:strRef>
          </c:cat>
          <c:val>
            <c:numRef>
              <c:f>Sheet1!$C$3:$C$8</c:f>
              <c:numCache>
                <c:formatCode>General</c:formatCode>
                <c:ptCount val="6"/>
                <c:pt idx="0">
                  <c:v>3.2</c:v>
                </c:pt>
                <c:pt idx="1">
                  <c:v>2.2999999999999998</c:v>
                </c:pt>
                <c:pt idx="2">
                  <c:v>5.0999999999999996</c:v>
                </c:pt>
                <c:pt idx="3">
                  <c:v>6.2</c:v>
                </c:pt>
                <c:pt idx="4">
                  <c:v>7.2</c:v>
                </c:pt>
                <c:pt idx="5">
                  <c:v>8.8000000000000007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CF-4657-B8E6-F77D395B3C4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0"/>
        <c:overlap val="-25"/>
        <c:axId val="343062015"/>
        <c:axId val="343062847"/>
      </c:barChart>
      <c:catAx>
        <c:axId val="343062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062847"/>
        <c:crosses val="autoZero"/>
        <c:auto val="1"/>
        <c:lblAlgn val="ctr"/>
        <c:lblOffset val="100"/>
        <c:noMultiLvlLbl val="0"/>
      </c:catAx>
      <c:valAx>
        <c:axId val="3430628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43062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Sheet1!$G$3:$G$9</c:f>
              <c:strCache>
                <c:ptCount val="7"/>
                <c:pt idx="0">
                  <c:v>FY19</c:v>
                </c:pt>
                <c:pt idx="1">
                  <c:v>FY20</c:v>
                </c:pt>
                <c:pt idx="2">
                  <c:v>FY21</c:v>
                </c:pt>
                <c:pt idx="3">
                  <c:v>FY22</c:v>
                </c:pt>
                <c:pt idx="4">
                  <c:v>FY23E</c:v>
                </c:pt>
                <c:pt idx="5">
                  <c:v>FY24E</c:v>
                </c:pt>
                <c:pt idx="6">
                  <c:v>FY25E</c:v>
                </c:pt>
              </c:strCache>
            </c:strRef>
          </c:cat>
          <c:val>
            <c:numRef>
              <c:f>Sheet1!$H$3:$H$9</c:f>
              <c:numCache>
                <c:formatCode>General</c:formatCode>
                <c:ptCount val="7"/>
                <c:pt idx="0">
                  <c:v>191</c:v>
                </c:pt>
                <c:pt idx="1">
                  <c:v>403</c:v>
                </c:pt>
                <c:pt idx="2">
                  <c:v>239</c:v>
                </c:pt>
                <c:pt idx="3">
                  <c:v>535</c:v>
                </c:pt>
                <c:pt idx="4">
                  <c:v>659</c:v>
                </c:pt>
                <c:pt idx="5">
                  <c:v>769</c:v>
                </c:pt>
                <c:pt idx="6">
                  <c:v>939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9B-4AEF-9CE7-1765D3ED617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439035615"/>
        <c:axId val="439032287"/>
      </c:barChart>
      <c:catAx>
        <c:axId val="4390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032287"/>
        <c:crosses val="autoZero"/>
        <c:auto val="1"/>
        <c:lblAlgn val="ctr"/>
        <c:lblOffset val="100"/>
        <c:noMultiLvlLbl val="0"/>
      </c:catAx>
      <c:valAx>
        <c:axId val="4390322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39035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Sheet1!$R$2</c:f>
              <c:strCache>
                <c:ptCount val="1"/>
                <c:pt idx="0">
                  <c:v>Total Population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Sheet1!$Q$3:$Q$5</c:f>
              <c:strCache>
                <c:ptCount val="3"/>
                <c:pt idx="0">
                  <c:v>India</c:v>
                </c:pt>
                <c:pt idx="1">
                  <c:v>US</c:v>
                </c:pt>
                <c:pt idx="2">
                  <c:v>China</c:v>
                </c:pt>
              </c:strCache>
            </c:strRef>
          </c:cat>
          <c:val>
            <c:numRef>
              <c:f>Sheet1!$R$3:$R$5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21-4C0C-A58B-5706D9AB8EB8}"/>
            </c:ext>
          </c:extLst>
        </c:ser>
        <c:ser>
          <c:idx val="1"/>
          <c:order val="1"/>
          <c:tx>
            <c:strRef>
              <c:f>Sheet1!$S$2</c:f>
              <c:strCache>
                <c:ptCount val="1"/>
                <c:pt idx="0">
                  <c:v>With access to Internet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Sheet1!$Q$3:$Q$5</c:f>
              <c:strCache>
                <c:ptCount val="3"/>
                <c:pt idx="0">
                  <c:v>India</c:v>
                </c:pt>
                <c:pt idx="1">
                  <c:v>US</c:v>
                </c:pt>
                <c:pt idx="2">
                  <c:v>China</c:v>
                </c:pt>
              </c:strCache>
            </c:strRef>
          </c:cat>
          <c:val>
            <c:numRef>
              <c:f>Sheet1!$S$3:$S$5</c:f>
              <c:numCache>
                <c:formatCode>0%</c:formatCode>
                <c:ptCount val="3"/>
                <c:pt idx="0">
                  <c:v>0.49</c:v>
                </c:pt>
                <c:pt idx="1">
                  <c:v>0.94</c:v>
                </c:pt>
                <c:pt idx="2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21-4C0C-A58B-5706D9AB8EB8}"/>
            </c:ext>
          </c:extLst>
        </c:ser>
        <c:ser>
          <c:idx val="2"/>
          <c:order val="2"/>
          <c:tx>
            <c:strRef>
              <c:f>Sheet1!$T$2</c:f>
              <c:strCache>
                <c:ptCount val="1"/>
                <c:pt idx="0">
                  <c:v>Online food delivery users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Sheet1!$Q$3:$Q$5</c:f>
              <c:strCache>
                <c:ptCount val="3"/>
                <c:pt idx="0">
                  <c:v>India</c:v>
                </c:pt>
                <c:pt idx="1">
                  <c:v>US</c:v>
                </c:pt>
                <c:pt idx="2">
                  <c:v>China</c:v>
                </c:pt>
              </c:strCache>
            </c:strRef>
          </c:cat>
          <c:val>
            <c:numRef>
              <c:f>Sheet1!$T$3:$T$5</c:f>
              <c:numCache>
                <c:formatCode>0%</c:formatCode>
                <c:ptCount val="3"/>
                <c:pt idx="0">
                  <c:v>0.04</c:v>
                </c:pt>
                <c:pt idx="1">
                  <c:v>0.68</c:v>
                </c:pt>
                <c:pt idx="2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21-4C0C-A58B-5706D9AB8EB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-27"/>
        <c:axId val="391771304"/>
        <c:axId val="391773104"/>
      </c:barChart>
      <c:catAx>
        <c:axId val="391771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1773104"/>
        <c:crosses val="autoZero"/>
        <c:auto val="1"/>
        <c:lblAlgn val="ctr"/>
        <c:lblOffset val="100"/>
        <c:noMultiLvlLbl val="0"/>
      </c:catAx>
      <c:valAx>
        <c:axId val="391773104"/>
        <c:scaling>
          <c:orientation val="minMax"/>
          <c:max val="1"/>
        </c:scaling>
        <c:delete val="1"/>
        <c:axPos val="l"/>
        <c:numFmt formatCode="0%" sourceLinked="1"/>
        <c:majorTickMark val="none"/>
        <c:minorTickMark val="none"/>
        <c:tickLblPos val="nextTo"/>
        <c:crossAx val="39177130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Sheet1!$R$21</c:f>
              <c:strCache>
                <c:ptCount val="1"/>
                <c:pt idx="0">
                  <c:v>Online Food Delivery Users/ Acess to Internet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Sheet1!$Q$22:$Q$24</c:f>
              <c:strCache>
                <c:ptCount val="3"/>
                <c:pt idx="0">
                  <c:v>India</c:v>
                </c:pt>
                <c:pt idx="1">
                  <c:v>US</c:v>
                </c:pt>
                <c:pt idx="2">
                  <c:v>China</c:v>
                </c:pt>
              </c:strCache>
            </c:strRef>
          </c:cat>
          <c:val>
            <c:numRef>
              <c:f>Sheet1!$R$22:$R$24</c:f>
              <c:numCache>
                <c:formatCode>0%</c:formatCode>
                <c:ptCount val="3"/>
                <c:pt idx="0">
                  <c:v>0.09</c:v>
                </c:pt>
                <c:pt idx="1">
                  <c:v>0.36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77-4841-960F-35A91D37430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3119952"/>
        <c:axId val="344894440"/>
      </c:barChart>
      <c:catAx>
        <c:axId val="55311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894440"/>
        <c:crosses val="autoZero"/>
        <c:auto val="1"/>
        <c:lblAlgn val="ctr"/>
        <c:lblOffset val="100"/>
        <c:noMultiLvlLbl val="0"/>
      </c:catAx>
      <c:valAx>
        <c:axId val="34489444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53119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1"/>
            <a:ext cx="15544800" cy="1438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1"/>
            <a:ext cx="1280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61863" y="2034015"/>
            <a:ext cx="6764272" cy="1438855"/>
          </a:xfrm>
        </p:spPr>
        <p:txBody>
          <a:bodyPr lIns="0" tIns="0" rIns="0" bIns="0"/>
          <a:lstStyle>
            <a:lvl1pPr>
              <a:defRPr sz="93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61863" y="2034015"/>
            <a:ext cx="6764272" cy="1438855"/>
          </a:xfrm>
        </p:spPr>
        <p:txBody>
          <a:bodyPr lIns="0" tIns="0" rIns="0" bIns="0"/>
          <a:lstStyle>
            <a:lvl1pPr>
              <a:defRPr sz="93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1"/>
            <a:ext cx="79552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1"/>
            <a:ext cx="79552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61863" y="2034015"/>
            <a:ext cx="6764272" cy="1438855"/>
          </a:xfrm>
        </p:spPr>
        <p:txBody>
          <a:bodyPr lIns="0" tIns="0" rIns="0" bIns="0"/>
          <a:lstStyle>
            <a:lvl1pPr>
              <a:defRPr sz="93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61863" y="2034015"/>
            <a:ext cx="6764272" cy="1438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3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1"/>
            <a:ext cx="16459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1"/>
            <a:ext cx="5852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1"/>
            <a:ext cx="42062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1"/>
            <a:ext cx="42062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13" Type="http://schemas.openxmlformats.org/officeDocument/2006/relationships/image" Target="../media/image9.svg"/><Relationship Id="rId3" Type="http://schemas.openxmlformats.org/officeDocument/2006/relationships/chart" Target="../charts/chart2.xml"/><Relationship Id="rId7" Type="http://schemas.openxmlformats.org/officeDocument/2006/relationships/image" Target="../media/image5.svg"/><Relationship Id="rId12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image" Target="../media/image10.jpg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12" Type="http://schemas.openxmlformats.org/officeDocument/2006/relationships/image" Target="../media/image29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28.png"/><Relationship Id="rId5" Type="http://schemas.openxmlformats.org/officeDocument/2006/relationships/image" Target="../media/image19.png"/><Relationship Id="rId10" Type="http://schemas.openxmlformats.org/officeDocument/2006/relationships/image" Target="../media/image26.svg"/><Relationship Id="rId4" Type="http://schemas.openxmlformats.org/officeDocument/2006/relationships/image" Target="../media/image12.sv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26" Type="http://schemas.openxmlformats.org/officeDocument/2006/relationships/hyperlink" Target="https://drone-laws.com/drone-laws-in-india/" TargetMode="External"/><Relationship Id="rId3" Type="http://schemas.openxmlformats.org/officeDocument/2006/relationships/image" Target="../media/image44.png"/><Relationship Id="rId21" Type="http://schemas.openxmlformats.org/officeDocument/2006/relationships/image" Target="../media/image61.svg"/><Relationship Id="rId7" Type="http://schemas.openxmlformats.org/officeDocument/2006/relationships/image" Target="../media/image48.svg"/><Relationship Id="rId12" Type="http://schemas.openxmlformats.org/officeDocument/2006/relationships/image" Target="../media/image52.jpeg"/><Relationship Id="rId17" Type="http://schemas.openxmlformats.org/officeDocument/2006/relationships/image" Target="../media/image57.svg"/><Relationship Id="rId25" Type="http://schemas.openxmlformats.org/officeDocument/2006/relationships/image" Target="../media/image65.svg"/><Relationship Id="rId2" Type="http://schemas.openxmlformats.org/officeDocument/2006/relationships/image" Target="../media/image43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1.jpeg"/><Relationship Id="rId24" Type="http://schemas.openxmlformats.org/officeDocument/2006/relationships/image" Target="../media/image64.png"/><Relationship Id="rId5" Type="http://schemas.openxmlformats.org/officeDocument/2006/relationships/image" Target="../media/image46.svg"/><Relationship Id="rId15" Type="http://schemas.openxmlformats.org/officeDocument/2006/relationships/image" Target="../media/image55.svg"/><Relationship Id="rId23" Type="http://schemas.openxmlformats.org/officeDocument/2006/relationships/image" Target="../media/image63.svg"/><Relationship Id="rId28" Type="http://schemas.openxmlformats.org/officeDocument/2006/relationships/image" Target="../media/image67.svg"/><Relationship Id="rId10" Type="http://schemas.microsoft.com/office/2007/relationships/hdphoto" Target="../media/hdphoto1.wdp"/><Relationship Id="rId19" Type="http://schemas.openxmlformats.org/officeDocument/2006/relationships/image" Target="../media/image59.sv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Relationship Id="rId27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7559" y="5854458"/>
            <a:ext cx="10203180" cy="2064668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 marR="5080" algn="ctr">
              <a:lnSpc>
                <a:spcPts val="5031"/>
              </a:lnSpc>
              <a:spcBef>
                <a:spcPts val="1100"/>
              </a:spcBef>
            </a:pPr>
            <a:r>
              <a:rPr sz="5000" b="1" spc="-125" dirty="0">
                <a:latin typeface="Verdana"/>
                <a:cs typeface="Verdana"/>
              </a:rPr>
              <a:t>Efﬁcient </a:t>
            </a:r>
            <a:r>
              <a:rPr sz="5000" b="1" spc="-251" dirty="0">
                <a:latin typeface="Verdana"/>
                <a:cs typeface="Verdana"/>
              </a:rPr>
              <a:t>Delivery </a:t>
            </a:r>
            <a:r>
              <a:rPr sz="5000" b="1" spc="-185" dirty="0">
                <a:latin typeface="Verdana"/>
                <a:cs typeface="Verdana"/>
              </a:rPr>
              <a:t>From </a:t>
            </a:r>
            <a:r>
              <a:rPr sz="5000" b="1" spc="-311" dirty="0">
                <a:latin typeface="Verdana"/>
                <a:cs typeface="Verdana"/>
              </a:rPr>
              <a:t>Above:  </a:t>
            </a:r>
            <a:r>
              <a:rPr sz="5000" b="1" spc="-120" dirty="0">
                <a:latin typeface="Verdana"/>
                <a:cs typeface="Verdana"/>
              </a:rPr>
              <a:t>A </a:t>
            </a:r>
            <a:r>
              <a:rPr sz="5000" b="1" spc="-220" dirty="0">
                <a:latin typeface="Verdana"/>
                <a:cs typeface="Verdana"/>
              </a:rPr>
              <a:t>Strategic </a:t>
            </a:r>
            <a:r>
              <a:rPr sz="5000" b="1" spc="-151" dirty="0">
                <a:latin typeface="Verdana"/>
                <a:cs typeface="Verdana"/>
              </a:rPr>
              <a:t>Planning</a:t>
            </a:r>
            <a:r>
              <a:rPr sz="5000" b="1" spc="-685" dirty="0">
                <a:latin typeface="Verdana"/>
                <a:cs typeface="Verdana"/>
              </a:rPr>
              <a:t> </a:t>
            </a:r>
            <a:r>
              <a:rPr sz="5000" b="1" spc="-165" dirty="0">
                <a:latin typeface="Verdana"/>
                <a:cs typeface="Verdana"/>
              </a:rPr>
              <a:t>Approach  </a:t>
            </a:r>
            <a:r>
              <a:rPr sz="5000" b="1" spc="-289" dirty="0">
                <a:latin typeface="Verdana"/>
                <a:cs typeface="Verdana"/>
              </a:rPr>
              <a:t>for </a:t>
            </a:r>
            <a:r>
              <a:rPr sz="5000" b="1" spc="-185" dirty="0">
                <a:latin typeface="Verdana"/>
                <a:cs typeface="Verdana"/>
              </a:rPr>
              <a:t>Drone </a:t>
            </a:r>
            <a:r>
              <a:rPr sz="5000" b="1" spc="-140" dirty="0">
                <a:latin typeface="Verdana"/>
                <a:cs typeface="Verdana"/>
              </a:rPr>
              <a:t>Food</a:t>
            </a:r>
            <a:r>
              <a:rPr sz="5000" b="1" spc="-520" dirty="0">
                <a:latin typeface="Verdana"/>
                <a:cs typeface="Verdana"/>
              </a:rPr>
              <a:t> </a:t>
            </a:r>
            <a:r>
              <a:rPr sz="5000" b="1" spc="-251" dirty="0">
                <a:latin typeface="Verdana"/>
                <a:cs typeface="Verdana"/>
              </a:rPr>
              <a:t>Delivery</a:t>
            </a:r>
            <a:endParaRPr sz="50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81254"/>
            <a:ext cx="7773034" cy="114300"/>
          </a:xfrm>
          <a:custGeom>
            <a:avLst/>
            <a:gdLst/>
            <a:ahLst/>
            <a:cxnLst/>
            <a:rect l="l" t="t" r="r" b="b"/>
            <a:pathLst>
              <a:path w="7773034" h="114300">
                <a:moveTo>
                  <a:pt x="7772488" y="114300"/>
                </a:moveTo>
                <a:lnTo>
                  <a:pt x="0" y="114300"/>
                </a:lnTo>
                <a:lnTo>
                  <a:pt x="0" y="0"/>
                </a:lnTo>
                <a:lnTo>
                  <a:pt x="7772488" y="0"/>
                </a:lnTo>
                <a:lnTo>
                  <a:pt x="7772488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0519382" y="9191446"/>
            <a:ext cx="7769225" cy="114300"/>
          </a:xfrm>
          <a:custGeom>
            <a:avLst/>
            <a:gdLst/>
            <a:ahLst/>
            <a:cxnLst/>
            <a:rect l="l" t="t" r="r" b="b"/>
            <a:pathLst>
              <a:path w="7769225" h="114300">
                <a:moveTo>
                  <a:pt x="0" y="0"/>
                </a:moveTo>
                <a:lnTo>
                  <a:pt x="7768618" y="0"/>
                </a:lnTo>
                <a:lnTo>
                  <a:pt x="7768618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752600" y="1379739"/>
            <a:ext cx="14192249" cy="3838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7398" y="2857500"/>
            <a:ext cx="5073204" cy="4690643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algn="ctr">
              <a:spcBef>
                <a:spcPts val="1295"/>
              </a:spcBef>
            </a:pPr>
            <a:r>
              <a:rPr spc="-415" dirty="0"/>
              <a:t>Thank</a:t>
            </a:r>
            <a:r>
              <a:rPr spc="-705" dirty="0"/>
              <a:t> </a:t>
            </a:r>
            <a:r>
              <a:rPr spc="-655" dirty="0"/>
              <a:t>you!</a:t>
            </a:r>
            <a:br>
              <a:rPr lang="en-IN" spc="-655" dirty="0"/>
            </a:br>
            <a:br>
              <a:rPr lang="en-IN" sz="3600" spc="-655" dirty="0"/>
            </a:br>
            <a:r>
              <a:rPr sz="3351" b="0" i="1" spc="165" dirty="0"/>
              <a:t>Do</a:t>
            </a:r>
            <a:r>
              <a:rPr sz="3351" b="0" i="1" spc="-280" dirty="0"/>
              <a:t> </a:t>
            </a:r>
            <a:r>
              <a:rPr sz="3351" b="0" i="1" spc="40" dirty="0"/>
              <a:t>you</a:t>
            </a:r>
            <a:r>
              <a:rPr sz="3351" b="0" i="1" spc="-275" dirty="0"/>
              <a:t> </a:t>
            </a:r>
            <a:r>
              <a:rPr sz="3351" b="0" i="1" spc="95" dirty="0"/>
              <a:t>have</a:t>
            </a:r>
            <a:r>
              <a:rPr sz="3351" b="0" i="1" spc="-275" dirty="0"/>
              <a:t> </a:t>
            </a:r>
            <a:r>
              <a:rPr sz="3351" b="0" i="1" spc="111" dirty="0"/>
              <a:t>any</a:t>
            </a:r>
            <a:r>
              <a:rPr sz="3351" b="0" i="1" spc="-275" dirty="0"/>
              <a:t> </a:t>
            </a:r>
            <a:r>
              <a:rPr sz="3351" b="0" i="1" spc="75" dirty="0"/>
              <a:t>questions?</a:t>
            </a:r>
            <a:endParaRPr sz="3351" dirty="0"/>
          </a:p>
        </p:txBody>
      </p:sp>
      <p:sp>
        <p:nvSpPr>
          <p:cNvPr id="7" name="object 7"/>
          <p:cNvSpPr/>
          <p:nvPr/>
        </p:nvSpPr>
        <p:spPr>
          <a:xfrm>
            <a:off x="0" y="981253"/>
            <a:ext cx="7773034" cy="114300"/>
          </a:xfrm>
          <a:custGeom>
            <a:avLst/>
            <a:gdLst/>
            <a:ahLst/>
            <a:cxnLst/>
            <a:rect l="l" t="t" r="r" b="b"/>
            <a:pathLst>
              <a:path w="7773034" h="114300">
                <a:moveTo>
                  <a:pt x="7772488" y="114300"/>
                </a:moveTo>
                <a:lnTo>
                  <a:pt x="0" y="114300"/>
                </a:lnTo>
                <a:lnTo>
                  <a:pt x="0" y="0"/>
                </a:lnTo>
                <a:lnTo>
                  <a:pt x="7772488" y="0"/>
                </a:lnTo>
                <a:lnTo>
                  <a:pt x="7772488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19382" y="9191443"/>
            <a:ext cx="7769225" cy="114300"/>
          </a:xfrm>
          <a:custGeom>
            <a:avLst/>
            <a:gdLst/>
            <a:ahLst/>
            <a:cxnLst/>
            <a:rect l="l" t="t" r="r" b="b"/>
            <a:pathLst>
              <a:path w="7769225" h="114300">
                <a:moveTo>
                  <a:pt x="0" y="0"/>
                </a:moveTo>
                <a:lnTo>
                  <a:pt x="7768618" y="0"/>
                </a:lnTo>
                <a:lnTo>
                  <a:pt x="7768618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5200" y="1257300"/>
            <a:ext cx="4114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600" spc="-169" dirty="0"/>
              <a:t>Market</a:t>
            </a:r>
            <a:r>
              <a:rPr lang="en-IN" sz="3600" spc="-295" dirty="0"/>
              <a:t> </a:t>
            </a:r>
            <a:r>
              <a:rPr lang="en-IN" sz="3600" spc="-211" dirty="0"/>
              <a:t>Overview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0" y="981231"/>
            <a:ext cx="5040000" cy="114300"/>
          </a:xfrm>
          <a:custGeom>
            <a:avLst/>
            <a:gdLst/>
            <a:ahLst/>
            <a:cxnLst/>
            <a:rect l="l" t="t" r="r" b="b"/>
            <a:pathLst>
              <a:path w="7773034" h="114300">
                <a:moveTo>
                  <a:pt x="7772791" y="114300"/>
                </a:moveTo>
                <a:lnTo>
                  <a:pt x="0" y="114300"/>
                </a:lnTo>
                <a:lnTo>
                  <a:pt x="0" y="0"/>
                </a:lnTo>
                <a:lnTo>
                  <a:pt x="7772791" y="0"/>
                </a:lnTo>
                <a:lnTo>
                  <a:pt x="7772791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102E62-9661-4D18-AB15-8FF475A2FB46}"/>
              </a:ext>
            </a:extLst>
          </p:cNvPr>
          <p:cNvGrpSpPr/>
          <p:nvPr/>
        </p:nvGrpSpPr>
        <p:grpSpPr>
          <a:xfrm>
            <a:off x="6629400" y="2647188"/>
            <a:ext cx="5029200" cy="3182112"/>
            <a:chOff x="1691349" y="1699717"/>
            <a:chExt cx="5257800" cy="3596183"/>
          </a:xfrm>
        </p:grpSpPr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646E371A-104C-4FC9-A616-E079FF3BA8F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691349" y="1699717"/>
            <a:ext cx="5257800" cy="35961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2306EE-3419-436B-B2DD-2DCB308C9A2F}"/>
                </a:ext>
              </a:extLst>
            </p:cNvPr>
            <p:cNvGrpSpPr/>
            <p:nvPr/>
          </p:nvGrpSpPr>
          <p:grpSpPr>
            <a:xfrm rot="21348214">
              <a:off x="4571416" y="1752597"/>
              <a:ext cx="1600200" cy="1028724"/>
              <a:chOff x="4739349" y="1750193"/>
              <a:chExt cx="1600200" cy="962315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357A568-C7A7-44A8-8237-D9986E80BA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39349" y="2026708"/>
                <a:ext cx="1600200" cy="685800"/>
              </a:xfrm>
              <a:prstGeom prst="straightConnector1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A34E2D-9EA0-4F8A-AE49-792E0B12E6D9}"/>
                  </a:ext>
                </a:extLst>
              </p:cNvPr>
              <p:cNvSpPr txBox="1"/>
              <p:nvPr/>
            </p:nvSpPr>
            <p:spPr>
              <a:xfrm rot="20197857">
                <a:off x="4977954" y="1750193"/>
                <a:ext cx="899452" cy="553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b="1" dirty="0">
                    <a:solidFill>
                      <a:schemeClr val="bg1">
                        <a:lumMod val="50000"/>
                      </a:schemeClr>
                    </a:solidFill>
                  </a:rPr>
                  <a:t>19%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37C193-A412-4266-85A5-9CBB07FB7F1C}"/>
              </a:ext>
            </a:extLst>
          </p:cNvPr>
          <p:cNvGrpSpPr/>
          <p:nvPr/>
        </p:nvGrpSpPr>
        <p:grpSpPr>
          <a:xfrm>
            <a:off x="12140399" y="2651126"/>
            <a:ext cx="5029200" cy="3178175"/>
            <a:chOff x="8783062" y="2682440"/>
            <a:chExt cx="5257800" cy="3596183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03C22670-CD71-4641-AB34-AD92A601AA1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783062" y="2682440"/>
            <a:ext cx="5257800" cy="35961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56562E2-1FB7-480B-86C3-3350860FC5C5}"/>
                </a:ext>
              </a:extLst>
            </p:cNvPr>
            <p:cNvGrpSpPr/>
            <p:nvPr/>
          </p:nvGrpSpPr>
          <p:grpSpPr>
            <a:xfrm>
              <a:off x="10733053" y="2682440"/>
              <a:ext cx="2634293" cy="1510058"/>
              <a:chOff x="10733053" y="2682440"/>
              <a:chExt cx="2634293" cy="1510058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D2842EE-5E84-4325-9A8C-AE57C264EF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33053" y="2682440"/>
                <a:ext cx="2634293" cy="1510058"/>
              </a:xfrm>
              <a:prstGeom prst="straightConnector1">
                <a:avLst/>
              </a:prstGeom>
              <a:ln w="57150">
                <a:solidFill>
                  <a:schemeClr val="bg1">
                    <a:lumMod val="65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D0F1BA-61E1-4208-9264-3638A2A8E6D7}"/>
                  </a:ext>
                </a:extLst>
              </p:cNvPr>
              <p:cNvSpPr txBox="1"/>
              <p:nvPr/>
            </p:nvSpPr>
            <p:spPr>
              <a:xfrm rot="19894255">
                <a:off x="11101553" y="2993713"/>
                <a:ext cx="1097911" cy="592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b="1" dirty="0">
                    <a:solidFill>
                      <a:schemeClr val="bg1">
                        <a:lumMod val="50000"/>
                      </a:schemeClr>
                    </a:solidFill>
                  </a:rPr>
                  <a:t>1.8x</a:t>
                </a:r>
              </a:p>
            </p:txBody>
          </p: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B33D91B-2EBF-4EB1-E486-682672935591}"/>
              </a:ext>
            </a:extLst>
          </p:cNvPr>
          <p:cNvSpPr/>
          <p:nvPr/>
        </p:nvSpPr>
        <p:spPr>
          <a:xfrm>
            <a:off x="11988800" y="2164589"/>
            <a:ext cx="5384800" cy="3852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Orders per year (m)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90AB7B-72B5-62E4-C081-B9643555F6D4}"/>
              </a:ext>
            </a:extLst>
          </p:cNvPr>
          <p:cNvSpPr/>
          <p:nvPr/>
        </p:nvSpPr>
        <p:spPr>
          <a:xfrm>
            <a:off x="6518443" y="2164589"/>
            <a:ext cx="5303520" cy="38523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Online food delivery market (bn)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82B485-D3BE-B016-DBDD-C7E7B2E0CE2B}"/>
              </a:ext>
            </a:extLst>
          </p:cNvPr>
          <p:cNvSpPr/>
          <p:nvPr/>
        </p:nvSpPr>
        <p:spPr>
          <a:xfrm>
            <a:off x="6489700" y="6057901"/>
            <a:ext cx="5303520" cy="3852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Distribution of orders received by a restaurant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14E956F-2C1C-0F85-A00B-ADC3AEA227DD}"/>
              </a:ext>
            </a:extLst>
          </p:cNvPr>
          <p:cNvGrpSpPr/>
          <p:nvPr/>
        </p:nvGrpSpPr>
        <p:grpSpPr>
          <a:xfrm>
            <a:off x="914399" y="2552700"/>
            <a:ext cx="5397501" cy="2957221"/>
            <a:chOff x="914399" y="2552700"/>
            <a:chExt cx="5397501" cy="2957221"/>
          </a:xfrm>
        </p:grpSpPr>
        <p:sp>
          <p:nvSpPr>
            <p:cNvPr id="25" name="Flowchart: Alternate Process 24">
              <a:extLst>
                <a:ext uri="{FF2B5EF4-FFF2-40B4-BE49-F238E27FC236}">
                  <a16:creationId xmlns:a16="http://schemas.microsoft.com/office/drawing/2014/main" id="{4F4856E7-8FE1-7DF7-B170-9645259F82A6}"/>
                </a:ext>
              </a:extLst>
            </p:cNvPr>
            <p:cNvSpPr/>
            <p:nvPr/>
          </p:nvSpPr>
          <p:spPr>
            <a:xfrm>
              <a:off x="914399" y="2866552"/>
              <a:ext cx="5397501" cy="1005840"/>
            </a:xfrm>
            <a:prstGeom prst="flowChartAlternateProcess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  <a:beve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0" tIns="45720" rIns="45720" bIns="45720" rtlCol="0" anchor="ctr" anchorCtr="0"/>
            <a:lstStyle/>
            <a:p>
              <a:pPr marL="91438">
                <a:spcBef>
                  <a:spcPts val="100"/>
                </a:spcBef>
                <a:spcAft>
                  <a:spcPts val="100"/>
                </a:spcAft>
                <a:buClr>
                  <a:srgbClr val="151C37"/>
                </a:buClr>
                <a:buSzPct val="100000"/>
                <a:defRPr/>
              </a:pPr>
              <a:r>
                <a:rPr lang="en-US" sz="1350" b="1" dirty="0">
                  <a:solidFill>
                    <a:schemeClr val="tx1"/>
                  </a:solidFill>
                </a:rPr>
                <a:t>The online food delivery market in India is expected to grow at a CAGR of 19% from 5.1bn to 8.8bn due to change in customer lifestyle and increased access to the internet</a:t>
              </a:r>
            </a:p>
          </p:txBody>
        </p:sp>
        <p:sp>
          <p:nvSpPr>
            <p:cNvPr id="27" name="Flowchart: Alternate Process 26">
              <a:extLst>
                <a:ext uri="{FF2B5EF4-FFF2-40B4-BE49-F238E27FC236}">
                  <a16:creationId xmlns:a16="http://schemas.microsoft.com/office/drawing/2014/main" id="{88FB4F53-FF3B-5D6F-898E-5C51BC0A1750}"/>
                </a:ext>
              </a:extLst>
            </p:cNvPr>
            <p:cNvSpPr/>
            <p:nvPr/>
          </p:nvSpPr>
          <p:spPr>
            <a:xfrm>
              <a:off x="914399" y="4504081"/>
              <a:ext cx="5397501" cy="1005840"/>
            </a:xfrm>
            <a:prstGeom prst="flowChartAlternateProcess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  <a:beve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0" tIns="45720" rIns="45720" bIns="45720" rtlCol="0" anchor="ctr" anchorCtr="0"/>
            <a:lstStyle/>
            <a:p>
              <a:pPr marL="91438">
                <a:spcBef>
                  <a:spcPts val="100"/>
                </a:spcBef>
                <a:spcAft>
                  <a:spcPts val="100"/>
                </a:spcAft>
                <a:buClr>
                  <a:srgbClr val="151C37"/>
                </a:buClr>
                <a:buSzPct val="100000"/>
                <a:defRPr/>
              </a:pPr>
              <a:r>
                <a:rPr lang="en-US" sz="1300" b="1" dirty="0">
                  <a:solidFill>
                    <a:schemeClr val="tx1"/>
                  </a:solidFill>
                </a:rPr>
                <a:t>Growing internet </a:t>
              </a:r>
              <a:r>
                <a:rPr lang="en-US" sz="1350" b="1" dirty="0">
                  <a:solidFill>
                    <a:schemeClr val="tx1"/>
                  </a:solidFill>
                </a:rPr>
                <a:t>penetration</a:t>
              </a:r>
              <a:r>
                <a:rPr lang="en-US" sz="1300" b="1" dirty="0">
                  <a:solidFill>
                    <a:schemeClr val="tx1"/>
                  </a:solidFill>
                </a:rPr>
                <a:t>, rising consumption and growth in urbanization will drive market growth over a period of time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D802942-6156-38B2-12BA-B9C2A1EFCEB6}"/>
                </a:ext>
              </a:extLst>
            </p:cNvPr>
            <p:cNvGrpSpPr/>
            <p:nvPr/>
          </p:nvGrpSpPr>
          <p:grpSpPr>
            <a:xfrm>
              <a:off x="1057641" y="4229101"/>
              <a:ext cx="928123" cy="786932"/>
              <a:chOff x="1057641" y="4229101"/>
              <a:chExt cx="928123" cy="786932"/>
            </a:xfrm>
          </p:grpSpPr>
          <p:sp>
            <p:nvSpPr>
              <p:cNvPr id="28" name="Hexagon 27">
                <a:extLst>
                  <a:ext uri="{FF2B5EF4-FFF2-40B4-BE49-F238E27FC236}">
                    <a16:creationId xmlns:a16="http://schemas.microsoft.com/office/drawing/2014/main" id="{E76AB074-1E32-C0D9-6487-E7110C26A0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7641" y="4229101"/>
                <a:ext cx="928123" cy="786932"/>
              </a:xfrm>
              <a:prstGeom prst="hexagon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8100">
                <a:solidFill>
                  <a:srgbClr val="E6E6E6"/>
                </a:solidFill>
                <a:beve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0" tIns="45720" rIns="45720" bIns="45720" rtlCol="0" anchor="ctr" anchorCtr="0"/>
              <a:lstStyle/>
              <a:p>
                <a:endParaRPr lang="en-IN" sz="10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4" name="Graphic 43" descr="Internet with solid fill">
                <a:extLst>
                  <a:ext uri="{FF2B5EF4-FFF2-40B4-BE49-F238E27FC236}">
                    <a16:creationId xmlns:a16="http://schemas.microsoft.com/office/drawing/2014/main" id="{8349BA31-DB67-EBF2-10B9-07FFDA421B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308415" y="4409280"/>
                <a:ext cx="426575" cy="426575"/>
              </a:xfrm>
              <a:prstGeom prst="rect">
                <a:avLst/>
              </a:prstGeom>
            </p:spPr>
          </p:pic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798F263-52E0-6F8C-01DB-19B2681AF185}"/>
                </a:ext>
              </a:extLst>
            </p:cNvPr>
            <p:cNvGrpSpPr/>
            <p:nvPr/>
          </p:nvGrpSpPr>
          <p:grpSpPr>
            <a:xfrm>
              <a:off x="1053076" y="2552700"/>
              <a:ext cx="932688" cy="790803"/>
              <a:chOff x="1053076" y="2552700"/>
              <a:chExt cx="932688" cy="790803"/>
            </a:xfrm>
          </p:grpSpPr>
          <p:sp>
            <p:nvSpPr>
              <p:cNvPr id="26" name="Hexagon 25">
                <a:extLst>
                  <a:ext uri="{FF2B5EF4-FFF2-40B4-BE49-F238E27FC236}">
                    <a16:creationId xmlns:a16="http://schemas.microsoft.com/office/drawing/2014/main" id="{63128896-29A8-211D-CA8D-E00054363C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3076" y="2552700"/>
                <a:ext cx="932688" cy="790803"/>
              </a:xfrm>
              <a:prstGeom prst="hexagon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rgbClr val="E6E6E6"/>
                </a:solidFill>
                <a:beve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0" tIns="45720" rIns="45720" bIns="45720" rtlCol="0" anchor="ctr" anchorCtr="0"/>
              <a:lstStyle/>
              <a:p>
                <a:endParaRPr lang="en-IN" sz="10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6" name="Graphic 45" descr="Business Growth with solid fill">
                <a:extLst>
                  <a:ext uri="{FF2B5EF4-FFF2-40B4-BE49-F238E27FC236}">
                    <a16:creationId xmlns:a16="http://schemas.microsoft.com/office/drawing/2014/main" id="{16B99926-5C49-866E-2D66-F5A73F20F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61343" y="2690024"/>
                <a:ext cx="516155" cy="516155"/>
              </a:xfrm>
              <a:prstGeom prst="rect">
                <a:avLst/>
              </a:prstGeom>
            </p:spPr>
          </p:pic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C0C3BCA9-40F9-3B9E-0302-AE4D92BEA119}"/>
              </a:ext>
            </a:extLst>
          </p:cNvPr>
          <p:cNvSpPr/>
          <p:nvPr/>
        </p:nvSpPr>
        <p:spPr>
          <a:xfrm>
            <a:off x="914399" y="6057901"/>
            <a:ext cx="5397501" cy="3852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Distribution of orders received by a restaurant</a:t>
            </a:r>
          </a:p>
        </p:txBody>
      </p:sp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9E0CAF3E-16A2-1926-A4C5-C176D0CE86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2840363"/>
              </p:ext>
            </p:extLst>
          </p:nvPr>
        </p:nvGraphicFramePr>
        <p:xfrm>
          <a:off x="914399" y="6515100"/>
          <a:ext cx="5397501" cy="3014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41993D4C-3D1B-61C7-1583-C9475FC81C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6198717"/>
              </p:ext>
            </p:extLst>
          </p:nvPr>
        </p:nvGraphicFramePr>
        <p:xfrm>
          <a:off x="6489699" y="6515099"/>
          <a:ext cx="5303521" cy="3014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26229D1-2F64-6990-7040-0C36E568D9EA}"/>
              </a:ext>
            </a:extLst>
          </p:cNvPr>
          <p:cNvGrpSpPr/>
          <p:nvPr/>
        </p:nvGrpSpPr>
        <p:grpSpPr>
          <a:xfrm>
            <a:off x="12524369" y="6300770"/>
            <a:ext cx="1664738" cy="3014662"/>
            <a:chOff x="12524369" y="6300770"/>
            <a:chExt cx="1664738" cy="2377040"/>
          </a:xfrm>
        </p:grpSpPr>
        <p:sp>
          <p:nvSpPr>
            <p:cNvPr id="53" name="Rounded Rectangle 16">
              <a:extLst>
                <a:ext uri="{FF2B5EF4-FFF2-40B4-BE49-F238E27FC236}">
                  <a16:creationId xmlns:a16="http://schemas.microsoft.com/office/drawing/2014/main" id="{3D257B85-73B4-E870-E76E-2E24BB4064E8}"/>
                </a:ext>
              </a:extLst>
            </p:cNvPr>
            <p:cNvSpPr/>
            <p:nvPr/>
          </p:nvSpPr>
          <p:spPr>
            <a:xfrm>
              <a:off x="12524369" y="6300770"/>
              <a:ext cx="1664738" cy="2377040"/>
            </a:xfrm>
            <a:prstGeom prst="roundRect">
              <a:avLst>
                <a:gd name="adj" fmla="val 10690"/>
              </a:avLst>
            </a:prstGeom>
            <a:solidFill>
              <a:srgbClr val="F9F9F9"/>
            </a:solidFill>
            <a:ln w="9525">
              <a:noFill/>
              <a:beve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 anchorCtr="0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83">
              <a:extLst>
                <a:ext uri="{FF2B5EF4-FFF2-40B4-BE49-F238E27FC236}">
                  <a16:creationId xmlns:a16="http://schemas.microsoft.com/office/drawing/2014/main" id="{39DB4CF6-2F2A-A141-036F-AF2DF5ABCBC3}"/>
                </a:ext>
              </a:extLst>
            </p:cNvPr>
            <p:cNvSpPr/>
            <p:nvPr/>
          </p:nvSpPr>
          <p:spPr>
            <a:xfrm>
              <a:off x="12524369" y="6649718"/>
              <a:ext cx="1664738" cy="2028092"/>
            </a:xfrm>
            <a:custGeom>
              <a:avLst/>
              <a:gdLst/>
              <a:ahLst/>
              <a:cxnLst/>
              <a:rect l="l" t="t" r="r" b="b"/>
              <a:pathLst>
                <a:path w="1923376" h="3298013">
                  <a:moveTo>
                    <a:pt x="0" y="0"/>
                  </a:moveTo>
                  <a:lnTo>
                    <a:pt x="265094" y="0"/>
                  </a:lnTo>
                  <a:cubicBezTo>
                    <a:pt x="265094" y="381455"/>
                    <a:pt x="574324" y="690685"/>
                    <a:pt x="955779" y="690685"/>
                  </a:cubicBezTo>
                  <a:cubicBezTo>
                    <a:pt x="1337234" y="690685"/>
                    <a:pt x="1646464" y="381455"/>
                    <a:pt x="1646464" y="0"/>
                  </a:cubicBezTo>
                  <a:lnTo>
                    <a:pt x="1923376" y="0"/>
                  </a:lnTo>
                  <a:lnTo>
                    <a:pt x="1923376" y="3298013"/>
                  </a:lnTo>
                  <a:lnTo>
                    <a:pt x="0" y="3298013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beve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396000" rIns="45720" bIns="46800" rtlCol="0" anchor="ctr" anchorCtr="0"/>
            <a:lstStyle/>
            <a:p>
              <a:pPr marL="177800" indent="-177800" defTabSz="855663" fontAlgn="base">
                <a:spcBef>
                  <a:spcPts val="200"/>
                </a:spcBef>
                <a:spcAft>
                  <a:spcPts val="20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§"/>
              </a:pPr>
              <a:r>
                <a:rPr lang="en-US" sz="1400" dirty="0">
                  <a:solidFill>
                    <a:schemeClr val="bg1"/>
                  </a:solidFill>
                  <a:ea typeface="Tahoma" panose="020B0604030504040204" pitchFamily="34" charset="0"/>
                  <a:cs typeface="Arial" panose="020B0604020202020204" pitchFamily="34" charset="0"/>
                </a:rPr>
                <a:t>The total users connected to internet in India, online shoppers are yet to breach the 25% mark (v/s China’s 70%)</a:t>
              </a:r>
            </a:p>
          </p:txBody>
        </p:sp>
        <p:pic>
          <p:nvPicPr>
            <p:cNvPr id="99" name="Graphic 98" descr="Upward trend">
              <a:extLst>
                <a:ext uri="{FF2B5EF4-FFF2-40B4-BE49-F238E27FC236}">
                  <a16:creationId xmlns:a16="http://schemas.microsoft.com/office/drawing/2014/main" id="{C3BCA9AC-ABE1-7C85-09F0-037A55C16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122121" y="6438900"/>
              <a:ext cx="469232" cy="469232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E398AFB-8EB6-2463-D0B5-86D1A77CAA52}"/>
              </a:ext>
            </a:extLst>
          </p:cNvPr>
          <p:cNvGrpSpPr/>
          <p:nvPr/>
        </p:nvGrpSpPr>
        <p:grpSpPr>
          <a:xfrm>
            <a:off x="14860629" y="6300769"/>
            <a:ext cx="1664738" cy="3014662"/>
            <a:chOff x="14860629" y="6300769"/>
            <a:chExt cx="1664738" cy="2377041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47A4709-5154-84E5-733C-F38C79E52959}"/>
                </a:ext>
              </a:extLst>
            </p:cNvPr>
            <p:cNvGrpSpPr/>
            <p:nvPr/>
          </p:nvGrpSpPr>
          <p:grpSpPr>
            <a:xfrm>
              <a:off x="14860629" y="6300769"/>
              <a:ext cx="1664738" cy="2377041"/>
              <a:chOff x="14860628" y="6292213"/>
              <a:chExt cx="1664738" cy="2377041"/>
            </a:xfrm>
          </p:grpSpPr>
          <p:sp>
            <p:nvSpPr>
              <p:cNvPr id="103" name="Rounded Rectangle 16">
                <a:extLst>
                  <a:ext uri="{FF2B5EF4-FFF2-40B4-BE49-F238E27FC236}">
                    <a16:creationId xmlns:a16="http://schemas.microsoft.com/office/drawing/2014/main" id="{1FCB9C79-A978-49EB-A32F-FCE160AA5D73}"/>
                  </a:ext>
                </a:extLst>
              </p:cNvPr>
              <p:cNvSpPr/>
              <p:nvPr/>
            </p:nvSpPr>
            <p:spPr>
              <a:xfrm>
                <a:off x="14860628" y="6292213"/>
                <a:ext cx="1664738" cy="2377041"/>
              </a:xfrm>
              <a:prstGeom prst="roundRect">
                <a:avLst>
                  <a:gd name="adj" fmla="val 10690"/>
                </a:avLst>
              </a:prstGeom>
              <a:solidFill>
                <a:srgbClr val="F9F9F9"/>
              </a:solidFill>
              <a:ln w="9525">
                <a:noFill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45720" rtlCol="0" anchor="ctr" anchorCtr="0"/>
              <a:lstStyle/>
              <a:p>
                <a:pPr algn="ctr"/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83">
                <a:extLst>
                  <a:ext uri="{FF2B5EF4-FFF2-40B4-BE49-F238E27FC236}">
                    <a16:creationId xmlns:a16="http://schemas.microsoft.com/office/drawing/2014/main" id="{53C96AB5-4D65-D0E9-EFC7-A0BDA7E884AB}"/>
                  </a:ext>
                </a:extLst>
              </p:cNvPr>
              <p:cNvSpPr/>
              <p:nvPr/>
            </p:nvSpPr>
            <p:spPr>
              <a:xfrm>
                <a:off x="14860628" y="6658812"/>
                <a:ext cx="1664738" cy="2010442"/>
              </a:xfrm>
              <a:custGeom>
                <a:avLst/>
                <a:gdLst/>
                <a:ahLst/>
                <a:cxnLst/>
                <a:rect l="l" t="t" r="r" b="b"/>
                <a:pathLst>
                  <a:path w="1923376" h="3298013">
                    <a:moveTo>
                      <a:pt x="0" y="0"/>
                    </a:moveTo>
                    <a:lnTo>
                      <a:pt x="265094" y="0"/>
                    </a:lnTo>
                    <a:cubicBezTo>
                      <a:pt x="265094" y="381455"/>
                      <a:pt x="574324" y="690685"/>
                      <a:pt x="955779" y="690685"/>
                    </a:cubicBezTo>
                    <a:cubicBezTo>
                      <a:pt x="1337234" y="690685"/>
                      <a:pt x="1646464" y="381455"/>
                      <a:pt x="1646464" y="0"/>
                    </a:cubicBezTo>
                    <a:lnTo>
                      <a:pt x="1923376" y="0"/>
                    </a:lnTo>
                    <a:lnTo>
                      <a:pt x="1923376" y="3298013"/>
                    </a:lnTo>
                    <a:lnTo>
                      <a:pt x="0" y="329801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beve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396000" rIns="45720" bIns="46800" rtlCol="0" anchor="ctr" anchorCtr="0"/>
              <a:lstStyle/>
              <a:p>
                <a:pPr marL="177800" indent="-177800" defTabSz="855663" fontAlgn="base">
                  <a:spcBef>
                    <a:spcPct val="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1400" dirty="0">
                    <a:solidFill>
                      <a:schemeClr val="bg1"/>
                    </a:solidFill>
                    <a:ea typeface="Tahoma" panose="020B0604030504040204" pitchFamily="34" charset="0"/>
                    <a:cs typeface="Arial" panose="020B0604020202020204" pitchFamily="34" charset="0"/>
                  </a:rPr>
                  <a:t>The online food ordering is done by only 9% of the population using internet (v/s 36% for China and 50% for the US)</a:t>
                </a:r>
              </a:p>
            </p:txBody>
          </p:sp>
        </p:grpSp>
        <p:pic>
          <p:nvPicPr>
            <p:cNvPr id="97" name="Graphic 96" descr="Internet">
              <a:extLst>
                <a:ext uri="{FF2B5EF4-FFF2-40B4-BE49-F238E27FC236}">
                  <a16:creationId xmlns:a16="http://schemas.microsoft.com/office/drawing/2014/main" id="{5D8E406E-ED32-B19C-C281-746A1D203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5409112" y="6371256"/>
              <a:ext cx="567771" cy="5677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025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025" y="1905"/>
            <a:ext cx="18281650" cy="10285095"/>
            <a:chOff x="0" y="2164"/>
            <a:chExt cx="18281650" cy="10285095"/>
          </a:xfrm>
        </p:grpSpPr>
        <p:sp>
          <p:nvSpPr>
            <p:cNvPr id="3" name="object 3"/>
            <p:cNvSpPr/>
            <p:nvPr/>
          </p:nvSpPr>
          <p:spPr>
            <a:xfrm>
              <a:off x="8327440" y="2164"/>
              <a:ext cx="9953609" cy="102848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362"/>
              <a:ext cx="8424545" cy="10280015"/>
            </a:xfrm>
            <a:custGeom>
              <a:avLst/>
              <a:gdLst/>
              <a:ahLst/>
              <a:cxnLst/>
              <a:rect l="l" t="t" r="r" b="b"/>
              <a:pathLst>
                <a:path w="8424545" h="10280015">
                  <a:moveTo>
                    <a:pt x="0" y="0"/>
                  </a:moveTo>
                  <a:lnTo>
                    <a:pt x="8424455" y="0"/>
                  </a:lnTo>
                  <a:lnTo>
                    <a:pt x="8424455" y="10279637"/>
                  </a:lnTo>
                  <a:lnTo>
                    <a:pt x="0" y="10279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23544" y="1216152"/>
            <a:ext cx="6454775" cy="5316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351" spc="-115" dirty="0">
                <a:solidFill>
                  <a:srgbClr val="FFFFFF"/>
                </a:solidFill>
              </a:rPr>
              <a:t>Challenges </a:t>
            </a:r>
            <a:r>
              <a:rPr sz="3351" spc="-151" dirty="0">
                <a:solidFill>
                  <a:srgbClr val="FFFFFF"/>
                </a:solidFill>
              </a:rPr>
              <a:t>of </a:t>
            </a:r>
            <a:r>
              <a:rPr sz="3351" spc="-120" dirty="0">
                <a:solidFill>
                  <a:srgbClr val="FFFFFF"/>
                </a:solidFill>
              </a:rPr>
              <a:t>Drone</a:t>
            </a:r>
            <a:r>
              <a:rPr sz="3351" spc="-415" dirty="0">
                <a:solidFill>
                  <a:srgbClr val="FFFFFF"/>
                </a:solidFill>
              </a:rPr>
              <a:t> </a:t>
            </a:r>
            <a:r>
              <a:rPr sz="3351" spc="-165" dirty="0">
                <a:solidFill>
                  <a:srgbClr val="FFFFFF"/>
                </a:solidFill>
              </a:rPr>
              <a:t>Delivery</a:t>
            </a:r>
            <a:endParaRPr sz="3351" dirty="0"/>
          </a:p>
        </p:txBody>
      </p:sp>
      <p:pic>
        <p:nvPicPr>
          <p:cNvPr id="12" name="Graphic 11" descr="Lightning bolt with solid fill">
            <a:extLst>
              <a:ext uri="{FF2B5EF4-FFF2-40B4-BE49-F238E27FC236}">
                <a16:creationId xmlns:a16="http://schemas.microsoft.com/office/drawing/2014/main" id="{8F1406E3-74E2-4A6C-A1DB-FB6D389CD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044" y="6328500"/>
            <a:ext cx="720000" cy="720000"/>
          </a:xfrm>
          <a:prstGeom prst="rect">
            <a:avLst/>
          </a:prstGeom>
        </p:spPr>
      </p:pic>
      <p:pic>
        <p:nvPicPr>
          <p:cNvPr id="14" name="Graphic 13" descr="Gavel with solid fill">
            <a:extLst>
              <a:ext uri="{FF2B5EF4-FFF2-40B4-BE49-F238E27FC236}">
                <a16:creationId xmlns:a16="http://schemas.microsoft.com/office/drawing/2014/main" id="{3CD0A231-1126-4F86-BB10-89653E90FD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2044" y="7021219"/>
            <a:ext cx="713081" cy="713081"/>
          </a:xfrm>
          <a:prstGeom prst="rect">
            <a:avLst/>
          </a:prstGeom>
        </p:spPr>
      </p:pic>
      <p:pic>
        <p:nvPicPr>
          <p:cNvPr id="16" name="Graphic 15" descr="Lock with solid fill">
            <a:extLst>
              <a:ext uri="{FF2B5EF4-FFF2-40B4-BE49-F238E27FC236}">
                <a16:creationId xmlns:a16="http://schemas.microsoft.com/office/drawing/2014/main" id="{0F63A027-1D25-4733-8381-148122B0C7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2044" y="3771900"/>
            <a:ext cx="828000" cy="828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64725" y="2401536"/>
            <a:ext cx="3245475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2700" marR="5080">
              <a:spcBef>
                <a:spcPts val="345"/>
              </a:spcBef>
            </a:pPr>
            <a:r>
              <a:rPr lang="en-US" sz="2400" spc="40" dirty="0">
                <a:solidFill>
                  <a:schemeClr val="bg1"/>
                </a:solidFill>
                <a:latin typeface="Verdana"/>
                <a:cs typeface="Verdana"/>
              </a:rPr>
              <a:t>Weather conditions</a:t>
            </a:r>
          </a:p>
        </p:txBody>
      </p:sp>
      <p:pic>
        <p:nvPicPr>
          <p:cNvPr id="20" name="Graphic 19" descr="Snowflake with solid fill">
            <a:extLst>
              <a:ext uri="{FF2B5EF4-FFF2-40B4-BE49-F238E27FC236}">
                <a16:creationId xmlns:a16="http://schemas.microsoft.com/office/drawing/2014/main" id="{A07EFA02-E971-4FC0-947B-20520B9FEB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2044" y="2136001"/>
            <a:ext cx="828000" cy="828000"/>
          </a:xfrm>
          <a:prstGeom prst="rect">
            <a:avLst/>
          </a:prstGeom>
        </p:spPr>
      </p:pic>
      <p:pic>
        <p:nvPicPr>
          <p:cNvPr id="22" name="Graphic 21" descr="Coins with solid fill">
            <a:extLst>
              <a:ext uri="{FF2B5EF4-FFF2-40B4-BE49-F238E27FC236}">
                <a16:creationId xmlns:a16="http://schemas.microsoft.com/office/drawing/2014/main" id="{77A06A46-7C6B-4EC1-8D71-FC8A33BC17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38044" y="5466834"/>
            <a:ext cx="720000" cy="720000"/>
          </a:xfrm>
          <a:prstGeom prst="rect">
            <a:avLst/>
          </a:prstGeom>
        </p:spPr>
      </p:pic>
      <p:pic>
        <p:nvPicPr>
          <p:cNvPr id="24" name="Graphic 23" descr="Burger and drink with solid fill">
            <a:extLst>
              <a:ext uri="{FF2B5EF4-FFF2-40B4-BE49-F238E27FC236}">
                <a16:creationId xmlns:a16="http://schemas.microsoft.com/office/drawing/2014/main" id="{55182F3F-0E50-49F1-A068-06F80BEB0C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72044" y="4544100"/>
            <a:ext cx="828000" cy="828000"/>
          </a:xfrm>
          <a:prstGeom prst="rect">
            <a:avLst/>
          </a:prstGeom>
        </p:spPr>
      </p:pic>
      <p:pic>
        <p:nvPicPr>
          <p:cNvPr id="26" name="Graphic 25" descr="Connections with solid fill">
            <a:extLst>
              <a:ext uri="{FF2B5EF4-FFF2-40B4-BE49-F238E27FC236}">
                <a16:creationId xmlns:a16="http://schemas.microsoft.com/office/drawing/2014/main" id="{43E9ACCB-6D62-4EFE-93B2-232E502AB59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72044" y="7896900"/>
            <a:ext cx="828000" cy="828000"/>
          </a:xfrm>
          <a:prstGeom prst="rect">
            <a:avLst/>
          </a:prstGeom>
        </p:spPr>
      </p:pic>
      <p:pic>
        <p:nvPicPr>
          <p:cNvPr id="18" name="Graphic 17" descr="Map with pin with solid fill">
            <a:extLst>
              <a:ext uri="{FF2B5EF4-FFF2-40B4-BE49-F238E27FC236}">
                <a16:creationId xmlns:a16="http://schemas.microsoft.com/office/drawing/2014/main" id="{CC3F2EAC-597E-443F-9E27-9859E9FC7A9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72044" y="2895749"/>
            <a:ext cx="828000" cy="828000"/>
          </a:xfrm>
          <a:prstGeom prst="rect">
            <a:avLst/>
          </a:prstGeom>
        </p:spPr>
      </p:pic>
      <p:sp>
        <p:nvSpPr>
          <p:cNvPr id="28" name="object 5">
            <a:extLst>
              <a:ext uri="{FF2B5EF4-FFF2-40B4-BE49-F238E27FC236}">
                <a16:creationId xmlns:a16="http://schemas.microsoft.com/office/drawing/2014/main" id="{71643200-164D-478F-83FF-FFD424CF3BEA}"/>
              </a:ext>
            </a:extLst>
          </p:cNvPr>
          <p:cNvSpPr txBox="1"/>
          <p:nvPr/>
        </p:nvSpPr>
        <p:spPr>
          <a:xfrm>
            <a:off x="2171975" y="3177995"/>
            <a:ext cx="3603395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2700" marR="5080">
              <a:spcBef>
                <a:spcPts val="345"/>
              </a:spcBef>
            </a:pPr>
            <a:r>
              <a:rPr lang="en-US" sz="2400" spc="40" dirty="0">
                <a:solidFill>
                  <a:schemeClr val="bg1"/>
                </a:solidFill>
                <a:latin typeface="Verdana"/>
                <a:cs typeface="Verdana"/>
              </a:rPr>
              <a:t>Restricted radius</a:t>
            </a:r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ACC05FDC-7406-4635-BF39-4C4931E38747}"/>
              </a:ext>
            </a:extLst>
          </p:cNvPr>
          <p:cNvSpPr txBox="1"/>
          <p:nvPr/>
        </p:nvSpPr>
        <p:spPr>
          <a:xfrm>
            <a:off x="2163875" y="4037834"/>
            <a:ext cx="2416631" cy="375755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2700" marR="5080">
              <a:spcBef>
                <a:spcPts val="345"/>
              </a:spcBef>
            </a:pPr>
            <a:r>
              <a:rPr lang="en-US" sz="2400" spc="40" dirty="0">
                <a:solidFill>
                  <a:schemeClr val="bg1"/>
                </a:solidFill>
                <a:latin typeface="Verdana"/>
                <a:cs typeface="Verdana"/>
              </a:rPr>
              <a:t>Security</a:t>
            </a: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6C2702D8-3D3A-4D35-8ED6-C93548A26D15}"/>
              </a:ext>
            </a:extLst>
          </p:cNvPr>
          <p:cNvSpPr txBox="1"/>
          <p:nvPr/>
        </p:nvSpPr>
        <p:spPr>
          <a:xfrm>
            <a:off x="2171975" y="4800152"/>
            <a:ext cx="4666844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2700" marR="5080">
              <a:spcBef>
                <a:spcPts val="345"/>
              </a:spcBef>
            </a:pPr>
            <a:r>
              <a:rPr lang="en-US" sz="2400" spc="40" dirty="0">
                <a:solidFill>
                  <a:schemeClr val="bg1"/>
                </a:solidFill>
                <a:latin typeface="Verdana"/>
                <a:cs typeface="Verdana"/>
              </a:rPr>
              <a:t>Food pick-up from restaurant</a:t>
            </a:r>
          </a:p>
        </p:txBody>
      </p:sp>
      <p:sp>
        <p:nvSpPr>
          <p:cNvPr id="33" name="object 5">
            <a:extLst>
              <a:ext uri="{FF2B5EF4-FFF2-40B4-BE49-F238E27FC236}">
                <a16:creationId xmlns:a16="http://schemas.microsoft.com/office/drawing/2014/main" id="{BB53967E-6BDF-4ADB-A74C-DD07BBB0C05F}"/>
              </a:ext>
            </a:extLst>
          </p:cNvPr>
          <p:cNvSpPr txBox="1"/>
          <p:nvPr/>
        </p:nvSpPr>
        <p:spPr>
          <a:xfrm>
            <a:off x="2171975" y="5630875"/>
            <a:ext cx="4666844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2700" marR="5080">
              <a:spcBef>
                <a:spcPts val="345"/>
              </a:spcBef>
            </a:pPr>
            <a:r>
              <a:rPr lang="en-US" sz="2400" spc="40" dirty="0">
                <a:solidFill>
                  <a:schemeClr val="bg1"/>
                </a:solidFill>
                <a:latin typeface="Verdana"/>
                <a:cs typeface="Verdana"/>
              </a:rPr>
              <a:t>Very low ROI</a:t>
            </a:r>
          </a:p>
        </p:txBody>
      </p:sp>
      <p:sp>
        <p:nvSpPr>
          <p:cNvPr id="34" name="object 5">
            <a:extLst>
              <a:ext uri="{FF2B5EF4-FFF2-40B4-BE49-F238E27FC236}">
                <a16:creationId xmlns:a16="http://schemas.microsoft.com/office/drawing/2014/main" id="{AC9121AA-9A8A-4FE8-B008-29AA9AD4648E}"/>
              </a:ext>
            </a:extLst>
          </p:cNvPr>
          <p:cNvSpPr txBox="1"/>
          <p:nvPr/>
        </p:nvSpPr>
        <p:spPr>
          <a:xfrm>
            <a:off x="2156328" y="6444145"/>
            <a:ext cx="2159761" cy="375755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2700" marR="5080">
              <a:spcBef>
                <a:spcPts val="345"/>
              </a:spcBef>
            </a:pPr>
            <a:r>
              <a:rPr lang="en-US" sz="2400" spc="40" dirty="0">
                <a:solidFill>
                  <a:schemeClr val="bg1"/>
                </a:solidFill>
                <a:latin typeface="Verdana"/>
                <a:cs typeface="Verdana"/>
              </a:rPr>
              <a:t>Battery life</a:t>
            </a:r>
          </a:p>
        </p:txBody>
      </p:sp>
      <p:sp>
        <p:nvSpPr>
          <p:cNvPr id="35" name="object 5">
            <a:extLst>
              <a:ext uri="{FF2B5EF4-FFF2-40B4-BE49-F238E27FC236}">
                <a16:creationId xmlns:a16="http://schemas.microsoft.com/office/drawing/2014/main" id="{B1D28F2D-60EC-4031-B538-0CF0B8B4C1B7}"/>
              </a:ext>
            </a:extLst>
          </p:cNvPr>
          <p:cNvSpPr txBox="1"/>
          <p:nvPr/>
        </p:nvSpPr>
        <p:spPr>
          <a:xfrm>
            <a:off x="2171975" y="7205554"/>
            <a:ext cx="4666844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2700" marR="5080">
              <a:spcBef>
                <a:spcPts val="345"/>
              </a:spcBef>
            </a:pPr>
            <a:r>
              <a:rPr lang="en-US" sz="2400" spc="40" dirty="0">
                <a:solidFill>
                  <a:schemeClr val="bg1"/>
                </a:solidFill>
                <a:latin typeface="Verdana"/>
                <a:cs typeface="Verdana"/>
              </a:rPr>
              <a:t>Regulations and policies</a:t>
            </a:r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09A68FCB-4C71-40F6-881B-59B5EBBE9F12}"/>
              </a:ext>
            </a:extLst>
          </p:cNvPr>
          <p:cNvSpPr txBox="1"/>
          <p:nvPr/>
        </p:nvSpPr>
        <p:spPr>
          <a:xfrm>
            <a:off x="2171975" y="8040381"/>
            <a:ext cx="4666844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2700" marR="5080">
              <a:spcBef>
                <a:spcPts val="345"/>
              </a:spcBef>
            </a:pPr>
            <a:r>
              <a:rPr lang="en-US" sz="2400" spc="40" dirty="0">
                <a:solidFill>
                  <a:schemeClr val="bg1"/>
                </a:solidFill>
                <a:latin typeface="Verdana"/>
                <a:cs typeface="Verdana"/>
              </a:rPr>
              <a:t>Real time data feed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583823D-21F1-40DD-A91E-EB0EE197A0AD}"/>
              </a:ext>
            </a:extLst>
          </p:cNvPr>
          <p:cNvGrpSpPr/>
          <p:nvPr/>
        </p:nvGrpSpPr>
        <p:grpSpPr>
          <a:xfrm>
            <a:off x="0" y="0"/>
            <a:ext cx="18321729" cy="10287000"/>
            <a:chOff x="0" y="0"/>
            <a:chExt cx="18321729" cy="10287000"/>
          </a:xfrm>
        </p:grpSpPr>
        <p:sp>
          <p:nvSpPr>
            <p:cNvPr id="4" name="object 4"/>
            <p:cNvSpPr/>
            <p:nvPr/>
          </p:nvSpPr>
          <p:spPr>
            <a:xfrm>
              <a:off x="9829800" y="0"/>
              <a:ext cx="8491929" cy="10287000"/>
            </a:xfrm>
            <a:custGeom>
              <a:avLst/>
              <a:gdLst/>
              <a:ahLst/>
              <a:cxnLst/>
              <a:rect l="l" t="t" r="r" b="b"/>
              <a:pathLst>
                <a:path w="8424545" h="10280015">
                  <a:moveTo>
                    <a:pt x="0" y="0"/>
                  </a:moveTo>
                  <a:lnTo>
                    <a:pt x="8424455" y="0"/>
                  </a:lnTo>
                  <a:lnTo>
                    <a:pt x="8424455" y="10279637"/>
                  </a:lnTo>
                  <a:lnTo>
                    <a:pt x="0" y="10279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F67367-FFC0-4201-834D-5D5118424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287000" cy="10287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808814" y="1944455"/>
            <a:ext cx="6564786" cy="532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351" spc="-115" dirty="0">
                <a:solidFill>
                  <a:srgbClr val="FFFFFF"/>
                </a:solidFill>
              </a:rPr>
              <a:t>Challenges </a:t>
            </a:r>
            <a:r>
              <a:rPr sz="3351" spc="-151" dirty="0">
                <a:solidFill>
                  <a:srgbClr val="FFFFFF"/>
                </a:solidFill>
              </a:rPr>
              <a:t>of </a:t>
            </a:r>
            <a:r>
              <a:rPr lang="en-IN" sz="3351" spc="-120" dirty="0">
                <a:solidFill>
                  <a:srgbClr val="FFFFFF"/>
                </a:solidFill>
              </a:rPr>
              <a:t>land</a:t>
            </a:r>
            <a:r>
              <a:rPr sz="3351" spc="-415" dirty="0">
                <a:solidFill>
                  <a:srgbClr val="FFFFFF"/>
                </a:solidFill>
              </a:rPr>
              <a:t> </a:t>
            </a:r>
            <a:r>
              <a:rPr sz="3351" spc="-165" dirty="0">
                <a:solidFill>
                  <a:srgbClr val="FFFFFF"/>
                </a:solidFill>
              </a:rPr>
              <a:t>Delivery</a:t>
            </a:r>
            <a:endParaRPr sz="3351" dirty="0"/>
          </a:p>
        </p:txBody>
      </p:sp>
      <p:pic>
        <p:nvPicPr>
          <p:cNvPr id="12" name="Graphic 11" descr="Lightning bolt with solid fill">
            <a:extLst>
              <a:ext uri="{FF2B5EF4-FFF2-40B4-BE49-F238E27FC236}">
                <a16:creationId xmlns:a16="http://schemas.microsoft.com/office/drawing/2014/main" id="{8F1406E3-74E2-4A6C-A1DB-FB6D389CD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56956" y="6328499"/>
            <a:ext cx="732271" cy="7322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006594" y="3121374"/>
            <a:ext cx="3300789" cy="37920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2700" marR="5080">
              <a:spcBef>
                <a:spcPts val="345"/>
              </a:spcBef>
            </a:pPr>
            <a:r>
              <a:rPr lang="en-US" sz="2400" spc="40" dirty="0">
                <a:solidFill>
                  <a:schemeClr val="bg1"/>
                </a:solidFill>
                <a:latin typeface="Verdana"/>
                <a:cs typeface="Verdana"/>
              </a:rPr>
              <a:t>Traffic congestion</a:t>
            </a:r>
          </a:p>
        </p:txBody>
      </p:sp>
      <p:pic>
        <p:nvPicPr>
          <p:cNvPr id="22" name="Graphic 21" descr="Coins with solid fill">
            <a:extLst>
              <a:ext uri="{FF2B5EF4-FFF2-40B4-BE49-F238E27FC236}">
                <a16:creationId xmlns:a16="http://schemas.microsoft.com/office/drawing/2014/main" id="{77A06A46-7C6B-4EC1-8D71-FC8A33BC17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22956" y="5466833"/>
            <a:ext cx="732271" cy="732271"/>
          </a:xfrm>
          <a:prstGeom prst="rect">
            <a:avLst/>
          </a:prstGeom>
        </p:spPr>
      </p:pic>
      <p:pic>
        <p:nvPicPr>
          <p:cNvPr id="24" name="Graphic 23" descr="Burger and drink with solid fill">
            <a:extLst>
              <a:ext uri="{FF2B5EF4-FFF2-40B4-BE49-F238E27FC236}">
                <a16:creationId xmlns:a16="http://schemas.microsoft.com/office/drawing/2014/main" id="{55182F3F-0E50-49F1-A068-06F80BEB0C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55115" y="4544100"/>
            <a:ext cx="842112" cy="842112"/>
          </a:xfrm>
          <a:prstGeom prst="rect">
            <a:avLst/>
          </a:prstGeom>
        </p:spPr>
      </p:pic>
      <p:pic>
        <p:nvPicPr>
          <p:cNvPr id="18" name="Graphic 17" descr="Map with pin with solid fill">
            <a:extLst>
              <a:ext uri="{FF2B5EF4-FFF2-40B4-BE49-F238E27FC236}">
                <a16:creationId xmlns:a16="http://schemas.microsoft.com/office/drawing/2014/main" id="{CC3F2EAC-597E-443F-9E27-9859E9FC7A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55115" y="3615588"/>
            <a:ext cx="842112" cy="842112"/>
          </a:xfrm>
          <a:prstGeom prst="rect">
            <a:avLst/>
          </a:prstGeom>
        </p:spPr>
      </p:pic>
      <p:sp>
        <p:nvSpPr>
          <p:cNvPr id="28" name="object 5">
            <a:extLst>
              <a:ext uri="{FF2B5EF4-FFF2-40B4-BE49-F238E27FC236}">
                <a16:creationId xmlns:a16="http://schemas.microsoft.com/office/drawing/2014/main" id="{71643200-164D-478F-83FF-FFD424CF3BEA}"/>
              </a:ext>
            </a:extLst>
          </p:cNvPr>
          <p:cNvSpPr txBox="1"/>
          <p:nvPr/>
        </p:nvSpPr>
        <p:spPr>
          <a:xfrm>
            <a:off x="12007744" y="3897833"/>
            <a:ext cx="3664809" cy="37920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2700" marR="5080">
              <a:spcBef>
                <a:spcPts val="345"/>
              </a:spcBef>
            </a:pPr>
            <a:r>
              <a:rPr lang="en-US" sz="2400" spc="40" dirty="0">
                <a:solidFill>
                  <a:schemeClr val="bg1"/>
                </a:solidFill>
                <a:latin typeface="Verdana"/>
                <a:cs typeface="Verdana"/>
              </a:rPr>
              <a:t>Route optimization</a:t>
            </a: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6C2702D8-3D3A-4D35-8ED6-C93548A26D15}"/>
              </a:ext>
            </a:extLst>
          </p:cNvPr>
          <p:cNvSpPr txBox="1"/>
          <p:nvPr/>
        </p:nvSpPr>
        <p:spPr>
          <a:xfrm>
            <a:off x="11989619" y="4800151"/>
            <a:ext cx="4746383" cy="37920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2700" marR="5080">
              <a:spcBef>
                <a:spcPts val="345"/>
              </a:spcBef>
            </a:pPr>
            <a:r>
              <a:rPr lang="en-US" sz="2400" spc="40" dirty="0">
                <a:solidFill>
                  <a:schemeClr val="bg1"/>
                </a:solidFill>
                <a:latin typeface="Verdana"/>
                <a:cs typeface="Verdana"/>
              </a:rPr>
              <a:t>Wrong delivery &amp; spillage</a:t>
            </a:r>
          </a:p>
        </p:txBody>
      </p:sp>
      <p:sp>
        <p:nvSpPr>
          <p:cNvPr id="33" name="object 5">
            <a:extLst>
              <a:ext uri="{FF2B5EF4-FFF2-40B4-BE49-F238E27FC236}">
                <a16:creationId xmlns:a16="http://schemas.microsoft.com/office/drawing/2014/main" id="{BB53967E-6BDF-4ADB-A74C-DD07BBB0C05F}"/>
              </a:ext>
            </a:extLst>
          </p:cNvPr>
          <p:cNvSpPr txBox="1"/>
          <p:nvPr/>
        </p:nvSpPr>
        <p:spPr>
          <a:xfrm>
            <a:off x="11989619" y="5630874"/>
            <a:ext cx="4746383" cy="379207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2700" marR="5080">
              <a:spcBef>
                <a:spcPts val="345"/>
              </a:spcBef>
            </a:pPr>
            <a:r>
              <a:rPr lang="en-US" sz="2400" spc="40" dirty="0">
                <a:solidFill>
                  <a:schemeClr val="bg1"/>
                </a:solidFill>
                <a:latin typeface="Verdana"/>
                <a:cs typeface="Verdana"/>
              </a:rPr>
              <a:t>Cost to company</a:t>
            </a:r>
          </a:p>
        </p:txBody>
      </p:sp>
      <p:sp>
        <p:nvSpPr>
          <p:cNvPr id="34" name="object 5">
            <a:extLst>
              <a:ext uri="{FF2B5EF4-FFF2-40B4-BE49-F238E27FC236}">
                <a16:creationId xmlns:a16="http://schemas.microsoft.com/office/drawing/2014/main" id="{AC9121AA-9A8A-4FE8-B008-29AA9AD4648E}"/>
              </a:ext>
            </a:extLst>
          </p:cNvPr>
          <p:cNvSpPr txBox="1"/>
          <p:nvPr/>
        </p:nvSpPr>
        <p:spPr>
          <a:xfrm>
            <a:off x="12016701" y="6442675"/>
            <a:ext cx="4518699" cy="378950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2700" marR="5080">
              <a:spcBef>
                <a:spcPts val="345"/>
              </a:spcBef>
            </a:pPr>
            <a:r>
              <a:rPr lang="en-US" sz="2400" spc="40" dirty="0">
                <a:solidFill>
                  <a:schemeClr val="bg1"/>
                </a:solidFill>
                <a:latin typeface="Verdana"/>
                <a:cs typeface="Verdana"/>
              </a:rPr>
              <a:t>Low serviceability </a:t>
            </a:r>
          </a:p>
        </p:txBody>
      </p:sp>
      <p:pic>
        <p:nvPicPr>
          <p:cNvPr id="15" name="Graphic 14" descr="Car with solid fill">
            <a:extLst>
              <a:ext uri="{FF2B5EF4-FFF2-40B4-BE49-F238E27FC236}">
                <a16:creationId xmlns:a16="http://schemas.microsoft.com/office/drawing/2014/main" id="{AA3C8B0B-FDBF-48F5-A154-2C214EDD66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22956" y="2873457"/>
            <a:ext cx="828000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3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8366" y="1409700"/>
            <a:ext cx="63823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69" dirty="0"/>
              <a:t>Implementation</a:t>
            </a:r>
            <a:r>
              <a:rPr sz="3600" spc="-275" dirty="0"/>
              <a:t> </a:t>
            </a:r>
            <a:r>
              <a:rPr sz="3600" spc="-195" dirty="0"/>
              <a:t>Strategies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0" y="981231"/>
            <a:ext cx="6912000" cy="114300"/>
          </a:xfrm>
          <a:custGeom>
            <a:avLst/>
            <a:gdLst/>
            <a:ahLst/>
            <a:cxnLst/>
            <a:rect l="l" t="t" r="r" b="b"/>
            <a:pathLst>
              <a:path w="7773034" h="114300">
                <a:moveTo>
                  <a:pt x="7772791" y="114300"/>
                </a:moveTo>
                <a:lnTo>
                  <a:pt x="0" y="114300"/>
                </a:lnTo>
                <a:lnTo>
                  <a:pt x="0" y="0"/>
                </a:lnTo>
                <a:lnTo>
                  <a:pt x="7772791" y="0"/>
                </a:lnTo>
                <a:lnTo>
                  <a:pt x="7772791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AC87E64-2BA1-4EC8-86F5-D380FAA58C7F}"/>
              </a:ext>
            </a:extLst>
          </p:cNvPr>
          <p:cNvGrpSpPr/>
          <p:nvPr/>
        </p:nvGrpSpPr>
        <p:grpSpPr>
          <a:xfrm>
            <a:off x="8456985" y="1638300"/>
            <a:ext cx="9829800" cy="8648700"/>
            <a:chOff x="7843566" y="981231"/>
            <a:chExt cx="10444434" cy="93057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FB1E01F-C5CD-49D0-9614-0473807F72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29" t="1090" r="9405"/>
            <a:stretch/>
          </p:blipFill>
          <p:spPr>
            <a:xfrm>
              <a:off x="7843566" y="981231"/>
              <a:ext cx="10444434" cy="9305769"/>
            </a:xfrm>
            <a:prstGeom prst="flowChartAlternateProcess">
              <a:avLst/>
            </a:prstGeom>
          </p:spPr>
        </p:pic>
        <p:pic>
          <p:nvPicPr>
            <p:cNvPr id="9" name="Graphic 8" descr="Marker with solid fill">
              <a:extLst>
                <a:ext uri="{FF2B5EF4-FFF2-40B4-BE49-F238E27FC236}">
                  <a16:creationId xmlns:a16="http://schemas.microsoft.com/office/drawing/2014/main" id="{94C314BD-7388-45BB-860D-E7D6A5F54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182600" y="6134100"/>
              <a:ext cx="381000" cy="381000"/>
            </a:xfrm>
            <a:prstGeom prst="rect">
              <a:avLst/>
            </a:prstGeom>
          </p:spPr>
        </p:pic>
        <p:pic>
          <p:nvPicPr>
            <p:cNvPr id="10" name="Graphic 9" descr="Marker with solid fill">
              <a:extLst>
                <a:ext uri="{FF2B5EF4-FFF2-40B4-BE49-F238E27FC236}">
                  <a16:creationId xmlns:a16="http://schemas.microsoft.com/office/drawing/2014/main" id="{4CE41248-D356-4283-815C-7D5076081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011400" y="4914900"/>
              <a:ext cx="381000" cy="381000"/>
            </a:xfrm>
            <a:prstGeom prst="rect">
              <a:avLst/>
            </a:prstGeom>
          </p:spPr>
        </p:pic>
        <p:pic>
          <p:nvPicPr>
            <p:cNvPr id="11" name="Graphic 10" descr="Marker with solid fill">
              <a:extLst>
                <a:ext uri="{FF2B5EF4-FFF2-40B4-BE49-F238E27FC236}">
                  <a16:creationId xmlns:a16="http://schemas.microsoft.com/office/drawing/2014/main" id="{BDE60F5C-4389-4419-A989-68C01A719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992100" y="5676900"/>
              <a:ext cx="381000" cy="381000"/>
            </a:xfrm>
            <a:prstGeom prst="rect">
              <a:avLst/>
            </a:prstGeom>
          </p:spPr>
        </p:pic>
        <p:pic>
          <p:nvPicPr>
            <p:cNvPr id="12" name="Graphic 11" descr="Marker with solid fill">
              <a:extLst>
                <a:ext uri="{FF2B5EF4-FFF2-40B4-BE49-F238E27FC236}">
                  <a16:creationId xmlns:a16="http://schemas.microsoft.com/office/drawing/2014/main" id="{B54A9D58-9684-4CA0-A2FF-59C2ABB94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832080" y="5867400"/>
              <a:ext cx="381000" cy="381000"/>
            </a:xfrm>
            <a:prstGeom prst="rect">
              <a:avLst/>
            </a:prstGeom>
          </p:spPr>
        </p:pic>
        <p:pic>
          <p:nvPicPr>
            <p:cNvPr id="13" name="Graphic 12" descr="Marker with solid fill">
              <a:extLst>
                <a:ext uri="{FF2B5EF4-FFF2-40B4-BE49-F238E27FC236}">
                  <a16:creationId xmlns:a16="http://schemas.microsoft.com/office/drawing/2014/main" id="{8E6391A5-E242-49DF-91C7-71E2E3A9F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292330" y="6134100"/>
              <a:ext cx="381000" cy="381000"/>
            </a:xfrm>
            <a:prstGeom prst="rect">
              <a:avLst/>
            </a:prstGeom>
          </p:spPr>
        </p:pic>
        <p:pic>
          <p:nvPicPr>
            <p:cNvPr id="14" name="Graphic 13" descr="Marker with solid fill">
              <a:extLst>
                <a:ext uri="{FF2B5EF4-FFF2-40B4-BE49-F238E27FC236}">
                  <a16:creationId xmlns:a16="http://schemas.microsoft.com/office/drawing/2014/main" id="{76AC3449-D3C8-432F-A079-B408AD5B0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963400" y="5676900"/>
              <a:ext cx="381000" cy="381000"/>
            </a:xfrm>
            <a:prstGeom prst="rect">
              <a:avLst/>
            </a:prstGeom>
          </p:spPr>
        </p:pic>
        <p:pic>
          <p:nvPicPr>
            <p:cNvPr id="15" name="Graphic 14" descr="Marker with solid fill">
              <a:extLst>
                <a:ext uri="{FF2B5EF4-FFF2-40B4-BE49-F238E27FC236}">
                  <a16:creationId xmlns:a16="http://schemas.microsoft.com/office/drawing/2014/main" id="{F92FA5EA-4784-4C5D-8619-2DB3C34B5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878945" y="6057900"/>
              <a:ext cx="381000" cy="381000"/>
            </a:xfrm>
            <a:prstGeom prst="rect">
              <a:avLst/>
            </a:prstGeom>
          </p:spPr>
        </p:pic>
        <p:pic>
          <p:nvPicPr>
            <p:cNvPr id="16" name="Graphic 15" descr="Marker with solid fill">
              <a:extLst>
                <a:ext uri="{FF2B5EF4-FFF2-40B4-BE49-F238E27FC236}">
                  <a16:creationId xmlns:a16="http://schemas.microsoft.com/office/drawing/2014/main" id="{D61C3E18-2356-42FE-BA8D-30217C768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679238" y="5488939"/>
              <a:ext cx="381000" cy="381000"/>
            </a:xfrm>
            <a:prstGeom prst="rect">
              <a:avLst/>
            </a:prstGeom>
          </p:spPr>
        </p:pic>
        <p:pic>
          <p:nvPicPr>
            <p:cNvPr id="17" name="Graphic 16" descr="Marker with solid fill">
              <a:extLst>
                <a:ext uri="{FF2B5EF4-FFF2-40B4-BE49-F238E27FC236}">
                  <a16:creationId xmlns:a16="http://schemas.microsoft.com/office/drawing/2014/main" id="{96EAE7ED-2FB0-4F62-B53B-2A24DE1EB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88738" y="5943600"/>
              <a:ext cx="381000" cy="381000"/>
            </a:xfrm>
            <a:prstGeom prst="rect">
              <a:avLst/>
            </a:prstGeom>
          </p:spPr>
        </p:pic>
        <p:pic>
          <p:nvPicPr>
            <p:cNvPr id="18" name="Graphic 17" descr="Marker with solid fill">
              <a:extLst>
                <a:ext uri="{FF2B5EF4-FFF2-40B4-BE49-F238E27FC236}">
                  <a16:creationId xmlns:a16="http://schemas.microsoft.com/office/drawing/2014/main" id="{EDD51860-D12B-4048-9F80-7A738FEA4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585575" y="4305300"/>
              <a:ext cx="381000" cy="381000"/>
            </a:xfrm>
            <a:prstGeom prst="rect">
              <a:avLst/>
            </a:prstGeom>
          </p:spPr>
        </p:pic>
        <p:pic>
          <p:nvPicPr>
            <p:cNvPr id="19" name="Graphic 18" descr="Marker with solid fill">
              <a:extLst>
                <a:ext uri="{FF2B5EF4-FFF2-40B4-BE49-F238E27FC236}">
                  <a16:creationId xmlns:a16="http://schemas.microsoft.com/office/drawing/2014/main" id="{151A865A-5369-40E0-B3A9-00445BA99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060238" y="4540250"/>
              <a:ext cx="381000" cy="381000"/>
            </a:xfrm>
            <a:prstGeom prst="rect">
              <a:avLst/>
            </a:prstGeom>
          </p:spPr>
        </p:pic>
        <p:pic>
          <p:nvPicPr>
            <p:cNvPr id="21" name="Graphic 20" descr="Marker with solid fill">
              <a:extLst>
                <a:ext uri="{FF2B5EF4-FFF2-40B4-BE49-F238E27FC236}">
                  <a16:creationId xmlns:a16="http://schemas.microsoft.com/office/drawing/2014/main" id="{0215B396-B6A3-454D-B0CC-D027D5BCD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976860" y="4781550"/>
              <a:ext cx="381000" cy="381000"/>
            </a:xfrm>
            <a:prstGeom prst="rect">
              <a:avLst/>
            </a:prstGeom>
          </p:spPr>
        </p:pic>
        <p:pic>
          <p:nvPicPr>
            <p:cNvPr id="22" name="Graphic 21" descr="Marker with solid fill">
              <a:extLst>
                <a:ext uri="{FF2B5EF4-FFF2-40B4-BE49-F238E27FC236}">
                  <a16:creationId xmlns:a16="http://schemas.microsoft.com/office/drawing/2014/main" id="{A54F508F-D508-41B1-AA6E-4B14D3252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489940" y="5829300"/>
              <a:ext cx="381000" cy="381000"/>
            </a:xfrm>
            <a:prstGeom prst="rect">
              <a:avLst/>
            </a:prstGeom>
          </p:spPr>
        </p:pic>
        <p:pic>
          <p:nvPicPr>
            <p:cNvPr id="23" name="Graphic 22" descr="Marker with solid fill">
              <a:extLst>
                <a:ext uri="{FF2B5EF4-FFF2-40B4-BE49-F238E27FC236}">
                  <a16:creationId xmlns:a16="http://schemas.microsoft.com/office/drawing/2014/main" id="{AAD8093F-8A35-4302-9404-C253688FB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411200" y="5334000"/>
              <a:ext cx="381000" cy="381000"/>
            </a:xfrm>
            <a:prstGeom prst="rect">
              <a:avLst/>
            </a:prstGeom>
          </p:spPr>
        </p:pic>
        <p:pic>
          <p:nvPicPr>
            <p:cNvPr id="24" name="Graphic 23" descr="Marker with solid fill">
              <a:extLst>
                <a:ext uri="{FF2B5EF4-FFF2-40B4-BE49-F238E27FC236}">
                  <a16:creationId xmlns:a16="http://schemas.microsoft.com/office/drawing/2014/main" id="{0710840F-AF79-4D5F-AF85-3DC301D1E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043660" y="5162550"/>
              <a:ext cx="381000" cy="381000"/>
            </a:xfrm>
            <a:prstGeom prst="rect">
              <a:avLst/>
            </a:prstGeom>
          </p:spPr>
        </p:pic>
        <p:pic>
          <p:nvPicPr>
            <p:cNvPr id="25" name="Graphic 24" descr="Marker with solid fill">
              <a:extLst>
                <a:ext uri="{FF2B5EF4-FFF2-40B4-BE49-F238E27FC236}">
                  <a16:creationId xmlns:a16="http://schemas.microsoft.com/office/drawing/2014/main" id="{5A6426F9-2602-4DA9-9017-A174F3956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936538" y="5200650"/>
              <a:ext cx="381000" cy="381000"/>
            </a:xfrm>
            <a:prstGeom prst="rect">
              <a:avLst/>
            </a:prstGeom>
          </p:spPr>
        </p:pic>
        <p:pic>
          <p:nvPicPr>
            <p:cNvPr id="26" name="Graphic 25" descr="Marker with solid fill">
              <a:extLst>
                <a:ext uri="{FF2B5EF4-FFF2-40B4-BE49-F238E27FC236}">
                  <a16:creationId xmlns:a16="http://schemas.microsoft.com/office/drawing/2014/main" id="{D8930894-C0E7-4EBA-BC47-01A325FE8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288328" y="4991100"/>
              <a:ext cx="381000" cy="381000"/>
            </a:xfrm>
            <a:prstGeom prst="rect">
              <a:avLst/>
            </a:prstGeom>
          </p:spPr>
        </p:pic>
        <p:pic>
          <p:nvPicPr>
            <p:cNvPr id="27" name="Graphic 26" descr="Marker with solid fill">
              <a:extLst>
                <a:ext uri="{FF2B5EF4-FFF2-40B4-BE49-F238E27FC236}">
                  <a16:creationId xmlns:a16="http://schemas.microsoft.com/office/drawing/2014/main" id="{D16F1C8A-799B-4A92-899F-098EDDEE1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453586" y="4657725"/>
              <a:ext cx="381000" cy="38100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1A7DC7D-45CB-4FD0-938A-6F42A5587474}"/>
              </a:ext>
            </a:extLst>
          </p:cNvPr>
          <p:cNvSpPr txBox="1"/>
          <p:nvPr/>
        </p:nvSpPr>
        <p:spPr>
          <a:xfrm>
            <a:off x="528366" y="2776096"/>
            <a:ext cx="7162800" cy="5003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Hub to Hub delivery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Hybrid delivery with first mile delivery by drone and last mile by delivery partner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Cloud kitchen setups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Min order cap for drone delivery 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Competitive pricing and loyalty benefits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Increased incentive 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Route optimization </a:t>
            </a:r>
          </a:p>
          <a:p>
            <a:pPr marL="285744" indent="-285744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Micro-mouse technology for better routes</a:t>
            </a:r>
          </a:p>
        </p:txBody>
      </p:sp>
    </p:spTree>
    <p:extLst>
      <p:ext uri="{BB962C8B-B14F-4D97-AF65-F5344CB8AC3E}">
        <p14:creationId xmlns:p14="http://schemas.microsoft.com/office/powerpoint/2010/main" val="378193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9800" y="1216152"/>
            <a:ext cx="55645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600" spc="-169" dirty="0"/>
              <a:t>Competitive Landscape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0" y="981231"/>
            <a:ext cx="6480000" cy="114300"/>
          </a:xfrm>
          <a:custGeom>
            <a:avLst/>
            <a:gdLst/>
            <a:ahLst/>
            <a:cxnLst/>
            <a:rect l="l" t="t" r="r" b="b"/>
            <a:pathLst>
              <a:path w="7773034" h="114300">
                <a:moveTo>
                  <a:pt x="7772791" y="114300"/>
                </a:moveTo>
                <a:lnTo>
                  <a:pt x="0" y="114300"/>
                </a:lnTo>
                <a:lnTo>
                  <a:pt x="0" y="0"/>
                </a:lnTo>
                <a:lnTo>
                  <a:pt x="7772791" y="0"/>
                </a:lnTo>
                <a:lnTo>
                  <a:pt x="7772791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1124" name="Table 1124">
            <a:extLst>
              <a:ext uri="{FF2B5EF4-FFF2-40B4-BE49-F238E27FC236}">
                <a16:creationId xmlns:a16="http://schemas.microsoft.com/office/drawing/2014/main" id="{013EE617-B224-54C0-CBC6-1A2732048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767373"/>
              </p:ext>
            </p:extLst>
          </p:nvPr>
        </p:nvGraphicFramePr>
        <p:xfrm>
          <a:off x="919800" y="6939454"/>
          <a:ext cx="8189756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08752">
                  <a:extLst>
                    <a:ext uri="{9D8B030D-6E8A-4147-A177-3AD203B41FA5}">
                      <a16:colId xmlns:a16="http://schemas.microsoft.com/office/drawing/2014/main" val="3803436062"/>
                    </a:ext>
                  </a:extLst>
                </a:gridCol>
                <a:gridCol w="2890502">
                  <a:extLst>
                    <a:ext uri="{9D8B030D-6E8A-4147-A177-3AD203B41FA5}">
                      <a16:colId xmlns:a16="http://schemas.microsoft.com/office/drawing/2014/main" val="2833304914"/>
                    </a:ext>
                  </a:extLst>
                </a:gridCol>
                <a:gridCol w="2890502">
                  <a:extLst>
                    <a:ext uri="{9D8B030D-6E8A-4147-A177-3AD203B41FA5}">
                      <a16:colId xmlns:a16="http://schemas.microsoft.com/office/drawing/2014/main" val="2740639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Zomato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Swiggy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94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Restaurants (‘000)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88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Delivery Partners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113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650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Revenue (USD 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359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GOV (USD 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2,518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2,300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21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Take rate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869371"/>
                  </a:ext>
                </a:extLst>
              </a:tr>
            </a:tbl>
          </a:graphicData>
        </a:graphic>
      </p:graphicFrame>
      <p:graphicFrame>
        <p:nvGraphicFramePr>
          <p:cNvPr id="1126" name="Table 1125">
            <a:extLst>
              <a:ext uri="{FF2B5EF4-FFF2-40B4-BE49-F238E27FC236}">
                <a16:creationId xmlns:a16="http://schemas.microsoft.com/office/drawing/2014/main" id="{F698FEB4-7AF8-2713-E72F-D0FBCDCAF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257140"/>
              </p:ext>
            </p:extLst>
          </p:nvPr>
        </p:nvGraphicFramePr>
        <p:xfrm>
          <a:off x="902921" y="6501057"/>
          <a:ext cx="8206635" cy="457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6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722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lang="en-US" sz="1200" b="1" i="0" u="none" dirty="0">
                          <a:solidFill>
                            <a:schemeClr val="tx1"/>
                          </a:solidFill>
                          <a:latin typeface="Avenir Next LT Pro" panose="020B0504020202020204" pitchFamily="34" charset="0"/>
                        </a:rPr>
                        <a:t>Key operating metrics of Zomato and Swiggy (1HCY’22)</a:t>
                      </a:r>
                    </a:p>
                  </a:txBody>
                  <a:tcPr marL="0" marR="18288" marT="18288" marB="18288" anchor="ctr">
                    <a:lnL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F0A73A7-F478-F1D8-017F-753EAB4F4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0" y="2352621"/>
            <a:ext cx="7813613" cy="7182713"/>
          </a:xfrm>
          <a:prstGeom prst="rect">
            <a:avLst/>
          </a:prstGeom>
        </p:spPr>
      </p:pic>
      <p:sp>
        <p:nvSpPr>
          <p:cNvPr id="1151" name="Rectangle 1150">
            <a:extLst>
              <a:ext uri="{FF2B5EF4-FFF2-40B4-BE49-F238E27FC236}">
                <a16:creationId xmlns:a16="http://schemas.microsoft.com/office/drawing/2014/main" id="{3523ADB5-C1A9-85E0-EA55-81F95BE4262E}"/>
              </a:ext>
            </a:extLst>
          </p:cNvPr>
          <p:cNvSpPr/>
          <p:nvPr/>
        </p:nvSpPr>
        <p:spPr bwMode="auto">
          <a:xfrm>
            <a:off x="2267393" y="2474894"/>
            <a:ext cx="2700908" cy="18304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dist="12700" dir="2700000" algn="tl" rotWithShape="0">
              <a:schemeClr val="bg2">
                <a:lumMod val="90000"/>
              </a:schemeClr>
            </a:outerShdw>
          </a:effectLst>
        </p:spPr>
        <p:txBody>
          <a:bodyPr wrap="square" lIns="72000" tIns="72000" rIns="72000" bIns="72000" rtlCol="0" anchor="t" anchorCtr="0"/>
          <a:lstStyle/>
          <a:p>
            <a:pPr marL="177800" indent="-177800" eaLnBrk="0" hangingPunct="0">
              <a:spcBef>
                <a:spcPts val="300"/>
              </a:spcBef>
              <a:spcAft>
                <a:spcPts val="300"/>
              </a:spcAft>
              <a:buClr>
                <a:schemeClr val="tx1">
                  <a:lumMod val="50000"/>
                </a:schemeClr>
              </a:buClr>
              <a:buSzPct val="100000"/>
              <a:buFont typeface="Wingdings"/>
              <a:buChar char="§"/>
            </a:pPr>
            <a:r>
              <a:rPr lang="en-US" sz="1400" dirty="0"/>
              <a:t>Zomato has aggressive pricing (INR 149 for three months) v/s Swiggy One (INR 299/399 for three months based on usage patterns.</a:t>
            </a:r>
          </a:p>
          <a:p>
            <a:pPr marL="177800" indent="-177800" eaLnBrk="0" hangingPunct="0">
              <a:spcBef>
                <a:spcPts val="300"/>
              </a:spcBef>
              <a:spcAft>
                <a:spcPts val="300"/>
              </a:spcAft>
              <a:buClr>
                <a:schemeClr val="tx1">
                  <a:lumMod val="50000"/>
                </a:schemeClr>
              </a:buClr>
              <a:buSzPct val="100000"/>
              <a:buFont typeface="Wingdings"/>
              <a:buChar char="§"/>
            </a:pPr>
            <a:endParaRPr lang="en-US" sz="1400" dirty="0"/>
          </a:p>
        </p:txBody>
      </p: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D6085B48-EDAD-5262-DD65-BE587ACF73D2}"/>
              </a:ext>
            </a:extLst>
          </p:cNvPr>
          <p:cNvGrpSpPr/>
          <p:nvPr/>
        </p:nvGrpSpPr>
        <p:grpSpPr>
          <a:xfrm>
            <a:off x="5526340" y="4762396"/>
            <a:ext cx="971250" cy="773926"/>
            <a:chOff x="5579813" y="4762396"/>
            <a:chExt cx="971250" cy="773926"/>
          </a:xfrm>
        </p:grpSpPr>
        <p:sp>
          <p:nvSpPr>
            <p:cNvPr id="1202" name="Flowchart: Connector 1201">
              <a:extLst>
                <a:ext uri="{FF2B5EF4-FFF2-40B4-BE49-F238E27FC236}">
                  <a16:creationId xmlns:a16="http://schemas.microsoft.com/office/drawing/2014/main" id="{1F975117-9F49-1241-F913-23281380A4EA}"/>
                </a:ext>
              </a:extLst>
            </p:cNvPr>
            <p:cNvSpPr>
              <a:spLocks noChangeAspect="1"/>
            </p:cNvSpPr>
            <p:nvPr/>
          </p:nvSpPr>
          <p:spPr bwMode="auto">
            <a:xfrm rot="19357454">
              <a:off x="5756725" y="4762396"/>
              <a:ext cx="775636" cy="773926"/>
            </a:xfrm>
            <a:prstGeom prst="flowChartConnector">
              <a:avLst/>
            </a:prstGeom>
            <a:solidFill>
              <a:srgbClr val="F2F2F2"/>
            </a:solidFill>
            <a:ln w="57150">
              <a:gradFill flip="none" rotWithShape="1">
                <a:gsLst>
                  <a:gs pos="0">
                    <a:schemeClr val="bg1"/>
                  </a:gs>
                  <a:gs pos="91959">
                    <a:schemeClr val="tx1">
                      <a:lumMod val="95000"/>
                      <a:lumOff val="5000"/>
                    </a:schemeClr>
                  </a:gs>
                  <a:gs pos="51000">
                    <a:schemeClr val="tx1">
                      <a:lumMod val="95000"/>
                      <a:lumOff val="5000"/>
                    </a:schemeClr>
                  </a:gs>
                  <a:gs pos="78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  <a:effectLst>
              <a:outerShdw blurRad="38100" dist="50800" dir="2700000" algn="tl" rotWithShape="0">
                <a:srgbClr val="D8D1CA"/>
              </a:outerShdw>
            </a:effectLst>
          </p:spPr>
          <p:txBody>
            <a:bodyPr wrap="square" lIns="91440" tIns="0" rIns="46800" bIns="46800" rtlCol="0" anchor="t" anchorCtr="0"/>
            <a:lstStyle/>
            <a:p>
              <a:pPr algn="l"/>
              <a:endParaRPr lang="en-IN" sz="1000" b="1" i="0" u="none" strike="noStrike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235E383-DC94-AC78-F9FC-DB0F21D1A20D}"/>
                </a:ext>
              </a:extLst>
            </p:cNvPr>
            <p:cNvGrpSpPr/>
            <p:nvPr/>
          </p:nvGrpSpPr>
          <p:grpSpPr>
            <a:xfrm>
              <a:off x="5579813" y="4821875"/>
              <a:ext cx="971250" cy="465821"/>
              <a:chOff x="5579813" y="4821875"/>
              <a:chExt cx="971250" cy="465821"/>
            </a:xfrm>
          </p:grpSpPr>
          <p:pic>
            <p:nvPicPr>
              <p:cNvPr id="1203" name="Graphic 1202" descr="Users">
                <a:extLst>
                  <a:ext uri="{FF2B5EF4-FFF2-40B4-BE49-F238E27FC236}">
                    <a16:creationId xmlns:a16="http://schemas.microsoft.com/office/drawing/2014/main" id="{20A20CE0-4A55-97AC-3EA0-0694341573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012904" y="4821875"/>
                <a:ext cx="237744" cy="237744"/>
              </a:xfrm>
              <a:prstGeom prst="rect">
                <a:avLst/>
              </a:prstGeom>
            </p:spPr>
          </p:pic>
          <p:sp>
            <p:nvSpPr>
              <p:cNvPr id="1204" name="TextBox 1203">
                <a:extLst>
                  <a:ext uri="{FF2B5EF4-FFF2-40B4-BE49-F238E27FC236}">
                    <a16:creationId xmlns:a16="http://schemas.microsoft.com/office/drawing/2014/main" id="{4C15C38E-B6FD-0B91-BA13-3D1B9A3EB80C}"/>
                  </a:ext>
                </a:extLst>
              </p:cNvPr>
              <p:cNvSpPr txBox="1"/>
              <p:nvPr/>
            </p:nvSpPr>
            <p:spPr>
              <a:xfrm>
                <a:off x="5712490" y="5010697"/>
                <a:ext cx="83857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1200" b="1" i="1" dirty="0"/>
                  <a:t>User base</a:t>
                </a:r>
              </a:p>
            </p:txBody>
          </p:sp>
          <p:sp>
            <p:nvSpPr>
              <p:cNvPr id="1201" name="TextBox 1200">
                <a:extLst>
                  <a:ext uri="{FF2B5EF4-FFF2-40B4-BE49-F238E27FC236}">
                    <a16:creationId xmlns:a16="http://schemas.microsoft.com/office/drawing/2014/main" id="{FFB6796C-5E48-38DD-0D1F-08A5808FB008}"/>
                  </a:ext>
                </a:extLst>
              </p:cNvPr>
              <p:cNvSpPr txBox="1"/>
              <p:nvPr/>
            </p:nvSpPr>
            <p:spPr>
              <a:xfrm flipH="1">
                <a:off x="5579813" y="5011239"/>
                <a:ext cx="191955" cy="2752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6000" b="1" dirty="0"/>
                  <a:t>4</a:t>
                </a:r>
                <a:endParaRPr lang="en-IN" sz="4800" b="1" dirty="0"/>
              </a:p>
            </p:txBody>
          </p:sp>
        </p:grp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E97BDCCC-89D6-980A-AFEC-5669D0287A99}"/>
              </a:ext>
            </a:extLst>
          </p:cNvPr>
          <p:cNvGrpSpPr/>
          <p:nvPr/>
        </p:nvGrpSpPr>
        <p:grpSpPr>
          <a:xfrm>
            <a:off x="5496701" y="2565415"/>
            <a:ext cx="1030528" cy="773926"/>
            <a:chOff x="5472868" y="2565415"/>
            <a:chExt cx="1030528" cy="773926"/>
          </a:xfrm>
        </p:grpSpPr>
        <p:sp>
          <p:nvSpPr>
            <p:cNvPr id="1191" name="TextBox 1190">
              <a:extLst>
                <a:ext uri="{FF2B5EF4-FFF2-40B4-BE49-F238E27FC236}">
                  <a16:creationId xmlns:a16="http://schemas.microsoft.com/office/drawing/2014/main" id="{D3E36828-3CDD-5965-DA74-61CD92F6EB95}"/>
                </a:ext>
              </a:extLst>
            </p:cNvPr>
            <p:cNvSpPr txBox="1"/>
            <p:nvPr/>
          </p:nvSpPr>
          <p:spPr>
            <a:xfrm flipH="1">
              <a:off x="5472868" y="2825455"/>
              <a:ext cx="191955" cy="2752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6000" b="1" dirty="0"/>
                <a:t>2</a:t>
              </a:r>
              <a:endParaRPr lang="en-IN" sz="4800" b="1" dirty="0"/>
            </a:p>
          </p:txBody>
        </p:sp>
        <p:sp>
          <p:nvSpPr>
            <p:cNvPr id="1192" name="Flowchart: Connector 1191">
              <a:extLst>
                <a:ext uri="{FF2B5EF4-FFF2-40B4-BE49-F238E27FC236}">
                  <a16:creationId xmlns:a16="http://schemas.microsoft.com/office/drawing/2014/main" id="{27D6B6CB-5392-7A7E-0345-3EA7AE46F704}"/>
                </a:ext>
              </a:extLst>
            </p:cNvPr>
            <p:cNvSpPr>
              <a:spLocks noChangeAspect="1"/>
            </p:cNvSpPr>
            <p:nvPr/>
          </p:nvSpPr>
          <p:spPr bwMode="auto">
            <a:xfrm rot="19357454">
              <a:off x="5688137" y="2565415"/>
              <a:ext cx="775636" cy="773926"/>
            </a:xfrm>
            <a:prstGeom prst="flowChartConnector">
              <a:avLst/>
            </a:prstGeom>
            <a:solidFill>
              <a:srgbClr val="F2F2F2"/>
            </a:solidFill>
            <a:ln w="5715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1000">
                    <a:schemeClr val="tx1">
                      <a:lumMod val="95000"/>
                      <a:lumOff val="5000"/>
                    </a:schemeClr>
                  </a:gs>
                  <a:gs pos="83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  <a:effectLst>
              <a:outerShdw blurRad="38100" dist="50800" dir="2700000" algn="tl" rotWithShape="0">
                <a:srgbClr val="D8D1CA"/>
              </a:outerShdw>
            </a:effectLst>
          </p:spPr>
          <p:txBody>
            <a:bodyPr wrap="square" lIns="91440" tIns="0" rIns="46800" bIns="46800" rtlCol="0" anchor="t" anchorCtr="0"/>
            <a:lstStyle/>
            <a:p>
              <a:pPr algn="l"/>
              <a:endParaRPr lang="en-IN" sz="1000" b="1" i="0" u="none" strike="noStrike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98" name="TextBox 1197">
              <a:extLst>
                <a:ext uri="{FF2B5EF4-FFF2-40B4-BE49-F238E27FC236}">
                  <a16:creationId xmlns:a16="http://schemas.microsoft.com/office/drawing/2014/main" id="{BAD61716-9102-5FC5-DFE8-5B95E84069AE}"/>
                </a:ext>
              </a:extLst>
            </p:cNvPr>
            <p:cNvSpPr txBox="1"/>
            <p:nvPr/>
          </p:nvSpPr>
          <p:spPr>
            <a:xfrm>
              <a:off x="5664823" y="2813716"/>
              <a:ext cx="8385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200" b="1" i="1" dirty="0"/>
                <a:t>Expansion</a:t>
              </a:r>
            </a:p>
          </p:txBody>
        </p:sp>
        <p:pic>
          <p:nvPicPr>
            <p:cNvPr id="1199" name="Graphic 1198" descr="Bar graph with upward trend">
              <a:extLst>
                <a:ext uri="{FF2B5EF4-FFF2-40B4-BE49-F238E27FC236}">
                  <a16:creationId xmlns:a16="http://schemas.microsoft.com/office/drawing/2014/main" id="{ACD8E678-6D7E-3677-21DE-16813EF79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63884" y="2624320"/>
              <a:ext cx="240450" cy="240450"/>
            </a:xfrm>
            <a:prstGeom prst="rect">
              <a:avLst/>
            </a:prstGeom>
          </p:spPr>
        </p:pic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ACE1FE62-CDAB-C0DB-6248-5590EB16B694}"/>
              </a:ext>
            </a:extLst>
          </p:cNvPr>
          <p:cNvGrpSpPr/>
          <p:nvPr/>
        </p:nvGrpSpPr>
        <p:grpSpPr>
          <a:xfrm>
            <a:off x="1071915" y="2474895"/>
            <a:ext cx="954669" cy="775636"/>
            <a:chOff x="1027631" y="2474895"/>
            <a:chExt cx="954669" cy="775636"/>
          </a:xfrm>
        </p:grpSpPr>
        <p:sp>
          <p:nvSpPr>
            <p:cNvPr id="1185" name="TextBox 1184">
              <a:extLst>
                <a:ext uri="{FF2B5EF4-FFF2-40B4-BE49-F238E27FC236}">
                  <a16:creationId xmlns:a16="http://schemas.microsoft.com/office/drawing/2014/main" id="{8A1021AF-13CA-74C6-936F-970A627AB7DE}"/>
                </a:ext>
              </a:extLst>
            </p:cNvPr>
            <p:cNvSpPr txBox="1"/>
            <p:nvPr/>
          </p:nvSpPr>
          <p:spPr>
            <a:xfrm flipH="1">
              <a:off x="1027631" y="2735383"/>
              <a:ext cx="191955" cy="2752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6000" b="1" dirty="0"/>
                <a:t>1</a:t>
              </a:r>
              <a:endParaRPr lang="en-IN" sz="4800" b="1" dirty="0"/>
            </a:p>
          </p:txBody>
        </p:sp>
        <p:sp>
          <p:nvSpPr>
            <p:cNvPr id="1186" name="Flowchart: Connector 1185">
              <a:extLst>
                <a:ext uri="{FF2B5EF4-FFF2-40B4-BE49-F238E27FC236}">
                  <a16:creationId xmlns:a16="http://schemas.microsoft.com/office/drawing/2014/main" id="{15EE6B44-F8B2-DE70-70C3-10259D112222}"/>
                </a:ext>
              </a:extLst>
            </p:cNvPr>
            <p:cNvSpPr>
              <a:spLocks noChangeAspect="1"/>
            </p:cNvSpPr>
            <p:nvPr/>
          </p:nvSpPr>
          <p:spPr bwMode="auto">
            <a:xfrm rot="16368226">
              <a:off x="1163936" y="2475750"/>
              <a:ext cx="775636" cy="773926"/>
            </a:xfrm>
            <a:prstGeom prst="flowChartConnector">
              <a:avLst/>
            </a:prstGeom>
            <a:solidFill>
              <a:srgbClr val="F2F2F2"/>
            </a:solidFill>
            <a:ln w="57150">
              <a:gradFill>
                <a:gsLst>
                  <a:gs pos="0">
                    <a:schemeClr val="tx1">
                      <a:lumMod val="95000"/>
                      <a:lumOff val="5000"/>
                    </a:schemeClr>
                  </a:gs>
                  <a:gs pos="51000">
                    <a:schemeClr val="tx1">
                      <a:lumMod val="95000"/>
                      <a:lumOff val="5000"/>
                    </a:schemeClr>
                  </a:gs>
                  <a:gs pos="83000">
                    <a:schemeClr val="tx1">
                      <a:lumMod val="95000"/>
                      <a:lumOff val="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38100" dist="50800" dir="2700000" algn="tl" rotWithShape="0">
                <a:srgbClr val="D8D1CA"/>
              </a:outerShdw>
            </a:effectLst>
          </p:spPr>
          <p:txBody>
            <a:bodyPr wrap="square" lIns="91440" tIns="0" rIns="46800" bIns="46800" rtlCol="0" anchor="t" anchorCtr="0"/>
            <a:lstStyle/>
            <a:p>
              <a:pPr algn="l"/>
              <a:endParaRPr lang="en-IN" sz="1000" b="1" i="0" u="none" strike="noStrike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87" name="TextBox 1186">
              <a:extLst>
                <a:ext uri="{FF2B5EF4-FFF2-40B4-BE49-F238E27FC236}">
                  <a16:creationId xmlns:a16="http://schemas.microsoft.com/office/drawing/2014/main" id="{9105B131-482A-B900-36C1-5CF58560CEB5}"/>
                </a:ext>
              </a:extLst>
            </p:cNvPr>
            <p:cNvSpPr txBox="1"/>
            <p:nvPr/>
          </p:nvSpPr>
          <p:spPr>
            <a:xfrm>
              <a:off x="1143727" y="2724304"/>
              <a:ext cx="8385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200" b="1" i="1" dirty="0"/>
                <a:t>Pricing</a:t>
              </a:r>
            </a:p>
          </p:txBody>
        </p:sp>
        <p:pic>
          <p:nvPicPr>
            <p:cNvPr id="1190" name="Graphic 1189" descr="Dollar">
              <a:extLst>
                <a:ext uri="{FF2B5EF4-FFF2-40B4-BE49-F238E27FC236}">
                  <a16:creationId xmlns:a16="http://schemas.microsoft.com/office/drawing/2014/main" id="{085034DD-6A9F-1809-288C-0949F7742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444141" y="2532589"/>
              <a:ext cx="237744" cy="237744"/>
            </a:xfrm>
            <a:prstGeom prst="rect">
              <a:avLst/>
            </a:prstGeom>
          </p:spPr>
        </p:pic>
      </p:grp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4C363CE8-6662-3D62-BA5C-9BC00B10D8C7}"/>
              </a:ext>
            </a:extLst>
          </p:cNvPr>
          <p:cNvGrpSpPr/>
          <p:nvPr/>
        </p:nvGrpSpPr>
        <p:grpSpPr>
          <a:xfrm>
            <a:off x="1030135" y="4761988"/>
            <a:ext cx="1038228" cy="773926"/>
            <a:chOff x="1032640" y="4761988"/>
            <a:chExt cx="1038228" cy="773926"/>
          </a:xfrm>
        </p:grpSpPr>
        <p:sp>
          <p:nvSpPr>
            <p:cNvPr id="1172" name="TextBox 1171">
              <a:extLst>
                <a:ext uri="{FF2B5EF4-FFF2-40B4-BE49-F238E27FC236}">
                  <a16:creationId xmlns:a16="http://schemas.microsoft.com/office/drawing/2014/main" id="{208AF8C7-F7D8-ECB2-3087-E41A086F99C2}"/>
                </a:ext>
              </a:extLst>
            </p:cNvPr>
            <p:cNvSpPr txBox="1"/>
            <p:nvPr/>
          </p:nvSpPr>
          <p:spPr>
            <a:xfrm flipH="1">
              <a:off x="1032640" y="5011330"/>
              <a:ext cx="191955" cy="27524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6000" b="1" dirty="0"/>
                <a:t>3</a:t>
              </a:r>
              <a:endParaRPr lang="en-IN" sz="4800" b="1" dirty="0"/>
            </a:p>
          </p:txBody>
        </p:sp>
        <p:sp>
          <p:nvSpPr>
            <p:cNvPr id="1173" name="Flowchart: Connector 1172">
              <a:extLst>
                <a:ext uri="{FF2B5EF4-FFF2-40B4-BE49-F238E27FC236}">
                  <a16:creationId xmlns:a16="http://schemas.microsoft.com/office/drawing/2014/main" id="{3AD756FF-E449-AB59-1C4A-7C7F7B018EA3}"/>
                </a:ext>
              </a:extLst>
            </p:cNvPr>
            <p:cNvSpPr>
              <a:spLocks noChangeAspect="1"/>
            </p:cNvSpPr>
            <p:nvPr/>
          </p:nvSpPr>
          <p:spPr bwMode="auto">
            <a:xfrm rot="19357454">
              <a:off x="1228859" y="4761988"/>
              <a:ext cx="775636" cy="773926"/>
            </a:xfrm>
            <a:prstGeom prst="flowChartConnector">
              <a:avLst/>
            </a:prstGeom>
            <a:solidFill>
              <a:srgbClr val="F2F2F2"/>
            </a:solidFill>
            <a:ln w="57150"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51000">
                    <a:schemeClr val="tx1">
                      <a:lumMod val="85000"/>
                      <a:lumOff val="15000"/>
                    </a:schemeClr>
                  </a:gs>
                  <a:gs pos="83000">
                    <a:schemeClr val="tx1">
                      <a:lumMod val="95000"/>
                      <a:lumOff val="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  <a:effectLst>
              <a:outerShdw blurRad="38100" dist="50800" dir="2700000" algn="tl" rotWithShape="0">
                <a:srgbClr val="D8D1CA"/>
              </a:outerShdw>
            </a:effectLst>
          </p:spPr>
          <p:txBody>
            <a:bodyPr wrap="square" lIns="91440" tIns="0" rIns="46800" bIns="46800" rtlCol="0" anchor="t" anchorCtr="0"/>
            <a:lstStyle/>
            <a:p>
              <a:pPr algn="l"/>
              <a:endParaRPr lang="en-IN" sz="1000" b="1" i="0" u="none" strike="noStrike" kern="1200" spc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2117A9F7-E71A-65D6-2E94-B47693291E8B}"/>
                </a:ext>
              </a:extLst>
            </p:cNvPr>
            <p:cNvSpPr txBox="1"/>
            <p:nvPr/>
          </p:nvSpPr>
          <p:spPr>
            <a:xfrm>
              <a:off x="1143728" y="5028899"/>
              <a:ext cx="9271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200" b="1" i="1" dirty="0"/>
                <a:t>Business</a:t>
              </a:r>
            </a:p>
          </p:txBody>
        </p:sp>
        <p:pic>
          <p:nvPicPr>
            <p:cNvPr id="1175" name="Graphic 1174" descr="User">
              <a:extLst>
                <a:ext uri="{FF2B5EF4-FFF2-40B4-BE49-F238E27FC236}">
                  <a16:creationId xmlns:a16="http://schemas.microsoft.com/office/drawing/2014/main" id="{E4A8452E-36DA-E04C-CAB7-E2713AF95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532708" y="4839790"/>
              <a:ext cx="237744" cy="237744"/>
            </a:xfrm>
            <a:prstGeom prst="rect">
              <a:avLst/>
            </a:prstGeom>
          </p:spPr>
        </p:pic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05935695-37C1-6C33-7C10-5C683131DC7E}"/>
              </a:ext>
            </a:extLst>
          </p:cNvPr>
          <p:cNvSpPr/>
          <p:nvPr/>
        </p:nvSpPr>
        <p:spPr bwMode="auto">
          <a:xfrm>
            <a:off x="6742821" y="2474895"/>
            <a:ext cx="2700908" cy="18304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dist="12700" dir="2700000" algn="tl" rotWithShape="0">
              <a:schemeClr val="bg2">
                <a:lumMod val="90000"/>
              </a:schemeClr>
            </a:outerShdw>
          </a:effectLst>
        </p:spPr>
        <p:txBody>
          <a:bodyPr wrap="square" lIns="72000" tIns="72000" rIns="72000" bIns="72000" rtlCol="0" anchor="t" anchorCtr="0"/>
          <a:lstStyle/>
          <a:p>
            <a:pPr marL="177800" indent="-177800" eaLnBrk="0" hangingPunct="0">
              <a:spcBef>
                <a:spcPts val="300"/>
              </a:spcBef>
              <a:spcAft>
                <a:spcPts val="300"/>
              </a:spcAft>
              <a:buClr>
                <a:schemeClr val="tx1">
                  <a:lumMod val="50000"/>
                </a:schemeClr>
              </a:buClr>
              <a:buSzPct val="100000"/>
              <a:buFont typeface="Wingdings"/>
              <a:buChar char="§"/>
            </a:pPr>
            <a:r>
              <a:rPr lang="en-US" sz="1400" dirty="0"/>
              <a:t>Zomato is expanding into new markets, while Swiggy aims to dominate the current market. As a result, Swiggy has experienced a decline in market share to Zomato in the past two years.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00CE76E-43D1-00C2-70B5-39F0BBC10B8D}"/>
              </a:ext>
            </a:extLst>
          </p:cNvPr>
          <p:cNvSpPr/>
          <p:nvPr/>
        </p:nvSpPr>
        <p:spPr bwMode="auto">
          <a:xfrm>
            <a:off x="2267393" y="4611920"/>
            <a:ext cx="2700908" cy="17747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dist="12700" dir="2700000" algn="tl" rotWithShape="0">
              <a:schemeClr val="bg2">
                <a:lumMod val="90000"/>
              </a:schemeClr>
            </a:outerShdw>
          </a:effectLst>
        </p:spPr>
        <p:txBody>
          <a:bodyPr wrap="square" lIns="72000" tIns="72000" rIns="72000" bIns="72000" rtlCol="0" anchor="t" anchorCtr="0"/>
          <a:lstStyle/>
          <a:p>
            <a:pPr marL="177800" indent="-177800" eaLnBrk="0" hangingPunct="0">
              <a:spcBef>
                <a:spcPts val="300"/>
              </a:spcBef>
              <a:spcAft>
                <a:spcPts val="300"/>
              </a:spcAft>
              <a:buClr>
                <a:schemeClr val="tx1">
                  <a:lumMod val="50000"/>
                </a:schemeClr>
              </a:buClr>
              <a:buSzPct val="100000"/>
              <a:buFont typeface="Wingdings"/>
              <a:buChar char="§"/>
            </a:pPr>
            <a:r>
              <a:rPr lang="en-US" sz="1400" dirty="0"/>
              <a:t>Zomato started its business from restaurant advertisement revenue while Swiggy started with food delivery service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241BAFE-FE97-F0E7-ED86-86444C6FFC13}"/>
              </a:ext>
            </a:extLst>
          </p:cNvPr>
          <p:cNvSpPr/>
          <p:nvPr/>
        </p:nvSpPr>
        <p:spPr bwMode="auto">
          <a:xfrm>
            <a:off x="6742821" y="4611920"/>
            <a:ext cx="2700908" cy="17747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dist="12700" dir="2700000" algn="tl" rotWithShape="0">
              <a:schemeClr val="bg2">
                <a:lumMod val="90000"/>
              </a:schemeClr>
            </a:outerShdw>
          </a:effectLst>
        </p:spPr>
        <p:txBody>
          <a:bodyPr wrap="square" lIns="72000" tIns="72000" rIns="72000" bIns="72000" rtlCol="0" anchor="t" anchorCtr="0"/>
          <a:lstStyle/>
          <a:p>
            <a:pPr marL="177800" indent="-177800" eaLnBrk="0" hangingPunct="0">
              <a:spcBef>
                <a:spcPts val="300"/>
              </a:spcBef>
              <a:spcAft>
                <a:spcPts val="300"/>
              </a:spcAft>
              <a:buClr>
                <a:schemeClr val="tx1">
                  <a:lumMod val="50000"/>
                </a:schemeClr>
              </a:buClr>
              <a:buSzPct val="100000"/>
              <a:buFont typeface="Wingdings"/>
              <a:buChar char="§"/>
            </a:pPr>
            <a:r>
              <a:rPr lang="en-US" sz="1400" dirty="0"/>
              <a:t>Since Zomato and Swiggy would share orders, increased city-level competition in India is expected to slow down profitability and postpone the benefits of expanding client bases over the next years</a:t>
            </a:r>
          </a:p>
        </p:txBody>
      </p:sp>
    </p:spTree>
    <p:extLst>
      <p:ext uri="{BB962C8B-B14F-4D97-AF65-F5344CB8AC3E}">
        <p14:creationId xmlns:p14="http://schemas.microsoft.com/office/powerpoint/2010/main" val="301209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1" y="5143501"/>
            <a:ext cx="15201900" cy="4188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61288" y="914400"/>
            <a:ext cx="6743700" cy="361124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459"/>
              </a:spcBef>
            </a:pPr>
            <a:r>
              <a:rPr lang="en-IN" sz="3000" b="1" u="sng" dirty="0">
                <a:latin typeface="Verdana"/>
                <a:cs typeface="Verdana"/>
              </a:rPr>
              <a:t>Technical features</a:t>
            </a:r>
          </a:p>
          <a:p>
            <a:pPr marL="469888" marR="5080" indent="-457189">
              <a:lnSpc>
                <a:spcPct val="150000"/>
              </a:lnSpc>
              <a:spcBef>
                <a:spcPts val="459"/>
              </a:spcBef>
              <a:buFont typeface="Wingdings" panose="05000000000000000000" pitchFamily="2" charset="2"/>
              <a:buChar char="Ø"/>
            </a:pPr>
            <a:r>
              <a:rPr lang="en-IN" sz="3000" dirty="0">
                <a:latin typeface="Verdana"/>
                <a:cs typeface="Verdana"/>
              </a:rPr>
              <a:t>Autonomous flight feature</a:t>
            </a:r>
          </a:p>
          <a:p>
            <a:pPr marL="469888" marR="5080" indent="-457189">
              <a:spcBef>
                <a:spcPts val="459"/>
              </a:spcBef>
              <a:buFont typeface="Wingdings" panose="05000000000000000000" pitchFamily="2" charset="2"/>
              <a:buChar char="Ø"/>
            </a:pPr>
            <a:r>
              <a:rPr lang="en-IN" sz="3000" dirty="0">
                <a:latin typeface="Verdana"/>
                <a:cs typeface="Verdana"/>
              </a:rPr>
              <a:t>Outdoor navigation system</a:t>
            </a:r>
          </a:p>
          <a:p>
            <a:pPr marL="469888" marR="5080" indent="-457189">
              <a:spcBef>
                <a:spcPts val="459"/>
              </a:spcBef>
              <a:buFont typeface="Wingdings" panose="05000000000000000000" pitchFamily="2" charset="2"/>
              <a:buChar char="Ø"/>
            </a:pPr>
            <a:r>
              <a:rPr lang="en-IN" sz="3000" dirty="0">
                <a:latin typeface="Verdana"/>
                <a:cs typeface="Verdana"/>
              </a:rPr>
              <a:t>GPS &amp; Visual sensing</a:t>
            </a:r>
          </a:p>
          <a:p>
            <a:pPr marL="469888" marR="5080" indent="-457189">
              <a:spcBef>
                <a:spcPts val="459"/>
              </a:spcBef>
              <a:buFont typeface="Wingdings" panose="05000000000000000000" pitchFamily="2" charset="2"/>
              <a:buChar char="Ø"/>
            </a:pPr>
            <a:r>
              <a:rPr lang="en-IN" sz="3000" dirty="0">
                <a:latin typeface="Verdana"/>
                <a:cs typeface="Verdana"/>
              </a:rPr>
              <a:t>3D obstacle sensing</a:t>
            </a:r>
          </a:p>
          <a:p>
            <a:pPr marL="469888" marR="5080" indent="-457189">
              <a:spcBef>
                <a:spcPts val="459"/>
              </a:spcBef>
              <a:buFont typeface="Wingdings" panose="05000000000000000000" pitchFamily="2" charset="2"/>
              <a:buChar char="Ø"/>
            </a:pPr>
            <a:r>
              <a:rPr lang="en-IN" sz="3000" dirty="0">
                <a:latin typeface="Verdana"/>
                <a:cs typeface="Verdana"/>
              </a:rPr>
              <a:t>Return to home feature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10929" y="1216152"/>
            <a:ext cx="6562671" cy="5900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751" spc="-195" dirty="0"/>
              <a:t>Drone Specifications</a:t>
            </a:r>
            <a:endParaRPr sz="3751" dirty="0"/>
          </a:p>
        </p:txBody>
      </p:sp>
      <p:sp>
        <p:nvSpPr>
          <p:cNvPr id="5" name="object 5"/>
          <p:cNvSpPr/>
          <p:nvPr/>
        </p:nvSpPr>
        <p:spPr>
          <a:xfrm>
            <a:off x="10644798" y="954899"/>
            <a:ext cx="7643495" cy="114300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0"/>
                </a:moveTo>
                <a:lnTo>
                  <a:pt x="7643202" y="0"/>
                </a:lnTo>
                <a:lnTo>
                  <a:pt x="7643202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11065E-5469-448A-9C6E-0CC1D9BAE40E}"/>
              </a:ext>
            </a:extLst>
          </p:cNvPr>
          <p:cNvGrpSpPr/>
          <p:nvPr/>
        </p:nvGrpSpPr>
        <p:grpSpPr>
          <a:xfrm>
            <a:off x="10658529" y="2421149"/>
            <a:ext cx="6067371" cy="1490152"/>
            <a:chOff x="10658530" y="2421148"/>
            <a:chExt cx="6067370" cy="1477265"/>
          </a:xfrm>
        </p:grpSpPr>
        <p:sp>
          <p:nvSpPr>
            <p:cNvPr id="6" name="object 3">
              <a:extLst>
                <a:ext uri="{FF2B5EF4-FFF2-40B4-BE49-F238E27FC236}">
                  <a16:creationId xmlns:a16="http://schemas.microsoft.com/office/drawing/2014/main" id="{47D6DC5A-4A4E-4E51-8CA4-C03E7F2E3927}"/>
                </a:ext>
              </a:extLst>
            </p:cNvPr>
            <p:cNvSpPr txBox="1"/>
            <p:nvPr/>
          </p:nvSpPr>
          <p:spPr>
            <a:xfrm>
              <a:off x="10658530" y="2421148"/>
              <a:ext cx="2854614" cy="1444209"/>
            </a:xfrm>
            <a:prstGeom prst="rect">
              <a:avLst/>
            </a:prstGeom>
          </p:spPr>
          <p:txBody>
            <a:bodyPr vert="horz" wrap="square" lIns="0" tIns="58419" rIns="0" bIns="0" rtlCol="0">
              <a:spAutoFit/>
            </a:bodyPr>
            <a:lstStyle/>
            <a:p>
              <a:pPr marL="469888" marR="5080" indent="-457189">
                <a:lnSpc>
                  <a:spcPts val="3300"/>
                </a:lnSpc>
                <a:spcBef>
                  <a:spcPts val="459"/>
                </a:spcBef>
                <a:buFont typeface="Arial" panose="020B0604020202020204" pitchFamily="34" charset="0"/>
                <a:buChar char="•"/>
              </a:pPr>
              <a:r>
                <a:rPr lang="en-IN" sz="3000" dirty="0">
                  <a:latin typeface="Verdana"/>
                  <a:cs typeface="Verdana"/>
                </a:rPr>
                <a:t>150-300 ft </a:t>
              </a:r>
            </a:p>
            <a:p>
              <a:pPr marL="469888" marR="5080" indent="-457189">
                <a:lnSpc>
                  <a:spcPts val="3300"/>
                </a:lnSpc>
                <a:spcBef>
                  <a:spcPts val="459"/>
                </a:spcBef>
                <a:buFont typeface="Arial" panose="020B0604020202020204" pitchFamily="34" charset="0"/>
                <a:buChar char="•"/>
              </a:pPr>
              <a:endParaRPr lang="en-IN" sz="3000" dirty="0">
                <a:latin typeface="Verdana"/>
                <a:cs typeface="Verdana"/>
              </a:endParaRPr>
            </a:p>
            <a:p>
              <a:pPr marL="469888" marR="5080" indent="-457189">
                <a:lnSpc>
                  <a:spcPts val="3300"/>
                </a:lnSpc>
                <a:spcBef>
                  <a:spcPts val="459"/>
                </a:spcBef>
                <a:buFont typeface="Arial" panose="020B0604020202020204" pitchFamily="34" charset="0"/>
                <a:buChar char="•"/>
              </a:pPr>
              <a:r>
                <a:rPr lang="en-IN" sz="3000" dirty="0">
                  <a:latin typeface="Verdana"/>
                  <a:cs typeface="Verdana"/>
                </a:rPr>
                <a:t>7-8 km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E987DC-C068-4BDD-977C-A2A4C9206E75}"/>
                </a:ext>
              </a:extLst>
            </p:cNvPr>
            <p:cNvSpPr txBox="1"/>
            <p:nvPr/>
          </p:nvSpPr>
          <p:spPr>
            <a:xfrm>
              <a:off x="13871286" y="2421148"/>
              <a:ext cx="2854614" cy="14772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69888" marR="5080" indent="-457189">
                <a:lnSpc>
                  <a:spcPts val="3300"/>
                </a:lnSpc>
                <a:spcBef>
                  <a:spcPts val="459"/>
                </a:spcBef>
                <a:buFont typeface="Arial" panose="020B0604020202020204" pitchFamily="34" charset="0"/>
                <a:buChar char="•"/>
              </a:pPr>
              <a:r>
                <a:rPr lang="en-IN" sz="3000" dirty="0">
                  <a:latin typeface="Verdana"/>
                  <a:cs typeface="Verdana"/>
                </a:rPr>
                <a:t>50 kmph</a:t>
              </a:r>
            </a:p>
            <a:p>
              <a:pPr marL="469888" marR="5080" indent="-457189">
                <a:lnSpc>
                  <a:spcPts val="3300"/>
                </a:lnSpc>
                <a:spcBef>
                  <a:spcPts val="459"/>
                </a:spcBef>
                <a:buFont typeface="Arial" panose="020B0604020202020204" pitchFamily="34" charset="0"/>
                <a:buChar char="•"/>
              </a:pPr>
              <a:endParaRPr lang="en-IN" sz="3000" dirty="0">
                <a:latin typeface="Verdana"/>
                <a:cs typeface="Verdana"/>
              </a:endParaRPr>
            </a:p>
            <a:p>
              <a:pPr marL="469888" marR="5080" indent="-457189">
                <a:lnSpc>
                  <a:spcPts val="3300"/>
                </a:lnSpc>
                <a:spcBef>
                  <a:spcPts val="459"/>
                </a:spcBef>
                <a:buFont typeface="Arial" panose="020B0604020202020204" pitchFamily="34" charset="0"/>
                <a:buChar char="•"/>
              </a:pPr>
              <a:r>
                <a:rPr lang="en-IN" sz="3000" dirty="0">
                  <a:latin typeface="Verdana"/>
                  <a:cs typeface="Verdana"/>
                </a:rPr>
                <a:t>30 Minutes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3717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0B595FD-BDAE-59DD-FB1F-C3593CA78A6C}"/>
              </a:ext>
            </a:extLst>
          </p:cNvPr>
          <p:cNvGrpSpPr/>
          <p:nvPr/>
        </p:nvGrpSpPr>
        <p:grpSpPr>
          <a:xfrm flipV="1">
            <a:off x="7290389" y="6851568"/>
            <a:ext cx="3748586" cy="2117911"/>
            <a:chOff x="3298164" y="1291271"/>
            <a:chExt cx="2499056" cy="1265891"/>
          </a:xfrm>
        </p:grpSpPr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FC9B9ECD-D07A-92CD-DCEE-5D2F5141CF5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833982" y="1755454"/>
              <a:ext cx="1265890" cy="337526"/>
            </a:xfrm>
            <a:prstGeom prst="bentConnector3">
              <a:avLst>
                <a:gd name="adj1" fmla="val 99891"/>
              </a:avLst>
            </a:prstGeom>
            <a:ln>
              <a:solidFill>
                <a:srgbClr val="9F9F9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or: Elbow 130">
              <a:extLst>
                <a:ext uri="{FF2B5EF4-FFF2-40B4-BE49-F238E27FC236}">
                  <a16:creationId xmlns:a16="http://schemas.microsoft.com/office/drawing/2014/main" id="{5E912563-CE58-0A80-B5EC-0B2C1A526FD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030246" y="1763229"/>
              <a:ext cx="1238931" cy="295016"/>
            </a:xfrm>
            <a:prstGeom prst="bentConnector2">
              <a:avLst/>
            </a:prstGeom>
            <a:ln>
              <a:solidFill>
                <a:srgbClr val="9F9F9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5116" y="1218022"/>
            <a:ext cx="55645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600" spc="-169" dirty="0"/>
              <a:t>Regulatory Landscape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0" y="981231"/>
            <a:ext cx="5040000" cy="114300"/>
          </a:xfrm>
          <a:custGeom>
            <a:avLst/>
            <a:gdLst/>
            <a:ahLst/>
            <a:cxnLst/>
            <a:rect l="l" t="t" r="r" b="b"/>
            <a:pathLst>
              <a:path w="7773034" h="114300">
                <a:moveTo>
                  <a:pt x="7772791" y="114300"/>
                </a:moveTo>
                <a:lnTo>
                  <a:pt x="0" y="114300"/>
                </a:lnTo>
                <a:lnTo>
                  <a:pt x="0" y="0"/>
                </a:lnTo>
                <a:lnTo>
                  <a:pt x="7772791" y="0"/>
                </a:lnTo>
                <a:lnTo>
                  <a:pt x="7772791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5BBDA5E-D2A9-2FA3-519E-0DCD0C048603}"/>
              </a:ext>
            </a:extLst>
          </p:cNvPr>
          <p:cNvSpPr/>
          <p:nvPr/>
        </p:nvSpPr>
        <p:spPr>
          <a:xfrm>
            <a:off x="12332397" y="2180393"/>
            <a:ext cx="5029200" cy="2424079"/>
          </a:xfrm>
          <a:prstGeom prst="rect">
            <a:avLst/>
          </a:prstGeom>
          <a:solidFill>
            <a:schemeClr val="bg1"/>
          </a:solidFill>
          <a:ln w="28575">
            <a:solidFill>
              <a:srgbClr val="A6A6A6"/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" tIns="1371600" rIns="54864" bIns="54864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200" b="1" dirty="0">
              <a:solidFill>
                <a:srgbClr val="52BEAC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8E2AFE6-97AE-33BD-2A8D-4112A5A0571F}"/>
              </a:ext>
            </a:extLst>
          </p:cNvPr>
          <p:cNvSpPr txBox="1"/>
          <p:nvPr/>
        </p:nvSpPr>
        <p:spPr>
          <a:xfrm>
            <a:off x="13527777" y="2304261"/>
            <a:ext cx="2638440" cy="2308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500" b="1" dirty="0"/>
              <a:t>No fly zone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6D8772-C66C-96CD-47DF-C3CA237D51E2}"/>
              </a:ext>
            </a:extLst>
          </p:cNvPr>
          <p:cNvSpPr/>
          <p:nvPr/>
        </p:nvSpPr>
        <p:spPr>
          <a:xfrm>
            <a:off x="12332397" y="6967198"/>
            <a:ext cx="5029200" cy="2424079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" tIns="1371600" rIns="54864" bIns="54864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200" b="1" dirty="0">
              <a:solidFill>
                <a:srgbClr val="52BEAC"/>
              </a:solidFill>
              <a:highlight>
                <a:srgbClr val="FFFF00"/>
              </a:highlight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FF2824D-871C-F8C0-62D8-8F2309482322}"/>
              </a:ext>
            </a:extLst>
          </p:cNvPr>
          <p:cNvSpPr txBox="1"/>
          <p:nvPr/>
        </p:nvSpPr>
        <p:spPr>
          <a:xfrm>
            <a:off x="13527777" y="7092505"/>
            <a:ext cx="2638440" cy="2308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500" b="1" dirty="0"/>
              <a:t>Safety measures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889C79D-FCB6-1149-89FE-E18A7FFC3FD0}"/>
              </a:ext>
            </a:extLst>
          </p:cNvPr>
          <p:cNvSpPr/>
          <p:nvPr/>
        </p:nvSpPr>
        <p:spPr>
          <a:xfrm>
            <a:off x="925116" y="6967198"/>
            <a:ext cx="5029200" cy="2424079"/>
          </a:xfrm>
          <a:prstGeom prst="rect">
            <a:avLst/>
          </a:prstGeom>
          <a:solidFill>
            <a:schemeClr val="bg1"/>
          </a:solidFill>
          <a:ln w="28575">
            <a:solidFill>
              <a:srgbClr val="595959"/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" tIns="1371600" rIns="54864" bIns="54864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200" b="1" dirty="0">
              <a:solidFill>
                <a:srgbClr val="52BEAC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EC5FFC9-2898-F92C-3F24-0A4C15B9C50F}"/>
              </a:ext>
            </a:extLst>
          </p:cNvPr>
          <p:cNvSpPr txBox="1"/>
          <p:nvPr/>
        </p:nvSpPr>
        <p:spPr>
          <a:xfrm>
            <a:off x="2120496" y="7092508"/>
            <a:ext cx="2638440" cy="2308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500" b="1" dirty="0"/>
              <a:t>Flight permission every time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CBC65D-D13D-EBC2-E6C5-2F781E87946A}"/>
              </a:ext>
            </a:extLst>
          </p:cNvPr>
          <p:cNvSpPr/>
          <p:nvPr/>
        </p:nvSpPr>
        <p:spPr>
          <a:xfrm>
            <a:off x="901764" y="2165350"/>
            <a:ext cx="5029200" cy="2424079"/>
          </a:xfrm>
          <a:prstGeom prst="rect">
            <a:avLst/>
          </a:prstGeom>
          <a:solidFill>
            <a:schemeClr val="bg1"/>
          </a:solidFill>
          <a:ln w="28575">
            <a:solidFill>
              <a:srgbClr val="BFBFBF"/>
            </a:solidFill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" tIns="1371600" rIns="54864" bIns="54864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200" b="1" dirty="0">
              <a:solidFill>
                <a:srgbClr val="52BEAC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2A5D435-F773-3A7E-A2CF-912F0D040519}"/>
              </a:ext>
            </a:extLst>
          </p:cNvPr>
          <p:cNvSpPr txBox="1"/>
          <p:nvPr/>
        </p:nvSpPr>
        <p:spPr>
          <a:xfrm>
            <a:off x="1988965" y="2289218"/>
            <a:ext cx="2854798" cy="2308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500" b="1" dirty="0"/>
              <a:t>Remote pilot certificate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BDD501B-49A8-4392-6F8C-F58BFD1CF781}"/>
              </a:ext>
            </a:extLst>
          </p:cNvPr>
          <p:cNvSpPr/>
          <p:nvPr/>
        </p:nvSpPr>
        <p:spPr>
          <a:xfrm>
            <a:off x="901764" y="5112548"/>
            <a:ext cx="16486518" cy="1326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2438340">
              <a:defRPr/>
            </a:pPr>
            <a:endParaRPr lang="en-US" sz="600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2FFB9FE-702E-1CCD-58FA-062FD3A7BDFD}"/>
              </a:ext>
            </a:extLst>
          </p:cNvPr>
          <p:cNvGrpSpPr/>
          <p:nvPr/>
        </p:nvGrpSpPr>
        <p:grpSpPr>
          <a:xfrm>
            <a:off x="7298968" y="2730044"/>
            <a:ext cx="3734757" cy="1859385"/>
            <a:chOff x="2990268" y="1879058"/>
            <a:chExt cx="2489837" cy="1239589"/>
          </a:xfrm>
        </p:grpSpPr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3D571F7E-1E76-211C-232D-CAEF99FEECEC}"/>
                </a:ext>
              </a:extLst>
            </p:cNvPr>
            <p:cNvCxnSpPr>
              <a:cxnSpLocks/>
              <a:endCxn id="105" idx="1"/>
            </p:cNvCxnSpPr>
            <p:nvPr/>
          </p:nvCxnSpPr>
          <p:spPr>
            <a:xfrm rot="5400000" flipH="1" flipV="1">
              <a:off x="2534485" y="2335172"/>
              <a:ext cx="1239258" cy="327691"/>
            </a:xfrm>
            <a:prstGeom prst="bentConnector2">
              <a:avLst/>
            </a:prstGeom>
            <a:ln>
              <a:solidFill>
                <a:srgbClr val="9F9F9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D81F5630-F361-4323-79B6-2EB1C9A44665}"/>
                </a:ext>
              </a:extLst>
            </p:cNvPr>
            <p:cNvCxnSpPr>
              <a:cxnSpLocks/>
              <a:endCxn id="105" idx="3"/>
            </p:cNvCxnSpPr>
            <p:nvPr/>
          </p:nvCxnSpPr>
          <p:spPr>
            <a:xfrm rot="16200000" flipV="1">
              <a:off x="4714128" y="2293313"/>
              <a:ext cx="1180231" cy="351722"/>
            </a:xfrm>
            <a:prstGeom prst="bentConnector2">
              <a:avLst/>
            </a:prstGeom>
            <a:ln>
              <a:solidFill>
                <a:srgbClr val="9F9F9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8CFB1C6-0756-53C3-4ECD-20C10C9B18CF}"/>
              </a:ext>
            </a:extLst>
          </p:cNvPr>
          <p:cNvSpPr/>
          <p:nvPr/>
        </p:nvSpPr>
        <p:spPr bwMode="auto">
          <a:xfrm>
            <a:off x="7791433" y="2502769"/>
            <a:ext cx="2799768" cy="455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50800" dir="2700000" algn="tl" rotWithShape="0">
              <a:srgbClr val="D8D1CA"/>
            </a:outerShdw>
          </a:effectLst>
        </p:spPr>
        <p:txBody>
          <a:bodyPr wrap="square" lIns="68580" tIns="68580" rIns="68580" bIns="70200" rtlCol="0" anchor="ctr" anchorCtr="0"/>
          <a:lstStyle/>
          <a:p>
            <a:pPr algn="ctr"/>
            <a:r>
              <a:rPr lang="en-US" sz="1500" b="1" dirty="0"/>
              <a:t>Be aware of Airspace Restrictions/ No Drone Zones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409C0EB-D037-B3E6-B6EC-F1E458C21F1E}"/>
              </a:ext>
            </a:extLst>
          </p:cNvPr>
          <p:cNvSpPr/>
          <p:nvPr/>
        </p:nvSpPr>
        <p:spPr bwMode="auto">
          <a:xfrm>
            <a:off x="7791433" y="8726557"/>
            <a:ext cx="2799768" cy="455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50800" dir="2700000" algn="tl" rotWithShape="0">
              <a:srgbClr val="D8D1CA"/>
            </a:outerShdw>
          </a:effectLst>
        </p:spPr>
        <p:txBody>
          <a:bodyPr wrap="square" lIns="137160" tIns="0" rIns="70200" bIns="70200" rtlCol="0" anchor="ctr" anchorCtr="0"/>
          <a:lstStyle/>
          <a:p>
            <a:pPr algn="ctr"/>
            <a:r>
              <a:rPr lang="en-US" sz="1500" b="1" dirty="0"/>
              <a:t>Avoid visiting airports and heliports</a:t>
            </a:r>
            <a:endParaRPr lang="en-IN" sz="1500" b="1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82BAEC0-8361-DFEC-507A-8A7685949769}"/>
              </a:ext>
            </a:extLst>
          </p:cNvPr>
          <p:cNvSpPr/>
          <p:nvPr/>
        </p:nvSpPr>
        <p:spPr>
          <a:xfrm>
            <a:off x="6996757" y="3563034"/>
            <a:ext cx="4389120" cy="4389120"/>
          </a:xfrm>
          <a:prstGeom prst="ellipse">
            <a:avLst/>
          </a:prstGeom>
          <a:noFill/>
          <a:ln w="57150" cap="flat" cmpd="sng" algn="ctr">
            <a:solidFill>
              <a:schemeClr val="bg1">
                <a:lumMod val="75000"/>
              </a:schemeClr>
            </a:solidFill>
            <a:prstDash val="solid"/>
            <a:bevel/>
          </a:ln>
          <a:effectLst/>
        </p:spPr>
        <p:txBody>
          <a:bodyPr lIns="137160" rIns="137160" rtlCol="0" anchor="t" anchorCtr="0"/>
          <a:lstStyle/>
          <a:p>
            <a:pPr defTabSz="2743131">
              <a:defRPr/>
            </a:pPr>
            <a:endParaRPr lang="en-US" sz="3000" dirty="0">
              <a:latin typeface="Arial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576F9D6-3192-6455-C2E8-7872D04D448C}"/>
              </a:ext>
            </a:extLst>
          </p:cNvPr>
          <p:cNvGrpSpPr/>
          <p:nvPr/>
        </p:nvGrpSpPr>
        <p:grpSpPr>
          <a:xfrm>
            <a:off x="7223071" y="3766863"/>
            <a:ext cx="3936492" cy="3936493"/>
            <a:chOff x="784259" y="1764909"/>
            <a:chExt cx="3602615" cy="3600000"/>
          </a:xfrm>
        </p:grpSpPr>
        <p:sp>
          <p:nvSpPr>
            <p:cNvPr id="120" name="Google Shape;668;p27">
              <a:extLst>
                <a:ext uri="{FF2B5EF4-FFF2-40B4-BE49-F238E27FC236}">
                  <a16:creationId xmlns:a16="http://schemas.microsoft.com/office/drawing/2014/main" id="{884062EA-667F-02AB-CFA9-9B73A9E1BE68}"/>
                </a:ext>
              </a:extLst>
            </p:cNvPr>
            <p:cNvSpPr/>
            <p:nvPr/>
          </p:nvSpPr>
          <p:spPr>
            <a:xfrm>
              <a:off x="784259" y="1764909"/>
              <a:ext cx="2070218" cy="1812203"/>
            </a:xfrm>
            <a:custGeom>
              <a:avLst/>
              <a:gdLst/>
              <a:ahLst/>
              <a:cxnLst/>
              <a:rect l="l" t="t" r="r" b="b"/>
              <a:pathLst>
                <a:path w="889" h="778" extrusionOk="0">
                  <a:moveTo>
                    <a:pt x="889" y="219"/>
                  </a:moveTo>
                  <a:cubicBezTo>
                    <a:pt x="888" y="221"/>
                    <a:pt x="888" y="221"/>
                    <a:pt x="888" y="221"/>
                  </a:cubicBezTo>
                  <a:cubicBezTo>
                    <a:pt x="888" y="221"/>
                    <a:pt x="888" y="221"/>
                    <a:pt x="888" y="221"/>
                  </a:cubicBezTo>
                  <a:cubicBezTo>
                    <a:pt x="889" y="219"/>
                    <a:pt x="889" y="219"/>
                    <a:pt x="889" y="219"/>
                  </a:cubicBezTo>
                  <a:moveTo>
                    <a:pt x="764" y="0"/>
                  </a:moveTo>
                  <a:cubicBezTo>
                    <a:pt x="342" y="7"/>
                    <a:pt x="0" y="354"/>
                    <a:pt x="0" y="778"/>
                  </a:cubicBezTo>
                  <a:cubicBezTo>
                    <a:pt x="0" y="778"/>
                    <a:pt x="0" y="778"/>
                    <a:pt x="0" y="778"/>
                  </a:cubicBezTo>
                  <a:cubicBezTo>
                    <a:pt x="0" y="354"/>
                    <a:pt x="342" y="7"/>
                    <a:pt x="764" y="0"/>
                  </a:cubicBezTo>
                  <a:cubicBezTo>
                    <a:pt x="764" y="0"/>
                    <a:pt x="764" y="0"/>
                    <a:pt x="76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274275" tIns="137100" rIns="274275" bIns="137100" anchor="t" anchorCtr="0">
              <a:noAutofit/>
            </a:bodyPr>
            <a:lstStyle/>
            <a:p>
              <a:pPr defTabSz="2743131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672;p27">
              <a:extLst>
                <a:ext uri="{FF2B5EF4-FFF2-40B4-BE49-F238E27FC236}">
                  <a16:creationId xmlns:a16="http://schemas.microsoft.com/office/drawing/2014/main" id="{DE090A17-780B-BE06-6155-2DE901B96E3A}"/>
                </a:ext>
              </a:extLst>
            </p:cNvPr>
            <p:cNvSpPr/>
            <p:nvPr/>
          </p:nvSpPr>
          <p:spPr>
            <a:xfrm>
              <a:off x="812153" y="3318226"/>
              <a:ext cx="1704116" cy="2042324"/>
            </a:xfrm>
            <a:custGeom>
              <a:avLst/>
              <a:gdLst/>
              <a:ahLst/>
              <a:cxnLst/>
              <a:rect l="l" t="t" r="r" b="b"/>
              <a:pathLst>
                <a:path w="377" h="452" extrusionOk="0">
                  <a:moveTo>
                    <a:pt x="376" y="452"/>
                  </a:moveTo>
                  <a:cubicBezTo>
                    <a:pt x="312" y="343"/>
                    <a:pt x="312" y="343"/>
                    <a:pt x="312" y="343"/>
                  </a:cubicBezTo>
                  <a:cubicBezTo>
                    <a:pt x="377" y="232"/>
                    <a:pt x="377" y="232"/>
                    <a:pt x="377" y="232"/>
                  </a:cubicBezTo>
                  <a:cubicBezTo>
                    <a:pt x="292" y="223"/>
                    <a:pt x="224" y="152"/>
                    <a:pt x="220" y="65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4" y="273"/>
                    <a:pt x="169" y="442"/>
                    <a:pt x="376" y="45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274275" tIns="137100" rIns="274275" bIns="137100" anchor="t" anchorCtr="0">
              <a:noAutofit/>
            </a:bodyPr>
            <a:lstStyle/>
            <a:p>
              <a:pPr defTabSz="2743131">
                <a:buClr>
                  <a:srgbClr val="000000"/>
                </a:buClr>
              </a:pPr>
              <a:endParaRPr sz="1200" kern="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673;p27">
              <a:extLst>
                <a:ext uri="{FF2B5EF4-FFF2-40B4-BE49-F238E27FC236}">
                  <a16:creationId xmlns:a16="http://schemas.microsoft.com/office/drawing/2014/main" id="{DD593863-67C4-09B3-3BE0-A5B9E4F65CD4}"/>
                </a:ext>
              </a:extLst>
            </p:cNvPr>
            <p:cNvSpPr/>
            <p:nvPr/>
          </p:nvSpPr>
          <p:spPr>
            <a:xfrm>
              <a:off x="2340191" y="3661664"/>
              <a:ext cx="2042324" cy="1703245"/>
            </a:xfrm>
            <a:custGeom>
              <a:avLst/>
              <a:gdLst/>
              <a:ahLst/>
              <a:cxnLst/>
              <a:rect l="l" t="t" r="r" b="b"/>
              <a:pathLst>
                <a:path w="452" h="377" extrusionOk="0">
                  <a:moveTo>
                    <a:pt x="0" y="267"/>
                  </a:moveTo>
                  <a:cubicBezTo>
                    <a:pt x="65" y="377"/>
                    <a:pt x="65" y="377"/>
                    <a:pt x="65" y="377"/>
                  </a:cubicBezTo>
                  <a:cubicBezTo>
                    <a:pt x="273" y="373"/>
                    <a:pt x="442" y="207"/>
                    <a:pt x="452" y="1"/>
                  </a:cubicBezTo>
                  <a:cubicBezTo>
                    <a:pt x="343" y="65"/>
                    <a:pt x="343" y="65"/>
                    <a:pt x="343" y="65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23" y="85"/>
                    <a:pt x="152" y="153"/>
                    <a:pt x="65" y="156"/>
                  </a:cubicBezTo>
                  <a:lnTo>
                    <a:pt x="0" y="267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274275" tIns="137100" rIns="274275" bIns="137100" anchor="t" anchorCtr="0">
              <a:noAutofit/>
            </a:bodyPr>
            <a:lstStyle/>
            <a:p>
              <a:pPr defTabSz="2743131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674;p27">
              <a:extLst>
                <a:ext uri="{FF2B5EF4-FFF2-40B4-BE49-F238E27FC236}">
                  <a16:creationId xmlns:a16="http://schemas.microsoft.com/office/drawing/2014/main" id="{EBDC0D19-07BF-DD59-44A6-690ACC5CFEB1}"/>
                </a:ext>
              </a:extLst>
            </p:cNvPr>
            <p:cNvSpPr/>
            <p:nvPr/>
          </p:nvSpPr>
          <p:spPr>
            <a:xfrm>
              <a:off x="2683629" y="1795417"/>
              <a:ext cx="1703245" cy="2042324"/>
            </a:xfrm>
            <a:custGeom>
              <a:avLst/>
              <a:gdLst/>
              <a:ahLst/>
              <a:cxnLst/>
              <a:rect l="l" t="t" r="r" b="b"/>
              <a:pathLst>
                <a:path w="377" h="452" extrusionOk="0">
                  <a:moveTo>
                    <a:pt x="377" y="387"/>
                  </a:moveTo>
                  <a:cubicBezTo>
                    <a:pt x="373" y="179"/>
                    <a:pt x="207" y="10"/>
                    <a:pt x="1" y="0"/>
                  </a:cubicBezTo>
                  <a:cubicBezTo>
                    <a:pt x="65" y="109"/>
                    <a:pt x="65" y="109"/>
                    <a:pt x="65" y="109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85" y="229"/>
                    <a:pt x="153" y="300"/>
                    <a:pt x="156" y="387"/>
                  </a:cubicBezTo>
                  <a:cubicBezTo>
                    <a:pt x="267" y="452"/>
                    <a:pt x="267" y="452"/>
                    <a:pt x="267" y="452"/>
                  </a:cubicBezTo>
                  <a:lnTo>
                    <a:pt x="377" y="387"/>
                  </a:lnTo>
                  <a:close/>
                </a:path>
              </a:pathLst>
            </a:custGeom>
            <a:solidFill>
              <a:srgbClr val="39B54A"/>
            </a:solidFill>
            <a:ln>
              <a:noFill/>
            </a:ln>
          </p:spPr>
          <p:txBody>
            <a:bodyPr spcFirstLastPara="1" wrap="square" lIns="274275" tIns="137100" rIns="274275" bIns="137100" anchor="t" anchorCtr="0">
              <a:noAutofit/>
            </a:bodyPr>
            <a:lstStyle/>
            <a:p>
              <a:pPr defTabSz="2743131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675;p27">
              <a:extLst>
                <a:ext uri="{FF2B5EF4-FFF2-40B4-BE49-F238E27FC236}">
                  <a16:creationId xmlns:a16="http://schemas.microsoft.com/office/drawing/2014/main" id="{5082C635-3C1C-A80F-0173-5C72EA1C6669}"/>
                </a:ext>
              </a:extLst>
            </p:cNvPr>
            <p:cNvSpPr/>
            <p:nvPr/>
          </p:nvSpPr>
          <p:spPr>
            <a:xfrm>
              <a:off x="817382" y="1791059"/>
              <a:ext cx="2042324" cy="1703245"/>
            </a:xfrm>
            <a:custGeom>
              <a:avLst/>
              <a:gdLst/>
              <a:ahLst/>
              <a:cxnLst/>
              <a:rect l="l" t="t" r="r" b="b"/>
              <a:pathLst>
                <a:path w="452" h="377" extrusionOk="0">
                  <a:moveTo>
                    <a:pt x="452" y="110"/>
                  </a:moveTo>
                  <a:cubicBezTo>
                    <a:pt x="387" y="0"/>
                    <a:pt x="387" y="0"/>
                    <a:pt x="387" y="0"/>
                  </a:cubicBezTo>
                  <a:cubicBezTo>
                    <a:pt x="179" y="4"/>
                    <a:pt x="10" y="169"/>
                    <a:pt x="0" y="376"/>
                  </a:cubicBezTo>
                  <a:cubicBezTo>
                    <a:pt x="109" y="312"/>
                    <a:pt x="109" y="312"/>
                    <a:pt x="109" y="312"/>
                  </a:cubicBezTo>
                  <a:cubicBezTo>
                    <a:pt x="220" y="377"/>
                    <a:pt x="220" y="377"/>
                    <a:pt x="220" y="377"/>
                  </a:cubicBezTo>
                  <a:cubicBezTo>
                    <a:pt x="229" y="292"/>
                    <a:pt x="300" y="224"/>
                    <a:pt x="387" y="220"/>
                  </a:cubicBezTo>
                  <a:lnTo>
                    <a:pt x="452" y="11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274275" tIns="137100" rIns="274275" bIns="137100" anchor="t" anchorCtr="0">
              <a:noAutofit/>
            </a:bodyPr>
            <a:lstStyle/>
            <a:p>
              <a:pPr defTabSz="2743131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7B7FE2C-C392-9637-CD92-06C458FBD7E7}"/>
                </a:ext>
              </a:extLst>
            </p:cNvPr>
            <p:cNvSpPr txBox="1"/>
            <p:nvPr/>
          </p:nvSpPr>
          <p:spPr>
            <a:xfrm>
              <a:off x="3252631" y="2880304"/>
              <a:ext cx="1019078" cy="3377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</a:rPr>
                <a:t>Subscription Management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EA0DB07-A21E-E529-8BC1-9BCEC0466597}"/>
                </a:ext>
              </a:extLst>
            </p:cNvPr>
            <p:cNvSpPr txBox="1"/>
            <p:nvPr/>
          </p:nvSpPr>
          <p:spPr>
            <a:xfrm>
              <a:off x="959525" y="2681848"/>
              <a:ext cx="1105230" cy="3377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</a:rPr>
                <a:t>Remote Pilot Certificate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D395805-21AE-AE6E-ACDE-7E6D822C69CE}"/>
                </a:ext>
              </a:extLst>
            </p:cNvPr>
            <p:cNvSpPr txBox="1"/>
            <p:nvPr/>
          </p:nvSpPr>
          <p:spPr>
            <a:xfrm>
              <a:off x="2507312" y="4753747"/>
              <a:ext cx="825761" cy="3377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</a:rPr>
                <a:t>Safety Measures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42C7666-4E80-23FB-B158-57B407EEFCBD}"/>
                </a:ext>
              </a:extLst>
            </p:cNvPr>
            <p:cNvSpPr txBox="1"/>
            <p:nvPr/>
          </p:nvSpPr>
          <p:spPr>
            <a:xfrm>
              <a:off x="1238544" y="4458919"/>
              <a:ext cx="1019078" cy="3377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</a:rPr>
                <a:t>Flight permission every time</a:t>
              </a:r>
            </a:p>
          </p:txBody>
        </p:sp>
        <p:sp>
          <p:nvSpPr>
            <p:cNvPr id="140" name="Google Shape;674;p27">
              <a:extLst>
                <a:ext uri="{FF2B5EF4-FFF2-40B4-BE49-F238E27FC236}">
                  <a16:creationId xmlns:a16="http://schemas.microsoft.com/office/drawing/2014/main" id="{A930573E-F160-461B-85BB-D74E6D6C6DFB}"/>
                </a:ext>
              </a:extLst>
            </p:cNvPr>
            <p:cNvSpPr/>
            <p:nvPr/>
          </p:nvSpPr>
          <p:spPr>
            <a:xfrm>
              <a:off x="2679957" y="1795417"/>
              <a:ext cx="1703245" cy="2042324"/>
            </a:xfrm>
            <a:custGeom>
              <a:avLst/>
              <a:gdLst/>
              <a:ahLst/>
              <a:cxnLst/>
              <a:rect l="l" t="t" r="r" b="b"/>
              <a:pathLst>
                <a:path w="377" h="452" extrusionOk="0">
                  <a:moveTo>
                    <a:pt x="377" y="387"/>
                  </a:moveTo>
                  <a:cubicBezTo>
                    <a:pt x="373" y="179"/>
                    <a:pt x="207" y="10"/>
                    <a:pt x="1" y="0"/>
                  </a:cubicBezTo>
                  <a:cubicBezTo>
                    <a:pt x="65" y="109"/>
                    <a:pt x="65" y="109"/>
                    <a:pt x="65" y="109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85" y="229"/>
                    <a:pt x="153" y="300"/>
                    <a:pt x="156" y="387"/>
                  </a:cubicBezTo>
                  <a:cubicBezTo>
                    <a:pt x="267" y="452"/>
                    <a:pt x="267" y="452"/>
                    <a:pt x="267" y="452"/>
                  </a:cubicBezTo>
                  <a:lnTo>
                    <a:pt x="377" y="38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274275" tIns="137100" rIns="274275" bIns="137100" anchor="t" anchorCtr="0">
              <a:noAutofit/>
            </a:bodyPr>
            <a:lstStyle/>
            <a:p>
              <a:pPr defTabSz="2743131">
                <a:buClr>
                  <a:srgbClr val="000000"/>
                </a:buClr>
              </a:pPr>
              <a:endParaRPr sz="1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4FCEE8E-B30D-6E28-01AB-9B89F5BBC6EB}"/>
                </a:ext>
              </a:extLst>
            </p:cNvPr>
            <p:cNvSpPr txBox="1"/>
            <p:nvPr/>
          </p:nvSpPr>
          <p:spPr>
            <a:xfrm>
              <a:off x="3309370" y="3093557"/>
              <a:ext cx="1019078" cy="1688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</a:rPr>
                <a:t>No fly zone</a:t>
              </a:r>
            </a:p>
          </p:txBody>
        </p:sp>
      </p:grpSp>
      <p:pic>
        <p:nvPicPr>
          <p:cNvPr id="113" name="Picture 2" descr="Image result for omeda">
            <a:extLst>
              <a:ext uri="{FF2B5EF4-FFF2-40B4-BE49-F238E27FC236}">
                <a16:creationId xmlns:a16="http://schemas.microsoft.com/office/drawing/2014/main" id="{339F5A06-E413-EC72-F6B0-AC97B2C7E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077" y="5068662"/>
            <a:ext cx="1342682" cy="134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Oval 117">
            <a:extLst>
              <a:ext uri="{FF2B5EF4-FFF2-40B4-BE49-F238E27FC236}">
                <a16:creationId xmlns:a16="http://schemas.microsoft.com/office/drawing/2014/main" id="{E235589D-B81A-8C03-B4BA-6BE8992934E9}"/>
              </a:ext>
            </a:extLst>
          </p:cNvPr>
          <p:cNvSpPr/>
          <p:nvPr/>
        </p:nvSpPr>
        <p:spPr>
          <a:xfrm>
            <a:off x="7502752" y="3702357"/>
            <a:ext cx="541634" cy="54163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486263"/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9" name="Picture 118" descr="A close up of a logo&#10;&#10;Description automatically generated">
            <a:extLst>
              <a:ext uri="{FF2B5EF4-FFF2-40B4-BE49-F238E27FC236}">
                <a16:creationId xmlns:a16="http://schemas.microsoft.com/office/drawing/2014/main" id="{B2583CDA-1675-530F-E13D-38A36417F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950" y="3818747"/>
            <a:ext cx="358407" cy="358407"/>
          </a:xfrm>
          <a:prstGeom prst="rect">
            <a:avLst/>
          </a:prstGeom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5B20C9F-02B3-3157-DAB1-7DB59505A3EF}"/>
              </a:ext>
            </a:extLst>
          </p:cNvPr>
          <p:cNvGrpSpPr/>
          <p:nvPr/>
        </p:nvGrpSpPr>
        <p:grpSpPr>
          <a:xfrm>
            <a:off x="13425720" y="2893941"/>
            <a:ext cx="3730002" cy="1383375"/>
            <a:chOff x="860090" y="4559052"/>
            <a:chExt cx="2141215" cy="884352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40B6CFA-8731-7424-A15B-0578605E3A25}"/>
                </a:ext>
              </a:extLst>
            </p:cNvPr>
            <p:cNvSpPr/>
            <p:nvPr/>
          </p:nvSpPr>
          <p:spPr bwMode="auto">
            <a:xfrm>
              <a:off x="860090" y="4559052"/>
              <a:ext cx="2141215" cy="4514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140400" rtlCol="0" anchor="ctr" anchorCtr="0"/>
            <a:lstStyle/>
            <a:p>
              <a:r>
                <a:rPr lang="en-US" sz="1300" i="1" dirty="0"/>
                <a:t>Avoid flying the drone over or close to military bases, government buildings, or other no-drone zones and inform concerned authorities of any incidents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04E9AAC2-C484-1D5E-80AA-2DE606AA1455}"/>
                </a:ext>
              </a:extLst>
            </p:cNvPr>
            <p:cNvSpPr/>
            <p:nvPr/>
          </p:nvSpPr>
          <p:spPr bwMode="auto">
            <a:xfrm>
              <a:off x="860090" y="5117506"/>
              <a:ext cx="2141215" cy="32589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140400" rtlCol="0" anchor="ctr" anchorCtr="0"/>
            <a:lstStyle/>
            <a:p>
              <a:r>
                <a:rPr lang="en-US" sz="1300" i="1" dirty="0"/>
                <a:t>Drones shouldn't be flown higher than 400 feet (120 metres) off the ground</a:t>
              </a:r>
            </a:p>
          </p:txBody>
        </p:sp>
      </p:grpSp>
      <p:pic>
        <p:nvPicPr>
          <p:cNvPr id="153" name="Graphic 152" descr="Diploma roll">
            <a:extLst>
              <a:ext uri="{FF2B5EF4-FFF2-40B4-BE49-F238E27FC236}">
                <a16:creationId xmlns:a16="http://schemas.microsoft.com/office/drawing/2014/main" id="{8C63671C-E505-8202-FFD1-F424810ED6A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75977" y="4021937"/>
            <a:ext cx="755703" cy="755703"/>
          </a:xfrm>
          <a:prstGeom prst="rect">
            <a:avLst/>
          </a:prstGeom>
        </p:spPr>
      </p:pic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563035A0-5929-5C51-8A99-BF3F1AD6E4B8}"/>
              </a:ext>
            </a:extLst>
          </p:cNvPr>
          <p:cNvGrpSpPr/>
          <p:nvPr/>
        </p:nvGrpSpPr>
        <p:grpSpPr>
          <a:xfrm>
            <a:off x="1118319" y="2893941"/>
            <a:ext cx="4706199" cy="1383375"/>
            <a:chOff x="1118329" y="2894609"/>
            <a:chExt cx="4706199" cy="138337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5554B5C-664B-A25B-B3A8-733727BDE979}"/>
                </a:ext>
              </a:extLst>
            </p:cNvPr>
            <p:cNvGrpSpPr/>
            <p:nvPr/>
          </p:nvGrpSpPr>
          <p:grpSpPr>
            <a:xfrm>
              <a:off x="2094526" y="2894609"/>
              <a:ext cx="3730002" cy="1383375"/>
              <a:chOff x="860090" y="4559052"/>
              <a:chExt cx="2141215" cy="884352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AA29063E-28D0-83B2-4B2C-79215CBCCAEB}"/>
                  </a:ext>
                </a:extLst>
              </p:cNvPr>
              <p:cNvSpPr/>
              <p:nvPr/>
            </p:nvSpPr>
            <p:spPr bwMode="auto">
              <a:xfrm>
                <a:off x="860090" y="4559052"/>
                <a:ext cx="2141215" cy="3258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140400" rtlCol="0" anchor="ctr" anchorCtr="0"/>
              <a:lstStyle/>
              <a:p>
                <a:r>
                  <a:rPr lang="en-US" sz="1300" i="1" dirty="0"/>
                  <a:t>Operate an unmanned aircraft system only if a person has a certificate and are registered on the Digital Sky platform</a:t>
                </a: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29E91B68-DAFB-1BD6-B48F-2280DF508FD1}"/>
                  </a:ext>
                </a:extLst>
              </p:cNvPr>
              <p:cNvSpPr/>
              <p:nvPr/>
            </p:nvSpPr>
            <p:spPr bwMode="auto">
              <a:xfrm>
                <a:off x="860090" y="5117506"/>
                <a:ext cx="2141215" cy="3258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140400" rtlCol="0" anchor="ctr" anchorCtr="0"/>
              <a:lstStyle/>
              <a:p>
                <a:r>
                  <a:rPr lang="en-US" sz="1300" i="1" dirty="0"/>
                  <a:t>When using small to medium-sized drones up to 2 kg for non-commercial drone use, no certificate is necessary</a:t>
                </a:r>
              </a:p>
            </p:txBody>
          </p:sp>
        </p:grpSp>
        <p:pic>
          <p:nvPicPr>
            <p:cNvPr id="159" name="Graphic 158" descr="Helicopter">
              <a:extLst>
                <a:ext uri="{FF2B5EF4-FFF2-40B4-BE49-F238E27FC236}">
                  <a16:creationId xmlns:a16="http://schemas.microsoft.com/office/drawing/2014/main" id="{08E9EEB5-C2C5-6921-CBA3-8CE57928A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8329" y="2894609"/>
              <a:ext cx="649224" cy="649224"/>
            </a:xfrm>
            <a:prstGeom prst="rect">
              <a:avLst/>
            </a:prstGeom>
          </p:spPr>
        </p:pic>
        <p:pic>
          <p:nvPicPr>
            <p:cNvPr id="1028" name="Picture 4" descr="Incarted Black HD Drone Price in India - Buy Incarted Black HD Drone online  at Flipkart.com">
              <a:extLst>
                <a:ext uri="{FF2B5EF4-FFF2-40B4-BE49-F238E27FC236}">
                  <a16:creationId xmlns:a16="http://schemas.microsoft.com/office/drawing/2014/main" id="{CC3F367A-8356-5316-1365-5FB6B573A1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329" y="3798903"/>
              <a:ext cx="649224" cy="368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 descr="Prohibitive Drone No Fly Zone Sign Stock Vector (Royalty Free) 238912375 |  Shutterstock">
            <a:extLst>
              <a:ext uri="{FF2B5EF4-FFF2-40B4-BE49-F238E27FC236}">
                <a16:creationId xmlns:a16="http://schemas.microsoft.com/office/drawing/2014/main" id="{E20EFF27-C0D0-3BA5-BFAD-21DD85114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1FDF1"/>
              </a:clrFrom>
              <a:clrTo>
                <a:srgbClr val="F1FDF1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414" y="4366996"/>
            <a:ext cx="415433" cy="44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se of UAS/RPAS or Drones prohibited from No Fly Zones">
            <a:extLst>
              <a:ext uri="{FF2B5EF4-FFF2-40B4-BE49-F238E27FC236}">
                <a16:creationId xmlns:a16="http://schemas.microsoft.com/office/drawing/2014/main" id="{49755BCA-FF48-5C98-BA41-8DA1C7AF4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670" y="2893941"/>
            <a:ext cx="815530" cy="62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mazon.com: DJI Phantom 3 Standard Quadcopter Drone with 2.7K HD Video  Camera : Toys &amp; Games">
            <a:extLst>
              <a:ext uri="{FF2B5EF4-FFF2-40B4-BE49-F238E27FC236}">
                <a16:creationId xmlns:a16="http://schemas.microsoft.com/office/drawing/2014/main" id="{5522AB3B-249E-D088-ECBE-F585E7B39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2225" y="3756735"/>
            <a:ext cx="814421" cy="49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02B1E3EE-A022-9C62-DD6C-97F054DBEC88}"/>
              </a:ext>
            </a:extLst>
          </p:cNvPr>
          <p:cNvGrpSpPr/>
          <p:nvPr/>
        </p:nvGrpSpPr>
        <p:grpSpPr>
          <a:xfrm>
            <a:off x="14924567" y="5200903"/>
            <a:ext cx="1748842" cy="1137485"/>
            <a:chOff x="14921023" y="5198317"/>
            <a:chExt cx="1748842" cy="1137485"/>
          </a:xfrm>
        </p:grpSpPr>
        <p:sp>
          <p:nvSpPr>
            <p:cNvPr id="133" name="TextBox 42">
              <a:extLst>
                <a:ext uri="{FF2B5EF4-FFF2-40B4-BE49-F238E27FC236}">
                  <a16:creationId xmlns:a16="http://schemas.microsoft.com/office/drawing/2014/main" id="{1D43E010-A281-BFC8-33A4-858B61506E0B}"/>
                </a:ext>
              </a:extLst>
            </p:cNvPr>
            <p:cNvSpPr txBox="1"/>
            <p:nvPr/>
          </p:nvSpPr>
          <p:spPr>
            <a:xfrm>
              <a:off x="14921023" y="5901837"/>
              <a:ext cx="1748842" cy="433965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wrap="square" lIns="9144" tIns="9144" rIns="9144" bIns="9144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rgbClr val="151C37"/>
                </a:buClr>
                <a:buSzPct val="100000"/>
                <a:defRPr/>
              </a:pPr>
              <a:r>
                <a:rPr lang="en-US" sz="900" b="1" dirty="0">
                  <a:latin typeface="Avenir Next LT Pro"/>
                </a:rPr>
                <a:t>Unmanned Aircraft Operator Permit (UAOP) from DGCA for commercial operations</a:t>
              </a:r>
            </a:p>
          </p:txBody>
        </p:sp>
        <p:pic>
          <p:nvPicPr>
            <p:cNvPr id="1025" name="Graphic 1024" descr="Helicopter">
              <a:extLst>
                <a:ext uri="{FF2B5EF4-FFF2-40B4-BE49-F238E27FC236}">
                  <a16:creationId xmlns:a16="http://schemas.microsoft.com/office/drawing/2014/main" id="{6856A05A-F46D-4C5E-E793-BF5A874F1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470832" y="5198317"/>
              <a:ext cx="649224" cy="649224"/>
            </a:xfrm>
            <a:prstGeom prst="rect">
              <a:avLst/>
            </a:prstGeom>
          </p:spPr>
        </p:pic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E1C669E6-AF00-33BD-DAAB-0D68873A6832}"/>
              </a:ext>
            </a:extLst>
          </p:cNvPr>
          <p:cNvGrpSpPr/>
          <p:nvPr/>
        </p:nvGrpSpPr>
        <p:grpSpPr>
          <a:xfrm>
            <a:off x="12774874" y="5279470"/>
            <a:ext cx="1505805" cy="978842"/>
            <a:chOff x="12774874" y="5360623"/>
            <a:chExt cx="1505805" cy="978842"/>
          </a:xfrm>
        </p:grpSpPr>
        <p:sp>
          <p:nvSpPr>
            <p:cNvPr id="132" name="TextBox 42">
              <a:extLst>
                <a:ext uri="{FF2B5EF4-FFF2-40B4-BE49-F238E27FC236}">
                  <a16:creationId xmlns:a16="http://schemas.microsoft.com/office/drawing/2014/main" id="{062B19EA-C344-9676-9A66-04A057B42AEA}"/>
                </a:ext>
              </a:extLst>
            </p:cNvPr>
            <p:cNvSpPr txBox="1"/>
            <p:nvPr/>
          </p:nvSpPr>
          <p:spPr>
            <a:xfrm>
              <a:off x="12774874" y="5905500"/>
              <a:ext cx="1505805" cy="433965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wrap="square" lIns="9144" tIns="9144" rIns="9144" bIns="9144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rgbClr val="151C37"/>
                </a:buClr>
                <a:buSzPct val="100000"/>
                <a:defRPr/>
              </a:pPr>
              <a:r>
                <a:rPr lang="en-US" sz="900" b="1" dirty="0">
                  <a:latin typeface="Avenir Next LT Pro"/>
                </a:rPr>
                <a:t>“No Permission- No Takeoff” (NPNT) Compliant</a:t>
              </a:r>
            </a:p>
          </p:txBody>
        </p:sp>
        <p:pic>
          <p:nvPicPr>
            <p:cNvPr id="1040" name="Picture 16" descr="Compliant Stock Illustrations – 3,970 Compliant Stock Illustrations,  Vectors &amp; Clipart - Dreamstime">
              <a:extLst>
                <a:ext uri="{FF2B5EF4-FFF2-40B4-BE49-F238E27FC236}">
                  <a16:creationId xmlns:a16="http://schemas.microsoft.com/office/drawing/2014/main" id="{D2FC65F1-6A5A-90CA-946C-46B769FD1D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03164" y="5360623"/>
              <a:ext cx="649224" cy="324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ACB3F45D-BF93-670B-F079-EAB27C311230}"/>
              </a:ext>
            </a:extLst>
          </p:cNvPr>
          <p:cNvGrpSpPr/>
          <p:nvPr/>
        </p:nvGrpSpPr>
        <p:grpSpPr>
          <a:xfrm>
            <a:off x="4024024" y="5305836"/>
            <a:ext cx="1647895" cy="931330"/>
            <a:chOff x="4024024" y="5305836"/>
            <a:chExt cx="1647895" cy="931330"/>
          </a:xfrm>
        </p:grpSpPr>
        <p:sp>
          <p:nvSpPr>
            <p:cNvPr id="104" name="TextBox 42">
              <a:extLst>
                <a:ext uri="{FF2B5EF4-FFF2-40B4-BE49-F238E27FC236}">
                  <a16:creationId xmlns:a16="http://schemas.microsoft.com/office/drawing/2014/main" id="{37D99C04-4536-B16F-189E-CCFBFD992B94}"/>
                </a:ext>
              </a:extLst>
            </p:cNvPr>
            <p:cNvSpPr txBox="1"/>
            <p:nvPr/>
          </p:nvSpPr>
          <p:spPr>
            <a:xfrm>
              <a:off x="4024024" y="5941700"/>
              <a:ext cx="1647895" cy="295466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wrap="square" lIns="9144" tIns="9144" rIns="9144" bIns="9144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rgbClr val="151C37"/>
                </a:buClr>
                <a:buSzPct val="100000"/>
                <a:defRPr/>
              </a:pPr>
              <a:r>
                <a:rPr lang="en-US" sz="900" b="1" dirty="0">
                  <a:latin typeface="Avenir Next LT Pro"/>
                </a:rPr>
                <a:t>Fly in visual line of sight (VLOS)</a:t>
              </a:r>
            </a:p>
          </p:txBody>
        </p:sp>
        <p:pic>
          <p:nvPicPr>
            <p:cNvPr id="1029" name="Picture 4" descr="Incarted Black HD Drone Price in India - Buy Incarted Black HD Drone online  at Flipkart.com">
              <a:extLst>
                <a:ext uri="{FF2B5EF4-FFF2-40B4-BE49-F238E27FC236}">
                  <a16:creationId xmlns:a16="http://schemas.microsoft.com/office/drawing/2014/main" id="{75570223-B6C0-F978-5AD9-1BA498E82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2625" y="5305836"/>
              <a:ext cx="649224" cy="368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16312D41-9FFC-E214-9C99-BE7862740F86}"/>
              </a:ext>
            </a:extLst>
          </p:cNvPr>
          <p:cNvGrpSpPr/>
          <p:nvPr/>
        </p:nvGrpSpPr>
        <p:grpSpPr>
          <a:xfrm>
            <a:off x="1168256" y="7664709"/>
            <a:ext cx="4656435" cy="1441191"/>
            <a:chOff x="1168256" y="7664709"/>
            <a:chExt cx="4656435" cy="1441191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932BC33-093F-0149-F7E8-BBF12DA5D0AE}"/>
                </a:ext>
              </a:extLst>
            </p:cNvPr>
            <p:cNvGrpSpPr/>
            <p:nvPr/>
          </p:nvGrpSpPr>
          <p:grpSpPr>
            <a:xfrm>
              <a:off x="2094689" y="7722525"/>
              <a:ext cx="3730002" cy="1383375"/>
              <a:chOff x="860090" y="4559052"/>
              <a:chExt cx="2141215" cy="884352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57B2392-09BE-2114-CADD-4557E6D41DC8}"/>
                  </a:ext>
                </a:extLst>
              </p:cNvPr>
              <p:cNvSpPr/>
              <p:nvPr/>
            </p:nvSpPr>
            <p:spPr bwMode="auto">
              <a:xfrm>
                <a:off x="860090" y="4559052"/>
                <a:ext cx="2141215" cy="3258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140400" rtlCol="0" anchor="ctr" anchorCtr="0"/>
              <a:lstStyle/>
              <a:p>
                <a:r>
                  <a:rPr lang="en-US" sz="1351" i="1" dirty="0"/>
                  <a:t>Obtain Permission before each flight through the Digital Sky Platform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43BA191E-0824-DF65-C979-9D608699E11A}"/>
                  </a:ext>
                </a:extLst>
              </p:cNvPr>
              <p:cNvSpPr/>
              <p:nvPr/>
            </p:nvSpPr>
            <p:spPr bwMode="auto">
              <a:xfrm>
                <a:off x="860090" y="5041068"/>
                <a:ext cx="2141215" cy="40233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140400" rtlCol="0" anchor="ctr" anchorCtr="0"/>
              <a:lstStyle/>
              <a:p>
                <a:r>
                  <a:rPr lang="en-US" sz="1351" i="1" dirty="0"/>
                  <a:t>Without submitting a flight plan or obtaining AAI/ADC approval (at least 24 hours prior to the actual operation), drone operators must not fly in regulated airspace near airports</a:t>
                </a:r>
              </a:p>
            </p:txBody>
          </p:sp>
        </p:grpSp>
        <p:pic>
          <p:nvPicPr>
            <p:cNvPr id="155" name="Graphic 154" descr="Pilot">
              <a:extLst>
                <a:ext uri="{FF2B5EF4-FFF2-40B4-BE49-F238E27FC236}">
                  <a16:creationId xmlns:a16="http://schemas.microsoft.com/office/drawing/2014/main" id="{DBD80185-FA45-29E4-261C-5B9B744DA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68256" y="8420100"/>
              <a:ext cx="648878" cy="648878"/>
            </a:xfrm>
            <a:prstGeom prst="rect">
              <a:avLst/>
            </a:prstGeom>
          </p:spPr>
        </p:pic>
        <p:pic>
          <p:nvPicPr>
            <p:cNvPr id="1033" name="Graphic 1032" descr="Airplane">
              <a:extLst>
                <a:ext uri="{FF2B5EF4-FFF2-40B4-BE49-F238E27FC236}">
                  <a16:creationId xmlns:a16="http://schemas.microsoft.com/office/drawing/2014/main" id="{31329500-EC04-F000-7D5D-0CD76B98B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68256" y="7664709"/>
              <a:ext cx="649224" cy="649224"/>
            </a:xfrm>
            <a:prstGeom prst="rect">
              <a:avLst/>
            </a:prstGeom>
          </p:spPr>
        </p:pic>
      </p:grpSp>
      <p:pic>
        <p:nvPicPr>
          <p:cNvPr id="1037" name="Graphic 1036" descr="Pilot">
            <a:extLst>
              <a:ext uri="{FF2B5EF4-FFF2-40B4-BE49-F238E27FC236}">
                <a16:creationId xmlns:a16="http://schemas.microsoft.com/office/drawing/2014/main" id="{B1A9C001-CEAB-35CD-6795-20D9C5E0E6E1}"/>
              </a:ext>
            </a:extLst>
          </p:cNvPr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43800" y="5815032"/>
            <a:ext cx="648878" cy="648878"/>
          </a:xfrm>
          <a:prstGeom prst="rect">
            <a:avLst/>
          </a:prstGeom>
        </p:spPr>
      </p:pic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5652568D-2876-D82A-A6DB-056E624426BD}"/>
              </a:ext>
            </a:extLst>
          </p:cNvPr>
          <p:cNvGrpSpPr/>
          <p:nvPr/>
        </p:nvGrpSpPr>
        <p:grpSpPr>
          <a:xfrm>
            <a:off x="1597998" y="5200903"/>
            <a:ext cx="1252326" cy="1036263"/>
            <a:chOff x="1597998" y="5200903"/>
            <a:chExt cx="1252326" cy="1036263"/>
          </a:xfrm>
        </p:grpSpPr>
        <p:sp>
          <p:nvSpPr>
            <p:cNvPr id="103" name="TextBox 42">
              <a:extLst>
                <a:ext uri="{FF2B5EF4-FFF2-40B4-BE49-F238E27FC236}">
                  <a16:creationId xmlns:a16="http://schemas.microsoft.com/office/drawing/2014/main" id="{AD264B42-3F30-93EE-5F61-1EA18D5D81F2}"/>
                </a:ext>
              </a:extLst>
            </p:cNvPr>
            <p:cNvSpPr txBox="1"/>
            <p:nvPr/>
          </p:nvSpPr>
          <p:spPr>
            <a:xfrm>
              <a:off x="1597998" y="5941700"/>
              <a:ext cx="1252326" cy="295466"/>
            </a:xfrm>
            <a:prstGeom prst="rect">
              <a:avLst/>
            </a:prstGeom>
            <a:ln>
              <a:noFill/>
              <a:prstDash val="dash"/>
            </a:ln>
          </p:spPr>
          <p:txBody>
            <a:bodyPr wrap="square" lIns="9144" tIns="9144" rIns="9144" bIns="9144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300"/>
                </a:spcBef>
                <a:spcAft>
                  <a:spcPts val="300"/>
                </a:spcAft>
                <a:buClr>
                  <a:srgbClr val="151C37"/>
                </a:buClr>
                <a:buSzPct val="100000"/>
                <a:defRPr/>
              </a:pPr>
              <a:r>
                <a:rPr lang="en-US" sz="900" b="1" dirty="0">
                  <a:latin typeface="Avenir Next LT Pro"/>
                </a:rPr>
                <a:t>Issuance of UIN number</a:t>
              </a:r>
            </a:p>
          </p:txBody>
        </p:sp>
        <p:pic>
          <p:nvPicPr>
            <p:cNvPr id="1039" name="Graphic 1038" descr="Diploma roll">
              <a:extLst>
                <a:ext uri="{FF2B5EF4-FFF2-40B4-BE49-F238E27FC236}">
                  <a16:creationId xmlns:a16="http://schemas.microsoft.com/office/drawing/2014/main" id="{AFDE9CDA-1C51-B6CB-4203-5A6EF876F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899549" y="5200903"/>
              <a:ext cx="649224" cy="649224"/>
            </a:xfrm>
            <a:prstGeom prst="rect">
              <a:avLst/>
            </a:prstGeom>
          </p:spPr>
        </p:pic>
      </p:grp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6C8CF5DD-63E6-96FD-5045-D18D1CF1764C}"/>
              </a:ext>
            </a:extLst>
          </p:cNvPr>
          <p:cNvGrpSpPr/>
          <p:nvPr/>
        </p:nvGrpSpPr>
        <p:grpSpPr>
          <a:xfrm>
            <a:off x="12533420" y="7722525"/>
            <a:ext cx="4622302" cy="1383375"/>
            <a:chOff x="12533420" y="7722525"/>
            <a:chExt cx="4622302" cy="1383375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E36621F2-B06E-6936-0E5D-68DA115E64B2}"/>
                </a:ext>
              </a:extLst>
            </p:cNvPr>
            <p:cNvGrpSpPr/>
            <p:nvPr/>
          </p:nvGrpSpPr>
          <p:grpSpPr>
            <a:xfrm>
              <a:off x="13425720" y="7722525"/>
              <a:ext cx="3730002" cy="1383375"/>
              <a:chOff x="860090" y="4559052"/>
              <a:chExt cx="2141215" cy="884352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366E5D20-D9C3-2F91-F938-6B4B2E265C8F}"/>
                  </a:ext>
                </a:extLst>
              </p:cNvPr>
              <p:cNvSpPr/>
              <p:nvPr/>
            </p:nvSpPr>
            <p:spPr bwMode="auto">
              <a:xfrm>
                <a:off x="860090" y="4559052"/>
                <a:ext cx="2141215" cy="3258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140400" rtlCol="0" anchor="ctr" anchorCtr="0"/>
              <a:lstStyle/>
              <a:p>
                <a:r>
                  <a:rPr lang="en-US" sz="1351" i="1" dirty="0"/>
                  <a:t>Interference can be from mobile devices or blockage of signals, pay attention when flying your drone</a:t>
                </a: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AA4076BE-DC70-A6CC-B3B9-4F751C571159}"/>
                  </a:ext>
                </a:extLst>
              </p:cNvPr>
              <p:cNvSpPr/>
              <p:nvPr/>
            </p:nvSpPr>
            <p:spPr bwMode="auto">
              <a:xfrm>
                <a:off x="860090" y="5041068"/>
                <a:ext cx="2141215" cy="40233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0" tIns="0" rIns="0" bIns="140400" rtlCol="0" anchor="ctr" anchorCtr="0"/>
              <a:lstStyle/>
              <a:p>
                <a:r>
                  <a:rPr lang="en-US" sz="1351" i="1" dirty="0"/>
                  <a:t>Avoid flying drone over a group of people, public events, or stadiums full of people without permission</a:t>
                </a:r>
              </a:p>
            </p:txBody>
          </p:sp>
        </p:grpSp>
        <p:pic>
          <p:nvPicPr>
            <p:cNvPr id="1048" name="Graphic 1047" descr="Users">
              <a:extLst>
                <a:ext uri="{FF2B5EF4-FFF2-40B4-BE49-F238E27FC236}">
                  <a16:creationId xmlns:a16="http://schemas.microsoft.com/office/drawing/2014/main" id="{7F60CA47-A5FC-94C7-5138-C470F7E36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2534823" y="8456676"/>
              <a:ext cx="649224" cy="649224"/>
            </a:xfrm>
            <a:prstGeom prst="rect">
              <a:avLst/>
            </a:prstGeom>
          </p:spPr>
        </p:pic>
        <p:pic>
          <p:nvPicPr>
            <p:cNvPr id="1050" name="Graphic 1049" descr="Smart Phone">
              <a:extLst>
                <a:ext uri="{FF2B5EF4-FFF2-40B4-BE49-F238E27FC236}">
                  <a16:creationId xmlns:a16="http://schemas.microsoft.com/office/drawing/2014/main" id="{07346C1E-DE70-87A0-9B7C-A0EB115FE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2533420" y="7722525"/>
              <a:ext cx="649224" cy="649224"/>
            </a:xfrm>
            <a:prstGeom prst="rect">
              <a:avLst/>
            </a:prstGeom>
          </p:spPr>
        </p:pic>
      </p:grp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278C0830-40D9-EB19-F97C-B1A8318A3C46}"/>
              </a:ext>
            </a:extLst>
          </p:cNvPr>
          <p:cNvSpPr/>
          <p:nvPr/>
        </p:nvSpPr>
        <p:spPr>
          <a:xfrm>
            <a:off x="-4495800" y="2289219"/>
            <a:ext cx="4495800" cy="5682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26"/>
              </a:rPr>
              <a:t>https://drone-laws.com/drone-laws-in-india/</a:t>
            </a:r>
            <a:endParaRPr lang="en-US" dirty="0"/>
          </a:p>
        </p:txBody>
      </p:sp>
      <p:pic>
        <p:nvPicPr>
          <p:cNvPr id="1054" name="Graphic 1053" descr="Protecting hand">
            <a:extLst>
              <a:ext uri="{FF2B5EF4-FFF2-40B4-BE49-F238E27FC236}">
                <a16:creationId xmlns:a16="http://schemas.microsoft.com/office/drawing/2014/main" id="{BBF664E3-5483-589F-7D75-B82C332CAF5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846620" y="6292797"/>
            <a:ext cx="755703" cy="75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57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11279" y="1669729"/>
            <a:ext cx="7154363" cy="70097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683371" y="2788012"/>
            <a:ext cx="6353811" cy="5567551"/>
          </a:xfrm>
          <a:prstGeom prst="rect">
            <a:avLst/>
          </a:prstGeom>
        </p:spPr>
        <p:txBody>
          <a:bodyPr vert="horz" wrap="square" lIns="0" tIns="8891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1"/>
              </a:spcBef>
            </a:pPr>
            <a:r>
              <a:rPr sz="3000" spc="51" dirty="0">
                <a:latin typeface="Verdana"/>
                <a:cs typeface="Verdana"/>
              </a:rPr>
              <a:t>Drone food </a:t>
            </a:r>
            <a:r>
              <a:rPr sz="3000" spc="-25" dirty="0">
                <a:latin typeface="Verdana"/>
                <a:cs typeface="Verdana"/>
              </a:rPr>
              <a:t>delivery </a:t>
            </a:r>
            <a:r>
              <a:rPr sz="3000" dirty="0">
                <a:latin typeface="Verdana"/>
                <a:cs typeface="Verdana"/>
              </a:rPr>
              <a:t>has </a:t>
            </a:r>
            <a:r>
              <a:rPr sz="3000" spc="65" dirty="0">
                <a:latin typeface="Verdana"/>
                <a:cs typeface="Verdana"/>
              </a:rPr>
              <a:t>the  </a:t>
            </a:r>
            <a:r>
              <a:rPr sz="3000" spc="35" dirty="0">
                <a:latin typeface="Verdana"/>
                <a:cs typeface="Verdana"/>
              </a:rPr>
              <a:t>potential </a:t>
            </a:r>
            <a:r>
              <a:rPr sz="3000" spc="15" dirty="0">
                <a:latin typeface="Verdana"/>
                <a:cs typeface="Verdana"/>
              </a:rPr>
              <a:t>to </a:t>
            </a:r>
            <a:r>
              <a:rPr sz="3000" spc="-5" dirty="0">
                <a:latin typeface="Verdana"/>
                <a:cs typeface="Verdana"/>
              </a:rPr>
              <a:t>revolutionize </a:t>
            </a:r>
            <a:r>
              <a:rPr sz="3000" spc="65" dirty="0">
                <a:latin typeface="Verdana"/>
                <a:cs typeface="Verdana"/>
              </a:rPr>
              <a:t>the  </a:t>
            </a:r>
            <a:r>
              <a:rPr sz="3000" spc="-25" dirty="0">
                <a:latin typeface="Verdana"/>
                <a:cs typeface="Verdana"/>
              </a:rPr>
              <a:t>delivery </a:t>
            </a:r>
            <a:r>
              <a:rPr sz="3000" spc="20" dirty="0">
                <a:latin typeface="Verdana"/>
                <a:cs typeface="Verdana"/>
              </a:rPr>
              <a:t>industry </a:t>
            </a:r>
            <a:r>
              <a:rPr sz="3000" spc="-15" dirty="0">
                <a:latin typeface="Verdana"/>
                <a:cs typeface="Verdana"/>
              </a:rPr>
              <a:t>by </a:t>
            </a:r>
            <a:r>
              <a:rPr sz="3000" spc="20" dirty="0">
                <a:latin typeface="Verdana"/>
                <a:cs typeface="Verdana"/>
              </a:rPr>
              <a:t>offering  </a:t>
            </a:r>
            <a:r>
              <a:rPr sz="3000" spc="-51" dirty="0">
                <a:latin typeface="Verdana"/>
                <a:cs typeface="Verdana"/>
              </a:rPr>
              <a:t>faster</a:t>
            </a:r>
            <a:r>
              <a:rPr sz="3000" spc="-271" dirty="0">
                <a:latin typeface="Verdana"/>
                <a:cs typeface="Verdana"/>
              </a:rPr>
              <a:t> </a:t>
            </a:r>
            <a:r>
              <a:rPr sz="3000" spc="91" dirty="0">
                <a:latin typeface="Verdana"/>
                <a:cs typeface="Verdana"/>
              </a:rPr>
              <a:t>and</a:t>
            </a:r>
            <a:r>
              <a:rPr sz="3000" spc="-265" dirty="0">
                <a:latin typeface="Verdana"/>
                <a:cs typeface="Verdana"/>
              </a:rPr>
              <a:t> </a:t>
            </a:r>
            <a:r>
              <a:rPr sz="3000" spc="55" dirty="0">
                <a:latin typeface="Verdana"/>
                <a:cs typeface="Verdana"/>
              </a:rPr>
              <a:t>more</a:t>
            </a:r>
            <a:r>
              <a:rPr sz="3000" spc="-265" dirty="0">
                <a:latin typeface="Verdana"/>
                <a:cs typeface="Verdana"/>
              </a:rPr>
              <a:t> </a:t>
            </a:r>
            <a:r>
              <a:rPr sz="3000" spc="55" dirty="0">
                <a:latin typeface="Verdana"/>
                <a:cs typeface="Verdana"/>
              </a:rPr>
              <a:t>efﬁcient</a:t>
            </a:r>
            <a:r>
              <a:rPr sz="3000" spc="-265" dirty="0">
                <a:latin typeface="Verdana"/>
                <a:cs typeface="Verdana"/>
              </a:rPr>
              <a:t> </a:t>
            </a:r>
            <a:r>
              <a:rPr sz="3000" spc="-80" dirty="0">
                <a:latin typeface="Verdana"/>
                <a:cs typeface="Verdana"/>
              </a:rPr>
              <a:t>service.  </a:t>
            </a:r>
            <a:r>
              <a:rPr sz="3000" spc="95" dirty="0">
                <a:latin typeface="Verdana"/>
                <a:cs typeface="Verdana"/>
              </a:rPr>
              <a:t>While </a:t>
            </a:r>
            <a:r>
              <a:rPr sz="3000" spc="20" dirty="0">
                <a:latin typeface="Verdana"/>
                <a:cs typeface="Verdana"/>
              </a:rPr>
              <a:t>there </a:t>
            </a:r>
            <a:r>
              <a:rPr sz="3000" spc="-45" dirty="0">
                <a:latin typeface="Verdana"/>
                <a:cs typeface="Verdana"/>
              </a:rPr>
              <a:t>are </a:t>
            </a:r>
            <a:r>
              <a:rPr sz="3000" spc="45" dirty="0">
                <a:latin typeface="Verdana"/>
                <a:cs typeface="Verdana"/>
              </a:rPr>
              <a:t>challenges </a:t>
            </a:r>
            <a:r>
              <a:rPr sz="3000" spc="15" dirty="0">
                <a:latin typeface="Verdana"/>
                <a:cs typeface="Verdana"/>
              </a:rPr>
              <a:t>to  </a:t>
            </a:r>
            <a:r>
              <a:rPr sz="3000" spc="-35" dirty="0">
                <a:latin typeface="Verdana"/>
                <a:cs typeface="Verdana"/>
              </a:rPr>
              <a:t>overcome,</a:t>
            </a:r>
            <a:r>
              <a:rPr sz="3000" spc="-280" dirty="0">
                <a:latin typeface="Verdana"/>
                <a:cs typeface="Verdana"/>
              </a:rPr>
              <a:t> </a:t>
            </a:r>
            <a:r>
              <a:rPr sz="3000" spc="65" dirty="0">
                <a:latin typeface="Verdana"/>
                <a:cs typeface="Verdana"/>
              </a:rPr>
              <a:t>the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spc="65" dirty="0">
                <a:latin typeface="Verdana"/>
                <a:cs typeface="Verdana"/>
              </a:rPr>
              <a:t>beneﬁts</a:t>
            </a:r>
            <a:r>
              <a:rPr sz="3000" spc="-275" dirty="0">
                <a:latin typeface="Verdana"/>
                <a:cs typeface="Verdana"/>
              </a:rPr>
              <a:t> </a:t>
            </a:r>
            <a:r>
              <a:rPr sz="3000" spc="80" dirty="0">
                <a:latin typeface="Verdana"/>
                <a:cs typeface="Verdana"/>
              </a:rPr>
              <a:t>outweigh  </a:t>
            </a:r>
            <a:r>
              <a:rPr sz="3000" spc="65" dirty="0">
                <a:latin typeface="Verdana"/>
                <a:cs typeface="Verdana"/>
              </a:rPr>
              <a:t>the </a:t>
            </a:r>
            <a:r>
              <a:rPr sz="3000" spc="-135" dirty="0">
                <a:latin typeface="Verdana"/>
                <a:cs typeface="Verdana"/>
              </a:rPr>
              <a:t>risks. </a:t>
            </a:r>
            <a:r>
              <a:rPr sz="3000" spc="-11" dirty="0">
                <a:latin typeface="Verdana"/>
                <a:cs typeface="Verdana"/>
              </a:rPr>
              <a:t>As </a:t>
            </a:r>
            <a:r>
              <a:rPr sz="3000" spc="51" dirty="0">
                <a:latin typeface="Verdana"/>
                <a:cs typeface="Verdana"/>
              </a:rPr>
              <a:t>technology  continues </a:t>
            </a:r>
            <a:r>
              <a:rPr sz="3000" spc="15" dirty="0">
                <a:latin typeface="Verdana"/>
                <a:cs typeface="Verdana"/>
              </a:rPr>
              <a:t>to </a:t>
            </a:r>
            <a:r>
              <a:rPr sz="3000" spc="20" dirty="0">
                <a:latin typeface="Verdana"/>
                <a:cs typeface="Verdana"/>
              </a:rPr>
              <a:t>advance </a:t>
            </a:r>
            <a:r>
              <a:rPr sz="3000" spc="91" dirty="0">
                <a:latin typeface="Verdana"/>
                <a:cs typeface="Verdana"/>
              </a:rPr>
              <a:t>and  </a:t>
            </a:r>
            <a:r>
              <a:rPr sz="3000" spc="25" dirty="0">
                <a:latin typeface="Verdana"/>
                <a:cs typeface="Verdana"/>
              </a:rPr>
              <a:t>regulations </a:t>
            </a:r>
            <a:r>
              <a:rPr sz="3000" spc="105" dirty="0">
                <a:latin typeface="Verdana"/>
                <a:cs typeface="Verdana"/>
              </a:rPr>
              <a:t>become </a:t>
            </a:r>
            <a:r>
              <a:rPr sz="3000" spc="55" dirty="0">
                <a:latin typeface="Verdana"/>
                <a:cs typeface="Verdana"/>
              </a:rPr>
              <a:t>more  </a:t>
            </a:r>
            <a:r>
              <a:rPr sz="3000" spc="-71" dirty="0">
                <a:latin typeface="Verdana"/>
                <a:cs typeface="Verdana"/>
              </a:rPr>
              <a:t>favorable, </a:t>
            </a:r>
            <a:r>
              <a:rPr sz="3000" spc="80" dirty="0">
                <a:latin typeface="Verdana"/>
                <a:cs typeface="Verdana"/>
              </a:rPr>
              <a:t>we </a:t>
            </a:r>
            <a:r>
              <a:rPr sz="3000" spc="75" dirty="0">
                <a:latin typeface="Verdana"/>
                <a:cs typeface="Verdana"/>
              </a:rPr>
              <a:t>can </a:t>
            </a:r>
            <a:r>
              <a:rPr sz="3000" spc="25" dirty="0">
                <a:latin typeface="Verdana"/>
                <a:cs typeface="Verdana"/>
              </a:rPr>
              <a:t>expect </a:t>
            </a:r>
            <a:r>
              <a:rPr sz="3000" spc="15" dirty="0">
                <a:latin typeface="Verdana"/>
                <a:cs typeface="Verdana"/>
              </a:rPr>
              <a:t>to </a:t>
            </a:r>
            <a:r>
              <a:rPr sz="3000" spc="-20" dirty="0">
                <a:latin typeface="Verdana"/>
                <a:cs typeface="Verdana"/>
              </a:rPr>
              <a:t>see  </a:t>
            </a:r>
            <a:r>
              <a:rPr sz="3000" spc="51" dirty="0">
                <a:latin typeface="Verdana"/>
                <a:cs typeface="Verdana"/>
              </a:rPr>
              <a:t>an </a:t>
            </a:r>
            <a:r>
              <a:rPr sz="3000" dirty="0">
                <a:latin typeface="Verdana"/>
                <a:cs typeface="Verdana"/>
              </a:rPr>
              <a:t>increase </a:t>
            </a:r>
            <a:r>
              <a:rPr sz="3000" spc="55" dirty="0">
                <a:latin typeface="Verdana"/>
                <a:cs typeface="Verdana"/>
              </a:rPr>
              <a:t>in </a:t>
            </a:r>
            <a:r>
              <a:rPr sz="3000" spc="65" dirty="0">
                <a:latin typeface="Verdana"/>
                <a:cs typeface="Verdana"/>
              </a:rPr>
              <a:t>the </a:t>
            </a:r>
            <a:r>
              <a:rPr sz="3000" spc="15" dirty="0">
                <a:latin typeface="Verdana"/>
                <a:cs typeface="Verdana"/>
              </a:rPr>
              <a:t>use </a:t>
            </a:r>
            <a:r>
              <a:rPr sz="3000" spc="11" dirty="0">
                <a:latin typeface="Verdana"/>
                <a:cs typeface="Verdana"/>
              </a:rPr>
              <a:t>of </a:t>
            </a:r>
            <a:r>
              <a:rPr sz="3000" spc="25" dirty="0">
                <a:latin typeface="Verdana"/>
                <a:cs typeface="Verdana"/>
              </a:rPr>
              <a:t>drones  </a:t>
            </a:r>
            <a:r>
              <a:rPr sz="3000" spc="-31" dirty="0">
                <a:latin typeface="Verdana"/>
                <a:cs typeface="Verdana"/>
              </a:rPr>
              <a:t>for </a:t>
            </a:r>
            <a:r>
              <a:rPr sz="3000" spc="51" dirty="0">
                <a:latin typeface="Verdana"/>
                <a:cs typeface="Verdana"/>
              </a:rPr>
              <a:t>food</a:t>
            </a:r>
            <a:r>
              <a:rPr sz="3000" spc="-515" dirty="0">
                <a:latin typeface="Verdana"/>
                <a:cs typeface="Verdana"/>
              </a:rPr>
              <a:t> </a:t>
            </a:r>
            <a:r>
              <a:rPr sz="3000" spc="-85" dirty="0">
                <a:latin typeface="Verdana"/>
                <a:cs typeface="Verdana"/>
              </a:rPr>
              <a:t>delivery.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08814" y="1216152"/>
            <a:ext cx="2750820" cy="5900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751" spc="-145" dirty="0"/>
              <a:t>Conclusion</a:t>
            </a:r>
            <a:endParaRPr sz="3751" dirty="0"/>
          </a:p>
        </p:txBody>
      </p:sp>
      <p:sp>
        <p:nvSpPr>
          <p:cNvPr id="5" name="object 5"/>
          <p:cNvSpPr/>
          <p:nvPr/>
        </p:nvSpPr>
        <p:spPr>
          <a:xfrm>
            <a:off x="10638952" y="964007"/>
            <a:ext cx="7649209" cy="114300"/>
          </a:xfrm>
          <a:custGeom>
            <a:avLst/>
            <a:gdLst/>
            <a:ahLst/>
            <a:cxnLst/>
            <a:rect l="l" t="t" r="r" b="b"/>
            <a:pathLst>
              <a:path w="7649209" h="114300">
                <a:moveTo>
                  <a:pt x="0" y="0"/>
                </a:moveTo>
                <a:lnTo>
                  <a:pt x="7649048" y="0"/>
                </a:lnTo>
                <a:lnTo>
                  <a:pt x="7649048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2810</TotalTime>
  <Words>752</Words>
  <Application>Microsoft Office PowerPoint</Application>
  <PresentationFormat>Custom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Calibri</vt:lpstr>
      <vt:lpstr>Verdana</vt:lpstr>
      <vt:lpstr>Wingdings</vt:lpstr>
      <vt:lpstr>Office Theme</vt:lpstr>
      <vt:lpstr>PowerPoint Presentation</vt:lpstr>
      <vt:lpstr>Market Overview</vt:lpstr>
      <vt:lpstr>Challenges of Drone Delivery</vt:lpstr>
      <vt:lpstr>Challenges of land Delivery</vt:lpstr>
      <vt:lpstr>Implementation Strategies</vt:lpstr>
      <vt:lpstr>Competitive Landscape</vt:lpstr>
      <vt:lpstr>Drone Specifications</vt:lpstr>
      <vt:lpstr>Regulatory Landscape</vt:lpstr>
      <vt:lpstr>Conclusion</vt:lpstr>
      <vt:lpstr>Thank you!  Do you have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Jay Jain</cp:lastModifiedBy>
  <cp:revision>46</cp:revision>
  <dcterms:created xsi:type="dcterms:W3CDTF">2023-06-02T12:23:13Z</dcterms:created>
  <dcterms:modified xsi:type="dcterms:W3CDTF">2023-06-04T12:11:59Z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2023-06-02T00:00:00Z</vt:filetime>
  </property>
</Properties>
</file>