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oppins Semi-Bold" charset="1" panose="00000700000000000000"/>
      <p:regular r:id="rId20"/>
    </p:embeddedFont>
    <p:embeddedFont>
      <p:font typeface="Poppins" charset="1" panose="00000500000000000000"/>
      <p:regular r:id="rId21"/>
    </p:embeddedFont>
    <p:embeddedFont>
      <p:font typeface="Open Sans Bold" charset="1" panose="020B0806030504020204"/>
      <p:regular r:id="rId22"/>
    </p:embeddedFont>
    <p:embeddedFont>
      <p:font typeface="Poppins Bold" charset="1" panose="00000800000000000000"/>
      <p:regular r:id="rId23"/>
    </p:embeddedFont>
    <p:embeddedFont>
      <p:font typeface="DM Sans" charset="1" panose="00000000000000000000"/>
      <p:regular r:id="rId24"/>
    </p:embeddedFont>
    <p:embeddedFont>
      <p:font typeface="Open Sans" charset="1" panose="020B0606030504020204"/>
      <p:regular r:id="rId25"/>
    </p:embeddedFont>
    <p:embeddedFont>
      <p:font typeface="Arimo Bold" charset="1" panose="020B0704020202020204"/>
      <p:regular r:id="rId26"/>
    </p:embeddedFont>
    <p:embeddedFont>
      <p:font typeface="Arimo" charset="1" panose="020B0604020202020204"/>
      <p:regular r:id="rId27"/>
    </p:embeddedFont>
    <p:embeddedFont>
      <p:font typeface="Public Sans Bold" charset="1" panose="00000000000000000000"/>
      <p:regular r:id="rId28"/>
    </p:embeddedFont>
    <p:embeddedFont>
      <p:font typeface="Public Sans"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571132" y="6449964"/>
            <a:ext cx="6983181" cy="669188"/>
            <a:chOff x="0" y="0"/>
            <a:chExt cx="1839192" cy="176247"/>
          </a:xfrm>
        </p:grpSpPr>
        <p:sp>
          <p:nvSpPr>
            <p:cNvPr name="Freeform 7" id="7"/>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81760" y="857527"/>
            <a:ext cx="18323823" cy="4552511"/>
          </a:xfrm>
          <a:prstGeom prst="rect">
            <a:avLst/>
          </a:prstGeom>
        </p:spPr>
        <p:txBody>
          <a:bodyPr anchor="t" rtlCol="false" tIns="0" lIns="0" bIns="0" rIns="0">
            <a:spAutoFit/>
          </a:bodyPr>
          <a:lstStyle/>
          <a:p>
            <a:pPr algn="ctr" marL="2201905" indent="-1100952" lvl="1">
              <a:lnSpc>
                <a:spcPts val="8566"/>
              </a:lnSpc>
              <a:buFont typeface="Arial"/>
              <a:buChar char="•"/>
            </a:pPr>
            <a:r>
              <a:rPr lang="en-US" b="true" sz="10198" spc="-550">
                <a:solidFill>
                  <a:srgbClr val="1C2120"/>
                </a:solidFill>
                <a:latin typeface="Poppins Semi-Bold"/>
                <a:ea typeface="Poppins Semi-Bold"/>
                <a:cs typeface="Poppins Semi-Bold"/>
                <a:sym typeface="Poppins Semi-Bold"/>
              </a:rPr>
              <a:t>RESEARCH: INTEGRATING SEARCH AND REASONING FOR LLMS USING RL</a:t>
            </a:r>
          </a:p>
          <a:p>
            <a:pPr algn="ctr">
              <a:lnSpc>
                <a:spcPts val="8566"/>
              </a:lnSpc>
            </a:pPr>
          </a:p>
        </p:txBody>
      </p:sp>
      <p:sp>
        <p:nvSpPr>
          <p:cNvPr name="TextBox 10" id="10"/>
          <p:cNvSpPr txBox="true"/>
          <p:nvPr/>
        </p:nvSpPr>
        <p:spPr>
          <a:xfrm rot="0">
            <a:off x="5835017" y="6562438"/>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JAYKUMAR PAL</a:t>
            </a:r>
          </a:p>
        </p:txBody>
      </p:sp>
      <p:sp>
        <p:nvSpPr>
          <p:cNvPr name="TextBox 11" id="11"/>
          <p:cNvSpPr txBox="true"/>
          <p:nvPr/>
        </p:nvSpPr>
        <p:spPr>
          <a:xfrm rot="0">
            <a:off x="3283625" y="4943792"/>
            <a:ext cx="11720751" cy="905511"/>
          </a:xfrm>
          <a:prstGeom prst="rect">
            <a:avLst/>
          </a:prstGeom>
        </p:spPr>
        <p:txBody>
          <a:bodyPr anchor="t" rtlCol="false" tIns="0" lIns="0" bIns="0" rIns="0">
            <a:spAutoFit/>
          </a:bodyPr>
          <a:lstStyle/>
          <a:p>
            <a:pPr algn="ctr">
              <a:lnSpc>
                <a:spcPts val="3639"/>
              </a:lnSpc>
              <a:spcBef>
                <a:spcPct val="0"/>
              </a:spcBef>
            </a:pPr>
            <a:r>
              <a:rPr lang="en-US" b="true" sz="2599">
                <a:solidFill>
                  <a:srgbClr val="1C2120"/>
                </a:solidFill>
                <a:latin typeface="Open Sans Bold"/>
                <a:ea typeface="Open Sans Bold"/>
                <a:cs typeface="Open Sans Bold"/>
                <a:sym typeface="Open Sans Bold"/>
              </a:rPr>
              <a:t>Based </a:t>
            </a:r>
            <a:r>
              <a:rPr lang="en-US" b="true" sz="2599">
                <a:solidFill>
                  <a:srgbClr val="1C2120"/>
                </a:solidFill>
                <a:latin typeface="Open Sans Bold"/>
                <a:ea typeface="Open Sans Bold"/>
                <a:cs typeface="Open Sans Bold"/>
                <a:sym typeface="Open Sans Bold"/>
              </a:rPr>
              <a:t>on the Paper by Baichuan Inc., Univ. of Edinburgh, Zhejiang Univ.</a:t>
            </a:r>
          </a:p>
          <a:p>
            <a:pPr algn="ctr">
              <a:lnSpc>
                <a:spcPts val="363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60571" y="4087759"/>
            <a:ext cx="16932781" cy="4548964"/>
            <a:chOff x="0" y="0"/>
            <a:chExt cx="5668388" cy="1522803"/>
          </a:xfrm>
        </p:grpSpPr>
        <p:sp>
          <p:nvSpPr>
            <p:cNvPr name="Freeform 3" id="3"/>
            <p:cNvSpPr/>
            <p:nvPr/>
          </p:nvSpPr>
          <p:spPr>
            <a:xfrm flipH="false" flipV="false" rot="0">
              <a:off x="0" y="0"/>
              <a:ext cx="5668388" cy="1522803"/>
            </a:xfrm>
            <a:custGeom>
              <a:avLst/>
              <a:gdLst/>
              <a:ahLst/>
              <a:cxnLst/>
              <a:rect r="r" b="b" t="t" l="l"/>
              <a:pathLst>
                <a:path h="1522803" w="5668388">
                  <a:moveTo>
                    <a:pt x="22861" y="0"/>
                  </a:moveTo>
                  <a:lnTo>
                    <a:pt x="5645527" y="0"/>
                  </a:lnTo>
                  <a:cubicBezTo>
                    <a:pt x="5658153" y="0"/>
                    <a:pt x="5668388" y="10235"/>
                    <a:pt x="5668388" y="22861"/>
                  </a:cubicBezTo>
                  <a:lnTo>
                    <a:pt x="5668388" y="1499943"/>
                  </a:lnTo>
                  <a:cubicBezTo>
                    <a:pt x="5668388" y="1506006"/>
                    <a:pt x="5665979" y="1511820"/>
                    <a:pt x="5661692" y="1516108"/>
                  </a:cubicBezTo>
                  <a:cubicBezTo>
                    <a:pt x="5657405" y="1520395"/>
                    <a:pt x="5651590" y="1522803"/>
                    <a:pt x="5645527" y="1522803"/>
                  </a:cubicBezTo>
                  <a:lnTo>
                    <a:pt x="22861" y="1522803"/>
                  </a:lnTo>
                  <a:cubicBezTo>
                    <a:pt x="10235" y="1522803"/>
                    <a:pt x="0" y="1512568"/>
                    <a:pt x="0" y="1499943"/>
                  </a:cubicBezTo>
                  <a:lnTo>
                    <a:pt x="0" y="22861"/>
                  </a:lnTo>
                  <a:cubicBezTo>
                    <a:pt x="0" y="10235"/>
                    <a:pt x="10235" y="0"/>
                    <a:pt x="22861" y="0"/>
                  </a:cubicBezTo>
                  <a:close/>
                </a:path>
              </a:pathLst>
            </a:custGeom>
            <a:solidFill>
              <a:srgbClr val="AAD7D4"/>
            </a:solidFill>
          </p:spPr>
        </p:sp>
        <p:sp>
          <p:nvSpPr>
            <p:cNvPr name="TextBox 4" id="4"/>
            <p:cNvSpPr txBox="true"/>
            <p:nvPr/>
          </p:nvSpPr>
          <p:spPr>
            <a:xfrm>
              <a:off x="0" y="85725"/>
              <a:ext cx="5668388" cy="1437078"/>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1028700" y="4652205"/>
            <a:ext cx="16320712" cy="3465540"/>
          </a:xfrm>
          <a:prstGeom prst="rect">
            <a:avLst/>
          </a:prstGeom>
        </p:spPr>
        <p:txBody>
          <a:bodyPr anchor="t" rtlCol="false" tIns="0" lIns="0" bIns="0" rIns="0">
            <a:spAutoFit/>
          </a:bodyPr>
          <a:lstStyle/>
          <a:p>
            <a:pPr algn="l" marL="709596" indent="-354798" lvl="1">
              <a:lnSpc>
                <a:spcPts val="4601"/>
              </a:lnSpc>
              <a:buAutoNum type="arabicPeriod" startAt="1"/>
            </a:pPr>
            <a:r>
              <a:rPr lang="en-US" sz="3286">
                <a:solidFill>
                  <a:srgbClr val="000000"/>
                </a:solidFill>
                <a:latin typeface="Arimo"/>
                <a:ea typeface="Arimo"/>
                <a:cs typeface="Arimo"/>
                <a:sym typeface="Arimo"/>
              </a:rPr>
              <a:t>ReSearch significantly outperforms Naive Gen, Naive RAG, Iter-RetGen, and IRCoT.</a:t>
            </a:r>
          </a:p>
          <a:p>
            <a:pPr algn="l" marL="709596" indent="-354798" lvl="1">
              <a:lnSpc>
                <a:spcPts val="4601"/>
              </a:lnSpc>
              <a:buAutoNum type="arabicPeriod" startAt="1"/>
            </a:pPr>
            <a:r>
              <a:rPr lang="en-US" sz="3286">
                <a:solidFill>
                  <a:srgbClr val="000000"/>
                </a:solidFill>
                <a:latin typeface="Arimo"/>
                <a:ea typeface="Arimo"/>
                <a:cs typeface="Arimo"/>
                <a:sym typeface="Arimo"/>
              </a:rPr>
              <a:t>Achieves a 14-22% increase in Exact Match (EM) scores.</a:t>
            </a:r>
          </a:p>
          <a:p>
            <a:pPr algn="l" marL="709596" indent="-354798" lvl="1">
              <a:lnSpc>
                <a:spcPts val="4601"/>
              </a:lnSpc>
              <a:buAutoNum type="arabicPeriod" startAt="1"/>
            </a:pPr>
            <a:r>
              <a:rPr lang="en-US" sz="3286">
                <a:solidFill>
                  <a:srgbClr val="000000"/>
                </a:solidFill>
                <a:latin typeface="Arimo"/>
                <a:ea typeface="Arimo"/>
                <a:cs typeface="Arimo"/>
                <a:sym typeface="Arimo"/>
              </a:rPr>
              <a:t>Shows a 15-17% improvement in Likelihood Judgement (LJ) scores.</a:t>
            </a:r>
          </a:p>
          <a:p>
            <a:pPr algn="l" marL="709596" indent="-354798" lvl="1">
              <a:lnSpc>
                <a:spcPts val="4601"/>
              </a:lnSpc>
              <a:buAutoNum type="arabicPeriod" startAt="1"/>
            </a:pPr>
            <a:r>
              <a:rPr lang="en-US" sz="3286">
                <a:solidFill>
                  <a:srgbClr val="000000"/>
                </a:solidFill>
                <a:latin typeface="Arimo"/>
                <a:ea typeface="Arimo"/>
                <a:cs typeface="Arimo"/>
                <a:sym typeface="Arimo"/>
              </a:rPr>
              <a:t>Demonstrates higher accuracy and reliability in generating expected responses.</a:t>
            </a:r>
          </a:p>
          <a:p>
            <a:pPr algn="l" marL="709596" indent="-354798" lvl="1">
              <a:lnSpc>
                <a:spcPts val="4601"/>
              </a:lnSpc>
              <a:buAutoNum type="arabicPeriod" startAt="1"/>
            </a:pPr>
            <a:r>
              <a:rPr lang="en-US" sz="3286">
                <a:solidFill>
                  <a:srgbClr val="000000"/>
                </a:solidFill>
                <a:latin typeface="Arimo"/>
                <a:ea typeface="Arimo"/>
                <a:cs typeface="Arimo"/>
                <a:sym typeface="Arimo"/>
              </a:rPr>
              <a:t>Instruction tuning further enhances ReSearch’s performance.</a:t>
            </a:r>
          </a:p>
          <a:p>
            <a:pPr algn="l" marL="709596" indent="-354798" lvl="1">
              <a:lnSpc>
                <a:spcPts val="4601"/>
              </a:lnSpc>
              <a:buAutoNum type="arabicPeriod" startAt="1"/>
            </a:pPr>
            <a:r>
              <a:rPr lang="en-US" sz="3286">
                <a:solidFill>
                  <a:srgbClr val="000000"/>
                </a:solidFill>
                <a:latin typeface="Arimo"/>
                <a:ea typeface="Arimo"/>
                <a:cs typeface="Arimo"/>
                <a:sym typeface="Arimo"/>
              </a:rPr>
              <a:t>Highlights ReSearch's potential as a superior tool in natural language processing.</a:t>
            </a:r>
          </a:p>
        </p:txBody>
      </p:sp>
      <p:grpSp>
        <p:nvGrpSpPr>
          <p:cNvPr name="Group 6" id="6"/>
          <p:cNvGrpSpPr/>
          <p:nvPr/>
        </p:nvGrpSpPr>
        <p:grpSpPr>
          <a:xfrm rot="0">
            <a:off x="4753528" y="385903"/>
            <a:ext cx="6810577" cy="1627473"/>
            <a:chOff x="0" y="0"/>
            <a:chExt cx="2279897" cy="544810"/>
          </a:xfrm>
        </p:grpSpPr>
        <p:sp>
          <p:nvSpPr>
            <p:cNvPr name="Freeform 7" id="7"/>
            <p:cNvSpPr/>
            <p:nvPr/>
          </p:nvSpPr>
          <p:spPr>
            <a:xfrm flipH="false" flipV="false" rot="0">
              <a:off x="0" y="0"/>
              <a:ext cx="2279896" cy="544810"/>
            </a:xfrm>
            <a:custGeom>
              <a:avLst/>
              <a:gdLst/>
              <a:ahLst/>
              <a:cxnLst/>
              <a:rect r="r" b="b" t="t" l="l"/>
              <a:pathLst>
                <a:path h="544810" w="2279896">
                  <a:moveTo>
                    <a:pt x="56837" y="0"/>
                  </a:moveTo>
                  <a:lnTo>
                    <a:pt x="2223059" y="0"/>
                  </a:lnTo>
                  <a:cubicBezTo>
                    <a:pt x="2238133" y="0"/>
                    <a:pt x="2252590" y="5988"/>
                    <a:pt x="2263249" y="16647"/>
                  </a:cubicBezTo>
                  <a:cubicBezTo>
                    <a:pt x="2273908" y="27306"/>
                    <a:pt x="2279896" y="41763"/>
                    <a:pt x="2279896" y="56837"/>
                  </a:cubicBezTo>
                  <a:lnTo>
                    <a:pt x="2279896" y="487972"/>
                  </a:lnTo>
                  <a:cubicBezTo>
                    <a:pt x="2279896" y="503047"/>
                    <a:pt x="2273908" y="517503"/>
                    <a:pt x="2263249" y="528163"/>
                  </a:cubicBezTo>
                  <a:cubicBezTo>
                    <a:pt x="2252590" y="538822"/>
                    <a:pt x="2238133" y="544810"/>
                    <a:pt x="2223059" y="544810"/>
                  </a:cubicBezTo>
                  <a:lnTo>
                    <a:pt x="56837" y="544810"/>
                  </a:lnTo>
                  <a:cubicBezTo>
                    <a:pt x="41763" y="544810"/>
                    <a:pt x="27306" y="538822"/>
                    <a:pt x="16647" y="528163"/>
                  </a:cubicBezTo>
                  <a:cubicBezTo>
                    <a:pt x="5988" y="517503"/>
                    <a:pt x="0" y="503047"/>
                    <a:pt x="0" y="487972"/>
                  </a:cubicBezTo>
                  <a:lnTo>
                    <a:pt x="0" y="56837"/>
                  </a:lnTo>
                  <a:cubicBezTo>
                    <a:pt x="0" y="41763"/>
                    <a:pt x="5988" y="27306"/>
                    <a:pt x="16647" y="16647"/>
                  </a:cubicBezTo>
                  <a:cubicBezTo>
                    <a:pt x="27306" y="5988"/>
                    <a:pt x="41763" y="0"/>
                    <a:pt x="56837" y="0"/>
                  </a:cubicBezTo>
                  <a:close/>
                </a:path>
              </a:pathLst>
            </a:custGeom>
            <a:solidFill>
              <a:srgbClr val="AAD7D4"/>
            </a:solidFill>
          </p:spPr>
        </p:sp>
        <p:sp>
          <p:nvSpPr>
            <p:cNvPr name="TextBox 8" id="8"/>
            <p:cNvSpPr txBox="true"/>
            <p:nvPr/>
          </p:nvSpPr>
          <p:spPr>
            <a:xfrm>
              <a:off x="0" y="85725"/>
              <a:ext cx="2279897" cy="459085"/>
            </a:xfrm>
            <a:prstGeom prst="rect">
              <a:avLst/>
            </a:prstGeom>
          </p:spPr>
          <p:txBody>
            <a:bodyPr anchor="ctr" rtlCol="false" tIns="50800" lIns="50800" bIns="50800" rIns="50800"/>
            <a:lstStyle/>
            <a:p>
              <a:pPr algn="ctr">
                <a:lnSpc>
                  <a:spcPts val="1925"/>
                </a:lnSpc>
              </a:pPr>
            </a:p>
          </p:txBody>
        </p:sp>
      </p:grpSp>
      <p:sp>
        <p:nvSpPr>
          <p:cNvPr name="TextBox 9" id="9"/>
          <p:cNvSpPr txBox="true"/>
          <p:nvPr/>
        </p:nvSpPr>
        <p:spPr>
          <a:xfrm rot="0">
            <a:off x="5842874" y="463990"/>
            <a:ext cx="5076706" cy="1318898"/>
          </a:xfrm>
          <a:prstGeom prst="rect">
            <a:avLst/>
          </a:prstGeom>
        </p:spPr>
        <p:txBody>
          <a:bodyPr anchor="t" rtlCol="false" tIns="0" lIns="0" bIns="0" rIns="0">
            <a:spAutoFit/>
          </a:bodyPr>
          <a:lstStyle/>
          <a:p>
            <a:pPr algn="ctr">
              <a:lnSpc>
                <a:spcPts val="10779"/>
              </a:lnSpc>
              <a:spcBef>
                <a:spcPct val="0"/>
              </a:spcBef>
            </a:pPr>
            <a:r>
              <a:rPr lang="en-US" b="true" sz="7699" spc="-631">
                <a:solidFill>
                  <a:srgbClr val="000000"/>
                </a:solidFill>
                <a:latin typeface="Public Sans Bold"/>
                <a:ea typeface="Public Sans Bold"/>
                <a:cs typeface="Public Sans Bold"/>
                <a:sym typeface="Public Sans Bold"/>
              </a:rPr>
              <a:t>Main Results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2495201"/>
            <a:ext cx="17894334" cy="7250830"/>
            <a:chOff x="0" y="0"/>
            <a:chExt cx="5990276" cy="2427275"/>
          </a:xfrm>
        </p:grpSpPr>
        <p:sp>
          <p:nvSpPr>
            <p:cNvPr name="Freeform 3" id="3"/>
            <p:cNvSpPr/>
            <p:nvPr/>
          </p:nvSpPr>
          <p:spPr>
            <a:xfrm flipH="false" flipV="false" rot="0">
              <a:off x="0" y="0"/>
              <a:ext cx="5990275" cy="2427275"/>
            </a:xfrm>
            <a:custGeom>
              <a:avLst/>
              <a:gdLst/>
              <a:ahLst/>
              <a:cxnLst/>
              <a:rect r="r" b="b" t="t" l="l"/>
              <a:pathLst>
                <a:path h="2427275" w="5990275">
                  <a:moveTo>
                    <a:pt x="21632" y="0"/>
                  </a:moveTo>
                  <a:lnTo>
                    <a:pt x="5968643" y="0"/>
                  </a:lnTo>
                  <a:cubicBezTo>
                    <a:pt x="5980590" y="0"/>
                    <a:pt x="5990275" y="9685"/>
                    <a:pt x="5990275" y="21632"/>
                  </a:cubicBezTo>
                  <a:lnTo>
                    <a:pt x="5990275" y="2405643"/>
                  </a:lnTo>
                  <a:cubicBezTo>
                    <a:pt x="5990275" y="2417590"/>
                    <a:pt x="5980590" y="2427275"/>
                    <a:pt x="5968643" y="2427275"/>
                  </a:cubicBezTo>
                  <a:lnTo>
                    <a:pt x="21632" y="2427275"/>
                  </a:lnTo>
                  <a:cubicBezTo>
                    <a:pt x="9685" y="2427275"/>
                    <a:pt x="0" y="2417590"/>
                    <a:pt x="0" y="2405643"/>
                  </a:cubicBezTo>
                  <a:lnTo>
                    <a:pt x="0" y="21632"/>
                  </a:lnTo>
                  <a:cubicBezTo>
                    <a:pt x="0" y="9685"/>
                    <a:pt x="9685" y="0"/>
                    <a:pt x="21632" y="0"/>
                  </a:cubicBezTo>
                  <a:close/>
                </a:path>
              </a:pathLst>
            </a:custGeom>
            <a:solidFill>
              <a:srgbClr val="AAD7D4"/>
            </a:solidFill>
          </p:spPr>
        </p:sp>
        <p:sp>
          <p:nvSpPr>
            <p:cNvPr name="TextBox 4" id="4"/>
            <p:cNvSpPr txBox="true"/>
            <p:nvPr/>
          </p:nvSpPr>
          <p:spPr>
            <a:xfrm>
              <a:off x="0" y="85725"/>
              <a:ext cx="5990276" cy="2341550"/>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0" y="2831728"/>
            <a:ext cx="15956478" cy="6400660"/>
          </a:xfrm>
          <a:prstGeom prst="rect">
            <a:avLst/>
          </a:prstGeom>
        </p:spPr>
        <p:txBody>
          <a:bodyPr anchor="t" rtlCol="false" tIns="0" lIns="0" bIns="0" rIns="0">
            <a:spAutoFit/>
          </a:bodyPr>
          <a:lstStyle/>
          <a:p>
            <a:pPr algn="ctr" marL="648889" indent="-324444" lvl="1">
              <a:lnSpc>
                <a:spcPts val="4207"/>
              </a:lnSpc>
              <a:buFont typeface="Arial"/>
              <a:buChar char="•"/>
            </a:pPr>
            <a:r>
              <a:rPr lang="en-US" b="true" sz="3005" spc="-246">
                <a:solidFill>
                  <a:srgbClr val="1C2120"/>
                </a:solidFill>
                <a:latin typeface="Arimo Bold"/>
                <a:ea typeface="Arimo Bold"/>
                <a:cs typeface="Arimo Bold"/>
                <a:sym typeface="Arimo Bold"/>
              </a:rPr>
              <a:t>In machine learning and AI, analysis and emergent behavior are key for understanding model evolution.</a:t>
            </a:r>
          </a:p>
          <a:p>
            <a:pPr algn="ctr" marL="648889" indent="-324444" lvl="1">
              <a:lnSpc>
                <a:spcPts val="4207"/>
              </a:lnSpc>
              <a:spcBef>
                <a:spcPct val="0"/>
              </a:spcBef>
              <a:buFont typeface="Arial"/>
              <a:buChar char="•"/>
            </a:pPr>
            <a:r>
              <a:rPr lang="en-US" b="true" sz="3005" spc="-246">
                <a:solidFill>
                  <a:srgbClr val="1C2120"/>
                </a:solidFill>
                <a:latin typeface="Arimo Bold"/>
                <a:ea typeface="Arimo Bold"/>
                <a:cs typeface="Arimo Bold"/>
                <a:sym typeface="Arimo Bold"/>
              </a:rPr>
              <a:t>As models are trained, their response complexity and length increase, indicating improved information processing.</a:t>
            </a:r>
          </a:p>
          <a:p>
            <a:pPr algn="ctr" marL="648889" indent="-324444" lvl="1">
              <a:lnSpc>
                <a:spcPts val="4207"/>
              </a:lnSpc>
              <a:spcBef>
                <a:spcPct val="0"/>
              </a:spcBef>
              <a:buFont typeface="Arial"/>
              <a:buChar char="•"/>
            </a:pPr>
            <a:r>
              <a:rPr lang="en-US" b="true" sz="3005" spc="-246">
                <a:solidFill>
                  <a:srgbClr val="1C2120"/>
                </a:solidFill>
                <a:latin typeface="Arimo Bold"/>
                <a:ea typeface="Arimo Bold"/>
                <a:cs typeface="Arimo Bold"/>
                <a:sym typeface="Arimo Bold"/>
              </a:rPr>
              <a:t>Search count rises as models navigate large datasets more effectively to produce accurate outputs.</a:t>
            </a:r>
          </a:p>
          <a:p>
            <a:pPr algn="ctr" marL="648889" indent="-324444" lvl="1">
              <a:lnSpc>
                <a:spcPts val="4207"/>
              </a:lnSpc>
              <a:spcBef>
                <a:spcPct val="0"/>
              </a:spcBef>
              <a:buFont typeface="Arial"/>
              <a:buChar char="•"/>
            </a:pPr>
            <a:r>
              <a:rPr lang="en-US" b="true" sz="3005" spc="-246">
                <a:solidFill>
                  <a:srgbClr val="1C2120"/>
                </a:solidFill>
                <a:latin typeface="Arimo Bold"/>
                <a:ea typeface="Arimo Bold"/>
                <a:cs typeface="Arimo Bold"/>
                <a:sym typeface="Arimo Bold"/>
              </a:rPr>
              <a:t>Models engage in reflection, detecting and correcting suboptimal queries to improve response quality over time.</a:t>
            </a:r>
          </a:p>
          <a:p>
            <a:pPr algn="ctr" marL="648889" indent="-324444" lvl="1">
              <a:lnSpc>
                <a:spcPts val="4207"/>
              </a:lnSpc>
              <a:spcBef>
                <a:spcPct val="0"/>
              </a:spcBef>
              <a:buFont typeface="Arial"/>
              <a:buChar char="•"/>
            </a:pPr>
            <a:r>
              <a:rPr lang="en-US" b="true" sz="3005" spc="-246">
                <a:solidFill>
                  <a:srgbClr val="1C2120"/>
                </a:solidFill>
                <a:latin typeface="Arimo Bold"/>
                <a:ea typeface="Arimo Bold"/>
                <a:cs typeface="Arimo Bold"/>
                <a:sym typeface="Arimo Bold"/>
              </a:rPr>
              <a:t>Training and validation reward curves provide quantitative insights, showing steady improvement in performance metrics.</a:t>
            </a:r>
          </a:p>
          <a:p>
            <a:pPr algn="ctr" marL="648889" indent="-324444" lvl="1">
              <a:lnSpc>
                <a:spcPts val="4207"/>
              </a:lnSpc>
              <a:spcBef>
                <a:spcPct val="0"/>
              </a:spcBef>
              <a:buFont typeface="Arial"/>
              <a:buChar char="•"/>
            </a:pPr>
            <a:r>
              <a:rPr lang="en-US" b="true" sz="3005" spc="-246">
                <a:solidFill>
                  <a:srgbClr val="1C2120"/>
                </a:solidFill>
                <a:latin typeface="Arimo Bold"/>
                <a:ea typeface="Arimo Bold"/>
                <a:cs typeface="Arimo Bold"/>
                <a:sym typeface="Arimo Bold"/>
              </a:rPr>
              <a:t>These curves help researchers assess training efficacy, identifying key stages of understanding or needed adjustments.</a:t>
            </a:r>
          </a:p>
          <a:p>
            <a:pPr algn="ctr">
              <a:lnSpc>
                <a:spcPts val="4207"/>
              </a:lnSpc>
              <a:spcBef>
                <a:spcPct val="0"/>
              </a:spcBef>
            </a:pPr>
            <a:r>
              <a:rPr lang="en-US" b="true" sz="3005" spc="-246">
                <a:solidFill>
                  <a:srgbClr val="1C2120"/>
                </a:solidFill>
                <a:latin typeface="Arimo Bold"/>
                <a:ea typeface="Arimo Bold"/>
                <a:cs typeface="Arimo Bold"/>
                <a:sym typeface="Arimo Bold"/>
              </a:rPr>
              <a:t>Analyzing these curves and behaviors reveals insights into AI systems' evolving intelligence.</a:t>
            </a:r>
          </a:p>
        </p:txBody>
      </p:sp>
      <p:sp>
        <p:nvSpPr>
          <p:cNvPr name="TextBox 6" id="6"/>
          <p:cNvSpPr txBox="true"/>
          <p:nvPr/>
        </p:nvSpPr>
        <p:spPr>
          <a:xfrm rot="0">
            <a:off x="3106536" y="511175"/>
            <a:ext cx="11002923" cy="1236348"/>
          </a:xfrm>
          <a:prstGeom prst="rect">
            <a:avLst/>
          </a:prstGeom>
        </p:spPr>
        <p:txBody>
          <a:bodyPr anchor="t" rtlCol="false" tIns="0" lIns="0" bIns="0" rIns="0">
            <a:spAutoFit/>
          </a:bodyPr>
          <a:lstStyle/>
          <a:p>
            <a:pPr algn="ctr">
              <a:lnSpc>
                <a:spcPts val="10079"/>
              </a:lnSpc>
              <a:spcBef>
                <a:spcPct val="0"/>
              </a:spcBef>
            </a:pPr>
            <a:r>
              <a:rPr lang="en-US" b="true" sz="7199" spc="-590">
                <a:solidFill>
                  <a:srgbClr val="1C2120"/>
                </a:solidFill>
                <a:latin typeface="Public Sans Bold"/>
                <a:ea typeface="Public Sans Bold"/>
                <a:cs typeface="Public Sans Bold"/>
                <a:sym typeface="Public Sans Bold"/>
              </a:rPr>
              <a:t>Analysis &amp; Emergent Behavior</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459588" y="3510134"/>
            <a:ext cx="17368824" cy="4981976"/>
          </a:xfrm>
          <a:prstGeom prst="rect">
            <a:avLst/>
          </a:prstGeom>
        </p:spPr>
        <p:txBody>
          <a:bodyPr anchor="t" rtlCol="false" tIns="0" lIns="0" bIns="0" rIns="0">
            <a:spAutoFit/>
          </a:bodyPr>
          <a:lstStyle/>
          <a:p>
            <a:pPr algn="ctr">
              <a:lnSpc>
                <a:spcPts val="4434"/>
              </a:lnSpc>
              <a:spcBef>
                <a:spcPct val="0"/>
              </a:spcBef>
            </a:pPr>
            <a:r>
              <a:rPr lang="en-US" sz="3167" spc="-259">
                <a:solidFill>
                  <a:srgbClr val="000000"/>
                </a:solidFill>
                <a:latin typeface="Public Sans"/>
                <a:ea typeface="Public Sans"/>
                <a:cs typeface="Public Sans"/>
                <a:sym typeface="Public Sans"/>
              </a:rPr>
              <a:t>Prompt: "Who won the 2018 election in Mexico?"</a:t>
            </a:r>
          </a:p>
          <a:p>
            <a:pPr algn="ctr">
              <a:lnSpc>
                <a:spcPts val="4434"/>
              </a:lnSpc>
              <a:spcBef>
                <a:spcPct val="0"/>
              </a:spcBef>
            </a:pPr>
            <a:r>
              <a:rPr lang="en-US" sz="3167" spc="-259">
                <a:solidFill>
                  <a:srgbClr val="000000"/>
                </a:solidFill>
                <a:latin typeface="Public Sans"/>
                <a:ea typeface="Public Sans"/>
                <a:cs typeface="Public Sans"/>
                <a:sym typeface="Public Sans"/>
              </a:rPr>
              <a:t>Initial Search: Yields info on candidates, not outcome.</a:t>
            </a:r>
          </a:p>
          <a:p>
            <a:pPr algn="ctr">
              <a:lnSpc>
                <a:spcPts val="4434"/>
              </a:lnSpc>
              <a:spcBef>
                <a:spcPct val="0"/>
              </a:spcBef>
            </a:pPr>
            <a:r>
              <a:rPr lang="en-US" sz="3167" spc="-259">
                <a:solidFill>
                  <a:srgbClr val="000000"/>
                </a:solidFill>
                <a:latin typeface="Public Sans"/>
                <a:ea typeface="Public Sans"/>
                <a:cs typeface="Public Sans"/>
                <a:sym typeface="Public Sans"/>
              </a:rPr>
              <a:t>Self-Correction: Model reflects and rephrases query.</a:t>
            </a:r>
          </a:p>
          <a:p>
            <a:pPr algn="ctr">
              <a:lnSpc>
                <a:spcPts val="4434"/>
              </a:lnSpc>
              <a:spcBef>
                <a:spcPct val="0"/>
              </a:spcBef>
            </a:pPr>
            <a:r>
              <a:rPr lang="en-US" sz="3167" spc="-259">
                <a:solidFill>
                  <a:srgbClr val="000000"/>
                </a:solidFill>
                <a:latin typeface="Public Sans"/>
                <a:ea typeface="Public Sans"/>
                <a:cs typeface="Public Sans"/>
                <a:sym typeface="Public Sans"/>
              </a:rPr>
              <a:t>Refined Search: Fetches correct answer (Andrés Manuel López Obrador).</a:t>
            </a:r>
          </a:p>
          <a:p>
            <a:pPr algn="ctr">
              <a:lnSpc>
                <a:spcPts val="4434"/>
              </a:lnSpc>
              <a:spcBef>
                <a:spcPct val="0"/>
              </a:spcBef>
            </a:pPr>
            <a:r>
              <a:rPr lang="en-US" sz="3167" spc="-259">
                <a:solidFill>
                  <a:srgbClr val="000000"/>
                </a:solidFill>
                <a:latin typeface="Public Sans"/>
                <a:ea typeface="Public Sans"/>
                <a:cs typeface="Public Sans"/>
                <a:sym typeface="Public Sans"/>
              </a:rPr>
              <a:t>Reasoning Dynamics:</a:t>
            </a:r>
          </a:p>
          <a:p>
            <a:pPr algn="ctr">
              <a:lnSpc>
                <a:spcPts val="4434"/>
              </a:lnSpc>
              <a:spcBef>
                <a:spcPct val="0"/>
              </a:spcBef>
            </a:pPr>
            <a:r>
              <a:rPr lang="en-US" sz="3167" spc="-259">
                <a:solidFill>
                  <a:srgbClr val="000000"/>
                </a:solidFill>
                <a:latin typeface="Public Sans"/>
                <a:ea typeface="Public Sans"/>
                <a:cs typeface="Public Sans"/>
                <a:sym typeface="Public Sans"/>
              </a:rPr>
              <a:t>Interleaved search and thinking steps.</a:t>
            </a:r>
          </a:p>
          <a:p>
            <a:pPr algn="ctr">
              <a:lnSpc>
                <a:spcPts val="4434"/>
              </a:lnSpc>
              <a:spcBef>
                <a:spcPct val="0"/>
              </a:spcBef>
            </a:pPr>
            <a:r>
              <a:rPr lang="en-US" sz="3167" spc="-259">
                <a:solidFill>
                  <a:srgbClr val="000000"/>
                </a:solidFill>
                <a:latin typeface="Public Sans"/>
                <a:ea typeface="Public Sans"/>
                <a:cs typeface="Public Sans"/>
                <a:sym typeface="Public Sans"/>
              </a:rPr>
              <a:t>Uses &lt;think&gt; to evaluate result quality.</a:t>
            </a:r>
          </a:p>
          <a:p>
            <a:pPr algn="ctr">
              <a:lnSpc>
                <a:spcPts val="4434"/>
              </a:lnSpc>
              <a:spcBef>
                <a:spcPct val="0"/>
              </a:spcBef>
            </a:pPr>
            <a:r>
              <a:rPr lang="en-US" sz="3167" spc="-259">
                <a:solidFill>
                  <a:srgbClr val="000000"/>
                </a:solidFill>
                <a:latin typeface="Public Sans"/>
                <a:ea typeface="Public Sans"/>
                <a:cs typeface="Public Sans"/>
                <a:sym typeface="Public Sans"/>
              </a:rPr>
              <a:t>Revises &lt;search&gt; based on feedback loop.</a:t>
            </a:r>
          </a:p>
          <a:p>
            <a:pPr algn="ctr">
              <a:lnSpc>
                <a:spcPts val="4434"/>
              </a:lnSpc>
              <a:spcBef>
                <a:spcPct val="0"/>
              </a:spcBef>
            </a:pPr>
            <a:r>
              <a:rPr lang="en-US" sz="3167" spc="-259">
                <a:solidFill>
                  <a:srgbClr val="000000"/>
                </a:solidFill>
                <a:latin typeface="Public Sans"/>
                <a:ea typeface="Public Sans"/>
                <a:cs typeface="Public Sans"/>
                <a:sym typeface="Public Sans"/>
              </a:rPr>
              <a:t>Outcome: Demonstrates emergent ability to adapt search strategies, a core strength of the ReSearch framework.</a:t>
            </a:r>
          </a:p>
        </p:txBody>
      </p:sp>
      <p:sp>
        <p:nvSpPr>
          <p:cNvPr name="TextBox 3" id="3"/>
          <p:cNvSpPr txBox="true"/>
          <p:nvPr/>
        </p:nvSpPr>
        <p:spPr>
          <a:xfrm rot="0">
            <a:off x="6447768" y="515754"/>
            <a:ext cx="4386382" cy="1285878"/>
          </a:xfrm>
          <a:prstGeom prst="rect">
            <a:avLst/>
          </a:prstGeom>
        </p:spPr>
        <p:txBody>
          <a:bodyPr anchor="t" rtlCol="false" tIns="0" lIns="0" bIns="0" rIns="0">
            <a:spAutoFit/>
          </a:bodyPr>
          <a:lstStyle/>
          <a:p>
            <a:pPr algn="ctr">
              <a:lnSpc>
                <a:spcPts val="10499"/>
              </a:lnSpc>
              <a:spcBef>
                <a:spcPct val="0"/>
              </a:spcBef>
            </a:pPr>
            <a:r>
              <a:rPr lang="en-US" b="true" sz="7499" spc="-614">
                <a:solidFill>
                  <a:srgbClr val="000000"/>
                </a:solidFill>
                <a:latin typeface="Public Sans Bold"/>
                <a:ea typeface="Public Sans Bold"/>
                <a:cs typeface="Public Sans Bold"/>
                <a:sym typeface="Public Sans Bold"/>
              </a:rPr>
              <a:t>Case Study</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058324" y="266700"/>
            <a:ext cx="11923966" cy="2888891"/>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Conclusion &amp; Future Work</a:t>
            </a:r>
          </a:p>
        </p:txBody>
      </p:sp>
      <p:sp>
        <p:nvSpPr>
          <p:cNvPr name="TextBox 3" id="3"/>
          <p:cNvSpPr txBox="true"/>
          <p:nvPr/>
        </p:nvSpPr>
        <p:spPr>
          <a:xfrm rot="0">
            <a:off x="532098" y="4668331"/>
            <a:ext cx="17025728" cy="3400220"/>
          </a:xfrm>
          <a:prstGeom prst="rect">
            <a:avLst/>
          </a:prstGeom>
        </p:spPr>
        <p:txBody>
          <a:bodyPr anchor="t" rtlCol="false" tIns="0" lIns="0" bIns="0" rIns="0">
            <a:spAutoFit/>
          </a:bodyPr>
          <a:lstStyle/>
          <a:p>
            <a:pPr algn="l" marL="1039447" indent="-519724" lvl="1">
              <a:lnSpc>
                <a:spcPts val="6740"/>
              </a:lnSpc>
              <a:buFont typeface="Arial"/>
              <a:buChar char="•"/>
            </a:pPr>
            <a:r>
              <a:rPr lang="en-US" sz="4814" spc="-394">
                <a:solidFill>
                  <a:srgbClr val="1C2120"/>
                </a:solidFill>
                <a:latin typeface="Public Sans"/>
                <a:ea typeface="Public Sans"/>
                <a:cs typeface="Public Sans"/>
                <a:sym typeface="Public Sans"/>
              </a:rPr>
              <a:t>ReSearch: scalable RL‑based RAG without labels</a:t>
            </a:r>
          </a:p>
          <a:p>
            <a:pPr algn="l" marL="1039447" indent="-519724" lvl="1">
              <a:lnSpc>
                <a:spcPts val="6740"/>
              </a:lnSpc>
              <a:buFont typeface="Arial"/>
              <a:buChar char="•"/>
            </a:pPr>
            <a:r>
              <a:rPr lang="en-US" sz="4814" spc="-394">
                <a:solidFill>
                  <a:srgbClr val="1C2120"/>
                </a:solidFill>
                <a:latin typeface="Public Sans"/>
                <a:ea typeface="Public Sans"/>
                <a:cs typeface="Public Sans"/>
                <a:sym typeface="Public Sans"/>
              </a:rPr>
              <a:t>Outperforms supervised and heuristic baselines</a:t>
            </a:r>
          </a:p>
          <a:p>
            <a:pPr algn="l" marL="1039447" indent="-519724" lvl="1">
              <a:lnSpc>
                <a:spcPts val="6740"/>
              </a:lnSpc>
              <a:buFont typeface="Arial"/>
              <a:buChar char="•"/>
            </a:pPr>
            <a:r>
              <a:rPr lang="en-US" sz="4814" spc="-394">
                <a:solidFill>
                  <a:srgbClr val="1C2120"/>
                </a:solidFill>
                <a:latin typeface="Public Sans"/>
                <a:ea typeface="Public Sans"/>
                <a:cs typeface="Public Sans"/>
                <a:sym typeface="Public Sans"/>
              </a:rPr>
              <a:t>Next: extend to tool use beyond search (e.g., code exec, DB query)</a:t>
            </a:r>
          </a:p>
          <a:p>
            <a:pPr algn="l" marL="1039447" indent="-519724" lvl="1">
              <a:lnSpc>
                <a:spcPts val="6740"/>
              </a:lnSpc>
              <a:buFont typeface="Arial"/>
              <a:buChar char="•"/>
            </a:pPr>
            <a:r>
              <a:rPr lang="en-US" sz="4814" spc="-394">
                <a:solidFill>
                  <a:srgbClr val="1C2120"/>
                </a:solidFill>
                <a:latin typeface="Public Sans"/>
                <a:ea typeface="Public Sans"/>
                <a:cs typeface="Public Sans"/>
                <a:sym typeface="Public Sans"/>
              </a:rPr>
              <a:t>Future: integrate real‑time APIs for dynamic reasoning environments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40056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grpSp>
        <p:nvGrpSpPr>
          <p:cNvPr name="Group 3" id="3"/>
          <p:cNvGrpSpPr/>
          <p:nvPr/>
        </p:nvGrpSpPr>
        <p:grpSpPr>
          <a:xfrm rot="0">
            <a:off x="5652409" y="6483944"/>
            <a:ext cx="6983181" cy="669188"/>
            <a:chOff x="0" y="0"/>
            <a:chExt cx="1839192" cy="176247"/>
          </a:xfrm>
        </p:grpSpPr>
        <p:sp>
          <p:nvSpPr>
            <p:cNvPr name="Freeform 4" id="4"/>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5" id="5"/>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16295" y="6596419"/>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JAYKUMAR PAL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8707" y="0"/>
            <a:ext cx="7454365" cy="10601584"/>
            <a:chOff x="0" y="0"/>
            <a:chExt cx="1963290" cy="2792187"/>
          </a:xfrm>
        </p:grpSpPr>
        <p:sp>
          <p:nvSpPr>
            <p:cNvPr name="Freeform 3" id="3"/>
            <p:cNvSpPr/>
            <p:nvPr/>
          </p:nvSpPr>
          <p:spPr>
            <a:xfrm flipH="false" flipV="false" rot="0">
              <a:off x="0" y="0"/>
              <a:ext cx="1963290" cy="2792187"/>
            </a:xfrm>
            <a:custGeom>
              <a:avLst/>
              <a:gdLst/>
              <a:ahLst/>
              <a:cxnLst/>
              <a:rect r="r" b="b" t="t" l="l"/>
              <a:pathLst>
                <a:path h="2792187" w="1963290">
                  <a:moveTo>
                    <a:pt x="0" y="0"/>
                  </a:moveTo>
                  <a:lnTo>
                    <a:pt x="1963290" y="0"/>
                  </a:lnTo>
                  <a:lnTo>
                    <a:pt x="1963290" y="2792187"/>
                  </a:lnTo>
                  <a:lnTo>
                    <a:pt x="0" y="2792187"/>
                  </a:lnTo>
                  <a:close/>
                </a:path>
              </a:pathLst>
            </a:custGeom>
            <a:solidFill>
              <a:srgbClr val="AAD7D4">
                <a:alpha val="55686"/>
              </a:srgbClr>
            </a:solidFill>
          </p:spPr>
        </p:sp>
        <p:sp>
          <p:nvSpPr>
            <p:cNvPr name="TextBox 4" id="4"/>
            <p:cNvSpPr txBox="true"/>
            <p:nvPr/>
          </p:nvSpPr>
          <p:spPr>
            <a:xfrm>
              <a:off x="0" y="-38100"/>
              <a:ext cx="1963290" cy="283028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655854" y="1028700"/>
            <a:ext cx="8081966" cy="1056731"/>
            <a:chOff x="0" y="0"/>
            <a:chExt cx="2128584" cy="278316"/>
          </a:xfrm>
        </p:grpSpPr>
        <p:sp>
          <p:nvSpPr>
            <p:cNvPr name="Freeform 6" id="6"/>
            <p:cNvSpPr/>
            <p:nvPr/>
          </p:nvSpPr>
          <p:spPr>
            <a:xfrm flipH="false" flipV="false" rot="0">
              <a:off x="0" y="0"/>
              <a:ext cx="2128584" cy="278316"/>
            </a:xfrm>
            <a:custGeom>
              <a:avLst/>
              <a:gdLst/>
              <a:ahLst/>
              <a:cxnLst/>
              <a:rect r="r" b="b" t="t" l="l"/>
              <a:pathLst>
                <a:path h="278316" w="2128584">
                  <a:moveTo>
                    <a:pt x="48854" y="0"/>
                  </a:moveTo>
                  <a:lnTo>
                    <a:pt x="2079729" y="0"/>
                  </a:lnTo>
                  <a:cubicBezTo>
                    <a:pt x="2092686" y="0"/>
                    <a:pt x="2105113" y="5147"/>
                    <a:pt x="2114275" y="14309"/>
                  </a:cubicBezTo>
                  <a:cubicBezTo>
                    <a:pt x="2123436" y="23471"/>
                    <a:pt x="2128584" y="35897"/>
                    <a:pt x="2128584" y="48854"/>
                  </a:cubicBezTo>
                  <a:lnTo>
                    <a:pt x="2128584" y="229462"/>
                  </a:lnTo>
                  <a:cubicBezTo>
                    <a:pt x="2128584" y="256443"/>
                    <a:pt x="2106711" y="278316"/>
                    <a:pt x="2079729" y="278316"/>
                  </a:cubicBezTo>
                  <a:lnTo>
                    <a:pt x="48854" y="278316"/>
                  </a:lnTo>
                  <a:cubicBezTo>
                    <a:pt x="21873" y="278316"/>
                    <a:pt x="0" y="256443"/>
                    <a:pt x="0" y="229462"/>
                  </a:cubicBezTo>
                  <a:lnTo>
                    <a:pt x="0" y="48854"/>
                  </a:lnTo>
                  <a:cubicBezTo>
                    <a:pt x="0" y="21873"/>
                    <a:pt x="21873" y="0"/>
                    <a:pt x="48854" y="0"/>
                  </a:cubicBezTo>
                  <a:close/>
                </a:path>
              </a:pathLst>
            </a:custGeom>
            <a:solidFill>
              <a:srgbClr val="AAD7D4"/>
            </a:solidFill>
          </p:spPr>
        </p:sp>
        <p:sp>
          <p:nvSpPr>
            <p:cNvPr name="TextBox 7" id="7"/>
            <p:cNvSpPr txBox="true"/>
            <p:nvPr/>
          </p:nvSpPr>
          <p:spPr>
            <a:xfrm>
              <a:off x="0" y="-38100"/>
              <a:ext cx="2128584" cy="31641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479997" y="2356715"/>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2"/>
            <a:stretch>
              <a:fillRect l="0" t="0" r="0" b="0"/>
            </a:stretch>
          </a:blipFill>
        </p:spPr>
      </p:sp>
      <p:sp>
        <p:nvSpPr>
          <p:cNvPr name="TextBox 9" id="9"/>
          <p:cNvSpPr txBox="true"/>
          <p:nvPr/>
        </p:nvSpPr>
        <p:spPr>
          <a:xfrm rot="0">
            <a:off x="8244957" y="966451"/>
            <a:ext cx="8011990" cy="1148033"/>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Introduction </a:t>
            </a:r>
          </a:p>
        </p:txBody>
      </p:sp>
      <p:sp>
        <p:nvSpPr>
          <p:cNvPr name="TextBox 10" id="10"/>
          <p:cNvSpPr txBox="true"/>
          <p:nvPr/>
        </p:nvSpPr>
        <p:spPr>
          <a:xfrm rot="0">
            <a:off x="8595420" y="2601296"/>
            <a:ext cx="7898287" cy="7227228"/>
          </a:xfrm>
          <a:prstGeom prst="rect">
            <a:avLst/>
          </a:prstGeom>
        </p:spPr>
        <p:txBody>
          <a:bodyPr anchor="t" rtlCol="false" tIns="0" lIns="0" bIns="0" rIns="0">
            <a:spAutoFit/>
          </a:bodyPr>
          <a:lstStyle/>
          <a:p>
            <a:pPr algn="l" marL="457263" indent="-228632" lvl="1">
              <a:lnSpc>
                <a:spcPts val="2859"/>
              </a:lnSpc>
              <a:spcBef>
                <a:spcPct val="0"/>
              </a:spcBef>
              <a:buFont typeface="Arial"/>
              <a:buChar char="•"/>
            </a:pPr>
            <a:r>
              <a:rPr lang="en-US" sz="2117" spc="127">
                <a:solidFill>
                  <a:srgbClr val="000000"/>
                </a:solidFill>
                <a:latin typeface="DM Sans"/>
                <a:ea typeface="DM Sans"/>
                <a:cs typeface="DM Sans"/>
                <a:sym typeface="DM Sans"/>
              </a:rPr>
              <a:t>Str</a:t>
            </a:r>
            <a:r>
              <a:rPr lang="en-US" sz="2117" spc="127" u="none">
                <a:solidFill>
                  <a:srgbClr val="000000"/>
                </a:solidFill>
                <a:latin typeface="DM Sans"/>
                <a:ea typeface="DM Sans"/>
                <a:cs typeface="DM Sans"/>
                <a:sym typeface="DM Sans"/>
              </a:rPr>
              <a:t>ong Reasoning by LLMs: Recent models (e.g. OpenAI‑o1, DeepSeek‑R1) can chain complex thoughts internally. ​</a:t>
            </a:r>
          </a:p>
          <a:p>
            <a:pPr algn="l">
              <a:lnSpc>
                <a:spcPts val="2859"/>
              </a:lnSpc>
              <a:spcBef>
                <a:spcPct val="0"/>
              </a:spcBef>
            </a:pPr>
          </a:p>
          <a:p>
            <a:pPr algn="l" marL="457263" indent="-228632" lvl="1">
              <a:lnSpc>
                <a:spcPts val="2859"/>
              </a:lnSpc>
              <a:spcBef>
                <a:spcPct val="0"/>
              </a:spcBef>
              <a:buFont typeface="Arial"/>
              <a:buChar char="•"/>
            </a:pPr>
            <a:r>
              <a:rPr lang="en-US" sz="2117" spc="127" u="none">
                <a:solidFill>
                  <a:srgbClr val="000000"/>
                </a:solidFill>
                <a:latin typeface="DM Sans"/>
                <a:ea typeface="DM Sans"/>
                <a:cs typeface="DM Sans"/>
                <a:sym typeface="DM Sans"/>
              </a:rPr>
              <a:t>Static Knowledge Limitation: Pretrained LLMs cannot fetch up‑to‑date or domain‑specific facts at inference time. ​</a:t>
            </a:r>
          </a:p>
          <a:p>
            <a:pPr algn="l">
              <a:lnSpc>
                <a:spcPts val="2859"/>
              </a:lnSpc>
              <a:spcBef>
                <a:spcPct val="0"/>
              </a:spcBef>
            </a:pPr>
          </a:p>
          <a:p>
            <a:pPr algn="l" marL="457263" indent="-228632" lvl="1">
              <a:lnSpc>
                <a:spcPts val="2859"/>
              </a:lnSpc>
              <a:spcBef>
                <a:spcPct val="0"/>
              </a:spcBef>
              <a:buFont typeface="Arial"/>
              <a:buChar char="•"/>
            </a:pPr>
            <a:r>
              <a:rPr lang="en-US" sz="2117" spc="127" u="none">
                <a:solidFill>
                  <a:srgbClr val="000000"/>
                </a:solidFill>
                <a:latin typeface="DM Sans"/>
                <a:ea typeface="DM Sans"/>
                <a:cs typeface="DM Sans"/>
                <a:sym typeface="DM Sans"/>
              </a:rPr>
              <a:t>RAG Shortcomings: Retrieval‑Augmented Generation concatenates retrieved passages but lacks a strategic, multi‑step search plan for complex questions. ​</a:t>
            </a:r>
          </a:p>
          <a:p>
            <a:pPr algn="l">
              <a:lnSpc>
                <a:spcPts val="2859"/>
              </a:lnSpc>
              <a:spcBef>
                <a:spcPct val="0"/>
              </a:spcBef>
            </a:pPr>
          </a:p>
          <a:p>
            <a:pPr algn="l" marL="457263" indent="-228632" lvl="1">
              <a:lnSpc>
                <a:spcPts val="2859"/>
              </a:lnSpc>
              <a:spcBef>
                <a:spcPct val="0"/>
              </a:spcBef>
              <a:buFont typeface="Arial"/>
              <a:buChar char="•"/>
            </a:pPr>
            <a:r>
              <a:rPr lang="en-US" sz="2117" spc="127" u="none">
                <a:solidFill>
                  <a:srgbClr val="000000"/>
                </a:solidFill>
                <a:latin typeface="DM Sans"/>
                <a:ea typeface="DM Sans"/>
                <a:cs typeface="DM Sans"/>
                <a:sym typeface="DM Sans"/>
              </a:rPr>
              <a:t>Costly Supervision: Supervising each reasoning step (SFT) is labor‑intensive and hard to scale. ​</a:t>
            </a:r>
          </a:p>
          <a:p>
            <a:pPr algn="l">
              <a:lnSpc>
                <a:spcPts val="2859"/>
              </a:lnSpc>
              <a:spcBef>
                <a:spcPct val="0"/>
              </a:spcBef>
            </a:pPr>
          </a:p>
          <a:p>
            <a:pPr algn="l" marL="457263" indent="-228632" lvl="1">
              <a:lnSpc>
                <a:spcPts val="2859"/>
              </a:lnSpc>
              <a:spcBef>
                <a:spcPct val="0"/>
              </a:spcBef>
              <a:buFont typeface="Arial"/>
              <a:buChar char="•"/>
            </a:pPr>
            <a:r>
              <a:rPr lang="en-US" sz="2117" spc="127" u="none">
                <a:solidFill>
                  <a:srgbClr val="000000"/>
                </a:solidFill>
                <a:latin typeface="DM Sans"/>
                <a:ea typeface="DM Sans"/>
                <a:cs typeface="DM Sans"/>
                <a:sym typeface="DM Sans"/>
              </a:rPr>
              <a:t>ReSearch Solution: Introduces an RL‑based framework that learns when and how to interleave external search within the model’s chain‑of‑thought. ​</a:t>
            </a:r>
          </a:p>
          <a:p>
            <a:pPr algn="l" marL="0" indent="0" lvl="0">
              <a:lnSpc>
                <a:spcPts val="285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864957" y="-438148"/>
            <a:ext cx="11665351" cy="11250907"/>
            <a:chOff x="0" y="0"/>
            <a:chExt cx="3905072" cy="3766334"/>
          </a:xfrm>
        </p:grpSpPr>
        <p:sp>
          <p:nvSpPr>
            <p:cNvPr name="Freeform 3" id="3"/>
            <p:cNvSpPr/>
            <p:nvPr/>
          </p:nvSpPr>
          <p:spPr>
            <a:xfrm flipH="false" flipV="false" rot="0">
              <a:off x="0" y="0"/>
              <a:ext cx="3905072" cy="3766334"/>
            </a:xfrm>
            <a:custGeom>
              <a:avLst/>
              <a:gdLst/>
              <a:ahLst/>
              <a:cxnLst/>
              <a:rect r="r" b="b" t="t" l="l"/>
              <a:pathLst>
                <a:path h="3766334" w="3905072">
                  <a:moveTo>
                    <a:pt x="33183" y="0"/>
                  </a:moveTo>
                  <a:lnTo>
                    <a:pt x="3871889" y="0"/>
                  </a:lnTo>
                  <a:cubicBezTo>
                    <a:pt x="3890215" y="0"/>
                    <a:pt x="3905072" y="14857"/>
                    <a:pt x="3905072" y="33183"/>
                  </a:cubicBezTo>
                  <a:lnTo>
                    <a:pt x="3905072" y="3733150"/>
                  </a:lnTo>
                  <a:cubicBezTo>
                    <a:pt x="3905072" y="3751477"/>
                    <a:pt x="3890215" y="3766334"/>
                    <a:pt x="3871889" y="3766334"/>
                  </a:cubicBezTo>
                  <a:lnTo>
                    <a:pt x="33183" y="3766334"/>
                  </a:lnTo>
                  <a:cubicBezTo>
                    <a:pt x="24383" y="3766334"/>
                    <a:pt x="15942" y="3762838"/>
                    <a:pt x="9719" y="3756614"/>
                  </a:cubicBezTo>
                  <a:cubicBezTo>
                    <a:pt x="3496" y="3750391"/>
                    <a:pt x="0" y="3741951"/>
                    <a:pt x="0" y="3733150"/>
                  </a:cubicBezTo>
                  <a:lnTo>
                    <a:pt x="0" y="33183"/>
                  </a:lnTo>
                  <a:cubicBezTo>
                    <a:pt x="0" y="14857"/>
                    <a:pt x="14857" y="0"/>
                    <a:pt x="33183" y="0"/>
                  </a:cubicBezTo>
                  <a:close/>
                </a:path>
              </a:pathLst>
            </a:custGeom>
            <a:solidFill>
              <a:srgbClr val="AAD7D4"/>
            </a:solidFill>
          </p:spPr>
        </p:sp>
        <p:sp>
          <p:nvSpPr>
            <p:cNvPr name="TextBox 4" id="4"/>
            <p:cNvSpPr txBox="true"/>
            <p:nvPr/>
          </p:nvSpPr>
          <p:spPr>
            <a:xfrm>
              <a:off x="0" y="104775"/>
              <a:ext cx="3905072" cy="3661559"/>
            </a:xfrm>
            <a:prstGeom prst="rect">
              <a:avLst/>
            </a:prstGeom>
          </p:spPr>
          <p:txBody>
            <a:bodyPr anchor="ctr" rtlCol="false" tIns="50800" lIns="50800" bIns="50800" rIns="50800"/>
            <a:lstStyle/>
            <a:p>
              <a:pPr algn="ctr">
                <a:lnSpc>
                  <a:spcPts val="2156"/>
                </a:lnSpc>
              </a:pPr>
            </a:p>
          </p:txBody>
        </p:sp>
      </p:grpSp>
      <p:graphicFrame>
        <p:nvGraphicFramePr>
          <p:cNvPr name="Table 5" id="5"/>
          <p:cNvGraphicFramePr>
            <a:graphicFrameLocks noGrp="true"/>
          </p:cNvGraphicFramePr>
          <p:nvPr/>
        </p:nvGraphicFramePr>
        <p:xfrm>
          <a:off x="7171624" y="-733425"/>
          <a:ext cx="10969387" cy="11020425"/>
        </p:xfrm>
        <a:graphic>
          <a:graphicData uri="http://schemas.openxmlformats.org/drawingml/2006/table">
            <a:tbl>
              <a:tblPr/>
              <a:tblGrid>
                <a:gridCol w="5484694"/>
                <a:gridCol w="5484694"/>
              </a:tblGrid>
              <a:tr h="696529">
                <a:tc>
                  <a:txBody>
                    <a:bodyPr anchor="t" rtlCol="false"/>
                    <a:lstStyle/>
                    <a:p>
                      <a:pPr algn="l">
                        <a:lnSpc>
                          <a:spcPts val="2379"/>
                        </a:lnSpc>
                        <a:defRPr/>
                      </a:pPr>
                      <a:r>
                        <a:rPr lang="en-US" sz="1699">
                          <a:solidFill>
                            <a:srgbClr val="000000"/>
                          </a:solidFill>
                          <a:latin typeface="Open Sans"/>
                          <a:ea typeface="Open Sans"/>
                          <a:cs typeface="Open Sans"/>
                          <a:sym typeface="Open Sans"/>
                        </a:rPr>
                        <a:t>Term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Definition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2315">
                <a:tc>
                  <a:txBody>
                    <a:bodyPr anchor="t" rtlCol="false"/>
                    <a:lstStyle/>
                    <a:p>
                      <a:pPr algn="l">
                        <a:lnSpc>
                          <a:spcPts val="1959"/>
                        </a:lnSpc>
                        <a:defRPr/>
                      </a:pPr>
                      <a:r>
                        <a:rPr lang="en-US" sz="1399">
                          <a:solidFill>
                            <a:srgbClr val="000000"/>
                          </a:solidFill>
                          <a:latin typeface="Open Sans"/>
                          <a:ea typeface="Open Sans"/>
                          <a:cs typeface="Open Sans"/>
                          <a:sym typeface="Open Sans"/>
                        </a:rPr>
                        <a:t>LLM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Transformer‑based model pretrained on large text; excels at generation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2315">
                <a:tc>
                  <a:txBody>
                    <a:bodyPr anchor="t" rtlCol="false"/>
                    <a:lstStyle/>
                    <a:p>
                      <a:pPr algn="l">
                        <a:lnSpc>
                          <a:spcPts val="2379"/>
                        </a:lnSpc>
                        <a:defRPr/>
                      </a:pPr>
                      <a:r>
                        <a:rPr lang="en-US" sz="1699">
                          <a:solidFill>
                            <a:srgbClr val="000000"/>
                          </a:solidFill>
                          <a:latin typeface="Open Sans"/>
                          <a:ea typeface="Open Sans"/>
                          <a:cs typeface="Open Sans"/>
                          <a:sym typeface="Open Sans"/>
                        </a:rPr>
                        <a:t>RAG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Retrieves external docs to augment LLM responses at inference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2315">
                <a:tc>
                  <a:txBody>
                    <a:bodyPr anchor="t" rtlCol="false"/>
                    <a:lstStyle/>
                    <a:p>
                      <a:pPr algn="l">
                        <a:lnSpc>
                          <a:spcPts val="2379"/>
                        </a:lnSpc>
                        <a:defRPr/>
                      </a:pPr>
                      <a:r>
                        <a:rPr lang="en-US" sz="1699">
                          <a:solidFill>
                            <a:srgbClr val="000000"/>
                          </a:solidFill>
                          <a:latin typeface="Open Sans"/>
                          <a:ea typeface="Open Sans"/>
                          <a:cs typeface="Open Sans"/>
                          <a:sym typeface="Open Sans"/>
                        </a:rPr>
                        <a:t>ReSearch</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RL framework integrating &lt;search&gt; and &lt;result&gt; into reasoning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2315">
                <a:tc>
                  <a:txBody>
                    <a:bodyPr anchor="t" rtlCol="false"/>
                    <a:lstStyle/>
                    <a:p>
                      <a:pPr algn="l">
                        <a:lnSpc>
                          <a:spcPts val="2379"/>
                        </a:lnSpc>
                        <a:defRPr/>
                      </a:pPr>
                      <a:r>
                        <a:rPr lang="en-US" sz="1699">
                          <a:solidFill>
                            <a:srgbClr val="000000"/>
                          </a:solidFill>
                          <a:latin typeface="Open Sans"/>
                          <a:ea typeface="Open Sans"/>
                          <a:cs typeface="Open Sans"/>
                          <a:sym typeface="Open Sans"/>
                        </a:rPr>
                        <a:t>GRPO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Policy gradient comparing group rollouts for normalized advantage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96529">
                <a:tc>
                  <a:txBody>
                    <a:bodyPr anchor="t" rtlCol="false"/>
                    <a:lstStyle/>
                    <a:p>
                      <a:pPr algn="l">
                        <a:lnSpc>
                          <a:spcPts val="2379"/>
                        </a:lnSpc>
                        <a:defRPr/>
                      </a:pPr>
                      <a:r>
                        <a:rPr lang="en-US" sz="1699">
                          <a:solidFill>
                            <a:srgbClr val="000000"/>
                          </a:solidFill>
                          <a:latin typeface="Open Sans"/>
                          <a:ea typeface="Open Sans"/>
                          <a:cs typeface="Open Sans"/>
                          <a:sym typeface="Open Sans"/>
                        </a:rPr>
                        <a:t>Rollout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Sequence: &lt;think&gt;, &lt;search&gt;, &lt;result&gt;, &lt;answer&gt;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2315">
                <a:tc>
                  <a:txBody>
                    <a:bodyPr anchor="t" rtlCol="false"/>
                    <a:lstStyle/>
                    <a:p>
                      <a:pPr algn="l">
                        <a:lnSpc>
                          <a:spcPts val="2379"/>
                        </a:lnSpc>
                        <a:defRPr/>
                      </a:pPr>
                      <a:r>
                        <a:rPr lang="en-US" sz="1699">
                          <a:solidFill>
                            <a:srgbClr val="000000"/>
                          </a:solidFill>
                          <a:latin typeface="Open Sans"/>
                          <a:ea typeface="Open Sans"/>
                          <a:cs typeface="Open Sans"/>
                          <a:sym typeface="Open Sans"/>
                        </a:rPr>
                        <a:t>Reward Function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F1‑based answer correctness + format compliance bonus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2315">
                <a:tc>
                  <a:txBody>
                    <a:bodyPr anchor="t" rtlCol="false"/>
                    <a:lstStyle/>
                    <a:p>
                      <a:pPr algn="l">
                        <a:lnSpc>
                          <a:spcPts val="2379"/>
                        </a:lnSpc>
                        <a:defRPr/>
                      </a:pPr>
                      <a:r>
                        <a:rPr lang="en-US" sz="1699">
                          <a:solidFill>
                            <a:srgbClr val="000000"/>
                          </a:solidFill>
                          <a:latin typeface="Open Sans"/>
                          <a:ea typeface="Open Sans"/>
                          <a:cs typeface="Open Sans"/>
                          <a:sym typeface="Open Sans"/>
                        </a:rPr>
                        <a:t>FlashRAG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FastAPI‑served Wikipedia index for retrieval environment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2315">
                <a:tc>
                  <a:txBody>
                    <a:bodyPr anchor="t" rtlCol="false"/>
                    <a:lstStyle/>
                    <a:p>
                      <a:pPr algn="l">
                        <a:lnSpc>
                          <a:spcPts val="2379"/>
                        </a:lnSpc>
                        <a:defRPr/>
                      </a:pPr>
                      <a:r>
                        <a:rPr lang="en-US" sz="1699">
                          <a:solidFill>
                            <a:srgbClr val="000000"/>
                          </a:solidFill>
                          <a:latin typeface="Open Sans"/>
                          <a:ea typeface="Open Sans"/>
                          <a:cs typeface="Open Sans"/>
                          <a:sym typeface="Open Sans"/>
                        </a:rPr>
                        <a:t>MuSiQue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Multihop QA dataset built from single‑hop compositions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96529">
                <a:tc>
                  <a:txBody>
                    <a:bodyPr anchor="t" rtlCol="false"/>
                    <a:lstStyle/>
                    <a:p>
                      <a:pPr algn="l">
                        <a:lnSpc>
                          <a:spcPts val="2379"/>
                        </a:lnSpc>
                        <a:defRPr/>
                      </a:pPr>
                      <a:r>
                        <a:rPr lang="en-US" sz="1699">
                          <a:solidFill>
                            <a:srgbClr val="000000"/>
                          </a:solidFill>
                          <a:latin typeface="Open Sans"/>
                          <a:ea typeface="Open Sans"/>
                          <a:cs typeface="Open Sans"/>
                          <a:sym typeface="Open Sans"/>
                        </a:rPr>
                        <a:t>HotpotQA / 2Wiki…</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Standard multi‑hop QA benchmarks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2315">
                <a:tc>
                  <a:txBody>
                    <a:bodyPr anchor="t" rtlCol="false"/>
                    <a:lstStyle/>
                    <a:p>
                      <a:pPr algn="l">
                        <a:lnSpc>
                          <a:spcPts val="2379"/>
                        </a:lnSpc>
                        <a:defRPr/>
                      </a:pPr>
                      <a:r>
                        <a:rPr lang="en-US" sz="1699">
                          <a:solidFill>
                            <a:srgbClr val="000000"/>
                          </a:solidFill>
                          <a:latin typeface="Open Sans"/>
                          <a:ea typeface="Open Sans"/>
                          <a:cs typeface="Open Sans"/>
                          <a:sym typeface="Open Sans"/>
                        </a:rPr>
                        <a:t>Exact Match (EM)</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Strict metric: identical predicted vs ground truth text</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92315">
                <a:tc>
                  <a:txBody>
                    <a:bodyPr anchor="t" rtlCol="false"/>
                    <a:lstStyle/>
                    <a:p>
                      <a:pPr algn="l">
                        <a:lnSpc>
                          <a:spcPts val="2379"/>
                        </a:lnSpc>
                        <a:defRPr/>
                      </a:pPr>
                      <a:r>
                        <a:rPr lang="en-US" sz="1699">
                          <a:solidFill>
                            <a:srgbClr val="000000"/>
                          </a:solidFill>
                          <a:latin typeface="Open Sans"/>
                          <a:ea typeface="Open Sans"/>
                          <a:cs typeface="Open Sans"/>
                          <a:sym typeface="Open Sans"/>
                        </a:rPr>
                        <a:t>LLM-as-a-judge (LJ)</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Open Sans"/>
                          <a:ea typeface="Open Sans"/>
                          <a:cs typeface="Open Sans"/>
                          <a:sym typeface="Open Sans"/>
                        </a:rPr>
                        <a:t>GPT‑4o‑mini semantically judges answer correctness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248872" y="1855679"/>
            <a:ext cx="5947100" cy="4672223"/>
          </a:xfrm>
          <a:prstGeom prst="rect">
            <a:avLst/>
          </a:prstGeom>
        </p:spPr>
        <p:txBody>
          <a:bodyPr anchor="t" rtlCol="false" tIns="0" lIns="0" bIns="0" rIns="0">
            <a:spAutoFit/>
          </a:bodyPr>
          <a:lstStyle/>
          <a:p>
            <a:pPr algn="l">
              <a:lnSpc>
                <a:spcPts val="9006"/>
              </a:lnSpc>
            </a:pPr>
            <a:r>
              <a:rPr lang="en-US" sz="7900" b="true">
                <a:solidFill>
                  <a:srgbClr val="1C2120"/>
                </a:solidFill>
                <a:latin typeface="Poppins Bold"/>
                <a:ea typeface="Poppins Bold"/>
                <a:cs typeface="Poppins Bold"/>
                <a:sym typeface="Poppins Bold"/>
              </a:rPr>
              <a:t>Key Terms &amp; Definitions</a:t>
            </a:r>
          </a:p>
          <a:p>
            <a:pPr algn="l">
              <a:lnSpc>
                <a:spcPts val="9006"/>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99258" y="1000125"/>
            <a:ext cx="12303540" cy="2375065"/>
          </a:xfrm>
          <a:prstGeom prst="rect">
            <a:avLst/>
          </a:prstGeom>
        </p:spPr>
        <p:txBody>
          <a:bodyPr anchor="t" rtlCol="false" tIns="0" lIns="0" bIns="0" rIns="0">
            <a:spAutoFit/>
          </a:bodyPr>
          <a:lstStyle/>
          <a:p>
            <a:pPr algn="ctr">
              <a:lnSpc>
                <a:spcPts val="9049"/>
              </a:lnSpc>
            </a:pPr>
            <a:r>
              <a:rPr lang="en-US" sz="7938" b="true">
                <a:solidFill>
                  <a:srgbClr val="1C2120"/>
                </a:solidFill>
                <a:latin typeface="Poppins Bold"/>
                <a:ea typeface="Poppins Bold"/>
                <a:cs typeface="Poppins Bold"/>
                <a:sym typeface="Poppins Bold"/>
              </a:rPr>
              <a:t>ReSearch Overview</a:t>
            </a:r>
          </a:p>
          <a:p>
            <a:pPr algn="ctr">
              <a:lnSpc>
                <a:spcPts val="9049"/>
              </a:lnSpc>
            </a:pPr>
          </a:p>
        </p:txBody>
      </p:sp>
      <p:grpSp>
        <p:nvGrpSpPr>
          <p:cNvPr name="Group 3" id="3"/>
          <p:cNvGrpSpPr/>
          <p:nvPr/>
        </p:nvGrpSpPr>
        <p:grpSpPr>
          <a:xfrm rot="0">
            <a:off x="525128" y="2888477"/>
            <a:ext cx="17375841" cy="6344421"/>
            <a:chOff x="0" y="0"/>
            <a:chExt cx="5816706" cy="2123847"/>
          </a:xfrm>
        </p:grpSpPr>
        <p:sp>
          <p:nvSpPr>
            <p:cNvPr name="Freeform 4" id="4"/>
            <p:cNvSpPr/>
            <p:nvPr/>
          </p:nvSpPr>
          <p:spPr>
            <a:xfrm flipH="false" flipV="false" rot="0">
              <a:off x="0" y="0"/>
              <a:ext cx="5816706" cy="2123847"/>
            </a:xfrm>
            <a:custGeom>
              <a:avLst/>
              <a:gdLst/>
              <a:ahLst/>
              <a:cxnLst/>
              <a:rect r="r" b="b" t="t" l="l"/>
              <a:pathLst>
                <a:path h="2123847" w="5816706">
                  <a:moveTo>
                    <a:pt x="22278" y="0"/>
                  </a:moveTo>
                  <a:lnTo>
                    <a:pt x="5794428" y="0"/>
                  </a:lnTo>
                  <a:cubicBezTo>
                    <a:pt x="5806732" y="0"/>
                    <a:pt x="5816706" y="9974"/>
                    <a:pt x="5816706" y="22278"/>
                  </a:cubicBezTo>
                  <a:lnTo>
                    <a:pt x="5816706" y="2101569"/>
                  </a:lnTo>
                  <a:cubicBezTo>
                    <a:pt x="5816706" y="2113873"/>
                    <a:pt x="5806732" y="2123847"/>
                    <a:pt x="5794428" y="2123847"/>
                  </a:cubicBezTo>
                  <a:lnTo>
                    <a:pt x="22278" y="2123847"/>
                  </a:lnTo>
                  <a:cubicBezTo>
                    <a:pt x="9974" y="2123847"/>
                    <a:pt x="0" y="2113873"/>
                    <a:pt x="0" y="2101569"/>
                  </a:cubicBezTo>
                  <a:lnTo>
                    <a:pt x="0" y="22278"/>
                  </a:lnTo>
                  <a:cubicBezTo>
                    <a:pt x="0" y="9974"/>
                    <a:pt x="9974" y="0"/>
                    <a:pt x="22278" y="0"/>
                  </a:cubicBezTo>
                  <a:close/>
                </a:path>
              </a:pathLst>
            </a:custGeom>
            <a:solidFill>
              <a:srgbClr val="AAD7D4"/>
            </a:solidFill>
          </p:spPr>
        </p:sp>
        <p:sp>
          <p:nvSpPr>
            <p:cNvPr name="TextBox 5" id="5"/>
            <p:cNvSpPr txBox="true"/>
            <p:nvPr/>
          </p:nvSpPr>
          <p:spPr>
            <a:xfrm>
              <a:off x="0" y="104775"/>
              <a:ext cx="5816706" cy="2019072"/>
            </a:xfrm>
            <a:prstGeom prst="rect">
              <a:avLst/>
            </a:prstGeom>
          </p:spPr>
          <p:txBody>
            <a:bodyPr anchor="ctr" rtlCol="false" tIns="50800" lIns="50800" bIns="50800" rIns="50800"/>
            <a:lstStyle/>
            <a:p>
              <a:pPr algn="ctr">
                <a:lnSpc>
                  <a:spcPts val="2156"/>
                </a:lnSpc>
              </a:pPr>
            </a:p>
          </p:txBody>
        </p:sp>
      </p:grpSp>
      <p:sp>
        <p:nvSpPr>
          <p:cNvPr name="TextBox 6" id="6"/>
          <p:cNvSpPr txBox="true"/>
          <p:nvPr/>
        </p:nvSpPr>
        <p:spPr>
          <a:xfrm rot="0">
            <a:off x="524143" y="3340124"/>
            <a:ext cx="17224228" cy="5374451"/>
          </a:xfrm>
          <a:prstGeom prst="rect">
            <a:avLst/>
          </a:prstGeom>
        </p:spPr>
        <p:txBody>
          <a:bodyPr anchor="t" rtlCol="false" tIns="0" lIns="0" bIns="0" rIns="0">
            <a:spAutoFit/>
          </a:bodyPr>
          <a:lstStyle/>
          <a:p>
            <a:pPr algn="l" marL="546754" indent="-273377" lvl="1">
              <a:lnSpc>
                <a:spcPts val="3545"/>
              </a:lnSpc>
              <a:buFont typeface="Arial"/>
              <a:buChar char="•"/>
            </a:pPr>
            <a:r>
              <a:rPr lang="en-US" b="true" sz="2532">
                <a:solidFill>
                  <a:srgbClr val="1C2120"/>
                </a:solidFill>
                <a:latin typeface="Arimo Bold"/>
                <a:ea typeface="Arimo Bold"/>
                <a:cs typeface="Arimo Bold"/>
                <a:sym typeface="Arimo Bold"/>
              </a:rPr>
              <a:t>OBJECTIVE</a:t>
            </a:r>
            <a:r>
              <a:rPr lang="en-US" sz="2532">
                <a:solidFill>
                  <a:srgbClr val="1C2120"/>
                </a:solidFill>
                <a:latin typeface="Arimo"/>
                <a:ea typeface="Arimo"/>
                <a:cs typeface="Arimo"/>
                <a:sym typeface="Arimo"/>
              </a:rPr>
              <a:t>: TRAIN LARGE LANGUAGE MODELS (LLMS) TO INTEGRATE EXTERNAL SEARCH WITH MULTI-STEP REASONING USING REINFORCEMENT LEARNING.</a:t>
            </a:r>
          </a:p>
          <a:p>
            <a:pPr algn="l" marL="546754" indent="-273377" lvl="1">
              <a:lnSpc>
                <a:spcPts val="3545"/>
              </a:lnSpc>
              <a:buFont typeface="Arial"/>
              <a:buChar char="•"/>
            </a:pPr>
            <a:r>
              <a:rPr lang="en-US" b="true" sz="2532">
                <a:solidFill>
                  <a:srgbClr val="1C2120"/>
                </a:solidFill>
                <a:latin typeface="Arimo Bold"/>
                <a:ea typeface="Arimo Bold"/>
                <a:cs typeface="Arimo Bold"/>
                <a:sym typeface="Arimo Bold"/>
              </a:rPr>
              <a:t>KEY INNOVATION</a:t>
            </a:r>
            <a:r>
              <a:rPr lang="en-US" sz="2532">
                <a:solidFill>
                  <a:srgbClr val="1C2120"/>
                </a:solidFill>
                <a:latin typeface="Arimo"/>
                <a:ea typeface="Arimo"/>
                <a:cs typeface="Arimo"/>
                <a:sym typeface="Arimo"/>
              </a:rPr>
              <a:t>: TREAT SEARCH AND RESULT INTERACTIONS AS PRIMARY REASONING TOKENS TO GUIDE WHEN AND HOW THE MODEL QUERIES EXTERNAL KNOWLEDGE.</a:t>
            </a:r>
          </a:p>
          <a:p>
            <a:pPr algn="l" marL="546754" indent="-273377" lvl="1">
              <a:lnSpc>
                <a:spcPts val="3545"/>
              </a:lnSpc>
              <a:buFont typeface="Arial"/>
              <a:buChar char="•"/>
            </a:pPr>
            <a:r>
              <a:rPr lang="en-US" b="true" sz="2532">
                <a:solidFill>
                  <a:srgbClr val="1C2120"/>
                </a:solidFill>
                <a:latin typeface="Arimo Bold"/>
                <a:ea typeface="Arimo Bold"/>
                <a:cs typeface="Arimo Bold"/>
                <a:sym typeface="Arimo Bold"/>
              </a:rPr>
              <a:t>ALGORITHM</a:t>
            </a:r>
            <a:r>
              <a:rPr lang="en-US" sz="2532">
                <a:solidFill>
                  <a:srgbClr val="1C2120"/>
                </a:solidFill>
                <a:latin typeface="Arimo"/>
                <a:ea typeface="Arimo"/>
                <a:cs typeface="Arimo"/>
                <a:sym typeface="Arimo"/>
              </a:rPr>
              <a:t>: GROUP RELATIVE POLICY OPTIMIZATION (GRPO) USES GROUP ROLLOUTS TO NORMALIZE ADVANTAGES AND INCORPORATES A KL PENALTY TO MAINTAIN ALIGNMENT WITH A REFERENCE MODEL.</a:t>
            </a:r>
          </a:p>
          <a:p>
            <a:pPr algn="l" marL="546754" indent="-273377" lvl="1">
              <a:lnSpc>
                <a:spcPts val="3545"/>
              </a:lnSpc>
              <a:buFont typeface="Arial"/>
              <a:buChar char="•"/>
            </a:pPr>
            <a:r>
              <a:rPr lang="en-US" b="true" sz="2532">
                <a:solidFill>
                  <a:srgbClr val="1C2120"/>
                </a:solidFill>
                <a:latin typeface="Arimo Bold"/>
                <a:ea typeface="Arimo Bold"/>
                <a:cs typeface="Arimo Bold"/>
                <a:sym typeface="Arimo Bold"/>
              </a:rPr>
              <a:t>MODELS &amp; DATA</a:t>
            </a:r>
            <a:r>
              <a:rPr lang="en-US" sz="2532">
                <a:solidFill>
                  <a:srgbClr val="1C2120"/>
                </a:solidFill>
                <a:latin typeface="Arimo"/>
                <a:ea typeface="Arimo"/>
                <a:cs typeface="Arimo"/>
                <a:sym typeface="Arimo"/>
              </a:rPr>
              <a:t>: QWEN2.5-7B/32B MODELS TRAINED ON THE MUSIQUE DATASET OVER TWO REINFORCEMENT LEARNING EPOCHS.</a:t>
            </a:r>
          </a:p>
          <a:p>
            <a:pPr algn="l" marL="546754" indent="-273377" lvl="1">
              <a:lnSpc>
                <a:spcPts val="3545"/>
              </a:lnSpc>
              <a:buFont typeface="Arial"/>
              <a:buChar char="•"/>
            </a:pPr>
            <a:r>
              <a:rPr lang="en-US" b="true" sz="2532">
                <a:solidFill>
                  <a:srgbClr val="1C2120"/>
                </a:solidFill>
                <a:latin typeface="Arimo Bold"/>
                <a:ea typeface="Arimo Bold"/>
                <a:cs typeface="Arimo Bold"/>
                <a:sym typeface="Arimo Bold"/>
              </a:rPr>
              <a:t>BENCHMARKS</a:t>
            </a:r>
            <a:r>
              <a:rPr lang="en-US" sz="2532">
                <a:solidFill>
                  <a:srgbClr val="1C2120"/>
                </a:solidFill>
                <a:latin typeface="Arimo"/>
                <a:ea typeface="Arimo"/>
                <a:cs typeface="Arimo"/>
                <a:sym typeface="Arimo"/>
              </a:rPr>
              <a:t>: ACHIEVED 14-22% INCREASE IN EXACT MATCH (EM) SCORES ON HOTPOTQA AND 2WIKIMULTIHOPQA.</a:t>
            </a:r>
          </a:p>
          <a:p>
            <a:pPr algn="l" marL="546754" indent="-273377" lvl="1">
              <a:lnSpc>
                <a:spcPts val="3545"/>
              </a:lnSpc>
              <a:buFont typeface="Arial"/>
              <a:buChar char="•"/>
            </a:pPr>
            <a:r>
              <a:rPr lang="en-US" b="true" sz="2532">
                <a:solidFill>
                  <a:srgbClr val="1C2120"/>
                </a:solidFill>
                <a:latin typeface="Arimo Bold"/>
                <a:ea typeface="Arimo Bold"/>
                <a:cs typeface="Arimo Bold"/>
                <a:sym typeface="Arimo Bold"/>
              </a:rPr>
              <a:t>EMERGENT BEHAVIORS</a:t>
            </a:r>
            <a:r>
              <a:rPr lang="en-US" sz="2532">
                <a:solidFill>
                  <a:srgbClr val="1C2120"/>
                </a:solidFill>
                <a:latin typeface="Arimo"/>
                <a:ea typeface="Arimo"/>
                <a:cs typeface="Arimo"/>
                <a:sym typeface="Arimo"/>
              </a:rPr>
              <a:t>: MODELS NATURALLY DEVELOP REFLECTION AND SELF-CORRECTION ABILITIES, IMPROVING SEARCH QUERIES AND REASONING DYNAMICALLY.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71290"/>
            <a:ext cx="11912737" cy="8076122"/>
            <a:chOff x="0" y="0"/>
            <a:chExt cx="3987887" cy="2703548"/>
          </a:xfrm>
        </p:grpSpPr>
        <p:sp>
          <p:nvSpPr>
            <p:cNvPr name="Freeform 3" id="3"/>
            <p:cNvSpPr/>
            <p:nvPr/>
          </p:nvSpPr>
          <p:spPr>
            <a:xfrm flipH="false" flipV="false" rot="0">
              <a:off x="0" y="0"/>
              <a:ext cx="3987886" cy="2703548"/>
            </a:xfrm>
            <a:custGeom>
              <a:avLst/>
              <a:gdLst/>
              <a:ahLst/>
              <a:cxnLst/>
              <a:rect r="r" b="b" t="t" l="l"/>
              <a:pathLst>
                <a:path h="2703548" w="3987886">
                  <a:moveTo>
                    <a:pt x="32494" y="0"/>
                  </a:moveTo>
                  <a:lnTo>
                    <a:pt x="3955392" y="0"/>
                  </a:lnTo>
                  <a:cubicBezTo>
                    <a:pt x="3964010" y="0"/>
                    <a:pt x="3972275" y="3423"/>
                    <a:pt x="3978369" y="9517"/>
                  </a:cubicBezTo>
                  <a:cubicBezTo>
                    <a:pt x="3984463" y="15611"/>
                    <a:pt x="3987886" y="23876"/>
                    <a:pt x="3987886" y="32494"/>
                  </a:cubicBezTo>
                  <a:lnTo>
                    <a:pt x="3987886" y="2671054"/>
                  </a:lnTo>
                  <a:cubicBezTo>
                    <a:pt x="3987886" y="2679672"/>
                    <a:pt x="3984463" y="2687937"/>
                    <a:pt x="3978369" y="2694031"/>
                  </a:cubicBezTo>
                  <a:cubicBezTo>
                    <a:pt x="3972275" y="2700125"/>
                    <a:pt x="3964010" y="2703548"/>
                    <a:pt x="3955392" y="2703548"/>
                  </a:cubicBezTo>
                  <a:lnTo>
                    <a:pt x="32494" y="2703548"/>
                  </a:lnTo>
                  <a:cubicBezTo>
                    <a:pt x="23876" y="2703548"/>
                    <a:pt x="15611" y="2700125"/>
                    <a:pt x="9517" y="2694031"/>
                  </a:cubicBezTo>
                  <a:cubicBezTo>
                    <a:pt x="3423" y="2687937"/>
                    <a:pt x="0" y="2679672"/>
                    <a:pt x="0" y="2671054"/>
                  </a:cubicBezTo>
                  <a:lnTo>
                    <a:pt x="0" y="32494"/>
                  </a:lnTo>
                  <a:cubicBezTo>
                    <a:pt x="0" y="23876"/>
                    <a:pt x="3423" y="15611"/>
                    <a:pt x="9517" y="9517"/>
                  </a:cubicBezTo>
                  <a:cubicBezTo>
                    <a:pt x="15611" y="3423"/>
                    <a:pt x="23876" y="0"/>
                    <a:pt x="32494" y="0"/>
                  </a:cubicBezTo>
                  <a:close/>
                </a:path>
              </a:pathLst>
            </a:custGeom>
            <a:solidFill>
              <a:srgbClr val="AAD7D4"/>
            </a:solidFill>
          </p:spPr>
        </p:sp>
        <p:sp>
          <p:nvSpPr>
            <p:cNvPr name="TextBox 4" id="4"/>
            <p:cNvSpPr txBox="true"/>
            <p:nvPr/>
          </p:nvSpPr>
          <p:spPr>
            <a:xfrm>
              <a:off x="0" y="104775"/>
              <a:ext cx="3987887" cy="2598773"/>
            </a:xfrm>
            <a:prstGeom prst="rect">
              <a:avLst/>
            </a:prstGeom>
          </p:spPr>
          <p:txBody>
            <a:bodyPr anchor="ctr" rtlCol="false" tIns="50800" lIns="50800" bIns="50800" rIns="50800"/>
            <a:lstStyle/>
            <a:p>
              <a:pPr algn="ctr">
                <a:lnSpc>
                  <a:spcPts val="2156"/>
                </a:lnSpc>
              </a:pPr>
            </a:p>
          </p:txBody>
        </p:sp>
      </p:grpSp>
      <p:sp>
        <p:nvSpPr>
          <p:cNvPr name="TextBox 5" id="5"/>
          <p:cNvSpPr txBox="true"/>
          <p:nvPr/>
        </p:nvSpPr>
        <p:spPr>
          <a:xfrm rot="0">
            <a:off x="657621" y="2206195"/>
            <a:ext cx="11115885" cy="7539991"/>
          </a:xfrm>
          <a:prstGeom prst="rect">
            <a:avLst/>
          </a:prstGeom>
        </p:spPr>
        <p:txBody>
          <a:bodyPr anchor="t" rtlCol="false" tIns="0" lIns="0" bIns="0" rIns="0">
            <a:spAutoFit/>
          </a:bodyPr>
          <a:lstStyle/>
          <a:p>
            <a:pPr algn="l">
              <a:lnSpc>
                <a:spcPts val="3359"/>
              </a:lnSpc>
            </a:pPr>
            <a:r>
              <a:rPr lang="en-US" sz="2399" b="true">
                <a:solidFill>
                  <a:srgbClr val="000000"/>
                </a:solidFill>
                <a:latin typeface="Arimo Bold"/>
                <a:ea typeface="Arimo Bold"/>
                <a:cs typeface="Arimo Bold"/>
                <a:sym typeface="Arimo Bold"/>
              </a:rPr>
              <a:t>GRPO (Group-Normalized Policy Optimization): </a:t>
            </a:r>
            <a:r>
              <a:rPr lang="en-US" sz="2399">
                <a:solidFill>
                  <a:srgbClr val="000000"/>
                </a:solidFill>
                <a:latin typeface="Arimo"/>
                <a:ea typeface="Arimo"/>
                <a:cs typeface="Arimo"/>
                <a:sym typeface="Arimo"/>
              </a:rPr>
              <a:t>This refers to a framework that compares group-normalized advantages. The approach aims to improve policy optimization by normalizing advantages across groupings, which can lead to more stable and efficient learning. An integral part of this method is the incorporation of a KL (Kullback-Leibler) penalty, which helps in controlling the divergence between the new and old policies, ensuring smoother updates and preventing drastic changes that may destabilize learning.</a:t>
            </a:r>
          </a:p>
          <a:p>
            <a:pPr algn="l">
              <a:lnSpc>
                <a:spcPts val="3359"/>
              </a:lnSpc>
            </a:pPr>
            <a:r>
              <a:rPr lang="en-US" sz="2399" b="true">
                <a:solidFill>
                  <a:srgbClr val="000000"/>
                </a:solidFill>
                <a:latin typeface="Arimo Bold"/>
                <a:ea typeface="Arimo Bold"/>
                <a:cs typeface="Arimo Bold"/>
                <a:sym typeface="Arimo Bold"/>
              </a:rPr>
              <a:t>Rollout Structure:</a:t>
            </a:r>
            <a:r>
              <a:rPr lang="en-US" sz="2399">
                <a:solidFill>
                  <a:srgbClr val="000000"/>
                </a:solidFill>
                <a:latin typeface="Arimo"/>
                <a:ea typeface="Arimo"/>
                <a:cs typeface="Arimo"/>
                <a:sym typeface="Arimo"/>
              </a:rPr>
              <a:t> This involves alternating blocks of thinking, searching, resulting, and answering. This structured approach mirrors the cognitive processes involved in decision-making, allowing the model to effectively simulate scenarios, evaluate options, and generate responses. By alternating between these blocks, the model can iteratively improve its understanding and decision-making capabilities.</a:t>
            </a:r>
          </a:p>
          <a:p>
            <a:pPr algn="l">
              <a:lnSpc>
                <a:spcPts val="3359"/>
              </a:lnSpc>
            </a:pPr>
            <a:r>
              <a:rPr lang="en-US" sz="2399" b="true">
                <a:solidFill>
                  <a:srgbClr val="000000"/>
                </a:solidFill>
                <a:latin typeface="Arimo Bold"/>
                <a:ea typeface="Arimo Bold"/>
                <a:cs typeface="Arimo Bold"/>
                <a:sym typeface="Arimo Bold"/>
              </a:rPr>
              <a:t>Mask Retrieval Tokens:</a:t>
            </a:r>
            <a:r>
              <a:rPr lang="en-US" sz="2399">
                <a:solidFill>
                  <a:srgbClr val="000000"/>
                </a:solidFill>
                <a:latin typeface="Arimo"/>
                <a:ea typeface="Arimo"/>
                <a:cs typeface="Arimo"/>
                <a:sym typeface="Arimo"/>
              </a:rPr>
              <a:t> In this context, masking retrieval tokens during loss calculation is a technique employed to focus on policy learning. By masking these tokens, the model can concentrate on optimizing the policy directly, rather than being distracted by irrelevant or extraneous elements in the data. This targeted approach enhances the efficiency and effectiveness of the learning process.</a:t>
            </a:r>
          </a:p>
        </p:txBody>
      </p:sp>
      <p:sp>
        <p:nvSpPr>
          <p:cNvPr name="Freeform 6" id="6"/>
          <p:cNvSpPr/>
          <p:nvPr/>
        </p:nvSpPr>
        <p:spPr>
          <a:xfrm flipH="false" flipV="false" rot="0">
            <a:off x="11931042" y="2604101"/>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2"/>
            <a:stretch>
              <a:fillRect l="0" t="0" r="0" b="0"/>
            </a:stretch>
          </a:blipFill>
        </p:spPr>
      </p:sp>
      <p:sp>
        <p:nvSpPr>
          <p:cNvPr name="TextBox 7" id="7"/>
          <p:cNvSpPr txBox="true"/>
          <p:nvPr/>
        </p:nvSpPr>
        <p:spPr>
          <a:xfrm rot="0">
            <a:off x="3858308" y="781367"/>
            <a:ext cx="9664303" cy="1009653"/>
          </a:xfrm>
          <a:prstGeom prst="rect">
            <a:avLst/>
          </a:prstGeom>
        </p:spPr>
        <p:txBody>
          <a:bodyPr anchor="t" rtlCol="false" tIns="0" lIns="0" bIns="0" rIns="0">
            <a:spAutoFit/>
          </a:bodyPr>
          <a:lstStyle/>
          <a:p>
            <a:pPr algn="ctr">
              <a:lnSpc>
                <a:spcPts val="8399"/>
              </a:lnSpc>
              <a:spcBef>
                <a:spcPct val="0"/>
              </a:spcBef>
            </a:pPr>
            <a:r>
              <a:rPr lang="en-US" b="true" sz="5999">
                <a:solidFill>
                  <a:srgbClr val="000000"/>
                </a:solidFill>
                <a:latin typeface="Open Sans Bold"/>
                <a:ea typeface="Open Sans Bold"/>
                <a:cs typeface="Open Sans Bold"/>
                <a:sym typeface="Open Sans Bold"/>
              </a:rPr>
              <a:t>GRPO &amp; Rollout Structure</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99573" y="2891189"/>
            <a:ext cx="15859727" cy="6037263"/>
            <a:chOff x="0" y="0"/>
            <a:chExt cx="5309174" cy="2021023"/>
          </a:xfrm>
        </p:grpSpPr>
        <p:sp>
          <p:nvSpPr>
            <p:cNvPr name="Freeform 3" id="3"/>
            <p:cNvSpPr/>
            <p:nvPr/>
          </p:nvSpPr>
          <p:spPr>
            <a:xfrm flipH="false" flipV="false" rot="0">
              <a:off x="0" y="0"/>
              <a:ext cx="5309174" cy="2021023"/>
            </a:xfrm>
            <a:custGeom>
              <a:avLst/>
              <a:gdLst/>
              <a:ahLst/>
              <a:cxnLst/>
              <a:rect r="r" b="b" t="t" l="l"/>
              <a:pathLst>
                <a:path h="2021023" w="5309174">
                  <a:moveTo>
                    <a:pt x="24407" y="0"/>
                  </a:moveTo>
                  <a:lnTo>
                    <a:pt x="5284767" y="0"/>
                  </a:lnTo>
                  <a:cubicBezTo>
                    <a:pt x="5298246" y="0"/>
                    <a:pt x="5309174" y="10928"/>
                    <a:pt x="5309174" y="24407"/>
                  </a:cubicBezTo>
                  <a:lnTo>
                    <a:pt x="5309174" y="1996616"/>
                  </a:lnTo>
                  <a:cubicBezTo>
                    <a:pt x="5309174" y="2010096"/>
                    <a:pt x="5298246" y="2021023"/>
                    <a:pt x="5284767" y="2021023"/>
                  </a:cubicBezTo>
                  <a:lnTo>
                    <a:pt x="24407" y="2021023"/>
                  </a:lnTo>
                  <a:cubicBezTo>
                    <a:pt x="10928" y="2021023"/>
                    <a:pt x="0" y="2010096"/>
                    <a:pt x="0" y="1996616"/>
                  </a:cubicBezTo>
                  <a:lnTo>
                    <a:pt x="0" y="24407"/>
                  </a:lnTo>
                  <a:cubicBezTo>
                    <a:pt x="0" y="10928"/>
                    <a:pt x="10928" y="0"/>
                    <a:pt x="24407" y="0"/>
                  </a:cubicBezTo>
                  <a:close/>
                </a:path>
              </a:pathLst>
            </a:custGeom>
            <a:solidFill>
              <a:srgbClr val="AAD7D4"/>
            </a:solidFill>
          </p:spPr>
        </p:sp>
        <p:sp>
          <p:nvSpPr>
            <p:cNvPr name="TextBox 4" id="4"/>
            <p:cNvSpPr txBox="true"/>
            <p:nvPr/>
          </p:nvSpPr>
          <p:spPr>
            <a:xfrm>
              <a:off x="0" y="104775"/>
              <a:ext cx="5309174" cy="1916248"/>
            </a:xfrm>
            <a:prstGeom prst="rect">
              <a:avLst/>
            </a:prstGeom>
          </p:spPr>
          <p:txBody>
            <a:bodyPr anchor="ctr" rtlCol="false" tIns="50800" lIns="50800" bIns="50800" rIns="50800"/>
            <a:lstStyle/>
            <a:p>
              <a:pPr algn="ctr">
                <a:lnSpc>
                  <a:spcPts val="2156"/>
                </a:lnSpc>
              </a:pPr>
            </a:p>
          </p:txBody>
        </p:sp>
      </p:grpSp>
      <p:sp>
        <p:nvSpPr>
          <p:cNvPr name="TextBox 5" id="5"/>
          <p:cNvSpPr txBox="true"/>
          <p:nvPr/>
        </p:nvSpPr>
        <p:spPr>
          <a:xfrm rot="0">
            <a:off x="1399573" y="3609153"/>
            <a:ext cx="15488855" cy="4718998"/>
          </a:xfrm>
          <a:prstGeom prst="rect">
            <a:avLst/>
          </a:prstGeom>
        </p:spPr>
        <p:txBody>
          <a:bodyPr anchor="t" rtlCol="false" tIns="0" lIns="0" bIns="0" rIns="0">
            <a:spAutoFit/>
          </a:bodyPr>
          <a:lstStyle/>
          <a:p>
            <a:pPr algn="l" marL="578347" indent="-289174" lvl="1">
              <a:lnSpc>
                <a:spcPts val="3750"/>
              </a:lnSpc>
              <a:buAutoNum type="arabicPeriod" startAt="1"/>
            </a:pPr>
            <a:r>
              <a:rPr lang="en-US" b="true" sz="2678">
                <a:solidFill>
                  <a:srgbClr val="000000"/>
                </a:solidFill>
                <a:latin typeface="Arimo Bold"/>
                <a:ea typeface="Arimo Bold"/>
                <a:cs typeface="Arimo Bold"/>
                <a:sym typeface="Arimo Bold"/>
              </a:rPr>
              <a:t>Understand the distinction between base prompts and instruction-tuned prompts:</a:t>
            </a:r>
          </a:p>
          <a:p>
            <a:pPr algn="l" marL="1156695" indent="-385565" lvl="2">
              <a:lnSpc>
                <a:spcPts val="3750"/>
              </a:lnSpc>
              <a:buFont typeface="Arial"/>
              <a:buChar char="⚬"/>
            </a:pPr>
            <a:r>
              <a:rPr lang="en-US" sz="2678">
                <a:solidFill>
                  <a:srgbClr val="000000"/>
                </a:solidFill>
                <a:latin typeface="Arimo"/>
                <a:ea typeface="Arimo"/>
                <a:cs typeface="Arimo"/>
                <a:sym typeface="Arimo"/>
              </a:rPr>
              <a:t>Base prompts are simple, with minimal instructions.</a:t>
            </a:r>
          </a:p>
          <a:p>
            <a:pPr algn="l" marL="1156695" indent="-385565" lvl="2">
              <a:lnSpc>
                <a:spcPts val="3750"/>
              </a:lnSpc>
              <a:buFont typeface="Arial"/>
              <a:buChar char="⚬"/>
            </a:pPr>
            <a:r>
              <a:rPr lang="en-US" sz="2678">
                <a:solidFill>
                  <a:srgbClr val="000000"/>
                </a:solidFill>
                <a:latin typeface="Arimo"/>
                <a:ea typeface="Arimo"/>
                <a:cs typeface="Arimo"/>
                <a:sym typeface="Arimo"/>
              </a:rPr>
              <a:t>Instruction-tuned prompts are detailed, using tags for enhanced guidance.</a:t>
            </a:r>
          </a:p>
          <a:p>
            <a:pPr algn="l" marL="578347" indent="-289174" lvl="1">
              <a:lnSpc>
                <a:spcPts val="3750"/>
              </a:lnSpc>
              <a:buAutoNum type="arabicPeriod" startAt="1"/>
            </a:pPr>
            <a:r>
              <a:rPr lang="en-US" b="true" sz="2678">
                <a:solidFill>
                  <a:srgbClr val="000000"/>
                </a:solidFill>
                <a:latin typeface="Arimo Bold"/>
                <a:ea typeface="Arimo Bold"/>
                <a:cs typeface="Arimo Bold"/>
                <a:sym typeface="Arimo Bold"/>
              </a:rPr>
              <a:t>Recognize the purpose of the reward system:</a:t>
            </a:r>
          </a:p>
          <a:p>
            <a:pPr algn="l" marL="1156695" indent="-385565" lvl="2">
              <a:lnSpc>
                <a:spcPts val="3750"/>
              </a:lnSpc>
              <a:buFont typeface="Arial"/>
              <a:buChar char="⚬"/>
            </a:pPr>
            <a:r>
              <a:rPr lang="en-US" sz="2678">
                <a:solidFill>
                  <a:srgbClr val="000000"/>
                </a:solidFill>
                <a:latin typeface="Arimo"/>
                <a:ea typeface="Arimo"/>
                <a:cs typeface="Arimo"/>
                <a:sym typeface="Arimo"/>
              </a:rPr>
              <a:t>Reward is calculated by combining the F1 score of the answer with a format compliance bonus.</a:t>
            </a:r>
          </a:p>
          <a:p>
            <a:pPr algn="l" marL="1156695" indent="-385565" lvl="2">
              <a:lnSpc>
                <a:spcPts val="3750"/>
              </a:lnSpc>
              <a:buFont typeface="Arial"/>
              <a:buChar char="⚬"/>
            </a:pPr>
            <a:r>
              <a:rPr lang="en-US" sz="2678">
                <a:solidFill>
                  <a:srgbClr val="000000"/>
                </a:solidFill>
                <a:latin typeface="Arimo"/>
                <a:ea typeface="Arimo"/>
                <a:cs typeface="Arimo"/>
                <a:sym typeface="Arimo"/>
              </a:rPr>
              <a:t>The F1 score assesses accuracy and precision.</a:t>
            </a:r>
          </a:p>
          <a:p>
            <a:pPr algn="l" marL="578347" indent="-289174" lvl="1">
              <a:lnSpc>
                <a:spcPts val="3750"/>
              </a:lnSpc>
              <a:buAutoNum type="arabicPeriod" startAt="1"/>
            </a:pPr>
            <a:r>
              <a:rPr lang="en-US" b="true" sz="2678">
                <a:solidFill>
                  <a:srgbClr val="000000"/>
                </a:solidFill>
                <a:latin typeface="Arimo Bold"/>
                <a:ea typeface="Arimo Bold"/>
                <a:cs typeface="Arimo Bold"/>
                <a:sym typeface="Arimo Bold"/>
              </a:rPr>
              <a:t>Appreciate the dual reward approach benefits:</a:t>
            </a:r>
          </a:p>
          <a:p>
            <a:pPr algn="l" marL="1156695" indent="-385565" lvl="2">
              <a:lnSpc>
                <a:spcPts val="3750"/>
              </a:lnSpc>
              <a:buFont typeface="Arial"/>
              <a:buChar char="⚬"/>
            </a:pPr>
            <a:r>
              <a:rPr lang="en-US" sz="2678">
                <a:solidFill>
                  <a:srgbClr val="000000"/>
                </a:solidFill>
                <a:latin typeface="Arimo"/>
                <a:ea typeface="Arimo"/>
                <a:cs typeface="Arimo"/>
                <a:sym typeface="Arimo"/>
              </a:rPr>
              <a:t>Promotes accurate responses.</a:t>
            </a:r>
          </a:p>
          <a:p>
            <a:pPr algn="l" marL="1156695" indent="-385565" lvl="2">
              <a:lnSpc>
                <a:spcPts val="3750"/>
              </a:lnSpc>
              <a:buFont typeface="Arial"/>
              <a:buChar char="⚬"/>
            </a:pPr>
            <a:r>
              <a:rPr lang="en-US" sz="2678">
                <a:solidFill>
                  <a:srgbClr val="000000"/>
                </a:solidFill>
                <a:latin typeface="Arimo"/>
                <a:ea typeface="Arimo"/>
                <a:cs typeface="Arimo"/>
                <a:sym typeface="Arimo"/>
              </a:rPr>
              <a:t>Ensures adherence to the desired format.</a:t>
            </a:r>
          </a:p>
          <a:p>
            <a:pPr algn="l" marL="1156695" indent="-385565" lvl="2">
              <a:lnSpc>
                <a:spcPts val="3750"/>
              </a:lnSpc>
              <a:buFont typeface="Arial"/>
              <a:buChar char="⚬"/>
            </a:pPr>
            <a:r>
              <a:rPr lang="en-US" sz="2678">
                <a:solidFill>
                  <a:srgbClr val="000000"/>
                </a:solidFill>
                <a:latin typeface="Arimo"/>
                <a:ea typeface="Arimo"/>
                <a:cs typeface="Arimo"/>
                <a:sym typeface="Arimo"/>
              </a:rPr>
              <a:t>Enhances the model's overall utility and coherence.</a:t>
            </a:r>
          </a:p>
        </p:txBody>
      </p:sp>
      <p:sp>
        <p:nvSpPr>
          <p:cNvPr name="TextBox 6" id="6"/>
          <p:cNvSpPr txBox="true"/>
          <p:nvPr/>
        </p:nvSpPr>
        <p:spPr>
          <a:xfrm rot="0">
            <a:off x="3181058" y="588327"/>
            <a:ext cx="10688956" cy="795022"/>
          </a:xfrm>
          <a:prstGeom prst="rect">
            <a:avLst/>
          </a:prstGeom>
        </p:spPr>
        <p:txBody>
          <a:bodyPr anchor="t" rtlCol="false" tIns="0" lIns="0" bIns="0" rIns="0">
            <a:spAutoFit/>
          </a:bodyPr>
          <a:lstStyle/>
          <a:p>
            <a:pPr algn="ctr">
              <a:lnSpc>
                <a:spcPts val="6579"/>
              </a:lnSpc>
              <a:spcBef>
                <a:spcPct val="0"/>
              </a:spcBef>
            </a:pPr>
            <a:r>
              <a:rPr lang="en-US" b="true" sz="4699">
                <a:solidFill>
                  <a:srgbClr val="000000"/>
                </a:solidFill>
                <a:latin typeface="Open Sans Bold"/>
                <a:ea typeface="Open Sans Bold"/>
                <a:cs typeface="Open Sans Bold"/>
                <a:sym typeface="Open Sans Bold"/>
              </a:rPr>
              <a:t>Prompt Templates &amp; Reward Design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33508" y="2167723"/>
            <a:ext cx="16850319" cy="7337963"/>
            <a:chOff x="0" y="0"/>
            <a:chExt cx="5640783" cy="2456443"/>
          </a:xfrm>
        </p:grpSpPr>
        <p:sp>
          <p:nvSpPr>
            <p:cNvPr name="Freeform 3" id="3"/>
            <p:cNvSpPr/>
            <p:nvPr/>
          </p:nvSpPr>
          <p:spPr>
            <a:xfrm flipH="false" flipV="false" rot="0">
              <a:off x="0" y="0"/>
              <a:ext cx="5640783" cy="2456443"/>
            </a:xfrm>
            <a:custGeom>
              <a:avLst/>
              <a:gdLst/>
              <a:ahLst/>
              <a:cxnLst/>
              <a:rect r="r" b="b" t="t" l="l"/>
              <a:pathLst>
                <a:path h="2456443" w="5640783">
                  <a:moveTo>
                    <a:pt x="22973" y="0"/>
                  </a:moveTo>
                  <a:lnTo>
                    <a:pt x="5617810" y="0"/>
                  </a:lnTo>
                  <a:cubicBezTo>
                    <a:pt x="5630498" y="0"/>
                    <a:pt x="5640783" y="10285"/>
                    <a:pt x="5640783" y="22973"/>
                  </a:cubicBezTo>
                  <a:lnTo>
                    <a:pt x="5640783" y="2433471"/>
                  </a:lnTo>
                  <a:cubicBezTo>
                    <a:pt x="5640783" y="2446158"/>
                    <a:pt x="5630498" y="2456443"/>
                    <a:pt x="5617810" y="2456443"/>
                  </a:cubicBezTo>
                  <a:lnTo>
                    <a:pt x="22973" y="2456443"/>
                  </a:lnTo>
                  <a:cubicBezTo>
                    <a:pt x="10285" y="2456443"/>
                    <a:pt x="0" y="2446158"/>
                    <a:pt x="0" y="2433471"/>
                  </a:cubicBezTo>
                  <a:lnTo>
                    <a:pt x="0" y="22973"/>
                  </a:lnTo>
                  <a:cubicBezTo>
                    <a:pt x="0" y="10285"/>
                    <a:pt x="10285" y="0"/>
                    <a:pt x="22973" y="0"/>
                  </a:cubicBezTo>
                  <a:close/>
                </a:path>
              </a:pathLst>
            </a:custGeom>
            <a:solidFill>
              <a:srgbClr val="AAD7D4"/>
            </a:solidFill>
          </p:spPr>
        </p:sp>
        <p:sp>
          <p:nvSpPr>
            <p:cNvPr name="TextBox 4" id="4"/>
            <p:cNvSpPr txBox="true"/>
            <p:nvPr/>
          </p:nvSpPr>
          <p:spPr>
            <a:xfrm>
              <a:off x="0" y="85725"/>
              <a:ext cx="5640783" cy="2370718"/>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1028700" y="2369050"/>
            <a:ext cx="15354955" cy="6667941"/>
          </a:xfrm>
          <a:prstGeom prst="rect">
            <a:avLst/>
          </a:prstGeom>
        </p:spPr>
        <p:txBody>
          <a:bodyPr anchor="t" rtlCol="false" tIns="0" lIns="0" bIns="0" rIns="0">
            <a:spAutoFit/>
          </a:bodyPr>
          <a:lstStyle/>
          <a:p>
            <a:pPr algn="l" marL="583723" indent="-291862" lvl="1">
              <a:lnSpc>
                <a:spcPts val="3785"/>
              </a:lnSpc>
              <a:buAutoNum type="arabicPeriod" startAt="1"/>
            </a:pPr>
            <a:r>
              <a:rPr lang="en-US" b="true" sz="2703">
                <a:solidFill>
                  <a:srgbClr val="1C2120"/>
                </a:solidFill>
                <a:latin typeface="Arimo Bold"/>
                <a:ea typeface="Arimo Bold"/>
                <a:cs typeface="Arimo Bold"/>
                <a:sym typeface="Arimo Bold"/>
              </a:rPr>
              <a:t>Training Phase:</a:t>
            </a:r>
          </a:p>
          <a:p>
            <a:pPr algn="l" marL="1167447" indent="-389149" lvl="2">
              <a:lnSpc>
                <a:spcPts val="3785"/>
              </a:lnSpc>
              <a:buFont typeface="Arial"/>
              <a:buChar char="⚬"/>
            </a:pPr>
            <a:r>
              <a:rPr lang="en-US" b="true" sz="2703">
                <a:solidFill>
                  <a:srgbClr val="1C2120"/>
                </a:solidFill>
                <a:latin typeface="Arimo Bold"/>
                <a:ea typeface="Arimo Bold"/>
                <a:cs typeface="Arimo Bold"/>
                <a:sym typeface="Arimo Bold"/>
              </a:rPr>
              <a:t>Uses the MuSiQue dataset consisting of 19.9K samples.</a:t>
            </a:r>
          </a:p>
          <a:p>
            <a:pPr algn="l" marL="1167447" indent="-389149" lvl="2">
              <a:lnSpc>
                <a:spcPts val="3785"/>
              </a:lnSpc>
              <a:buFont typeface="Arial"/>
              <a:buChar char="⚬"/>
            </a:pPr>
            <a:r>
              <a:rPr lang="en-US" b="true" sz="2703">
                <a:solidFill>
                  <a:srgbClr val="1C2120"/>
                </a:solidFill>
                <a:latin typeface="Arimo Bold"/>
                <a:ea typeface="Arimo Bold"/>
                <a:cs typeface="Arimo Bold"/>
                <a:sym typeface="Arimo Bold"/>
              </a:rPr>
              <a:t>System is trained over two epochs.</a:t>
            </a:r>
          </a:p>
          <a:p>
            <a:pPr algn="l" marL="583723" indent="-291862" lvl="1">
              <a:lnSpc>
                <a:spcPts val="3785"/>
              </a:lnSpc>
              <a:buAutoNum type="arabicPeriod" startAt="1"/>
            </a:pPr>
            <a:r>
              <a:rPr lang="en-US" b="true" sz="2703">
                <a:solidFill>
                  <a:srgbClr val="1C2120"/>
                </a:solidFill>
                <a:latin typeface="Arimo Bold"/>
                <a:ea typeface="Arimo Bold"/>
                <a:cs typeface="Arimo Bold"/>
                <a:sym typeface="Arimo Bold"/>
              </a:rPr>
              <a:t>Retrieval Process:</a:t>
            </a:r>
          </a:p>
          <a:p>
            <a:pPr algn="l" marL="1167447" indent="-389149" lvl="2">
              <a:lnSpc>
                <a:spcPts val="3785"/>
              </a:lnSpc>
              <a:buFont typeface="Arial"/>
              <a:buChar char="⚬"/>
            </a:pPr>
            <a:r>
              <a:rPr lang="en-US" b="true" sz="2703">
                <a:solidFill>
                  <a:srgbClr val="1C2120"/>
                </a:solidFill>
                <a:latin typeface="Arimo Bold"/>
                <a:ea typeface="Arimo Bold"/>
                <a:cs typeface="Arimo Bold"/>
                <a:sym typeface="Arimo Bold"/>
              </a:rPr>
              <a:t>Employs the E5-base-v2 model.</a:t>
            </a:r>
          </a:p>
          <a:p>
            <a:pPr algn="l" marL="1167447" indent="-389149" lvl="2">
              <a:lnSpc>
                <a:spcPts val="3785"/>
              </a:lnSpc>
              <a:buFont typeface="Arial"/>
              <a:buChar char="⚬"/>
            </a:pPr>
            <a:r>
              <a:rPr lang="en-US" b="true" sz="2703">
                <a:solidFill>
                  <a:srgbClr val="1C2120"/>
                </a:solidFill>
                <a:latin typeface="Arimo Bold"/>
                <a:ea typeface="Arimo Bold"/>
                <a:cs typeface="Arimo Bold"/>
                <a:sym typeface="Arimo Bold"/>
              </a:rPr>
              <a:t>Utilizes a Wikipedia snapshot from December 2018.</a:t>
            </a:r>
          </a:p>
          <a:p>
            <a:pPr algn="l" marL="1167447" indent="-389149" lvl="2">
              <a:lnSpc>
                <a:spcPts val="3785"/>
              </a:lnSpc>
              <a:buFont typeface="Arial"/>
              <a:buChar char="⚬"/>
            </a:pPr>
            <a:r>
              <a:rPr lang="en-US" b="true" sz="2703">
                <a:solidFill>
                  <a:srgbClr val="1C2120"/>
                </a:solidFill>
                <a:latin typeface="Arimo Bold"/>
                <a:ea typeface="Arimo Bold"/>
                <a:cs typeface="Arimo Bold"/>
                <a:sym typeface="Arimo Bold"/>
              </a:rPr>
              <a:t>Incorporates a method called FlashRAG to enhance retrieval efficiency.</a:t>
            </a:r>
          </a:p>
          <a:p>
            <a:pPr algn="l" marL="583723" indent="-291862" lvl="1">
              <a:lnSpc>
                <a:spcPts val="3785"/>
              </a:lnSpc>
              <a:buAutoNum type="arabicPeriod" startAt="1"/>
            </a:pPr>
            <a:r>
              <a:rPr lang="en-US" b="true" sz="2703">
                <a:solidFill>
                  <a:srgbClr val="1C2120"/>
                </a:solidFill>
                <a:latin typeface="Arimo Bold"/>
                <a:ea typeface="Arimo Bold"/>
                <a:cs typeface="Arimo Bold"/>
                <a:sym typeface="Arimo Bold"/>
              </a:rPr>
              <a:t>Evaluation:</a:t>
            </a:r>
          </a:p>
          <a:p>
            <a:pPr algn="l" marL="1167447" indent="-389149" lvl="2">
              <a:lnSpc>
                <a:spcPts val="3785"/>
              </a:lnSpc>
              <a:buFont typeface="Arial"/>
              <a:buChar char="⚬"/>
            </a:pPr>
            <a:r>
              <a:rPr lang="en-US" b="true" sz="2703">
                <a:solidFill>
                  <a:srgbClr val="1C2120"/>
                </a:solidFill>
                <a:latin typeface="Arimo Bold"/>
                <a:ea typeface="Arimo Bold"/>
                <a:cs typeface="Arimo Bold"/>
                <a:sym typeface="Arimo Bold"/>
              </a:rPr>
              <a:t>Assessed on four distinct multi-hop QA benchmarks.</a:t>
            </a:r>
          </a:p>
          <a:p>
            <a:pPr algn="l" marL="1167447" indent="-389149" lvl="2">
              <a:lnSpc>
                <a:spcPts val="3785"/>
              </a:lnSpc>
              <a:buFont typeface="Arial"/>
              <a:buChar char="⚬"/>
            </a:pPr>
            <a:r>
              <a:rPr lang="en-US" b="true" sz="2703">
                <a:solidFill>
                  <a:srgbClr val="1C2120"/>
                </a:solidFill>
                <a:latin typeface="Arimo Bold"/>
                <a:ea typeface="Arimo Bold"/>
                <a:cs typeface="Arimo Bold"/>
                <a:sym typeface="Arimo Bold"/>
              </a:rPr>
              <a:t>Tests the system's ability to handle complex questions requiring reasoning over multiple information sources.</a:t>
            </a:r>
          </a:p>
          <a:p>
            <a:pPr algn="l" marL="583723" indent="-291862" lvl="1">
              <a:lnSpc>
                <a:spcPts val="3785"/>
              </a:lnSpc>
              <a:buAutoNum type="arabicPeriod" startAt="1"/>
            </a:pPr>
            <a:r>
              <a:rPr lang="en-US" b="true" sz="2703">
                <a:solidFill>
                  <a:srgbClr val="1C2120"/>
                </a:solidFill>
                <a:latin typeface="Arimo Bold"/>
                <a:ea typeface="Arimo Bold"/>
                <a:cs typeface="Arimo Bold"/>
                <a:sym typeface="Arimo Bold"/>
              </a:rPr>
              <a:t>Objective:</a:t>
            </a:r>
          </a:p>
          <a:p>
            <a:pPr algn="l" marL="1167447" indent="-389149" lvl="2">
              <a:lnSpc>
                <a:spcPts val="3785"/>
              </a:lnSpc>
              <a:buFont typeface="Arial"/>
              <a:buChar char="⚬"/>
            </a:pPr>
            <a:r>
              <a:rPr lang="en-US" b="true" sz="2703">
                <a:solidFill>
                  <a:srgbClr val="1C2120"/>
                </a:solidFill>
                <a:latin typeface="Arimo Bold"/>
                <a:ea typeface="Arimo Bold"/>
                <a:cs typeface="Arimo Bold"/>
                <a:sym typeface="Arimo Bold"/>
              </a:rPr>
              <a:t>Aims to improve the accuracy and efficiency of multi-hop QA systems.</a:t>
            </a:r>
          </a:p>
          <a:p>
            <a:pPr algn="l" marL="1167447" indent="-389149" lvl="2">
              <a:lnSpc>
                <a:spcPts val="3785"/>
              </a:lnSpc>
              <a:buFont typeface="Arial"/>
              <a:buChar char="⚬"/>
            </a:pPr>
            <a:r>
              <a:rPr lang="en-US" b="true" sz="2703">
                <a:solidFill>
                  <a:srgbClr val="1C2120"/>
                </a:solidFill>
                <a:latin typeface="Arimo Bold"/>
                <a:ea typeface="Arimo Bold"/>
                <a:cs typeface="Arimo Bold"/>
                <a:sym typeface="Arimo Bold"/>
              </a:rPr>
              <a:t>Leverages advanced retrieval techniques and a robust dataset.</a:t>
            </a:r>
          </a:p>
        </p:txBody>
      </p:sp>
      <p:sp>
        <p:nvSpPr>
          <p:cNvPr name="TextBox 6" id="6"/>
          <p:cNvSpPr txBox="true"/>
          <p:nvPr/>
        </p:nvSpPr>
        <p:spPr>
          <a:xfrm rot="0">
            <a:off x="5378800" y="597534"/>
            <a:ext cx="6911936" cy="920117"/>
          </a:xfrm>
          <a:prstGeom prst="rect">
            <a:avLst/>
          </a:prstGeom>
        </p:spPr>
        <p:txBody>
          <a:bodyPr anchor="t" rtlCol="false" tIns="0" lIns="0" bIns="0" rIns="0">
            <a:spAutoFit/>
          </a:bodyPr>
          <a:lstStyle/>
          <a:p>
            <a:pPr algn="ctr">
              <a:lnSpc>
                <a:spcPts val="7559"/>
              </a:lnSpc>
              <a:spcBef>
                <a:spcPct val="0"/>
              </a:spcBef>
            </a:pPr>
            <a:r>
              <a:rPr lang="en-US" b="true" sz="5399">
                <a:solidFill>
                  <a:srgbClr val="1C2120"/>
                </a:solidFill>
                <a:latin typeface="Open Sans Bold"/>
                <a:ea typeface="Open Sans Bold"/>
                <a:cs typeface="Open Sans Bold"/>
                <a:sym typeface="Open Sans Bold"/>
              </a:rPr>
              <a:t> Experimental Setup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6228" y="2339071"/>
            <a:ext cx="14826151" cy="7751674"/>
          </a:xfrm>
          <a:custGeom>
            <a:avLst/>
            <a:gdLst/>
            <a:ahLst/>
            <a:cxnLst/>
            <a:rect r="r" b="b" t="t" l="l"/>
            <a:pathLst>
              <a:path h="7751674" w="14826151">
                <a:moveTo>
                  <a:pt x="0" y="0"/>
                </a:moveTo>
                <a:lnTo>
                  <a:pt x="14826151" y="0"/>
                </a:lnTo>
                <a:lnTo>
                  <a:pt x="14826151" y="7751674"/>
                </a:lnTo>
                <a:lnTo>
                  <a:pt x="0" y="7751674"/>
                </a:lnTo>
                <a:lnTo>
                  <a:pt x="0" y="0"/>
                </a:lnTo>
                <a:close/>
              </a:path>
            </a:pathLst>
          </a:custGeom>
          <a:blipFill>
            <a:blip r:embed="rId2"/>
            <a:stretch>
              <a:fillRect l="0" t="-3521" r="0" b="0"/>
            </a:stretch>
          </a:blipFill>
        </p:spPr>
      </p:sp>
      <p:grpSp>
        <p:nvGrpSpPr>
          <p:cNvPr name="Group 3" id="3"/>
          <p:cNvGrpSpPr/>
          <p:nvPr/>
        </p:nvGrpSpPr>
        <p:grpSpPr>
          <a:xfrm rot="0">
            <a:off x="5475070" y="267986"/>
            <a:ext cx="6810577" cy="1627473"/>
            <a:chOff x="0" y="0"/>
            <a:chExt cx="2279897" cy="544810"/>
          </a:xfrm>
        </p:grpSpPr>
        <p:sp>
          <p:nvSpPr>
            <p:cNvPr name="Freeform 4" id="4"/>
            <p:cNvSpPr/>
            <p:nvPr/>
          </p:nvSpPr>
          <p:spPr>
            <a:xfrm flipH="false" flipV="false" rot="0">
              <a:off x="0" y="0"/>
              <a:ext cx="2279896" cy="544810"/>
            </a:xfrm>
            <a:custGeom>
              <a:avLst/>
              <a:gdLst/>
              <a:ahLst/>
              <a:cxnLst/>
              <a:rect r="r" b="b" t="t" l="l"/>
              <a:pathLst>
                <a:path h="544810" w="2279896">
                  <a:moveTo>
                    <a:pt x="56837" y="0"/>
                  </a:moveTo>
                  <a:lnTo>
                    <a:pt x="2223059" y="0"/>
                  </a:lnTo>
                  <a:cubicBezTo>
                    <a:pt x="2238133" y="0"/>
                    <a:pt x="2252590" y="5988"/>
                    <a:pt x="2263249" y="16647"/>
                  </a:cubicBezTo>
                  <a:cubicBezTo>
                    <a:pt x="2273908" y="27306"/>
                    <a:pt x="2279896" y="41763"/>
                    <a:pt x="2279896" y="56837"/>
                  </a:cubicBezTo>
                  <a:lnTo>
                    <a:pt x="2279896" y="487972"/>
                  </a:lnTo>
                  <a:cubicBezTo>
                    <a:pt x="2279896" y="503047"/>
                    <a:pt x="2273908" y="517503"/>
                    <a:pt x="2263249" y="528163"/>
                  </a:cubicBezTo>
                  <a:cubicBezTo>
                    <a:pt x="2252590" y="538822"/>
                    <a:pt x="2238133" y="544810"/>
                    <a:pt x="2223059" y="544810"/>
                  </a:cubicBezTo>
                  <a:lnTo>
                    <a:pt x="56837" y="544810"/>
                  </a:lnTo>
                  <a:cubicBezTo>
                    <a:pt x="41763" y="544810"/>
                    <a:pt x="27306" y="538822"/>
                    <a:pt x="16647" y="528163"/>
                  </a:cubicBezTo>
                  <a:cubicBezTo>
                    <a:pt x="5988" y="517503"/>
                    <a:pt x="0" y="503047"/>
                    <a:pt x="0" y="487972"/>
                  </a:cubicBezTo>
                  <a:lnTo>
                    <a:pt x="0" y="56837"/>
                  </a:lnTo>
                  <a:cubicBezTo>
                    <a:pt x="0" y="41763"/>
                    <a:pt x="5988" y="27306"/>
                    <a:pt x="16647" y="16647"/>
                  </a:cubicBezTo>
                  <a:cubicBezTo>
                    <a:pt x="27306" y="5988"/>
                    <a:pt x="41763" y="0"/>
                    <a:pt x="56837" y="0"/>
                  </a:cubicBezTo>
                  <a:close/>
                </a:path>
              </a:pathLst>
            </a:custGeom>
            <a:solidFill>
              <a:srgbClr val="AAD7D4"/>
            </a:solidFill>
          </p:spPr>
        </p:sp>
        <p:sp>
          <p:nvSpPr>
            <p:cNvPr name="TextBox 5" id="5"/>
            <p:cNvSpPr txBox="true"/>
            <p:nvPr/>
          </p:nvSpPr>
          <p:spPr>
            <a:xfrm>
              <a:off x="0" y="85725"/>
              <a:ext cx="2279897" cy="459085"/>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6538683" y="479424"/>
            <a:ext cx="5161240" cy="1071247"/>
          </a:xfrm>
          <a:prstGeom prst="rect">
            <a:avLst/>
          </a:prstGeom>
        </p:spPr>
        <p:txBody>
          <a:bodyPr anchor="t" rtlCol="false" tIns="0" lIns="0" bIns="0" rIns="0">
            <a:spAutoFit/>
          </a:bodyPr>
          <a:lstStyle/>
          <a:p>
            <a:pPr algn="ctr">
              <a:lnSpc>
                <a:spcPts val="8679"/>
              </a:lnSpc>
              <a:spcBef>
                <a:spcPct val="0"/>
              </a:spcBef>
            </a:pPr>
            <a:r>
              <a:rPr lang="en-US" b="true" sz="6199" spc="-508">
                <a:solidFill>
                  <a:srgbClr val="000000"/>
                </a:solidFill>
                <a:latin typeface="Public Sans Bold"/>
                <a:ea typeface="Public Sans Bold"/>
                <a:cs typeface="Public Sans Bold"/>
                <a:sym typeface="Public Sans Bold"/>
              </a:rPr>
              <a:t>Analysis Results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40887" y="2014357"/>
            <a:ext cx="15007062" cy="8272643"/>
          </a:xfrm>
          <a:custGeom>
            <a:avLst/>
            <a:gdLst/>
            <a:ahLst/>
            <a:cxnLst/>
            <a:rect r="r" b="b" t="t" l="l"/>
            <a:pathLst>
              <a:path h="8272643" w="15007062">
                <a:moveTo>
                  <a:pt x="0" y="0"/>
                </a:moveTo>
                <a:lnTo>
                  <a:pt x="15007062" y="0"/>
                </a:lnTo>
                <a:lnTo>
                  <a:pt x="15007062" y="8272643"/>
                </a:lnTo>
                <a:lnTo>
                  <a:pt x="0" y="8272643"/>
                </a:lnTo>
                <a:lnTo>
                  <a:pt x="0" y="0"/>
                </a:lnTo>
                <a:close/>
              </a:path>
            </a:pathLst>
          </a:custGeom>
          <a:blipFill>
            <a:blip r:embed="rId2"/>
            <a:stretch>
              <a:fillRect l="0" t="0" r="0" b="0"/>
            </a:stretch>
          </a:blipFill>
        </p:spPr>
      </p:sp>
      <p:grpSp>
        <p:nvGrpSpPr>
          <p:cNvPr name="Group 3" id="3"/>
          <p:cNvGrpSpPr/>
          <p:nvPr/>
        </p:nvGrpSpPr>
        <p:grpSpPr>
          <a:xfrm rot="0">
            <a:off x="5503645" y="267986"/>
            <a:ext cx="6810577" cy="1627473"/>
            <a:chOff x="0" y="0"/>
            <a:chExt cx="2279897" cy="544810"/>
          </a:xfrm>
        </p:grpSpPr>
        <p:sp>
          <p:nvSpPr>
            <p:cNvPr name="Freeform 4" id="4"/>
            <p:cNvSpPr/>
            <p:nvPr/>
          </p:nvSpPr>
          <p:spPr>
            <a:xfrm flipH="false" flipV="false" rot="0">
              <a:off x="0" y="0"/>
              <a:ext cx="2279896" cy="544810"/>
            </a:xfrm>
            <a:custGeom>
              <a:avLst/>
              <a:gdLst/>
              <a:ahLst/>
              <a:cxnLst/>
              <a:rect r="r" b="b" t="t" l="l"/>
              <a:pathLst>
                <a:path h="544810" w="2279896">
                  <a:moveTo>
                    <a:pt x="56837" y="0"/>
                  </a:moveTo>
                  <a:lnTo>
                    <a:pt x="2223059" y="0"/>
                  </a:lnTo>
                  <a:cubicBezTo>
                    <a:pt x="2238133" y="0"/>
                    <a:pt x="2252590" y="5988"/>
                    <a:pt x="2263249" y="16647"/>
                  </a:cubicBezTo>
                  <a:cubicBezTo>
                    <a:pt x="2273908" y="27306"/>
                    <a:pt x="2279896" y="41763"/>
                    <a:pt x="2279896" y="56837"/>
                  </a:cubicBezTo>
                  <a:lnTo>
                    <a:pt x="2279896" y="487972"/>
                  </a:lnTo>
                  <a:cubicBezTo>
                    <a:pt x="2279896" y="503047"/>
                    <a:pt x="2273908" y="517503"/>
                    <a:pt x="2263249" y="528163"/>
                  </a:cubicBezTo>
                  <a:cubicBezTo>
                    <a:pt x="2252590" y="538822"/>
                    <a:pt x="2238133" y="544810"/>
                    <a:pt x="2223059" y="544810"/>
                  </a:cubicBezTo>
                  <a:lnTo>
                    <a:pt x="56837" y="544810"/>
                  </a:lnTo>
                  <a:cubicBezTo>
                    <a:pt x="41763" y="544810"/>
                    <a:pt x="27306" y="538822"/>
                    <a:pt x="16647" y="528163"/>
                  </a:cubicBezTo>
                  <a:cubicBezTo>
                    <a:pt x="5988" y="517503"/>
                    <a:pt x="0" y="503047"/>
                    <a:pt x="0" y="487972"/>
                  </a:cubicBezTo>
                  <a:lnTo>
                    <a:pt x="0" y="56837"/>
                  </a:lnTo>
                  <a:cubicBezTo>
                    <a:pt x="0" y="41763"/>
                    <a:pt x="5988" y="27306"/>
                    <a:pt x="16647" y="16647"/>
                  </a:cubicBezTo>
                  <a:cubicBezTo>
                    <a:pt x="27306" y="5988"/>
                    <a:pt x="41763" y="0"/>
                    <a:pt x="56837" y="0"/>
                  </a:cubicBezTo>
                  <a:close/>
                </a:path>
              </a:pathLst>
            </a:custGeom>
            <a:solidFill>
              <a:srgbClr val="AAD7D4"/>
            </a:solidFill>
          </p:spPr>
        </p:sp>
        <p:sp>
          <p:nvSpPr>
            <p:cNvPr name="TextBox 5" id="5"/>
            <p:cNvSpPr txBox="true"/>
            <p:nvPr/>
          </p:nvSpPr>
          <p:spPr>
            <a:xfrm>
              <a:off x="0" y="85725"/>
              <a:ext cx="2279897" cy="459085"/>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5475070" y="436879"/>
            <a:ext cx="6810577" cy="1146812"/>
          </a:xfrm>
          <a:prstGeom prst="rect">
            <a:avLst/>
          </a:prstGeom>
        </p:spPr>
        <p:txBody>
          <a:bodyPr anchor="t" rtlCol="false" tIns="0" lIns="0" bIns="0" rIns="0">
            <a:spAutoFit/>
          </a:bodyPr>
          <a:lstStyle/>
          <a:p>
            <a:pPr algn="ctr">
              <a:lnSpc>
                <a:spcPts val="9239"/>
              </a:lnSpc>
              <a:spcBef>
                <a:spcPct val="0"/>
              </a:spcBef>
            </a:pPr>
            <a:r>
              <a:rPr lang="en-US" b="true" sz="6599" spc="-541">
                <a:solidFill>
                  <a:srgbClr val="000000"/>
                </a:solidFill>
                <a:latin typeface="Public Sans Bold"/>
                <a:ea typeface="Public Sans Bold"/>
                <a:cs typeface="Public Sans Bold"/>
                <a:sym typeface="Public Sans Bold"/>
              </a:rPr>
              <a:t>Analysis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DAGk9n1tSVM</dc:identifier>
  <dcterms:modified xsi:type="dcterms:W3CDTF">2011-08-01T06:04:30Z</dcterms:modified>
  <cp:revision>1</cp:revision>
  <dc:title>Blue Minimalist Project Presentation</dc:title>
</cp:coreProperties>
</file>