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6406"/>
  </p:normalViewPr>
  <p:slideViewPr>
    <p:cSldViewPr snapToGrid="0" snapToObjects="1">
      <p:cViewPr varScale="1">
        <p:scale>
          <a:sx n="136" d="100"/>
          <a:sy n="136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564A7-B85B-804B-B52C-029FA3B5349A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B83B-FB56-E544-897F-9C654E0A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31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D1C5C-82C9-2248-B8BD-1771C14B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D1DD70-E3F1-2046-82E9-E1FB65AB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49D0-4B0C-0C46-9A6D-866DADD8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87F41-963C-F74C-864A-C211B8A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A2188-C753-EC4D-9451-7BF0032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16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4DED-CE88-3A4F-B9DE-E53D35CC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7AA80-36F0-104B-B5C6-8F199150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9937D-444A-084E-AFC4-B26A703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A828A-8CD6-414C-8310-34260F20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0B065-0B9B-FE42-82EC-51372879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45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FF209F-5234-3242-B8BB-A4D57E606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F73DD-D11C-F548-96A8-AE6E4A44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1C2DD-A11A-794C-ADE4-115BBED8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26C07-4CD6-A340-94F1-DCD5EA57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9DFF6-1B00-7549-B9B6-5F10568D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06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BA9FD-9528-9347-8A63-55F4538D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78040-8C07-6C44-9EF6-2C2BB0C7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A00A0-62B8-524E-9BC8-3831FBD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88833-C986-D34E-BFE6-C2B2E80B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A57F9-3EDE-904A-A789-4A48371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0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AFC2-36E3-174F-BB5F-368646A6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9CDE6-E3F0-9345-8064-0DF6E836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802DE-8E5B-6944-99AE-AF1E963B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F9C2-197A-1946-A9BA-BC2D59AF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290EB-3F79-A344-A2F2-B8266870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94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17936-33F7-B244-AEB7-1A447D37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CBA2D-DEE8-4A40-9C8C-769CF63B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BD56B-AE21-A34D-974F-CF69CA91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5E1F8-E834-744F-BC16-6ED1A7BA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4D8FD-7CBD-8B48-B8D5-5BE0CD63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B987E-3902-4E44-A960-528CA58E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76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9979-11F0-DA4C-A391-321C72CD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D5B02-7676-5443-9734-5E072C46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1767D-F8CA-3C46-866D-AA776288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EB1849-BB9D-5344-A8AC-92958F385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CA5830-67B5-CB43-8D79-F9BB495A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4E464-0DE2-CF49-9C73-C279CD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DD9371-4A40-9F4C-A15B-419EF812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C3E6E-7ECD-9944-A762-3B37962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F31E0-381B-334B-AFD2-AA814D1E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E3440F-805F-474E-81F2-85B72CB1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D09A0-FB1E-054F-BD39-F3F4FCD0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4C7DF6-20BE-2C4E-B752-87FA32A8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17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77678-C282-5C43-88A6-23CD5C83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350B0E-907B-4345-834A-757FF0C6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09B81-CCCD-214D-893F-1810FF83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3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BC513-36C9-CF40-B260-A32F3D4C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B3911-58E1-1849-A2D8-17F12206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8BD6C-4EED-DE4E-B444-E58BF824E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AA189-2205-A34B-B90C-AAD5F35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9E9C9-0AEF-5243-8FA2-95699E83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9A68-7799-894E-B830-57B1625C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36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0F0B-3095-9246-B08C-F8270396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50D794-CB0C-6943-BF78-43DEA7412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4BCA5-343D-3F4D-A03C-20D8BB55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BE695-6B06-204E-BAAC-D6959853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DDAA7-F3D4-5646-96FC-2AE8C10D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40278-D4D9-D847-ADA2-BF25CBFC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0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14841F-1C65-EB42-B5EC-F8AA799C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17B07-CBFF-3243-B423-4645AF3B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E8A88-352F-9540-BAD1-14F2CD721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9630-D35B-794E-9BD6-5B5869753750}" type="datetimeFigureOut">
              <a:rPr kumimoji="1" lang="zh-CN" altLang="en-US" smtClean="0"/>
              <a:t>2019/8/26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9A3AD-27D9-DE40-AD4C-74DFF6F2A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0BFEB-AAF3-C34E-8B59-B17AD4BA4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32B5-150A-1D49-A566-EB8643442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99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2562B-118F-8348-A84F-479159B4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357" y="1994639"/>
            <a:ext cx="9119286" cy="22983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Design and Implementation of Party Social Software Based on Android System</a:t>
            </a:r>
            <a:br>
              <a:rPr kumimoji="1" lang="en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05A9F-D289-174B-878A-077A18DB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744" y="5495926"/>
            <a:ext cx="6598509" cy="6937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Supervisor : Dr Anne Hsu       </a:t>
            </a:r>
          </a:p>
          <a:p>
            <a:pPr>
              <a:lnSpc>
                <a:spcPct val="12000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Programme : MSc FT Computer Science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B4B90-ACC4-3449-8DB9-0A8397FC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91AC4B-2B18-9E4A-AABC-0BA445BED82A}"/>
              </a:ext>
            </a:extLst>
          </p:cNvPr>
          <p:cNvSpPr txBox="1">
            <a:spLocks/>
          </p:cNvSpPr>
          <p:nvPr/>
        </p:nvSpPr>
        <p:spPr>
          <a:xfrm>
            <a:off x="4963990" y="4273486"/>
            <a:ext cx="2264019" cy="608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kern="0" dirty="0">
                <a:solidFill>
                  <a:schemeClr val="tx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BO WANG</a:t>
            </a:r>
          </a:p>
        </p:txBody>
      </p:sp>
    </p:spTree>
    <p:extLst>
      <p:ext uri="{BB962C8B-B14F-4D97-AF65-F5344CB8AC3E}">
        <p14:creationId xmlns:p14="http://schemas.microsoft.com/office/powerpoint/2010/main" val="423626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7518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8714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 list 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Page design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kumimoji="1" lang="zh-CN" altLang="en-US" sz="2000" dirty="0">
              <a:solidFill>
                <a:srgbClr val="CBCB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30F2F-674A-7845-83CF-F69654296C3C}"/>
              </a:ext>
            </a:extLst>
          </p:cNvPr>
          <p:cNvSpPr txBox="1"/>
          <p:nvPr/>
        </p:nvSpPr>
        <p:spPr>
          <a:xfrm>
            <a:off x="3838475" y="490821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Match friends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53352C-B5D4-634A-A483-40C977285E4B}"/>
              </a:ext>
            </a:extLst>
          </p:cNvPr>
          <p:cNvSpPr txBox="1"/>
          <p:nvPr/>
        </p:nvSpPr>
        <p:spPr>
          <a:xfrm>
            <a:off x="2192746" y="4908215"/>
            <a:ext cx="160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27F141-03FF-A340-9B54-DB0596BD73B5}"/>
              </a:ext>
            </a:extLst>
          </p:cNvPr>
          <p:cNvSpPr txBox="1"/>
          <p:nvPr/>
        </p:nvSpPr>
        <p:spPr>
          <a:xfrm>
            <a:off x="5285318" y="4904047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Post management</a:t>
            </a:r>
            <a:endParaRPr kumimoji="1"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F8E40EB-6BFD-6F40-872C-ECFAB5EAA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32" y="2389032"/>
            <a:ext cx="1248563" cy="2376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8115135-8C22-7D4F-B292-E4A77045F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16" y="2389031"/>
            <a:ext cx="1257784" cy="2376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D1CDE9-8DF5-8649-B5BF-8F70C9E2C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45" y="2389031"/>
            <a:ext cx="1270289" cy="2376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E8B9D5-F103-8D43-8B7F-646AE836E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02" y="2389031"/>
            <a:ext cx="1257784" cy="2376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55648C1-FC7F-1941-BF20-8901AAEFE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39" y="2389032"/>
            <a:ext cx="1266585" cy="2376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1E4A195-346C-1144-A380-47C45B3D291B}"/>
              </a:ext>
            </a:extLst>
          </p:cNvPr>
          <p:cNvSpPr txBox="1"/>
          <p:nvPr/>
        </p:nvSpPr>
        <p:spPr>
          <a:xfrm>
            <a:off x="959998" y="490821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  <a:endParaRPr kumimoji="1"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F135E5-F7C0-7945-AE10-4CED0F1AC6D4}"/>
              </a:ext>
            </a:extLst>
          </p:cNvPr>
          <p:cNvSpPr/>
          <p:nvPr/>
        </p:nvSpPr>
        <p:spPr>
          <a:xfrm>
            <a:off x="1202268" y="5660914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217AB8-EE60-B74F-89F2-CFE82DB0A037}"/>
              </a:ext>
            </a:extLst>
          </p:cNvPr>
          <p:cNvSpPr txBox="1"/>
          <p:nvPr/>
        </p:nvSpPr>
        <p:spPr>
          <a:xfrm>
            <a:off x="6862527" y="4902462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Follower management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397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7518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8714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 list 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Page design 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7DEEF-814A-4843-88FF-88F81991E200}"/>
              </a:ext>
            </a:extLst>
          </p:cNvPr>
          <p:cNvSpPr txBox="1"/>
          <p:nvPr/>
        </p:nvSpPr>
        <p:spPr>
          <a:xfrm>
            <a:off x="507361" y="236554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Implementation process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uploading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 new post 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FF45FB-4062-4D47-800E-EC86B7AAD242}"/>
              </a:ext>
            </a:extLst>
          </p:cNvPr>
          <p:cNvSpPr txBox="1"/>
          <p:nvPr/>
        </p:nvSpPr>
        <p:spPr>
          <a:xfrm>
            <a:off x="673615" y="2979631"/>
            <a:ext cx="11373626" cy="3048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" altLang="zh-CN" sz="1400" dirty="0"/>
              <a:t>Android client should</a:t>
            </a:r>
            <a:r>
              <a:rPr kumimoji="1" lang="zh-CN" altLang="en-US" sz="1400" dirty="0"/>
              <a:t> </a:t>
            </a:r>
            <a:r>
              <a:rPr kumimoji="1" lang="en" altLang="zh-CN" sz="1400" dirty="0"/>
              <a:t>get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system</a:t>
            </a:r>
            <a:r>
              <a:rPr kumimoji="1" lang="en" altLang="zh-CN" sz="1400" dirty="0"/>
              <a:t> permissions</a:t>
            </a:r>
            <a:r>
              <a:rPr kumimoji="1" lang="en-US" altLang="zh-CN" sz="1400" dirty="0"/>
              <a:t> (Network connection, view album).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" altLang="zh-CN" sz="1400" dirty="0"/>
              <a:t>A user selects a photo and fills in the content of the post, such as the time and location of a party.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" altLang="zh-CN" sz="1400" dirty="0"/>
              <a:t>The software compresses the photo and converts it</a:t>
            </a:r>
            <a:r>
              <a:rPr kumimoji="1" lang="zh-CN" altLang="en-US" sz="1400" dirty="0"/>
              <a:t> </a:t>
            </a:r>
            <a:r>
              <a:rPr kumimoji="1" lang="en" altLang="zh-CN" sz="1400" dirty="0"/>
              <a:t>into strings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type</a:t>
            </a:r>
            <a:r>
              <a:rPr kumimoji="1" lang="en" altLang="zh-CN" sz="1400" dirty="0"/>
              <a:t> for sending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when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" altLang="zh-CN" sz="1400" dirty="0"/>
              <a:t>clicks the share button.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" altLang="zh-CN" sz="1400" dirty="0"/>
              <a:t>The software gets the current login user id from the local cache file and packages it into a JSON object with the post content</a:t>
            </a:r>
            <a:r>
              <a:rPr kumimoji="1" lang="en-US" altLang="zh-CN" sz="1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" altLang="zh-CN" sz="1400" dirty="0"/>
              <a:t>The software opens the thread from the background and upload 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JSON</a:t>
            </a:r>
            <a:r>
              <a:rPr kumimoji="1" lang="en" altLang="zh-CN" sz="1400" dirty="0"/>
              <a:t> object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server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HTTP</a:t>
            </a:r>
            <a:r>
              <a:rPr kumimoji="1" lang="zh-CN" altLang="en-US" sz="1400" dirty="0"/>
              <a:t> </a:t>
            </a:r>
            <a:r>
              <a:rPr kumimoji="1" lang="en" altLang="zh-CN" sz="1400" dirty="0"/>
              <a:t>protocol.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" altLang="zh-CN" sz="1400" dirty="0"/>
              <a:t>The server receives the JSON file for parsing, and add post data to the database through Servlet technology, and return a result to the client.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sz="1400" dirty="0"/>
              <a:t>The client performs the result judgment processing and reports the result to the user.</a:t>
            </a:r>
          </a:p>
        </p:txBody>
      </p:sp>
    </p:spTree>
    <p:extLst>
      <p:ext uri="{BB962C8B-B14F-4D97-AF65-F5344CB8AC3E}">
        <p14:creationId xmlns:p14="http://schemas.microsoft.com/office/powerpoint/2010/main" val="78554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57759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Evaluation &amp; Result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729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509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kumimoji="1" lang="zh-CN" altLang="en-US" sz="2000" dirty="0">
              <a:solidFill>
                <a:srgbClr val="CBCB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92358F-C572-C748-B479-8CDE95B94044}"/>
              </a:ext>
            </a:extLst>
          </p:cNvPr>
          <p:cNvSpPr txBox="1"/>
          <p:nvPr/>
        </p:nvSpPr>
        <p:spPr>
          <a:xfrm>
            <a:off x="675408" y="2239862"/>
            <a:ext cx="623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i="1" dirty="0"/>
              <a:t>Cognitive walkthroughs are used to examine the </a:t>
            </a:r>
            <a:r>
              <a:rPr lang="en-US" altLang="zh-CN" i="1" dirty="0"/>
              <a:t>usability</a:t>
            </a:r>
            <a:r>
              <a:rPr lang="en" altLang="zh-CN" i="1" dirty="0"/>
              <a:t> of a product. They are designed to see whether or not a new user can easily carry out tasks within a given system.</a:t>
            </a:r>
            <a:r>
              <a:rPr lang="en-US" altLang="zh-CN" i="1" baseline="30000" dirty="0"/>
              <a:t>[2]</a:t>
            </a:r>
            <a:endParaRPr kumimoji="1" lang="zh-CN" altLang="en-US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AC742BA-98D6-C443-B0EA-3F816450C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68829"/>
              </p:ext>
            </p:extLst>
          </p:nvPr>
        </p:nvGraphicFramePr>
        <p:xfrm>
          <a:off x="675408" y="3889208"/>
          <a:ext cx="8367211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3596">
                  <a:extLst>
                    <a:ext uri="{9D8B030D-6E8A-4147-A177-3AD203B41FA5}">
                      <a16:colId xmlns:a16="http://schemas.microsoft.com/office/drawing/2014/main" val="2428585751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258695171"/>
                    </a:ext>
                  </a:extLst>
                </a:gridCol>
                <a:gridCol w="883629">
                  <a:extLst>
                    <a:ext uri="{9D8B030D-6E8A-4147-A177-3AD203B41FA5}">
                      <a16:colId xmlns:a16="http://schemas.microsoft.com/office/drawing/2014/main" val="3744780752"/>
                    </a:ext>
                  </a:extLst>
                </a:gridCol>
                <a:gridCol w="1058174">
                  <a:extLst>
                    <a:ext uri="{9D8B030D-6E8A-4147-A177-3AD203B41FA5}">
                      <a16:colId xmlns:a16="http://schemas.microsoft.com/office/drawing/2014/main" val="298465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Question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Group A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Mark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Group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B Mark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/>
                        <a:t>Suggestion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5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200" dirty="0"/>
                        <a:t>Will the customer realistically be trying to do this function?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200" dirty="0"/>
                        <a:t>Will the user notice that the correct function is available to them?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200" dirty="0"/>
                        <a:t>Will the user associate the correct action with the outcome they expect to achieve?</a:t>
                      </a:r>
                    </a:p>
                    <a:p>
                      <a:endParaRPr lang="en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8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200" dirty="0"/>
                        <a:t>What kind of psychological changes users have during the use process?</a:t>
                      </a:r>
                    </a:p>
                    <a:p>
                      <a:endParaRPr lang="en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0860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1562E04-1CD9-2A4B-8E29-B9341D6A7532}"/>
              </a:ext>
            </a:extLst>
          </p:cNvPr>
          <p:cNvSpPr txBox="1"/>
          <p:nvPr/>
        </p:nvSpPr>
        <p:spPr>
          <a:xfrm>
            <a:off x="3735667" y="624557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Evaluation questionnaire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D3786C-A8CC-804B-89B6-E40DC1A26C12}"/>
              </a:ext>
            </a:extLst>
          </p:cNvPr>
          <p:cNvSpPr txBox="1"/>
          <p:nvPr/>
        </p:nvSpPr>
        <p:spPr>
          <a:xfrm>
            <a:off x="675408" y="3213665"/>
            <a:ext cx="563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/>
              <a:t>Six people were divided into two groups to evaluate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app</a:t>
            </a:r>
            <a:r>
              <a:rPr kumimoji="1" lang="en" altLang="zh-CN" sz="1400" dirty="0"/>
              <a:t>, </a:t>
            </a:r>
          </a:p>
          <a:p>
            <a:r>
              <a:rPr kumimoji="1" lang="en" altLang="zh-CN" sz="1400" dirty="0"/>
              <a:t>and each function needed to be tested with a score (out of 5 points)</a:t>
            </a:r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54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57759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Evaluation &amp; Result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509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F116A5A-A43F-F843-9735-AD8A8C9E19B8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729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0B6F352-6D5E-144D-9D64-697F85567713}"/>
              </a:ext>
            </a:extLst>
          </p:cNvPr>
          <p:cNvSpPr txBox="1"/>
          <p:nvPr/>
        </p:nvSpPr>
        <p:spPr>
          <a:xfrm>
            <a:off x="650781" y="2229594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The software was evaluated in two phases. </a:t>
            </a: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After the first evaluation, I summarized as follows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5663A4-D2F3-E040-800A-4556E4AA6300}"/>
              </a:ext>
            </a:extLst>
          </p:cNvPr>
          <p:cNvSpPr txBox="1"/>
          <p:nvPr/>
        </p:nvSpPr>
        <p:spPr>
          <a:xfrm>
            <a:off x="650781" y="2938393"/>
            <a:ext cx="924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Registration button font is too small</a:t>
            </a:r>
            <a:r>
              <a:rPr kumimoji="1" lang="en-US" altLang="zh-CN" dirty="0"/>
              <a:t>.(4.5 points)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Registration process flashed back and did not give good feedback to the user. </a:t>
            </a:r>
            <a:r>
              <a:rPr kumimoji="1" lang="en-US" altLang="zh-CN" dirty="0"/>
              <a:t>(4 points)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The user has to wait too long time</a:t>
            </a:r>
            <a:r>
              <a:rPr kumimoji="1" lang="zh-CN" altLang="en-US" dirty="0"/>
              <a:t> </a:t>
            </a:r>
            <a:r>
              <a:rPr kumimoji="1" lang="en" altLang="zh-CN" dirty="0"/>
              <a:t>to upload and browse posts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(2 points)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User suggestions: add post and follower management function.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D0731F-E6FB-2045-91D3-CCACDAD4D0F1}"/>
              </a:ext>
            </a:extLst>
          </p:cNvPr>
          <p:cNvSpPr txBox="1"/>
          <p:nvPr/>
        </p:nvSpPr>
        <p:spPr>
          <a:xfrm>
            <a:off x="650781" y="429443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My solution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ABB974-01B3-654A-9642-DA90CA261B42}"/>
              </a:ext>
            </a:extLst>
          </p:cNvPr>
          <p:cNvSpPr txBox="1"/>
          <p:nvPr/>
        </p:nvSpPr>
        <p:spPr>
          <a:xfrm>
            <a:off x="650781" y="4818569"/>
            <a:ext cx="724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Increase the button font.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Give the thread a pause time.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Compress photos and ensure quality, change photo storage format.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Add new resources management </a:t>
            </a:r>
            <a:r>
              <a:rPr kumimoji="1" lang="en-US" altLang="zh-CN" dirty="0"/>
              <a:t>function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39565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Further work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9A4E63-114F-8A48-A3F7-BEB505D54A2C}"/>
              </a:ext>
            </a:extLst>
          </p:cNvPr>
          <p:cNvSpPr txBox="1"/>
          <p:nvPr/>
        </p:nvSpPr>
        <p:spPr>
          <a:xfrm>
            <a:off x="519154" y="1653651"/>
            <a:ext cx="7118164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Optimize the running speed of the software.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Problems caused by data refresh.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Publish the app to Android Application store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1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en-US" altLang="zh-CN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1599CAA-955B-8144-B4C5-2D4CE2C4D2C1}"/>
              </a:ext>
            </a:extLst>
          </p:cNvPr>
          <p:cNvSpPr txBox="1"/>
          <p:nvPr/>
        </p:nvSpPr>
        <p:spPr>
          <a:xfrm>
            <a:off x="841664" y="20574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422FE3-591B-394D-8E94-3195AE2AC150}"/>
              </a:ext>
            </a:extLst>
          </p:cNvPr>
          <p:cNvSpPr/>
          <p:nvPr/>
        </p:nvSpPr>
        <p:spPr>
          <a:xfrm>
            <a:off x="671638" y="2036618"/>
            <a:ext cx="8129462" cy="297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Introduction: </a:t>
            </a:r>
            <a:r>
              <a:rPr lang="en-US" altLang="zh-CN" sz="1600" dirty="0">
                <a:latin typeface="+mn-ea"/>
              </a:rPr>
              <a:t>W</a:t>
            </a:r>
            <a:r>
              <a:rPr lang="zh-CN" altLang="en-US" sz="1600" dirty="0">
                <a:latin typeface="+mn-ea"/>
              </a:rPr>
              <a:t>hat the PartyMania </a:t>
            </a:r>
            <a:r>
              <a:rPr lang="en-US" altLang="zh-CN" sz="1600" dirty="0">
                <a:latin typeface="+mn-ea"/>
              </a:rPr>
              <a:t>. W</a:t>
            </a:r>
            <a:r>
              <a:rPr lang="zh-CN" altLang="en-US" sz="1600" dirty="0">
                <a:latin typeface="+mn-ea"/>
              </a:rPr>
              <a:t>hy it was designed.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Background Review:  </a:t>
            </a:r>
            <a:r>
              <a:rPr lang="en-US" altLang="zh-CN" sz="1600" dirty="0">
                <a:latin typeface="+mn-ea"/>
              </a:rPr>
              <a:t>P</a:t>
            </a:r>
            <a:r>
              <a:rPr lang="zh-CN" altLang="en-US" sz="1600" dirty="0">
                <a:latin typeface="+mn-ea"/>
              </a:rPr>
              <a:t>reparation work, such as platform, server configuration and </a:t>
            </a:r>
            <a:r>
              <a:rPr lang="en" altLang="zh-CN" sz="1600" dirty="0">
                <a:latin typeface="+mn-ea"/>
              </a:rPr>
              <a:t>Compare the software that exists in the market.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Design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Implement: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F</a:t>
            </a:r>
            <a:r>
              <a:rPr lang="zh-CN" altLang="en-US" sz="1600" dirty="0">
                <a:latin typeface="+mn-ea"/>
              </a:rPr>
              <a:t>unctions </a:t>
            </a:r>
            <a:r>
              <a:rPr lang="en-US" altLang="zh-CN" sz="1600" dirty="0">
                <a:latin typeface="+mn-ea"/>
              </a:rPr>
              <a:t>l</a:t>
            </a:r>
            <a:r>
              <a:rPr lang="zh-CN" altLang="en-US" sz="1600" dirty="0">
                <a:latin typeface="+mn-ea"/>
              </a:rPr>
              <a:t>ist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 page design and function implementation process.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Evaluation &amp; Result:  </a:t>
            </a:r>
            <a:r>
              <a:rPr lang="en-US" altLang="zh-CN" sz="1600" dirty="0">
                <a:latin typeface="+mn-ea"/>
              </a:rPr>
              <a:t>Evaluation</a:t>
            </a:r>
            <a:r>
              <a:rPr lang="zh-CN" altLang="en-US" sz="1600" dirty="0">
                <a:latin typeface="+mn-ea"/>
              </a:rPr>
              <a:t> method</a:t>
            </a:r>
            <a:r>
              <a:rPr lang="en-US" altLang="zh-CN" sz="1600" dirty="0">
                <a:latin typeface="+mn-ea"/>
              </a:rPr>
              <a:t>, questionnaire, problem solving are given.</a:t>
            </a:r>
            <a:endParaRPr lang="zh-CN" altLang="en-US" sz="16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+mn-ea"/>
                <a:cs typeface="Arial" panose="020B0604020202020204" pitchFamily="34" charset="0"/>
              </a:rPr>
              <a:t>Further</a:t>
            </a:r>
            <a:r>
              <a:rPr lang="zh-CN" altLang="en-US" sz="1600" b="1" dirty="0">
                <a:latin typeface="+mn-ea"/>
              </a:rPr>
              <a:t> work.</a:t>
            </a:r>
          </a:p>
        </p:txBody>
      </p:sp>
    </p:spTree>
    <p:extLst>
      <p:ext uri="{BB962C8B-B14F-4D97-AF65-F5344CB8AC3E}">
        <p14:creationId xmlns:p14="http://schemas.microsoft.com/office/powerpoint/2010/main" val="143346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kumimoji="1" lang="en-US" altLang="zh-CN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385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D406291-8829-754D-A8E1-2F55185F2507}"/>
              </a:ext>
            </a:extLst>
          </p:cNvPr>
          <p:cNvSpPr txBox="1"/>
          <p:nvPr/>
        </p:nvSpPr>
        <p:spPr>
          <a:xfrm>
            <a:off x="392326" y="1767017"/>
            <a:ext cx="10824502" cy="2949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[1] Lattier, D. (2016) </a:t>
            </a:r>
            <a:r>
              <a:rPr kumimoji="1" lang="en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Psychologist: “Modern Life is Not Good for Mental Health”</a:t>
            </a:r>
            <a:r>
              <a:rPr kumimoji="1"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Available at: 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https://www.intellectualtakeout.org/blog/psychologist-modern-life-not-good-mental-health 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(Accessed: August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21,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2019).</a:t>
            </a:r>
          </a:p>
          <a:p>
            <a:pPr>
              <a:lnSpc>
                <a:spcPct val="150000"/>
              </a:lnSpc>
            </a:pP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[2] Friis, R. (2018) </a:t>
            </a:r>
            <a:r>
              <a:rPr kumimoji="1" lang="en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How to Conduct a Cognitive Walkthrough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Available at: https://www.interaction-design.org/literature/article/how-to-conduct-a-cognitive-walkthrough </a:t>
            </a:r>
          </a:p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(Accessed: August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21,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2019).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0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2562B-118F-8348-A84F-479159B4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355" y="1579002"/>
            <a:ext cx="9119286" cy="22983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br>
              <a:rPr kumimoji="1" lang="en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B4B90-ACC4-3449-8DB9-0A8397FC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91AC4B-2B18-9E4A-AABC-0BA445BED82A}"/>
              </a:ext>
            </a:extLst>
          </p:cNvPr>
          <p:cNvSpPr txBox="1">
            <a:spLocks/>
          </p:cNvSpPr>
          <p:nvPr/>
        </p:nvSpPr>
        <p:spPr>
          <a:xfrm>
            <a:off x="3914056" y="4543650"/>
            <a:ext cx="4363884" cy="608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kern="0" dirty="0">
                <a:solidFill>
                  <a:schemeClr val="tx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Showing</a:t>
            </a:r>
            <a:r>
              <a:rPr lang="zh-CN" altLang="en-US" sz="3200" kern="0" dirty="0">
                <a:solidFill>
                  <a:schemeClr val="tx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3200" kern="0" dirty="0">
                <a:solidFill>
                  <a:schemeClr val="tx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4432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6721389" y="212906"/>
            <a:ext cx="5359400" cy="50038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2214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kumimoji="1"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E3CAE8E-7C30-744F-A8E5-507E3FD1E472}"/>
              </a:ext>
            </a:extLst>
          </p:cNvPr>
          <p:cNvSpPr txBox="1"/>
          <p:nvPr/>
        </p:nvSpPr>
        <p:spPr>
          <a:xfrm>
            <a:off x="519154" y="1653651"/>
            <a:ext cx="5359401" cy="42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Background Review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Design &amp; Implementation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kumimoji="1" lang="en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Further work &amp;</a:t>
            </a:r>
            <a:r>
              <a:rPr kumimoji="1"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613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3530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613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15A1625-CEA9-B544-A8FC-0B274A76AAF0}"/>
              </a:ext>
            </a:extLst>
          </p:cNvPr>
          <p:cNvSpPr txBox="1"/>
          <p:nvPr/>
        </p:nvSpPr>
        <p:spPr>
          <a:xfrm>
            <a:off x="392326" y="1767016"/>
            <a:ext cx="366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why ?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52DE76-ACD2-7042-BF4D-6B6547457FB6}"/>
              </a:ext>
            </a:extLst>
          </p:cNvPr>
          <p:cNvSpPr txBox="1"/>
          <p:nvPr/>
        </p:nvSpPr>
        <p:spPr>
          <a:xfrm>
            <a:off x="704335" y="2413337"/>
            <a:ext cx="7129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Party Mania is An app that </a:t>
            </a: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quickly finds party information based on people's </a:t>
            </a: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spare time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can also match people who have similar </a:t>
            </a: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spare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You can even sell your </a:t>
            </a: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spare time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to others on this app.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3530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5613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15A1625-CEA9-B544-A8FC-0B274A76AAF0}"/>
              </a:ext>
            </a:extLst>
          </p:cNvPr>
          <p:cNvSpPr txBox="1"/>
          <p:nvPr/>
        </p:nvSpPr>
        <p:spPr>
          <a:xfrm>
            <a:off x="392326" y="1767016"/>
            <a:ext cx="366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why ?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03889-FE95-5A44-AD86-99C69862F192}"/>
              </a:ext>
            </a:extLst>
          </p:cNvPr>
          <p:cNvSpPr txBox="1"/>
          <p:nvPr/>
        </p:nvSpPr>
        <p:spPr>
          <a:xfrm>
            <a:off x="733969" y="2414260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Jean Twenge: </a:t>
            </a:r>
            <a:r>
              <a:rPr kumimoji="1" lang="en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“modern life is not good for mental health</a:t>
            </a:r>
            <a:r>
              <a:rPr kumimoji="1"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r>
              <a:rPr kumimoji="1" lang="en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She concluded that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people become unwilling to communicate and become bored and depressed.</a:t>
            </a: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Working hours in China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My app aims to let people participate in more social activities by quickly finding party information, </a:t>
            </a:r>
          </a:p>
          <a:p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so as to get rid of the pressure and annoyance in life and work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83ED26-DC81-2A44-857F-C6C71839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43" y="3294687"/>
            <a:ext cx="3086940" cy="10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58817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Background Review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72812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15A1625-CEA9-B544-A8FC-0B274A76AAF0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 platform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work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market apps</a:t>
            </a:r>
            <a:endParaRPr kumimoji="1" lang="zh-CN" altLang="en-US" sz="2000" dirty="0">
              <a:solidFill>
                <a:srgbClr val="CBCB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562173-65E0-F04A-A313-E6FC4087F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13501"/>
              </p:ext>
            </p:extLst>
          </p:nvPr>
        </p:nvGraphicFramePr>
        <p:xfrm>
          <a:off x="766118" y="2378514"/>
          <a:ext cx="6907427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4707">
                  <a:extLst>
                    <a:ext uri="{9D8B030D-6E8A-4147-A177-3AD203B41FA5}">
                      <a16:colId xmlns:a16="http://schemas.microsoft.com/office/drawing/2014/main" val="1834868049"/>
                    </a:ext>
                  </a:extLst>
                </a:gridCol>
                <a:gridCol w="2457373">
                  <a:extLst>
                    <a:ext uri="{9D8B030D-6E8A-4147-A177-3AD203B41FA5}">
                      <a16:colId xmlns:a16="http://schemas.microsoft.com/office/drawing/2014/main" val="358190602"/>
                    </a:ext>
                  </a:extLst>
                </a:gridCol>
                <a:gridCol w="2875347">
                  <a:extLst>
                    <a:ext uri="{9D8B030D-6E8A-4147-A177-3AD203B41FA5}">
                      <a16:colId xmlns:a16="http://schemas.microsoft.com/office/drawing/2014/main" val="2390616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kumimoji="1"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  <a:r>
                        <a:rPr kumimoji="1"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Mobile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1" dirty="0">
                          <a:ln w="127"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glow rad="177800">
                              <a:schemeClr val="bg1"/>
                            </a:glow>
                          </a:effectLst>
                        </a:rPr>
                        <a:t>Camera permissions, modify files,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Less permissions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5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1" dirty="0">
                          <a:ln w="127"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glow rad="177800">
                              <a:schemeClr val="bg1"/>
                            </a:glow>
                          </a:effectLst>
                        </a:rPr>
                        <a:t>Run smoothly</a:t>
                      </a:r>
                      <a:endParaRPr lang="zh-CN" altLang="en-US" b="1" dirty="0">
                        <a:ln w="127">
                          <a:noFill/>
                        </a:ln>
                        <a:solidFill>
                          <a:schemeClr val="accent2"/>
                        </a:solidFill>
                        <a:effectLst>
                          <a:glow rad="177800">
                            <a:schemeClr val="bg1"/>
                          </a:glo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Load slow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Maintain iOS, Android, etc.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b="1" dirty="0">
                          <a:ln w="127"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glow rad="177800">
                              <a:schemeClr val="bg1"/>
                            </a:glow>
                          </a:effectLst>
                        </a:rPr>
                        <a:t>Only</a:t>
                      </a:r>
                      <a:r>
                        <a:rPr lang="zh-CN" altLang="en-US" b="1" dirty="0">
                          <a:ln w="127"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glow rad="177800">
                              <a:schemeClr val="bg1"/>
                            </a:glow>
                          </a:effectLst>
                        </a:rPr>
                        <a:t> </a:t>
                      </a:r>
                      <a:r>
                        <a:rPr lang="en" altLang="zh-CN" b="1" dirty="0">
                          <a:ln w="127"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glow rad="177800">
                              <a:schemeClr val="bg1"/>
                            </a:glow>
                          </a:effectLst>
                        </a:rPr>
                        <a:t>maintain HTML page</a:t>
                      </a:r>
                      <a:endParaRPr lang="zh-CN" altLang="en-US" b="1" dirty="0">
                        <a:ln w="127">
                          <a:noFill/>
                        </a:ln>
                        <a:solidFill>
                          <a:schemeClr val="accent2"/>
                        </a:solidFill>
                        <a:effectLst>
                          <a:glow rad="177800">
                            <a:schemeClr val="bg1"/>
                          </a:glo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842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B57965-6CF3-A441-9A1F-59811686E47F}"/>
              </a:ext>
            </a:extLst>
          </p:cNvPr>
          <p:cNvSpPr txBox="1"/>
          <p:nvPr/>
        </p:nvSpPr>
        <p:spPr>
          <a:xfrm>
            <a:off x="766119" y="5059229"/>
            <a:ext cx="5283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By contrast, I mix their advantages</a:t>
            </a:r>
            <a:r>
              <a:rPr kumimoji="1" lang="en-US" altLang="zh-CN" dirty="0"/>
              <a:t>,</a:t>
            </a:r>
            <a:endParaRPr kumimoji="1" lang="en" altLang="zh-CN" dirty="0"/>
          </a:p>
          <a:p>
            <a:r>
              <a:rPr kumimoji="1" lang="en" altLang="zh-CN" dirty="0"/>
              <a:t>I finally decided to develop a hybrid application.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Client: </a:t>
            </a:r>
            <a:r>
              <a:rPr kumimoji="1" lang="en" altLang="zh-CN" dirty="0"/>
              <a:t>Android development  </a:t>
            </a:r>
            <a:r>
              <a:rPr kumimoji="1" lang="en" altLang="zh-CN" b="1" dirty="0"/>
              <a:t>Server: </a:t>
            </a:r>
            <a:r>
              <a:rPr kumimoji="1" lang="en" altLang="zh-CN" dirty="0"/>
              <a:t>data request.</a:t>
            </a:r>
            <a:endParaRPr kumimoji="1" lang="zh-CN" altLang="en-US" dirty="0"/>
          </a:p>
        </p:txBody>
      </p:sp>
      <p:pic>
        <p:nvPicPr>
          <p:cNvPr id="13" name="图片 12" descr="图片包含 天空, 物体&#10;&#10;描述已自动生成">
            <a:extLst>
              <a:ext uri="{FF2B5EF4-FFF2-40B4-BE49-F238E27FC236}">
                <a16:creationId xmlns:a16="http://schemas.microsoft.com/office/drawing/2014/main" id="{1ADBC9DC-C1B8-C444-9A76-090ECABC3F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1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58817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Background Review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72812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03EFE4EC-95FB-A04D-99A2-5531276FC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98" y="2210032"/>
            <a:ext cx="5814748" cy="1685525"/>
          </a:xfrm>
          <a:prstGeom prst="rect">
            <a:avLst/>
          </a:prstGeom>
        </p:spPr>
      </p:pic>
      <p:pic>
        <p:nvPicPr>
          <p:cNvPr id="6" name="图片 5" descr="图片包含 剪贴画&#10;&#10;描述已自动生成">
            <a:extLst>
              <a:ext uri="{FF2B5EF4-FFF2-40B4-BE49-F238E27FC236}">
                <a16:creationId xmlns:a16="http://schemas.microsoft.com/office/drawing/2014/main" id="{DB743B3E-ECB4-AC43-AE1A-348B046BD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98" y="4548322"/>
            <a:ext cx="2209800" cy="1435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F2298B-C3F5-564D-B5E6-1B470EC4F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268" y="4548323"/>
            <a:ext cx="2607782" cy="1435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D6D024-AF92-0042-83E2-87680CCB2568}"/>
              </a:ext>
            </a:extLst>
          </p:cNvPr>
          <p:cNvSpPr txBox="1"/>
          <p:nvPr/>
        </p:nvSpPr>
        <p:spPr>
          <a:xfrm>
            <a:off x="2038355" y="406678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Google Cloud Server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D40127-697B-0D4D-9053-A0518B7EF56E}"/>
              </a:ext>
            </a:extLst>
          </p:cNvPr>
          <p:cNvSpPr txBox="1"/>
          <p:nvPr/>
        </p:nvSpPr>
        <p:spPr>
          <a:xfrm>
            <a:off x="599467" y="6109967"/>
            <a:ext cx="29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Tomcat web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 Container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6EC972-0566-D54D-B734-FA73871765AD}"/>
              </a:ext>
            </a:extLst>
          </p:cNvPr>
          <p:cNvSpPr txBox="1"/>
          <p:nvPr/>
        </p:nvSpPr>
        <p:spPr>
          <a:xfrm>
            <a:off x="4152264" y="6116745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4C1B76B-F9E2-A24A-BDAA-6B74726E6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727" y="4585451"/>
            <a:ext cx="1318741" cy="14350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EA8D3A1-F2DE-4748-8CF7-417BF1104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875" y="2350281"/>
            <a:ext cx="1514605" cy="151460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A0ED1CF-9E91-4E4E-9E7D-B304CD3001B5}"/>
              </a:ext>
            </a:extLst>
          </p:cNvPr>
          <p:cNvSpPr txBox="1"/>
          <p:nvPr/>
        </p:nvSpPr>
        <p:spPr>
          <a:xfrm>
            <a:off x="6957475" y="406678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Client coding tool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22D55C-F65B-5B41-AF40-2CBD2CA1904C}"/>
              </a:ext>
            </a:extLst>
          </p:cNvPr>
          <p:cNvSpPr txBox="1"/>
          <p:nvPr/>
        </p:nvSpPr>
        <p:spPr>
          <a:xfrm>
            <a:off x="6908584" y="612619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Server coding tool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6080E-8CE1-5749-BD5A-B58089A37E0A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 platform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Preparation work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market apps</a:t>
            </a:r>
            <a:endParaRPr kumimoji="1" lang="zh-CN" altLang="en-US" sz="2000" dirty="0">
              <a:solidFill>
                <a:srgbClr val="CBCB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58817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Background Review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72812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86B0E3A-82F0-B547-A224-F03EB3842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2" y="2282930"/>
            <a:ext cx="720000" cy="7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555792-7402-D144-A4CB-EF309D56C1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85" y="2221245"/>
            <a:ext cx="821215" cy="8219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C3D73F-1AE5-7C42-82B8-07275D4F20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95" y="2353267"/>
            <a:ext cx="662438" cy="586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899F0B-51BA-4D47-B870-E284B9F0C261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01" y="2353268"/>
            <a:ext cx="576000" cy="576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EA71E8-E075-604D-9452-8FE5B4021155}"/>
              </a:ext>
            </a:extLst>
          </p:cNvPr>
          <p:cNvSpPr txBox="1"/>
          <p:nvPr/>
        </p:nvSpPr>
        <p:spPr>
          <a:xfrm>
            <a:off x="1230293" y="29943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Similar apps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2072E0-6D66-5747-B91D-01AC15BA4368}"/>
              </a:ext>
            </a:extLst>
          </p:cNvPr>
          <p:cNvSpPr txBox="1"/>
          <p:nvPr/>
        </p:nvSpPr>
        <p:spPr>
          <a:xfrm>
            <a:off x="584662" y="3428568"/>
            <a:ext cx="8417754" cy="2949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The new requirements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are as follows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focus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 free time instead of photos.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It will not abandon any user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It allows the release of part-time posts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Users can browse more posts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has no AD, user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use all the functions without paying a membership fee.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 platform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Preparation work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Contrast market apps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1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7518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8714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 list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design 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kumimoji="1" lang="zh-CN" altLang="en-US" sz="2000" dirty="0">
              <a:solidFill>
                <a:srgbClr val="CBCB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A6355-1267-C148-B9A2-8B321F8F24E2}"/>
              </a:ext>
            </a:extLst>
          </p:cNvPr>
          <p:cNvSpPr txBox="1"/>
          <p:nvPr/>
        </p:nvSpPr>
        <p:spPr>
          <a:xfrm>
            <a:off x="790832" y="2434281"/>
            <a:ext cx="9388147" cy="3330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Registration and login: basic registration and full registration.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Post new posts: share life stories, upload party posts and sell spare time.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Browse posts: view post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’s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content, publisher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and message board, and give a post like.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Match friends: view user recommended by the application and follow a user.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Edit Profile.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 management: post management and follower management.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天空, 物体&#10;&#10;描述已自动生成">
            <a:extLst>
              <a:ext uri="{FF2B5EF4-FFF2-40B4-BE49-F238E27FC236}">
                <a16:creationId xmlns:a16="http://schemas.microsoft.com/office/drawing/2014/main" id="{3C7DA54E-CBC5-6B45-9FB9-F9327AE5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8490808" y="0"/>
            <a:ext cx="7402384" cy="6858000"/>
          </a:xfrm>
          <a:prstGeom prst="rect">
            <a:avLst/>
          </a:prstGeom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D18274E-A200-A446-849B-774AA85778E4}"/>
              </a:ext>
            </a:extLst>
          </p:cNvPr>
          <p:cNvSpPr txBox="1"/>
          <p:nvPr/>
        </p:nvSpPr>
        <p:spPr>
          <a:xfrm>
            <a:off x="1915298" y="410972"/>
            <a:ext cx="7518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Design &amp; Implementation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4C8283-A38C-CD4F-AB46-3FF4E98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6" y="212906"/>
            <a:ext cx="1296371" cy="1059840"/>
          </a:xfrm>
          <a:prstGeom prst="rect">
            <a:avLst/>
          </a:prstGeom>
        </p:spPr>
      </p:pic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DCCBDCD-2D34-2449-B29B-5A56C3F6034B}"/>
              </a:ext>
            </a:extLst>
          </p:cNvPr>
          <p:cNvCxnSpPr>
            <a:cxnSpLocks/>
          </p:cNvCxnSpPr>
          <p:nvPr/>
        </p:nvCxnSpPr>
        <p:spPr>
          <a:xfrm>
            <a:off x="392326" y="1519881"/>
            <a:ext cx="8714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42E2C-8B75-7A42-9225-4084BAED9135}"/>
              </a:ext>
            </a:extLst>
          </p:cNvPr>
          <p:cNvSpPr txBox="1"/>
          <p:nvPr/>
        </p:nvSpPr>
        <p:spPr>
          <a:xfrm>
            <a:off x="392326" y="1767016"/>
            <a:ext cx="7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 list -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Page design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kumimoji="1" lang="zh-CN" altLang="en-US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kumimoji="1" lang="zh-CN" altLang="en-US" sz="2000" dirty="0">
              <a:solidFill>
                <a:srgbClr val="CBCB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112A15-2946-7040-AC87-69704660A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059" y="2395348"/>
            <a:ext cx="1272065" cy="2394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1CAAF6-A0EA-F340-97B0-A249D7F37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01" y="2389033"/>
            <a:ext cx="1269218" cy="2397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B4C49A-D28D-F641-9C33-A2EFA3696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50" y="2378232"/>
            <a:ext cx="1278100" cy="2397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B13ECA-C376-8342-A3F4-C33A47B90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71" y="2389032"/>
            <a:ext cx="1276757" cy="2397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1E61A6-0F73-A84E-8421-4B49AB0701E6}"/>
              </a:ext>
            </a:extLst>
          </p:cNvPr>
          <p:cNvSpPr txBox="1"/>
          <p:nvPr/>
        </p:nvSpPr>
        <p:spPr>
          <a:xfrm>
            <a:off x="2409182" y="490821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30F2F-674A-7845-83CF-F69654296C3C}"/>
              </a:ext>
            </a:extLst>
          </p:cNvPr>
          <p:cNvSpPr txBox="1"/>
          <p:nvPr/>
        </p:nvSpPr>
        <p:spPr>
          <a:xfrm>
            <a:off x="3838475" y="4908217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Full registration</a:t>
            </a:r>
          </a:p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(Edit profile)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53352C-B5D4-634A-A483-40C977285E4B}"/>
              </a:ext>
            </a:extLst>
          </p:cNvPr>
          <p:cNvSpPr txBox="1"/>
          <p:nvPr/>
        </p:nvSpPr>
        <p:spPr>
          <a:xfrm>
            <a:off x="1111948" y="490821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27F141-03FF-A340-9B54-DB0596BD73B5}"/>
              </a:ext>
            </a:extLst>
          </p:cNvPr>
          <p:cNvSpPr txBox="1"/>
          <p:nvPr/>
        </p:nvSpPr>
        <p:spPr>
          <a:xfrm>
            <a:off x="7082808" y="490821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Browse posts</a:t>
            </a:r>
            <a:endParaRPr kumimoji="1"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048A230-4C23-0248-B87A-A5C5A58F97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68" y="2389032"/>
            <a:ext cx="1261556" cy="2376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B7DFFDD-9D57-C040-BC3F-A011B2BD1BDC}"/>
              </a:ext>
            </a:extLst>
          </p:cNvPr>
          <p:cNvSpPr txBox="1"/>
          <p:nvPr/>
        </p:nvSpPr>
        <p:spPr>
          <a:xfrm>
            <a:off x="5410150" y="4908216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Post new posts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930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1022</Words>
  <Application>Microsoft Macintosh PowerPoint</Application>
  <PresentationFormat>宽屏</PresentationFormat>
  <Paragraphs>147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Design and Implementation of Party Social Software Based on Android System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Party Social Software Based on Android System </dc:title>
  <dc:creator>汪 博</dc:creator>
  <cp:lastModifiedBy>汪 博</cp:lastModifiedBy>
  <cp:revision>67</cp:revision>
  <dcterms:created xsi:type="dcterms:W3CDTF">2019-08-22T16:36:02Z</dcterms:created>
  <dcterms:modified xsi:type="dcterms:W3CDTF">2019-08-26T22:15:35Z</dcterms:modified>
</cp:coreProperties>
</file>