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37"/>
  </p:notesMasterIdLst>
  <p:sldIdLst>
    <p:sldId id="289" r:id="rId2"/>
    <p:sldId id="260" r:id="rId3"/>
    <p:sldId id="280" r:id="rId4"/>
    <p:sldId id="290" r:id="rId5"/>
    <p:sldId id="308" r:id="rId6"/>
    <p:sldId id="309" r:id="rId7"/>
    <p:sldId id="310" r:id="rId8"/>
    <p:sldId id="311" r:id="rId9"/>
    <p:sldId id="291" r:id="rId10"/>
    <p:sldId id="295" r:id="rId11"/>
    <p:sldId id="302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296" r:id="rId22"/>
    <p:sldId id="264" r:id="rId23"/>
    <p:sldId id="307" r:id="rId24"/>
    <p:sldId id="292" r:id="rId25"/>
    <p:sldId id="312" r:id="rId26"/>
    <p:sldId id="313" r:id="rId27"/>
    <p:sldId id="314" r:id="rId28"/>
    <p:sldId id="315" r:id="rId29"/>
    <p:sldId id="318" r:id="rId30"/>
    <p:sldId id="319" r:id="rId31"/>
    <p:sldId id="293" r:id="rId32"/>
    <p:sldId id="317" r:id="rId33"/>
    <p:sldId id="294" r:id="rId34"/>
    <p:sldId id="285" r:id="rId35"/>
    <p:sldId id="25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C5B"/>
    <a:srgbClr val="F5E7E7"/>
    <a:srgbClr val="C9151E"/>
    <a:srgbClr val="B5B5B6"/>
    <a:srgbClr val="C8161E"/>
    <a:srgbClr val="FFFFFF"/>
    <a:srgbClr val="BFE2F3"/>
    <a:srgbClr val="C31823"/>
    <a:srgbClr val="E9CBBC"/>
    <a:srgbClr val="E0A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163" d="100"/>
          <a:sy n="163" d="100"/>
        </p:scale>
        <p:origin x="177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78CBC-CBDA-46C9-929E-85199E667C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3ECE33-4BF9-4660-96E2-2A50AF5200D4}">
      <dgm:prSet phldrT="[文本]"/>
      <dgm:spPr/>
      <dgm:t>
        <a:bodyPr/>
        <a:lstStyle/>
        <a:p>
          <a:r>
            <a:rPr lang="zh-CN" altLang="en-US" dirty="0"/>
            <a:t>刘嘉毅</a:t>
          </a:r>
          <a:r>
            <a:rPr lang="en-US" altLang="zh-CN" dirty="0"/>
            <a:t>(</a:t>
          </a:r>
          <a:r>
            <a:rPr lang="zh-CN" altLang="en-US" dirty="0"/>
            <a:t>组长）</a:t>
          </a:r>
        </a:p>
      </dgm:t>
    </dgm:pt>
    <dgm:pt modelId="{4FEF3489-B718-4466-8BCE-E7885049A98A}" type="par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326212A5-835D-47CE-86C4-D3AFDADF71CC}" type="sibTrans" cxnId="{EE7CCF71-05C4-4D10-B029-071D8EB1D96D}">
      <dgm:prSet/>
      <dgm:spPr/>
      <dgm:t>
        <a:bodyPr/>
        <a:lstStyle/>
        <a:p>
          <a:endParaRPr lang="zh-CN" altLang="en-US"/>
        </a:p>
      </dgm:t>
    </dgm:pt>
    <dgm:pt modelId="{EF5D9244-B2EE-4C29-8F47-5D3CE0ACF1A7}">
      <dgm:prSet phldrT="[文本]"/>
      <dgm:spPr/>
      <dgm:t>
        <a:bodyPr/>
        <a:lstStyle/>
        <a:p>
          <a:r>
            <a:rPr lang="zh-CN" altLang="en-US" dirty="0"/>
            <a:t>李若彬</a:t>
          </a:r>
        </a:p>
      </dgm:t>
    </dgm:pt>
    <dgm:pt modelId="{B5438507-6D71-43E6-B28B-BEF08BD1AF2A}" type="par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50668C4E-E5B8-4D35-BFBA-84AC5EA6E4C4}" type="sibTrans" cxnId="{2B7D2A9D-C8B2-491E-8F6C-00EE845F332C}">
      <dgm:prSet/>
      <dgm:spPr/>
      <dgm:t>
        <a:bodyPr/>
        <a:lstStyle/>
        <a:p>
          <a:endParaRPr lang="zh-CN" altLang="en-US"/>
        </a:p>
      </dgm:t>
    </dgm:pt>
    <dgm:pt modelId="{69A262E9-670A-4C64-A6B9-24E824317AF0}">
      <dgm:prSet phldrT="[文本]"/>
      <dgm:spPr/>
      <dgm:t>
        <a:bodyPr/>
        <a:lstStyle/>
        <a:p>
          <a:r>
            <a:rPr lang="zh-CN" altLang="en-US" dirty="0"/>
            <a:t>软件架构设计</a:t>
          </a:r>
        </a:p>
      </dgm:t>
    </dgm:pt>
    <dgm:pt modelId="{A9B47402-D825-487A-8AB4-AB5E270D37E4}" type="par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B7CA2164-FF6B-432D-89A2-7030BA73E291}" type="sibTrans" cxnId="{F70CED48-89F6-4733-A745-DD99BE5BDD8E}">
      <dgm:prSet/>
      <dgm:spPr/>
      <dgm:t>
        <a:bodyPr/>
        <a:lstStyle/>
        <a:p>
          <a:endParaRPr lang="zh-CN" altLang="en-US"/>
        </a:p>
      </dgm:t>
    </dgm:pt>
    <dgm:pt modelId="{DAEB6F84-7DA0-4FE4-89DD-662120E27507}">
      <dgm:prSet phldrT="[文本]"/>
      <dgm:spPr/>
      <dgm:t>
        <a:bodyPr/>
        <a:lstStyle/>
        <a:p>
          <a:r>
            <a:rPr lang="zh-CN" altLang="en-US" dirty="0"/>
            <a:t>后端开发</a:t>
          </a:r>
        </a:p>
      </dgm:t>
    </dgm:pt>
    <dgm:pt modelId="{670A63E7-4ED3-4C5D-A126-472E8F17C336}" type="par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42DE33B3-ED0E-47B8-95BD-5F77AFD0560C}" type="sibTrans" cxnId="{E7086D12-CE25-4084-AFEF-52EF0C12F7B3}">
      <dgm:prSet/>
      <dgm:spPr/>
      <dgm:t>
        <a:bodyPr/>
        <a:lstStyle/>
        <a:p>
          <a:endParaRPr lang="zh-CN" altLang="en-US"/>
        </a:p>
      </dgm:t>
    </dgm:pt>
    <dgm:pt modelId="{E95A0273-E642-4127-B438-45D95C69FDCC}">
      <dgm:prSet phldrT="[文本]"/>
      <dgm:spPr/>
      <dgm:t>
        <a:bodyPr/>
        <a:lstStyle/>
        <a:p>
          <a:r>
            <a:rPr lang="zh-CN" altLang="en-US" dirty="0"/>
            <a:t>前端开发</a:t>
          </a:r>
        </a:p>
      </dgm:t>
    </dgm:pt>
    <dgm:pt modelId="{A29485EC-6F7A-48CD-88A5-0EED59B9EE4E}" type="par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7C0A3567-4947-4BF0-B38A-DB850C15DA21}" type="sibTrans" cxnId="{C00DA062-B793-417D-835E-33348A3C78E5}">
      <dgm:prSet/>
      <dgm:spPr/>
      <dgm:t>
        <a:bodyPr/>
        <a:lstStyle/>
        <a:p>
          <a:endParaRPr lang="zh-CN" altLang="en-US"/>
        </a:p>
      </dgm:t>
    </dgm:pt>
    <dgm:pt modelId="{073E84FE-B18B-4D22-AF7B-4B184FDAA9BA}">
      <dgm:prSet phldrT="[文本]"/>
      <dgm:spPr/>
      <dgm:t>
        <a:bodyPr/>
        <a:lstStyle/>
        <a:p>
          <a:r>
            <a:rPr lang="zh-CN" altLang="en-US" dirty="0"/>
            <a:t>后端开发</a:t>
          </a:r>
        </a:p>
      </dgm:t>
    </dgm:pt>
    <dgm:pt modelId="{DBCDC834-68C5-4986-9853-F1C27B73FB99}" type="par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19C117B7-F6C6-4791-9846-CE39A7B77D25}" type="sibTrans" cxnId="{51E5C23E-6EFB-4E98-95F3-AB7BD2A5AA3D}">
      <dgm:prSet/>
      <dgm:spPr/>
      <dgm:t>
        <a:bodyPr/>
        <a:lstStyle/>
        <a:p>
          <a:endParaRPr lang="zh-CN" altLang="en-US"/>
        </a:p>
      </dgm:t>
    </dgm:pt>
    <dgm:pt modelId="{72FB7449-EB30-4D0C-BA92-31F86E678C01}">
      <dgm:prSet phldrT="[文本]"/>
      <dgm:spPr/>
      <dgm:t>
        <a:bodyPr/>
        <a:lstStyle/>
        <a:p>
          <a:r>
            <a:rPr lang="zh-CN" altLang="en-US" dirty="0"/>
            <a:t>文档撰写</a:t>
          </a:r>
        </a:p>
      </dgm:t>
    </dgm:pt>
    <dgm:pt modelId="{257F4D56-D22A-45BB-A768-8A203A552A8B}" type="parTrans" cxnId="{9A69EC13-ACA9-41B4-B0FD-FDD9F2CAD41C}">
      <dgm:prSet/>
      <dgm:spPr/>
      <dgm:t>
        <a:bodyPr/>
        <a:lstStyle/>
        <a:p>
          <a:endParaRPr lang="zh-CN" altLang="en-US"/>
        </a:p>
      </dgm:t>
    </dgm:pt>
    <dgm:pt modelId="{27C2EF82-0339-42AB-A5B5-9BB37A608BCE}" type="sibTrans" cxnId="{9A69EC13-ACA9-41B4-B0FD-FDD9F2CAD41C}">
      <dgm:prSet/>
      <dgm:spPr/>
      <dgm:t>
        <a:bodyPr/>
        <a:lstStyle/>
        <a:p>
          <a:endParaRPr lang="zh-CN" altLang="en-US"/>
        </a:p>
      </dgm:t>
    </dgm:pt>
    <dgm:pt modelId="{ECFE74ED-7105-4194-8680-BB25A1E49CFB}" type="pres">
      <dgm:prSet presAssocID="{F0B78CBC-CBDA-46C9-929E-85199E667CC4}" presName="linear" presStyleCnt="0">
        <dgm:presLayoutVars>
          <dgm:dir/>
          <dgm:animLvl val="lvl"/>
          <dgm:resizeHandles val="exact"/>
        </dgm:presLayoutVars>
      </dgm:prSet>
      <dgm:spPr/>
    </dgm:pt>
    <dgm:pt modelId="{E0399E63-F9C0-4F4D-86DA-9C872C2ED36C}" type="pres">
      <dgm:prSet presAssocID="{533ECE33-4BF9-4660-96E2-2A50AF5200D4}" presName="parentLin" presStyleCnt="0"/>
      <dgm:spPr/>
    </dgm:pt>
    <dgm:pt modelId="{49D4B14C-BC5E-4E30-9E57-C9556B2181F7}" type="pres">
      <dgm:prSet presAssocID="{533ECE33-4BF9-4660-96E2-2A50AF5200D4}" presName="parentLeftMargin" presStyleLbl="node1" presStyleIdx="0" presStyleCnt="2"/>
      <dgm:spPr/>
    </dgm:pt>
    <dgm:pt modelId="{0906846D-B162-433A-97D0-D4044DEE67CF}" type="pres">
      <dgm:prSet presAssocID="{533ECE33-4BF9-4660-96E2-2A50AF5200D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02C4EE-2391-4E89-9FB5-4D5F9B8850AB}" type="pres">
      <dgm:prSet presAssocID="{533ECE33-4BF9-4660-96E2-2A50AF5200D4}" presName="negativeSpace" presStyleCnt="0"/>
      <dgm:spPr/>
    </dgm:pt>
    <dgm:pt modelId="{D6C023B1-4119-4CE8-963E-7A50604B78B9}" type="pres">
      <dgm:prSet presAssocID="{533ECE33-4BF9-4660-96E2-2A50AF5200D4}" presName="childText" presStyleLbl="conFgAcc1" presStyleIdx="0" presStyleCnt="2">
        <dgm:presLayoutVars>
          <dgm:bulletEnabled val="1"/>
        </dgm:presLayoutVars>
      </dgm:prSet>
      <dgm:spPr/>
    </dgm:pt>
    <dgm:pt modelId="{665DD472-9956-4B93-81D4-1D3A642EBC7F}" type="pres">
      <dgm:prSet presAssocID="{326212A5-835D-47CE-86C4-D3AFDADF71CC}" presName="spaceBetweenRectangles" presStyleCnt="0"/>
      <dgm:spPr/>
    </dgm:pt>
    <dgm:pt modelId="{E792893D-E1CB-4BC7-B134-0353B6B98C53}" type="pres">
      <dgm:prSet presAssocID="{EF5D9244-B2EE-4C29-8F47-5D3CE0ACF1A7}" presName="parentLin" presStyleCnt="0"/>
      <dgm:spPr/>
    </dgm:pt>
    <dgm:pt modelId="{C520F909-4BA8-412B-9792-9EBD8ED39BFE}" type="pres">
      <dgm:prSet presAssocID="{EF5D9244-B2EE-4C29-8F47-5D3CE0ACF1A7}" presName="parentLeftMargin" presStyleLbl="node1" presStyleIdx="0" presStyleCnt="2"/>
      <dgm:spPr/>
    </dgm:pt>
    <dgm:pt modelId="{C6732B46-C6AA-48F3-A0C4-4ACA7A63178C}" type="pres">
      <dgm:prSet presAssocID="{EF5D9244-B2EE-4C29-8F47-5D3CE0ACF1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4DD201-5275-4B4B-A7EE-E67F794AB6BC}" type="pres">
      <dgm:prSet presAssocID="{EF5D9244-B2EE-4C29-8F47-5D3CE0ACF1A7}" presName="negativeSpace" presStyleCnt="0"/>
      <dgm:spPr/>
    </dgm:pt>
    <dgm:pt modelId="{35B04919-E45A-445B-8E33-878B767387DD}" type="pres">
      <dgm:prSet presAssocID="{EF5D9244-B2EE-4C29-8F47-5D3CE0ACF1A7}" presName="childText" presStyleLbl="conFgAcc1" presStyleIdx="1" presStyleCnt="2" custLinFactNeighborX="0" custLinFactNeighborY="-9903">
        <dgm:presLayoutVars>
          <dgm:bulletEnabled val="1"/>
        </dgm:presLayoutVars>
      </dgm:prSet>
      <dgm:spPr/>
    </dgm:pt>
  </dgm:ptLst>
  <dgm:cxnLst>
    <dgm:cxn modelId="{4148920C-20FA-4E97-B5FF-8E29E0173D02}" type="presOf" srcId="{EF5D9244-B2EE-4C29-8F47-5D3CE0ACF1A7}" destId="{C6732B46-C6AA-48F3-A0C4-4ACA7A63178C}" srcOrd="1" destOrd="0" presId="urn:microsoft.com/office/officeart/2005/8/layout/list1"/>
    <dgm:cxn modelId="{E7086D12-CE25-4084-AFEF-52EF0C12F7B3}" srcId="{533ECE33-4BF9-4660-96E2-2A50AF5200D4}" destId="{DAEB6F84-7DA0-4FE4-89DD-662120E27507}" srcOrd="1" destOrd="0" parTransId="{670A63E7-4ED3-4C5D-A126-472E8F17C336}" sibTransId="{42DE33B3-ED0E-47B8-95BD-5F77AFD0560C}"/>
    <dgm:cxn modelId="{9A69EC13-ACA9-41B4-B0FD-FDD9F2CAD41C}" srcId="{533ECE33-4BF9-4660-96E2-2A50AF5200D4}" destId="{72FB7449-EB30-4D0C-BA92-31F86E678C01}" srcOrd="2" destOrd="0" parTransId="{257F4D56-D22A-45BB-A768-8A203A552A8B}" sibTransId="{27C2EF82-0339-42AB-A5B5-9BB37A608BCE}"/>
    <dgm:cxn modelId="{69AE542A-34A1-405D-BB6C-2227C1B77071}" type="presOf" srcId="{073E84FE-B18B-4D22-AF7B-4B184FDAA9BA}" destId="{35B04919-E45A-445B-8E33-878B767387DD}" srcOrd="0" destOrd="1" presId="urn:microsoft.com/office/officeart/2005/8/layout/list1"/>
    <dgm:cxn modelId="{51E5C23E-6EFB-4E98-95F3-AB7BD2A5AA3D}" srcId="{EF5D9244-B2EE-4C29-8F47-5D3CE0ACF1A7}" destId="{073E84FE-B18B-4D22-AF7B-4B184FDAA9BA}" srcOrd="1" destOrd="0" parTransId="{DBCDC834-68C5-4986-9853-F1C27B73FB99}" sibTransId="{19C117B7-F6C6-4791-9846-CE39A7B77D25}"/>
    <dgm:cxn modelId="{C00DA062-B793-417D-835E-33348A3C78E5}" srcId="{EF5D9244-B2EE-4C29-8F47-5D3CE0ACF1A7}" destId="{E95A0273-E642-4127-B438-45D95C69FDCC}" srcOrd="0" destOrd="0" parTransId="{A29485EC-6F7A-48CD-88A5-0EED59B9EE4E}" sibTransId="{7C0A3567-4947-4BF0-B38A-DB850C15DA21}"/>
    <dgm:cxn modelId="{2FAAEC62-C31B-436B-A2F0-DBF3085CA36C}" type="presOf" srcId="{EF5D9244-B2EE-4C29-8F47-5D3CE0ACF1A7}" destId="{C520F909-4BA8-412B-9792-9EBD8ED39BFE}" srcOrd="0" destOrd="0" presId="urn:microsoft.com/office/officeart/2005/8/layout/list1"/>
    <dgm:cxn modelId="{F70CED48-89F6-4733-A745-DD99BE5BDD8E}" srcId="{533ECE33-4BF9-4660-96E2-2A50AF5200D4}" destId="{69A262E9-670A-4C64-A6B9-24E824317AF0}" srcOrd="0" destOrd="0" parTransId="{A9B47402-D825-487A-8AB4-AB5E270D37E4}" sibTransId="{B7CA2164-FF6B-432D-89A2-7030BA73E291}"/>
    <dgm:cxn modelId="{82FFFA48-C3F7-4AD5-AB5D-F844542866F4}" type="presOf" srcId="{F0B78CBC-CBDA-46C9-929E-85199E667CC4}" destId="{ECFE74ED-7105-4194-8680-BB25A1E49CFB}" srcOrd="0" destOrd="0" presId="urn:microsoft.com/office/officeart/2005/8/layout/list1"/>
    <dgm:cxn modelId="{BF2DAA6F-CD92-415E-973E-E1808B87DB42}" type="presOf" srcId="{72FB7449-EB30-4D0C-BA92-31F86E678C01}" destId="{D6C023B1-4119-4CE8-963E-7A50604B78B9}" srcOrd="0" destOrd="2" presId="urn:microsoft.com/office/officeart/2005/8/layout/list1"/>
    <dgm:cxn modelId="{EE7CCF71-05C4-4D10-B029-071D8EB1D96D}" srcId="{F0B78CBC-CBDA-46C9-929E-85199E667CC4}" destId="{533ECE33-4BF9-4660-96E2-2A50AF5200D4}" srcOrd="0" destOrd="0" parTransId="{4FEF3489-B718-4466-8BCE-E7885049A98A}" sibTransId="{326212A5-835D-47CE-86C4-D3AFDADF71CC}"/>
    <dgm:cxn modelId="{993DF85A-FEE7-46C2-97BC-DF3C996E9B7E}" type="presOf" srcId="{DAEB6F84-7DA0-4FE4-89DD-662120E27507}" destId="{D6C023B1-4119-4CE8-963E-7A50604B78B9}" srcOrd="0" destOrd="1" presId="urn:microsoft.com/office/officeart/2005/8/layout/list1"/>
    <dgm:cxn modelId="{2B7D2A9D-C8B2-491E-8F6C-00EE845F332C}" srcId="{F0B78CBC-CBDA-46C9-929E-85199E667CC4}" destId="{EF5D9244-B2EE-4C29-8F47-5D3CE0ACF1A7}" srcOrd="1" destOrd="0" parTransId="{B5438507-6D71-43E6-B28B-BEF08BD1AF2A}" sibTransId="{50668C4E-E5B8-4D35-BFBA-84AC5EA6E4C4}"/>
    <dgm:cxn modelId="{6E9790AE-7A7F-4ADB-9C5D-18E7DE6356E2}" type="presOf" srcId="{533ECE33-4BF9-4660-96E2-2A50AF5200D4}" destId="{0906846D-B162-433A-97D0-D4044DEE67CF}" srcOrd="1" destOrd="0" presId="urn:microsoft.com/office/officeart/2005/8/layout/list1"/>
    <dgm:cxn modelId="{26C57CCC-F96C-4191-9713-033174245393}" type="presOf" srcId="{E95A0273-E642-4127-B438-45D95C69FDCC}" destId="{35B04919-E45A-445B-8E33-878B767387DD}" srcOrd="0" destOrd="0" presId="urn:microsoft.com/office/officeart/2005/8/layout/list1"/>
    <dgm:cxn modelId="{E1419CD1-8920-4377-808E-6146F676871D}" type="presOf" srcId="{533ECE33-4BF9-4660-96E2-2A50AF5200D4}" destId="{49D4B14C-BC5E-4E30-9E57-C9556B2181F7}" srcOrd="0" destOrd="0" presId="urn:microsoft.com/office/officeart/2005/8/layout/list1"/>
    <dgm:cxn modelId="{132B52E5-D78D-4618-B39A-A9C6C63ACB25}" type="presOf" srcId="{69A262E9-670A-4C64-A6B9-24E824317AF0}" destId="{D6C023B1-4119-4CE8-963E-7A50604B78B9}" srcOrd="0" destOrd="0" presId="urn:microsoft.com/office/officeart/2005/8/layout/list1"/>
    <dgm:cxn modelId="{FE068DC1-9A1F-413E-9151-62CD01A3A25B}" type="presParOf" srcId="{ECFE74ED-7105-4194-8680-BB25A1E49CFB}" destId="{E0399E63-F9C0-4F4D-86DA-9C872C2ED36C}" srcOrd="0" destOrd="0" presId="urn:microsoft.com/office/officeart/2005/8/layout/list1"/>
    <dgm:cxn modelId="{C581C3DB-77D5-4BEF-9278-82E86984A7DF}" type="presParOf" srcId="{E0399E63-F9C0-4F4D-86DA-9C872C2ED36C}" destId="{49D4B14C-BC5E-4E30-9E57-C9556B2181F7}" srcOrd="0" destOrd="0" presId="urn:microsoft.com/office/officeart/2005/8/layout/list1"/>
    <dgm:cxn modelId="{95903A30-3980-497A-BA77-E74A70056DF8}" type="presParOf" srcId="{E0399E63-F9C0-4F4D-86DA-9C872C2ED36C}" destId="{0906846D-B162-433A-97D0-D4044DEE67CF}" srcOrd="1" destOrd="0" presId="urn:microsoft.com/office/officeart/2005/8/layout/list1"/>
    <dgm:cxn modelId="{7AC30C1F-53BE-4656-BFA9-3DA481C48993}" type="presParOf" srcId="{ECFE74ED-7105-4194-8680-BB25A1E49CFB}" destId="{7902C4EE-2391-4E89-9FB5-4D5F9B8850AB}" srcOrd="1" destOrd="0" presId="urn:microsoft.com/office/officeart/2005/8/layout/list1"/>
    <dgm:cxn modelId="{E3598EED-1C03-4AE1-A72A-FB79B0B96CD9}" type="presParOf" srcId="{ECFE74ED-7105-4194-8680-BB25A1E49CFB}" destId="{D6C023B1-4119-4CE8-963E-7A50604B78B9}" srcOrd="2" destOrd="0" presId="urn:microsoft.com/office/officeart/2005/8/layout/list1"/>
    <dgm:cxn modelId="{7BDE5440-489C-45E0-B266-1E5263441F00}" type="presParOf" srcId="{ECFE74ED-7105-4194-8680-BB25A1E49CFB}" destId="{665DD472-9956-4B93-81D4-1D3A642EBC7F}" srcOrd="3" destOrd="0" presId="urn:microsoft.com/office/officeart/2005/8/layout/list1"/>
    <dgm:cxn modelId="{78E0555B-D133-4DF5-A5A4-14C192D826F2}" type="presParOf" srcId="{ECFE74ED-7105-4194-8680-BB25A1E49CFB}" destId="{E792893D-E1CB-4BC7-B134-0353B6B98C53}" srcOrd="4" destOrd="0" presId="urn:microsoft.com/office/officeart/2005/8/layout/list1"/>
    <dgm:cxn modelId="{DBA1AE24-EB57-4295-98ED-CD1456AF9C8B}" type="presParOf" srcId="{E792893D-E1CB-4BC7-B134-0353B6B98C53}" destId="{C520F909-4BA8-412B-9792-9EBD8ED39BFE}" srcOrd="0" destOrd="0" presId="urn:microsoft.com/office/officeart/2005/8/layout/list1"/>
    <dgm:cxn modelId="{A0EA07D7-8193-44C0-BE4B-BB93F7E44DFB}" type="presParOf" srcId="{E792893D-E1CB-4BC7-B134-0353B6B98C53}" destId="{C6732B46-C6AA-48F3-A0C4-4ACA7A63178C}" srcOrd="1" destOrd="0" presId="urn:microsoft.com/office/officeart/2005/8/layout/list1"/>
    <dgm:cxn modelId="{5944BC79-D0B2-4871-A36C-F4FCD63C50EA}" type="presParOf" srcId="{ECFE74ED-7105-4194-8680-BB25A1E49CFB}" destId="{FE4DD201-5275-4B4B-A7EE-E67F794AB6BC}" srcOrd="5" destOrd="0" presId="urn:microsoft.com/office/officeart/2005/8/layout/list1"/>
    <dgm:cxn modelId="{937CED75-DC7C-4964-87B0-85552ACBCE6F}" type="presParOf" srcId="{ECFE74ED-7105-4194-8680-BB25A1E49CFB}" destId="{35B04919-E45A-445B-8E33-878B767387D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023B1-4119-4CE8-963E-7A50604B78B9}">
      <dsp:nvSpPr>
        <dsp:cNvPr id="0" name=""/>
        <dsp:cNvSpPr/>
      </dsp:nvSpPr>
      <dsp:spPr>
        <a:xfrm>
          <a:off x="0" y="405172"/>
          <a:ext cx="8256588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541528" rIns="6408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软件架构设计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后端开发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文档撰写</a:t>
          </a:r>
        </a:p>
      </dsp:txBody>
      <dsp:txXfrm>
        <a:off x="0" y="405172"/>
        <a:ext cx="8256588" cy="2088450"/>
      </dsp:txXfrm>
    </dsp:sp>
    <dsp:sp modelId="{0906846D-B162-433A-97D0-D4044DEE67CF}">
      <dsp:nvSpPr>
        <dsp:cNvPr id="0" name=""/>
        <dsp:cNvSpPr/>
      </dsp:nvSpPr>
      <dsp:spPr>
        <a:xfrm>
          <a:off x="412829" y="21412"/>
          <a:ext cx="577961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刘嘉毅</a:t>
          </a:r>
          <a:r>
            <a:rPr lang="en-US" altLang="zh-CN" sz="2600" kern="1200" dirty="0"/>
            <a:t>(</a:t>
          </a:r>
          <a:r>
            <a:rPr lang="zh-CN" altLang="en-US" sz="2600" kern="1200" dirty="0"/>
            <a:t>组长）</a:t>
          </a:r>
        </a:p>
      </dsp:txBody>
      <dsp:txXfrm>
        <a:off x="450296" y="58879"/>
        <a:ext cx="5704677" cy="692586"/>
      </dsp:txXfrm>
    </dsp:sp>
    <dsp:sp modelId="{35B04919-E45A-445B-8E33-878B767387DD}">
      <dsp:nvSpPr>
        <dsp:cNvPr id="0" name=""/>
        <dsp:cNvSpPr/>
      </dsp:nvSpPr>
      <dsp:spPr>
        <a:xfrm>
          <a:off x="0" y="2979779"/>
          <a:ext cx="8256588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803" tIns="541528" rIns="64080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前端开发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dirty="0"/>
            <a:t>后端开发</a:t>
          </a:r>
        </a:p>
      </dsp:txBody>
      <dsp:txXfrm>
        <a:off x="0" y="2979779"/>
        <a:ext cx="8256588" cy="1638000"/>
      </dsp:txXfrm>
    </dsp:sp>
    <dsp:sp modelId="{C6732B46-C6AA-48F3-A0C4-4ACA7A63178C}">
      <dsp:nvSpPr>
        <dsp:cNvPr id="0" name=""/>
        <dsp:cNvSpPr/>
      </dsp:nvSpPr>
      <dsp:spPr>
        <a:xfrm>
          <a:off x="412829" y="2634023"/>
          <a:ext cx="577961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56" tIns="0" rIns="21845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李若彬</a:t>
          </a:r>
        </a:p>
      </dsp:txBody>
      <dsp:txXfrm>
        <a:off x="450296" y="2671490"/>
        <a:ext cx="570467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51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电子商城项目答辩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Group 15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06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7236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CC3123-696A-4B1F-9C69-9FEF6B877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商品管理模块</a:t>
            </a:r>
            <a:endParaRPr lang="en-US" altLang="zh-CN" dirty="0"/>
          </a:p>
          <a:p>
            <a:pPr lvl="1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负责对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商品进行增删改查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等基本操作，包括商品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信息的录入、维护和展示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，商品图片的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上传、展示和删除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，商品</a:t>
            </a:r>
            <a:r>
              <a:rPr lang="zh-CN" altLang="zh-CN" sz="16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状态的管理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等功能。</a:t>
            </a:r>
            <a:endParaRPr lang="en-US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r>
              <a:rPr lang="zh-CN" altLang="en-US" dirty="0"/>
              <a:t>购物车管理模块</a:t>
            </a:r>
            <a:endParaRPr lang="en-US" altLang="zh-CN" dirty="0"/>
          </a:p>
          <a:p>
            <a:pPr lvl="1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负责购物车的管理，包括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加入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购物车、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调整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商品数量、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商品、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结算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等基本操作。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ED7CE-523B-40FD-9CA8-196C43CA168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订单管理模块</a:t>
            </a:r>
            <a:endParaRPr lang="en-US" altLang="zh-CN" dirty="0"/>
          </a:p>
          <a:p>
            <a:pPr lvl="1"/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负责订单相关的基础操作，包括订单的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查询、创建、删除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等功能。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6A005-F8C6-4EC4-B891-F56622B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2CAE06C-DBD8-4626-A0F1-E505EA1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模块划分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1B51059-62B8-4049-883F-A9B8A7EB63C5}"/>
              </a:ext>
            </a:extLst>
          </p:cNvPr>
          <p:cNvSpPr txBox="1">
            <a:spLocks/>
          </p:cNvSpPr>
          <p:nvPr/>
        </p:nvSpPr>
        <p:spPr>
          <a:xfrm>
            <a:off x="4796589" y="3386260"/>
            <a:ext cx="4032250" cy="4826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altLang="zh-CN" dirty="0"/>
          </a:p>
          <a:p>
            <a:r>
              <a:rPr lang="zh-CN" altLang="en-US" dirty="0"/>
              <a:t>用户管理模块</a:t>
            </a:r>
            <a:endParaRPr lang="en-US" altLang="zh-CN" dirty="0"/>
          </a:p>
          <a:p>
            <a:pPr lvl="1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负责用户信息相关功能，包括用户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注册、登录、个人信息维护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等操作。</a:t>
            </a:r>
          </a:p>
          <a:p>
            <a:pPr lvl="1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5CE288-9BF8-4B90-981A-61332257DB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0" y="1583939"/>
            <a:ext cx="706120" cy="7061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DEDB6E-1927-452C-8953-2C4E16C223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831" y="1573617"/>
            <a:ext cx="685169" cy="6851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5029014-1565-456C-9387-8471976CF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28" y="3779908"/>
            <a:ext cx="538480" cy="535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030811-5D0C-407F-9AC5-8884275658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09" y="3810248"/>
            <a:ext cx="505460" cy="5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2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40074F-F52C-474B-9BB9-EDAB6DDF45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9866" y="1838960"/>
            <a:ext cx="5251453" cy="472249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用户管理模块</a:t>
            </a:r>
          </a:p>
          <a:p>
            <a:pPr lvl="1"/>
            <a:r>
              <a:rPr lang="zh-CN" altLang="en-US" dirty="0"/>
              <a:t>地址管理模块：管理用户地址信息（添加、修改、删除）。</a:t>
            </a:r>
          </a:p>
          <a:p>
            <a:pPr lvl="1"/>
            <a:r>
              <a:rPr lang="zh-CN" altLang="en-US" dirty="0"/>
              <a:t>头像管理模块：管理用户头像的上传和更新。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商品管理模块</a:t>
            </a:r>
          </a:p>
          <a:p>
            <a:pPr lvl="1"/>
            <a:r>
              <a:rPr lang="zh-CN" altLang="en-US" dirty="0"/>
              <a:t>商品分类管理模块：管理商品分类，便于用户浏览和搜索。</a:t>
            </a:r>
          </a:p>
          <a:p>
            <a:pPr lvl="1"/>
            <a:r>
              <a:rPr lang="zh-CN" altLang="en-US" dirty="0"/>
              <a:t>规格管理模块：管理商品规格信息（如尺寸、颜色等）。</a:t>
            </a:r>
          </a:p>
          <a:p>
            <a:pPr lvl="1"/>
            <a:r>
              <a:rPr lang="zh-CN" altLang="en-US" dirty="0"/>
              <a:t>图标管理模块：管理商品展示的图标或图片。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订单管理模块</a:t>
            </a:r>
          </a:p>
          <a:p>
            <a:pPr lvl="1"/>
            <a:r>
              <a:rPr lang="zh-CN" altLang="en-US" dirty="0"/>
              <a:t>订单详情模块：处理订单详细信息（状态、支付、物流跟踪等）。</a:t>
            </a:r>
          </a:p>
          <a:p>
            <a:pPr lvl="1"/>
            <a:r>
              <a:rPr lang="zh-CN" altLang="en-US" dirty="0"/>
              <a:t>购物车管理模块：管理用户购物车（商品添加、删除、结算）。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系统文件管理模块</a:t>
            </a:r>
          </a:p>
          <a:p>
            <a:pPr lvl="1"/>
            <a:r>
              <a:rPr lang="zh-CN" altLang="en-US" dirty="0"/>
              <a:t>负责管理系统的文件资源（上传、存储、访问、删除）。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EC4C61-5BA3-4FB3-9767-F0BD44E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程序结构图示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CB8ABD-7F3A-4F04-B75C-8C6C880258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22156" y="1622669"/>
            <a:ext cx="3021965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80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DA49B8-6CD5-4003-BF37-AC5F628E60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添加至购物车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4F1535-679E-48B5-BBD1-85F166C0FC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从购物车删除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026C6-8E74-48E0-AB41-B5E77D88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08B69F-640C-4BBC-9FE2-0E12B29E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模块处理逻辑</a:t>
            </a:r>
            <a:r>
              <a:rPr lang="en-US" altLang="zh-CN" dirty="0"/>
              <a:t>—</a:t>
            </a:r>
            <a:r>
              <a:rPr lang="zh-CN" altLang="en-US" sz="1800" dirty="0"/>
              <a:t>以购物车管理模块为例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F02E89-1544-4BB5-8F37-777BC18A4D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0971" y="2666535"/>
            <a:ext cx="2216150" cy="268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30BE67-8653-48A3-AE15-9615B5C8C2B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5616" y="2627482"/>
            <a:ext cx="2578100" cy="2759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260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11C75B-3979-47C4-A4B5-3025C968C6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用户接口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登录界面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注册界面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商城首页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个人信息界面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购物车界面</a:t>
            </a:r>
            <a:endParaRPr lang="en-US" altLang="zh-CN" dirty="0"/>
          </a:p>
          <a:p>
            <a:pPr lvl="1"/>
            <a:r>
              <a:rPr lang="en-US" altLang="zh-CN" dirty="0"/>
              <a:t>6.</a:t>
            </a:r>
            <a:r>
              <a:rPr lang="zh-CN" altLang="en-US" dirty="0"/>
              <a:t> 地址信息界面</a:t>
            </a:r>
            <a:endParaRPr lang="en-US" altLang="zh-CN" dirty="0"/>
          </a:p>
          <a:p>
            <a:pPr lvl="1"/>
            <a:r>
              <a:rPr lang="en-US" altLang="zh-CN" dirty="0"/>
              <a:t>7. </a:t>
            </a:r>
            <a:r>
              <a:rPr lang="zh-CN" altLang="en-US" dirty="0"/>
              <a:t>订单界面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83DCD-6131-4154-8FAE-327DEC09F3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管理员接口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管理员界面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轮播图管理界面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订单后台管理界面</a:t>
            </a:r>
            <a:endParaRPr lang="en-US" altLang="zh-CN" dirty="0"/>
          </a:p>
          <a:p>
            <a:pPr lvl="1"/>
            <a:r>
              <a:rPr lang="en-US" altLang="zh-CN" dirty="0"/>
              <a:t>4. </a:t>
            </a:r>
            <a:r>
              <a:rPr lang="zh-CN" altLang="en-US" dirty="0"/>
              <a:t>商品分类管理界面</a:t>
            </a:r>
            <a:endParaRPr lang="en-US" altLang="zh-CN" dirty="0"/>
          </a:p>
          <a:p>
            <a:pPr lvl="1"/>
            <a:r>
              <a:rPr lang="en-US" altLang="zh-CN" dirty="0"/>
              <a:t>5. </a:t>
            </a:r>
            <a:r>
              <a:rPr lang="zh-CN" altLang="en-US" dirty="0"/>
              <a:t>用户管理界面</a:t>
            </a:r>
            <a:endParaRPr lang="en-US" altLang="zh-CN" dirty="0"/>
          </a:p>
          <a:p>
            <a:pPr lvl="1"/>
            <a:r>
              <a:rPr lang="en-US" altLang="zh-CN" dirty="0"/>
              <a:t>6. </a:t>
            </a:r>
            <a:r>
              <a:rPr lang="zh-CN" altLang="en-US" dirty="0"/>
              <a:t>统计页面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2AC6B9-602E-4513-967B-37C4EA85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4E5299B-BD6A-4B3E-BE36-B7250496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外部接口</a:t>
            </a:r>
          </a:p>
        </p:txBody>
      </p:sp>
    </p:spTree>
    <p:extLst>
      <p:ext uri="{BB962C8B-B14F-4D97-AF65-F5344CB8AC3E}">
        <p14:creationId xmlns:p14="http://schemas.microsoft.com/office/powerpoint/2010/main" val="368769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AA21D6-6059-46D7-B8DA-60C400E0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7F3622E-163A-4F3A-8187-EF2C2529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接口效果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5B6B5-55E6-46D2-9C51-0AA57FDD63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69690" y="4052082"/>
            <a:ext cx="5274310" cy="264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CD4DEA-9004-4BA0-BADB-AA4F477845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" y="1600444"/>
            <a:ext cx="5334000" cy="2451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982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DE9F76-B2A3-49FD-AEA6-1C92319272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软件内部信息流动方式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F1A98B-501B-4CAE-9940-8ED86642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46B74C-CD91-44A2-8595-2DDBCAA1AD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024" y="2089638"/>
            <a:ext cx="7930172" cy="3728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230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ADE9F76-B2A3-49FD-AEA6-1C92319272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软件内部控制流动方式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F1A98B-501B-4CAE-9940-8ED86642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8309F4-00CF-415E-AC11-C46A2690CF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6410" y="2387600"/>
            <a:ext cx="7545563" cy="3892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98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EEBC30-59C4-4D03-A36F-67AA606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图建模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E7701B-3DF3-4171-9299-96C104F9F22B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994" y="1674202"/>
            <a:ext cx="2989648" cy="474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A74E94-63F9-4122-8F4A-C2E9ADB14E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70400" y="1674202"/>
            <a:ext cx="4572000" cy="49790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017520-8820-4C8A-BBD0-BA835CBC0EB6}"/>
              </a:ext>
            </a:extLst>
          </p:cNvPr>
          <p:cNvSpPr txBox="1"/>
          <p:nvPr/>
        </p:nvSpPr>
        <p:spPr>
          <a:xfrm>
            <a:off x="125046" y="2723662"/>
            <a:ext cx="679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344AAB-E079-4640-94A9-A355C51C47DD}"/>
              </a:ext>
            </a:extLst>
          </p:cNvPr>
          <p:cNvSpPr txBox="1"/>
          <p:nvPr/>
        </p:nvSpPr>
        <p:spPr>
          <a:xfrm>
            <a:off x="3837354" y="2723662"/>
            <a:ext cx="90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时序图</a:t>
            </a:r>
          </a:p>
        </p:txBody>
      </p:sp>
    </p:spTree>
    <p:extLst>
      <p:ext uri="{BB962C8B-B14F-4D97-AF65-F5344CB8AC3E}">
        <p14:creationId xmlns:p14="http://schemas.microsoft.com/office/powerpoint/2010/main" val="350686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EEBC30-59C4-4D03-A36F-67AA606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图建模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E1979EBF-7955-426B-8C09-4D59A8F48EFE}"/>
              </a:ext>
            </a:extLst>
          </p:cNvPr>
          <p:cNvSpPr txBox="1">
            <a:spLocks/>
          </p:cNvSpPr>
          <p:nvPr/>
        </p:nvSpPr>
        <p:spPr>
          <a:xfrm>
            <a:off x="494026" y="1685678"/>
            <a:ext cx="8372163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用例图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活动图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15C0C9-9C9D-49E0-9840-9A184A9AD7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042" y="1998540"/>
            <a:ext cx="52705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4B3CDD-5A43-4B71-9D29-E132B207794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4811" y="4402015"/>
            <a:ext cx="5270500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11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7EEBC30-59C4-4D03-A36F-67AA606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图建模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E1979EBF-7955-426B-8C09-4D59A8F48EFE}"/>
              </a:ext>
            </a:extLst>
          </p:cNvPr>
          <p:cNvSpPr txBox="1">
            <a:spLocks/>
          </p:cNvSpPr>
          <p:nvPr/>
        </p:nvSpPr>
        <p:spPr>
          <a:xfrm>
            <a:off x="494026" y="1685678"/>
            <a:ext cx="8372163" cy="49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组件图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部署图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D15C0C9-9C9D-49E0-9840-9A184A9AD7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042" y="1998540"/>
            <a:ext cx="52705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5845EB-6139-407D-97AA-A90E7EFD87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4380" y="4146427"/>
            <a:ext cx="5270500" cy="150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77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产品内容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软件架构与关键技术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创新点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成员贡献与分工</a:t>
            </a:r>
          </a:p>
        </p:txBody>
      </p:sp>
    </p:spTree>
    <p:extLst>
      <p:ext uri="{BB962C8B-B14F-4D97-AF65-F5344CB8AC3E}">
        <p14:creationId xmlns:p14="http://schemas.microsoft.com/office/powerpoint/2010/main" val="1337918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4DD307-9BCC-435A-880F-1095FFDF3D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商品表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9CD2A2A-DD3D-4899-9367-B73673D6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73376C7-A1E2-49B7-9DBC-1D3C9F704E2A}"/>
              </a:ext>
            </a:extLst>
          </p:cNvPr>
          <p:cNvPicPr>
            <a:picLocks noGrp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4300" y="1631706"/>
            <a:ext cx="2231045" cy="482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F63265C-7838-4D76-B18F-9866BD629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91146"/>
              </p:ext>
            </p:extLst>
          </p:nvPr>
        </p:nvGraphicFramePr>
        <p:xfrm>
          <a:off x="334596" y="2836985"/>
          <a:ext cx="4327281" cy="15630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427">
                  <a:extLst>
                    <a:ext uri="{9D8B030D-6E8A-4147-A177-3AD203B41FA5}">
                      <a16:colId xmlns:a16="http://schemas.microsoft.com/office/drawing/2014/main" val="186449393"/>
                    </a:ext>
                  </a:extLst>
                </a:gridCol>
                <a:gridCol w="1442427">
                  <a:extLst>
                    <a:ext uri="{9D8B030D-6E8A-4147-A177-3AD203B41FA5}">
                      <a16:colId xmlns:a16="http://schemas.microsoft.com/office/drawing/2014/main" val="482250715"/>
                    </a:ext>
                  </a:extLst>
                </a:gridCol>
                <a:gridCol w="1442427">
                  <a:extLst>
                    <a:ext uri="{9D8B030D-6E8A-4147-A177-3AD203B41FA5}">
                      <a16:colId xmlns:a16="http://schemas.microsoft.com/office/drawing/2014/main" val="4015164898"/>
                    </a:ext>
                  </a:extLst>
                </a:gridCol>
              </a:tblGrid>
              <a:tr h="344549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数据名称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数据类型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76200" marB="7620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数据描述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76200" marB="76200" anchor="ctr"/>
                </a:tc>
                <a:extLst>
                  <a:ext uri="{0D108BD9-81ED-4DB2-BD59-A6C34878D82A}">
                    <a16:rowId xmlns:a16="http://schemas.microsoft.com/office/drawing/2014/main" val="1761520133"/>
                  </a:ext>
                </a:extLst>
              </a:tr>
              <a:tr h="243705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id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bigint(0)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主键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703024007"/>
                  </a:ext>
                </a:extLst>
              </a:tr>
              <a:tr h="243705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name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varchar(255)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商品名称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83453162"/>
                  </a:ext>
                </a:extLst>
              </a:tr>
              <a:tr h="243705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description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varchar(1600)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描述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275162706"/>
                  </a:ext>
                </a:extLst>
              </a:tr>
              <a:tr h="243705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discount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double(10, 2)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折扣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647147130"/>
                  </a:ext>
                </a:extLst>
              </a:tr>
              <a:tr h="243705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sales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bigint(0)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销量</a:t>
                      </a:r>
                      <a:endParaRPr lang="en-US" altLang="zh-CN" sz="1000" kern="0" dirty="0">
                        <a:effectLst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8095855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874D8EC-1BA0-43D5-8DCF-432529E49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23459"/>
              </p:ext>
            </p:extLst>
          </p:nvPr>
        </p:nvGraphicFramePr>
        <p:xfrm>
          <a:off x="334596" y="4400060"/>
          <a:ext cx="4327281" cy="17070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2427">
                  <a:extLst>
                    <a:ext uri="{9D8B030D-6E8A-4147-A177-3AD203B41FA5}">
                      <a16:colId xmlns:a16="http://schemas.microsoft.com/office/drawing/2014/main" val="950424605"/>
                    </a:ext>
                  </a:extLst>
                </a:gridCol>
                <a:gridCol w="1442427">
                  <a:extLst>
                    <a:ext uri="{9D8B030D-6E8A-4147-A177-3AD203B41FA5}">
                      <a16:colId xmlns:a16="http://schemas.microsoft.com/office/drawing/2014/main" val="2781276285"/>
                    </a:ext>
                  </a:extLst>
                </a:gridCol>
                <a:gridCol w="1442427">
                  <a:extLst>
                    <a:ext uri="{9D8B030D-6E8A-4147-A177-3AD203B41FA5}">
                      <a16:colId xmlns:a16="http://schemas.microsoft.com/office/drawing/2014/main" val="1143698732"/>
                    </a:ext>
                  </a:extLst>
                </a:gridCol>
              </a:tblGrid>
              <a:tr h="243871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sale_money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 dirty="0">
                          <a:effectLst/>
                        </a:rPr>
                        <a:t>double(10, 2)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销售额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583197953"/>
                  </a:ext>
                </a:extLst>
              </a:tr>
              <a:tr h="243871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category_id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bigint(0)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分类</a:t>
                      </a:r>
                      <a:r>
                        <a:rPr lang="en-US" sz="1000" kern="0">
                          <a:effectLst/>
                        </a:rPr>
                        <a:t>id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474280695"/>
                  </a:ext>
                </a:extLst>
              </a:tr>
              <a:tr h="243871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imgs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varchar(255)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商品图片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329040785"/>
                  </a:ext>
                </a:extLst>
              </a:tr>
              <a:tr h="243871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create_time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datetime(0)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创建时间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847551627"/>
                  </a:ext>
                </a:extLst>
              </a:tr>
              <a:tr h="34069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recommend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tinyint(1)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是否推荐。</a:t>
                      </a:r>
                      <a:r>
                        <a:rPr lang="en-US" sz="1000" kern="0">
                          <a:effectLst/>
                        </a:rPr>
                        <a:t>0</a:t>
                      </a:r>
                      <a:r>
                        <a:rPr lang="zh-CN" sz="1000" kern="0">
                          <a:effectLst/>
                        </a:rPr>
                        <a:t>不推荐，</a:t>
                      </a:r>
                      <a:r>
                        <a:rPr lang="en-US" sz="1000" kern="0">
                          <a:effectLst/>
                        </a:rPr>
                        <a:t>1</a:t>
                      </a:r>
                      <a:r>
                        <a:rPr lang="zh-CN" sz="1000" kern="0">
                          <a:effectLst/>
                        </a:rPr>
                        <a:t>推荐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477296253"/>
                  </a:ext>
                </a:extLst>
              </a:tr>
              <a:tr h="340690"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is_delete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00" kern="0">
                          <a:effectLst/>
                        </a:rPr>
                        <a:t>tinyint(1)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是否删除，</a:t>
                      </a:r>
                      <a:r>
                        <a:rPr lang="en-US" sz="1000" kern="0" dirty="0">
                          <a:effectLst/>
                        </a:rPr>
                        <a:t>0</a:t>
                      </a:r>
                      <a:r>
                        <a:rPr lang="zh-CN" sz="1000" kern="0" dirty="0">
                          <a:effectLst/>
                        </a:rPr>
                        <a:t>未删除，</a:t>
                      </a:r>
                      <a:r>
                        <a:rPr lang="en-US" sz="1000" kern="0" dirty="0">
                          <a:effectLst/>
                        </a:rPr>
                        <a:t>1</a:t>
                      </a:r>
                      <a:r>
                        <a:rPr lang="zh-CN" sz="1000" kern="0" dirty="0">
                          <a:effectLst/>
                        </a:rPr>
                        <a:t>删除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97723142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727E0E4-2E7E-47A1-9F91-4443C04BCFFB}"/>
              </a:ext>
            </a:extLst>
          </p:cNvPr>
          <p:cNvSpPr txBox="1"/>
          <p:nvPr/>
        </p:nvSpPr>
        <p:spPr>
          <a:xfrm>
            <a:off x="402492" y="2145610"/>
            <a:ext cx="441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设计均满足第一范式、第二范式</a:t>
            </a:r>
            <a:endParaRPr lang="en-US" altLang="zh-CN" dirty="0"/>
          </a:p>
          <a:p>
            <a:r>
              <a:rPr lang="zh-CN" altLang="en-US" sz="1400" dirty="0"/>
              <a:t>为数据表的设计简洁，部分设计不满足第三范式</a:t>
            </a:r>
          </a:p>
        </p:txBody>
      </p:sp>
    </p:spTree>
    <p:extLst>
      <p:ext uri="{BB962C8B-B14F-4D97-AF65-F5344CB8AC3E}">
        <p14:creationId xmlns:p14="http://schemas.microsoft.com/office/powerpoint/2010/main" val="4292926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13FDED-D6AA-4180-8341-21BF4D46B6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2393" y="1717675"/>
            <a:ext cx="8432221" cy="4826248"/>
          </a:xfrm>
        </p:spPr>
        <p:txBody>
          <a:bodyPr/>
          <a:lstStyle/>
          <a:p>
            <a:r>
              <a:rPr lang="zh-CN" altLang="en-US" b="1" dirty="0"/>
              <a:t>本项目采用</a:t>
            </a:r>
            <a:r>
              <a:rPr lang="en-US" altLang="zh-CN" b="1" dirty="0"/>
              <a:t>Spring Boot</a:t>
            </a:r>
            <a:r>
              <a:rPr lang="zh-CN" altLang="en-US" b="1" dirty="0"/>
              <a:t>框架进行后端开发</a:t>
            </a:r>
            <a:endParaRPr lang="en-US" altLang="zh-CN" b="1" dirty="0"/>
          </a:p>
          <a:p>
            <a:r>
              <a:rPr lang="zh-CN" altLang="en-US" b="1" dirty="0"/>
              <a:t>前端采用</a:t>
            </a:r>
            <a:r>
              <a:rPr lang="en-US" altLang="zh-CN" b="1" dirty="0"/>
              <a:t>Vue</a:t>
            </a:r>
            <a:r>
              <a:rPr lang="zh-CN" altLang="en-US" b="1" dirty="0"/>
              <a:t>框架</a:t>
            </a:r>
            <a:endParaRPr lang="en-US" altLang="zh-CN" b="1" dirty="0"/>
          </a:p>
          <a:p>
            <a:r>
              <a:rPr lang="zh-CN" altLang="en-US" b="1" dirty="0"/>
              <a:t>采用</a:t>
            </a:r>
            <a:r>
              <a:rPr lang="en-US" altLang="zh-CN" b="1" dirty="0" err="1"/>
              <a:t>mysql</a:t>
            </a:r>
            <a:r>
              <a:rPr lang="zh-CN" altLang="en-US" b="1" dirty="0"/>
              <a:t>做数据库管理工具</a:t>
            </a:r>
            <a:endParaRPr lang="en-US" altLang="zh-CN" b="1" dirty="0"/>
          </a:p>
          <a:p>
            <a:r>
              <a:rPr lang="zh-CN" altLang="en-US" b="1" dirty="0"/>
              <a:t>实现基本的用户权限控制和数据安全保护机制</a:t>
            </a:r>
            <a:endParaRPr lang="en-US" altLang="zh-CN" b="1" dirty="0"/>
          </a:p>
          <a:p>
            <a:r>
              <a:rPr lang="zh-CN" altLang="en-US" b="1" dirty="0"/>
              <a:t>遵循开发过程中测试、文档管理、流程管控的规范性要求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83A1EC-BB7D-4AAA-8C32-39E8A3A5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软件设计约束与限制</a:t>
            </a:r>
          </a:p>
        </p:txBody>
      </p:sp>
    </p:spTree>
    <p:extLst>
      <p:ext uri="{BB962C8B-B14F-4D97-AF65-F5344CB8AC3E}">
        <p14:creationId xmlns:p14="http://schemas.microsoft.com/office/powerpoint/2010/main" val="1912323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软件性能报告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91554C2-4A32-4B5E-9683-1E64E18F670D}"/>
              </a:ext>
            </a:extLst>
          </p:cNvPr>
          <p:cNvSpPr txBox="1">
            <a:spLocks/>
          </p:cNvSpPr>
          <p:nvPr/>
        </p:nvSpPr>
        <p:spPr>
          <a:xfrm>
            <a:off x="494026" y="1685678"/>
            <a:ext cx="8372163" cy="4921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7.1 </a:t>
            </a:r>
            <a: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精度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要按照严格的数据格式输入，不能输入非法字符，否则系统不给予响应进行处理，查询时要保证准确率为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100%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，所有包含查询关键字的书籍都应能查到，不能有遗漏。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7.2 </a:t>
            </a:r>
            <a: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时间特性</a:t>
            </a:r>
          </a:p>
          <a:p>
            <a:pPr lvl="1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）响应时间：用户任意操作后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秒内系统给予反馈信息。</a:t>
            </a:r>
          </a:p>
          <a:p>
            <a:pPr lvl="1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）更新处理时间：由系统运行状态来决定。</a:t>
            </a:r>
          </a:p>
          <a:p>
            <a:pPr lvl="1" algn="just"/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）数据的转换和传送时间：能够在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秒内完成。</a:t>
            </a: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7.3 </a:t>
            </a:r>
            <a: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灵活性</a:t>
            </a:r>
          </a:p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当需求发生某些变化时，该软件的基本操作、数据结构、运行环境等等基本不会发生变化，只是对系统的数据库的文件和记录进行处理，就可以满足需求。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48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979138B-0DBB-4FD3-8851-8957EE99E54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54083166"/>
              </p:ext>
            </p:extLst>
          </p:nvPr>
        </p:nvGraphicFramePr>
        <p:xfrm>
          <a:off x="325436" y="1717675"/>
          <a:ext cx="4032249" cy="1065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083">
                  <a:extLst>
                    <a:ext uri="{9D8B030D-6E8A-4147-A177-3AD203B41FA5}">
                      <a16:colId xmlns:a16="http://schemas.microsoft.com/office/drawing/2014/main" val="3562646881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1302336737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109480500"/>
                    </a:ext>
                  </a:extLst>
                </a:gridCol>
              </a:tblGrid>
              <a:tr h="42815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功能点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36838" marB="36838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测试用例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36838" marB="36838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输出结果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36838" marB="36838" anchor="ctr"/>
                </a:tc>
                <a:extLst>
                  <a:ext uri="{0D108BD9-81ED-4DB2-BD59-A6C34878D82A}">
                    <a16:rowId xmlns:a16="http://schemas.microsoft.com/office/drawing/2014/main" val="1945155015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商品管理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添加商品成功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商品成功添加到商品列表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3419929562"/>
                  </a:ext>
                </a:extLst>
              </a:tr>
              <a:tr h="30284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商品管理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编辑商品信息成功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商品信息更新成功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274804416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11393-B1A8-4F7E-86D1-D9508A0D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2FF358-BB02-481B-93C8-BA5AAD50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软件测试内容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73DE6AA-9052-469C-9B6A-D52A19649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44645"/>
              </p:ext>
            </p:extLst>
          </p:nvPr>
        </p:nvGraphicFramePr>
        <p:xfrm>
          <a:off x="4845538" y="2192618"/>
          <a:ext cx="4060092" cy="3665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3364">
                  <a:extLst>
                    <a:ext uri="{9D8B030D-6E8A-4147-A177-3AD203B41FA5}">
                      <a16:colId xmlns:a16="http://schemas.microsoft.com/office/drawing/2014/main" val="3110691842"/>
                    </a:ext>
                  </a:extLst>
                </a:gridCol>
                <a:gridCol w="1353364">
                  <a:extLst>
                    <a:ext uri="{9D8B030D-6E8A-4147-A177-3AD203B41FA5}">
                      <a16:colId xmlns:a16="http://schemas.microsoft.com/office/drawing/2014/main" val="2841390872"/>
                    </a:ext>
                  </a:extLst>
                </a:gridCol>
                <a:gridCol w="1353364">
                  <a:extLst>
                    <a:ext uri="{9D8B030D-6E8A-4147-A177-3AD203B41FA5}">
                      <a16:colId xmlns:a16="http://schemas.microsoft.com/office/drawing/2014/main" val="86874564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用户管理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删除管理员失败（该管理员是唯一管理员）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提示该管理员是唯一管理员，无法删除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9654231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用户管理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添加普通买家用户成功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用户成功添加到用户列表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04275078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用户管理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添加普通买家用户失败（用户名已存在）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提示用户名已存在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09776944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用户管理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编辑普通买家用户信息成功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用户信息更新成功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85242307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用户管理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删除普通买家用户成功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用户成功从用户列表中删除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28259066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用户管理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查看用户购物车商品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成功显示用户购物车商品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75252797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购物车管理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添加商品到购物车成功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商品成功添加到购物车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5198814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购物车管理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添加商品到购物车失败（该商品已经在购物车中）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提示该商品已经在购物车中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0135664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购物车管理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从购物车删除商品成功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商品成功从购物车中删除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15686617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购物车管理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>
                          <a:effectLst/>
                        </a:rPr>
                        <a:t>从购物车删除商品失败（该商品不在购物车中）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提示该商品不在购物车中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12183167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73BABCA-689B-4E62-B16F-191040CB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802" y="2192459"/>
            <a:ext cx="42840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D4C0DA4-10D2-40C3-BB15-7DFF9EFE7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28382"/>
              </p:ext>
            </p:extLst>
          </p:nvPr>
        </p:nvGraphicFramePr>
        <p:xfrm>
          <a:off x="4845538" y="1713004"/>
          <a:ext cx="4032249" cy="428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083">
                  <a:extLst>
                    <a:ext uri="{9D8B030D-6E8A-4147-A177-3AD203B41FA5}">
                      <a16:colId xmlns:a16="http://schemas.microsoft.com/office/drawing/2014/main" val="1888607674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1364307816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476995483"/>
                    </a:ext>
                  </a:extLst>
                </a:gridCol>
              </a:tblGrid>
              <a:tr h="428155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功能点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36838" marB="36838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测试用例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36838" marB="36838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00" kern="0" dirty="0">
                          <a:effectLst/>
                        </a:rPr>
                        <a:t>输出结果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36838" marB="36838" anchor="ctr"/>
                </a:tc>
                <a:extLst>
                  <a:ext uri="{0D108BD9-81ED-4DB2-BD59-A6C34878D82A}">
                    <a16:rowId xmlns:a16="http://schemas.microsoft.com/office/drawing/2014/main" val="4228102463"/>
                  </a:ext>
                </a:extLst>
              </a:tr>
            </a:tbl>
          </a:graphicData>
        </a:graphic>
      </p:graphicFrame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375ADFC4-B086-45C8-928B-93336ECEC366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102430675"/>
              </p:ext>
            </p:extLst>
          </p:nvPr>
        </p:nvGraphicFramePr>
        <p:xfrm>
          <a:off x="325436" y="2782942"/>
          <a:ext cx="4032249" cy="4001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4083">
                  <a:extLst>
                    <a:ext uri="{9D8B030D-6E8A-4147-A177-3AD203B41FA5}">
                      <a16:colId xmlns:a16="http://schemas.microsoft.com/office/drawing/2014/main" val="2935907618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504706276"/>
                    </a:ext>
                  </a:extLst>
                </a:gridCol>
                <a:gridCol w="1344083">
                  <a:extLst>
                    <a:ext uri="{9D8B030D-6E8A-4147-A177-3AD203B41FA5}">
                      <a16:colId xmlns:a16="http://schemas.microsoft.com/office/drawing/2014/main" val="3989083549"/>
                    </a:ext>
                  </a:extLst>
                </a:gridCol>
              </a:tblGrid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 dirty="0">
                          <a:effectLst/>
                        </a:rPr>
                        <a:t>商品管理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删除商品成功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商品成功从商品列表中删除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2274500423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商品管理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删除商品失败（该商品已被订单引用）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提示该商品已被订单引用，无法删除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1319547487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商品分类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添加分类成功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分类成功添加到分类列表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3960561858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商品分类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添加分类失败（分类名重复）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提示分类名已存在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3233998643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商品分类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编辑分类信息成功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分类信息更新成功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980353474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商品分类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 dirty="0">
                          <a:effectLst/>
                        </a:rPr>
                        <a:t>编辑分类信息失败（分类名重复）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提示分类名已存在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363947391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商品分类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删除分类成功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分类成功从分类列表中删除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3395487044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商品分类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删除分类失败（该分类下有商品）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提示该分类下有商品，无法删除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2251030586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订单管理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查看订单详细信息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成功显示订单的详细信息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312194400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用户管理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添加管理员成功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管理员成功添加到管理员列表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3766441437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用户管理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添加管理员失败（用户名已存在）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提示用户名已存在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2085281771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用户管理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编辑管理员信息成功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管理员信息更新成功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2940671130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用户管理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编辑管理员信息失败（用户名已存在）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提示用户名已存在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764298675"/>
                  </a:ext>
                </a:extLst>
              </a:tr>
              <a:tr h="2408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用户管理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>
                          <a:effectLst/>
                        </a:rPr>
                        <a:t>删除管理员成功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900" kern="0" dirty="0">
                          <a:effectLst/>
                        </a:rPr>
                        <a:t>管理员成功从管理员列表中删除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4735" marR="14735" marT="14735" marB="14735" anchor="ctr"/>
                </a:tc>
                <a:extLst>
                  <a:ext uri="{0D108BD9-81ED-4DB2-BD59-A6C34878D82A}">
                    <a16:rowId xmlns:a16="http://schemas.microsoft.com/office/drawing/2014/main" val="263721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21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产品内容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>
              <a:solidFill>
                <a:srgbClr val="B5B5B6"/>
              </a:solidFill>
              <a:highlight>
                <a:srgbClr val="C9151E"/>
              </a:highlight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C9151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成员贡献与分工</a:t>
            </a:r>
          </a:p>
        </p:txBody>
      </p:sp>
    </p:spTree>
    <p:extLst>
      <p:ext uri="{BB962C8B-B14F-4D97-AF65-F5344CB8AC3E}">
        <p14:creationId xmlns:p14="http://schemas.microsoft.com/office/powerpoint/2010/main" val="74751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11393-B1A8-4F7E-86D1-D9508A0D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B2FF358-BB02-481B-93C8-BA5AAD50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大模型辅助开发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73BABCA-689B-4E62-B16F-191040CB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802" y="2192459"/>
            <a:ext cx="42840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B93EF3E-6549-46F9-86FB-FB906F7B17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600" b="1" i="0" dirty="0">
                <a:solidFill>
                  <a:srgbClr val="222222"/>
                </a:solidFill>
                <a:effectLst/>
                <a:latin typeface="SF Pro Display"/>
              </a:rPr>
              <a:t>技术学习和软件设计</a:t>
            </a:r>
            <a:endParaRPr lang="en-US" altLang="zh-CN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即时知识获取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：开发人员可以通过大模型（如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SF Pro Display"/>
              </a:rPr>
              <a:t>GPT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系列）实时获取技术文档、最佳实践、代码示例和解决方案。这有助于缩短学习曲线，提高效率。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个性化学习路径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：大模型可以根据开发人员的当前技能水平和项目需求，定制个性化的学习路径，推荐相关的学习资源和教程。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代码解释与调试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：开发人员可以使用大模型来解释复杂的代码片段，找出潜在的错误，并提供调试建议。</a:t>
            </a:r>
          </a:p>
          <a:p>
            <a:pPr lvl="1"/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07A738FD-4379-4F43-AF6E-FCDC11EBA9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222222"/>
              </a:solidFill>
              <a:effectLst/>
              <a:latin typeface="SF Pro Display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设计建议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：大模型可以分析项目需求，提供架构设计建议，帮助确定模块划分、接口设计等。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自动生成代码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：模型可以根据设计文档和需求描述，生成初步的代码框架，减少重复性编写工作。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设计评审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：大模型能够协助进行设计评审，发现潜在的问题和改进点，提高设计质量。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63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35DA6EF-7DAE-4CED-84E7-8071ECB93D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8566444" cy="4826248"/>
          </a:xfrm>
        </p:spPr>
        <p:txBody>
          <a:bodyPr/>
          <a:lstStyle/>
          <a:p>
            <a:r>
              <a:rPr lang="zh-CN" altLang="en-US" dirty="0"/>
              <a:t>受限于开发进度与需求规划，本项目在完成购物网站基本关键功能的前提下，在主页面引入了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Chat</a:t>
            </a:r>
            <a:r>
              <a:rPr lang="zh-CN" altLang="en-US" dirty="0"/>
              <a:t>框，使用智谱</a:t>
            </a:r>
            <a:r>
              <a:rPr lang="en-US" altLang="zh-CN" dirty="0"/>
              <a:t>AI</a:t>
            </a:r>
            <a:r>
              <a:rPr lang="zh-CN" altLang="en-US" dirty="0"/>
              <a:t>商用通用模型接口，在后端转发侧添加专用</a:t>
            </a:r>
            <a:r>
              <a:rPr lang="en-US" altLang="zh-CN" dirty="0"/>
              <a:t>Prompt, </a:t>
            </a:r>
            <a:r>
              <a:rPr lang="zh-CN" altLang="en-US" dirty="0"/>
              <a:t>供用户进行商品信息查询、商品内容推荐、平台问题智能处理等操作。</a:t>
            </a:r>
            <a:endParaRPr lang="en-US" altLang="zh-CN" dirty="0"/>
          </a:p>
          <a:p>
            <a:r>
              <a:rPr lang="zh-CN" altLang="en-US" dirty="0"/>
              <a:t>将商品购物推荐等流量截流于平台，同时更好解决用户使用问题，为后续内容开发和流量增值服务提供数据与技术基础。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330C0-BF2F-43D0-B82F-6F9BFFF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92D7E1A-1D5B-4733-B355-0AA23CDC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大模型的应用及效果</a:t>
            </a:r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E8D2DD6E-5BDF-4174-9B59-0237C67C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57" y="4179548"/>
            <a:ext cx="6878118" cy="24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0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FF4BDB-0BAD-4929-96DE-E0AE8779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79F454D-925D-4B8E-B51D-818EE028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大模型开发内容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8548FE86-A304-4565-9068-610E5B3397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2394" y="1661795"/>
            <a:ext cx="8236446" cy="4826248"/>
          </a:xfrm>
        </p:spPr>
        <p:txBody>
          <a:bodyPr/>
          <a:lstStyle/>
          <a:p>
            <a:r>
              <a:rPr lang="zh-CN" altLang="en-US" b="1" i="0" dirty="0">
                <a:solidFill>
                  <a:srgbClr val="1C1E21"/>
                </a:solidFill>
                <a:effectLst/>
                <a:latin typeface="Inter"/>
              </a:rPr>
              <a:t>工作流（</a:t>
            </a:r>
            <a:r>
              <a:rPr lang="en-US" altLang="zh-CN" b="1" i="0" dirty="0">
                <a:solidFill>
                  <a:srgbClr val="1C1E21"/>
                </a:solidFill>
                <a:effectLst/>
                <a:latin typeface="Inter"/>
              </a:rPr>
              <a:t>workflow</a:t>
            </a:r>
            <a:r>
              <a:rPr lang="zh-CN" altLang="en-US" b="1" i="0" dirty="0">
                <a:solidFill>
                  <a:srgbClr val="1C1E21"/>
                </a:solidFill>
                <a:effectLst/>
                <a:latin typeface="Inter"/>
              </a:rPr>
              <a:t>）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nter"/>
              </a:rPr>
              <a:t> </a:t>
            </a:r>
            <a:endParaRPr lang="en-US" altLang="zh-CN" b="0" i="0" dirty="0">
              <a:solidFill>
                <a:srgbClr val="1C1E21"/>
              </a:solidFill>
              <a:effectLst/>
              <a:latin typeface="Inter"/>
            </a:endParaRPr>
          </a:p>
          <a:p>
            <a:pPr lvl="1"/>
            <a:r>
              <a:rPr lang="zh-CN" altLang="en-US" b="0" i="0" dirty="0">
                <a:solidFill>
                  <a:srgbClr val="1C1E21"/>
                </a:solidFill>
                <a:effectLst/>
                <a:latin typeface="Inter"/>
              </a:rPr>
              <a:t>一种更为灵活的智能体创建方式，可以自由组合应用、知识库、插件、意图识别、定时任务、渠道发送等能力，增强</a:t>
            </a:r>
            <a:r>
              <a:rPr lang="en-US" altLang="zh-CN" b="0" i="0" dirty="0">
                <a:solidFill>
                  <a:srgbClr val="1C1E21"/>
                </a:solidFill>
                <a:effectLst/>
                <a:latin typeface="Inter"/>
              </a:rPr>
              <a:t>AI</a:t>
            </a:r>
            <a:r>
              <a:rPr lang="zh-CN" altLang="en-US" b="0" i="0" dirty="0">
                <a:solidFill>
                  <a:srgbClr val="1C1E21"/>
                </a:solidFill>
                <a:effectLst/>
                <a:latin typeface="Inter"/>
              </a:rPr>
              <a:t>智能体对流程型复杂任务的理解和执行。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3C2C27-A084-47CF-A9DB-451067C9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6825"/>
            <a:ext cx="9144000" cy="3026269"/>
          </a:xfrm>
          <a:prstGeom prst="rect">
            <a:avLst/>
          </a:prstGeom>
        </p:spPr>
      </p:pic>
      <p:pic>
        <p:nvPicPr>
          <p:cNvPr id="6146" name="Picture 2" descr="Agentic Reasoning Pattern Design">
            <a:extLst>
              <a:ext uri="{FF2B5EF4-FFF2-40B4-BE49-F238E27FC236}">
                <a16:creationId xmlns:a16="http://schemas.microsoft.com/office/drawing/2014/main" id="{F5DB0053-1360-4767-A376-9D75F7E6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48" y="0"/>
            <a:ext cx="3339871" cy="185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62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8E86B0-D5E6-4D2D-AE52-7D85429913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2600" b="1" dirty="0"/>
              <a:t>Knowledge</a:t>
            </a:r>
          </a:p>
          <a:p>
            <a:pPr algn="l"/>
            <a:r>
              <a:rPr lang="en-US" altLang="zh-CN" b="1" dirty="0">
                <a:solidFill>
                  <a:srgbClr val="222222"/>
                </a:solidFill>
                <a:latin typeface="SF Pro Display"/>
              </a:rPr>
              <a:t>1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SF Pro Display"/>
              </a:rPr>
              <a:t>.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知识表示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文本化数据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：如果数据库中的数据不是文本形式，需要将其转换为文本描述。例如，将结构化数据转换为可读的文本形式。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知识图谱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：构建知识图谱，将数据库中的信息以图的形式表示，节点代表实体，边代表关系。这种表示方式有助于模型更好地理解复杂的关系和结构。</a:t>
            </a:r>
          </a:p>
          <a:p>
            <a:pPr algn="l"/>
            <a:r>
              <a:rPr lang="en-US" altLang="zh-CN" b="1" dirty="0">
                <a:solidFill>
                  <a:srgbClr val="222222"/>
                </a:solidFill>
                <a:latin typeface="SF Pro Display"/>
              </a:rPr>
              <a:t>2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SF Pro Display"/>
              </a:rPr>
              <a:t>.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模型训练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微调（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SF Pro Display"/>
              </a:rPr>
              <a:t>Fine-tuning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）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：在预训练模型的基础上，使用从数据库中提取和表示的知识进行微调。微调过程中，模型会进一步学习数据库中的特定信息。</a:t>
            </a:r>
          </a:p>
          <a:p>
            <a:pPr algn="l"/>
            <a:r>
              <a:rPr lang="en-US" altLang="zh-CN" b="1" dirty="0">
                <a:solidFill>
                  <a:srgbClr val="222222"/>
                </a:solidFill>
                <a:latin typeface="SF Pro Display"/>
              </a:rPr>
              <a:t>3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SF Pro Display"/>
              </a:rPr>
              <a:t>. 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评估与优化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模型评估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：使用评估数据集对模型进行测试，评估其在特定任务上的表现。可以采用准确率、召回率、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SF Pro Display"/>
              </a:rPr>
              <a:t>F1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值等指标。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108AC-84BC-4D1A-94E9-905F6A6FC4D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Memory And Voice</a:t>
            </a:r>
          </a:p>
          <a:p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1300" b="1" dirty="0">
                <a:solidFill>
                  <a:srgbClr val="222222"/>
                </a:solidFill>
                <a:latin typeface="SF Pro Display"/>
              </a:rPr>
              <a:t>短期与长期：</a:t>
            </a:r>
            <a:r>
              <a:rPr lang="zh-CN" altLang="en-US" sz="1300" dirty="0">
                <a:solidFill>
                  <a:srgbClr val="222222"/>
                </a:solidFill>
                <a:latin typeface="SF Pro Display"/>
              </a:rPr>
              <a:t>记忆可以分为短期记忆（如当前会话中的上下文）和长期记忆（用户偏好、历史交互等）</a:t>
            </a:r>
            <a:endParaRPr lang="en-US" altLang="zh-CN" sz="1300" dirty="0">
              <a:solidFill>
                <a:srgbClr val="222222"/>
              </a:solidFill>
              <a:latin typeface="SF Pro Display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300" b="1" dirty="0">
                <a:solidFill>
                  <a:srgbClr val="222222"/>
                </a:solidFill>
                <a:latin typeface="SF Pro Display"/>
              </a:rPr>
              <a:t>上下文保持：</a:t>
            </a:r>
            <a:r>
              <a:rPr lang="zh-CN" altLang="en-US" sz="1300" dirty="0">
                <a:solidFill>
                  <a:srgbClr val="222222"/>
                </a:solidFill>
                <a:latin typeface="SF Pro Display"/>
              </a:rPr>
              <a:t>在对话中保持上下文，使得模型能够理解连续的对话内容，避免上下文切换导致的理解错误。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300" b="1" dirty="0">
                <a:solidFill>
                  <a:srgbClr val="222222"/>
                </a:solidFill>
                <a:latin typeface="SF Pro Display"/>
              </a:rPr>
              <a:t>个性化服务：</a:t>
            </a:r>
            <a:r>
              <a:rPr lang="zh-CN" altLang="en-US" sz="1300" dirty="0">
                <a:solidFill>
                  <a:srgbClr val="222222"/>
                </a:solidFill>
                <a:latin typeface="SF Pro Display"/>
              </a:rPr>
              <a:t>记住用户的偏好和历史互动，提供个性化的建议和服务。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300" b="1" dirty="0">
                <a:solidFill>
                  <a:srgbClr val="222222"/>
                </a:solidFill>
                <a:latin typeface="SF Pro Display"/>
              </a:rPr>
              <a:t>复杂任务处理：</a:t>
            </a:r>
            <a:r>
              <a:rPr lang="zh-CN" altLang="en-US" sz="1300" dirty="0">
                <a:solidFill>
                  <a:srgbClr val="222222"/>
                </a:solidFill>
                <a:latin typeface="SF Pro Display"/>
              </a:rPr>
              <a:t>在多步骤任务中，记忆帮助模型跟踪任务进展，确保逻辑和步骤的连贯性。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26AB3-C138-4EBA-91C1-75F7D698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2370E72-5EFE-43AF-9421-E4CE8F62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大模型开发内容</a:t>
            </a:r>
          </a:p>
        </p:txBody>
      </p:sp>
    </p:spTree>
    <p:extLst>
      <p:ext uri="{BB962C8B-B14F-4D97-AF65-F5344CB8AC3E}">
        <p14:creationId xmlns:p14="http://schemas.microsoft.com/office/powerpoint/2010/main" val="3732468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073326-9563-4769-851D-CC8B4B9E1B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Vue</a:t>
            </a:r>
            <a:r>
              <a:rPr lang="zh-CN" altLang="en-US" b="1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前端框架</a:t>
            </a:r>
          </a:p>
          <a:p>
            <a:r>
              <a:rPr lang="zh-CN" altLang="en-US" sz="1600" b="1" dirty="0"/>
              <a:t>高性能与响应式设计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b="1" dirty="0"/>
              <a:t>虚拟</a:t>
            </a:r>
            <a:r>
              <a:rPr lang="en-US" altLang="zh-CN" sz="1400" b="1" dirty="0"/>
              <a:t>DOM</a:t>
            </a:r>
            <a:r>
              <a:rPr lang="zh-CN" altLang="en-US" sz="1400" dirty="0"/>
              <a:t>：提高渲染性能，确保用户界面的流畅。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b="1" dirty="0"/>
              <a:t>渐进式框架</a:t>
            </a:r>
            <a:r>
              <a:rPr lang="zh-CN" altLang="en-US" sz="1400" dirty="0"/>
              <a:t>：可根据项目需求逐步引入，灵活应对不同规模的项目。</a:t>
            </a:r>
          </a:p>
          <a:p>
            <a:r>
              <a:rPr lang="zh-CN" altLang="en-US" sz="1600" b="1" dirty="0"/>
              <a:t>开发体验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b="1" dirty="0"/>
              <a:t>单文件组件</a:t>
            </a:r>
            <a:r>
              <a:rPr lang="zh-CN" altLang="en-US" sz="1400" dirty="0"/>
              <a:t>：整合</a:t>
            </a:r>
            <a:r>
              <a:rPr lang="en-US" altLang="zh-CN" sz="1400" dirty="0"/>
              <a:t>HTML</a:t>
            </a:r>
            <a:r>
              <a:rPr lang="zh-CN" altLang="en-US" sz="1400" dirty="0"/>
              <a:t>、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和</a:t>
            </a:r>
            <a:r>
              <a:rPr lang="en-US" altLang="zh-CN" sz="1400" dirty="0"/>
              <a:t>CSS</a:t>
            </a:r>
            <a:r>
              <a:rPr lang="zh-CN" altLang="en-US" sz="1400" dirty="0"/>
              <a:t>，提升开发效率和代码可维护性。</a:t>
            </a:r>
          </a:p>
          <a:p>
            <a:r>
              <a:rPr lang="zh-CN" altLang="en-US" sz="1600" b="1" dirty="0"/>
              <a:t>与工业界前沿技术的契合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dirty="0"/>
              <a:t>Vue</a:t>
            </a:r>
            <a:r>
              <a:rPr lang="zh-CN" altLang="en-US" sz="1400" dirty="0"/>
              <a:t>是工业界广泛使用的前端框架之一，其组件化、响应式等特性与前端开发的最佳实践保持一致。适应现代前端开发趋势，促进代码重用和模块化。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dirty="0"/>
              <a:t>支持</a:t>
            </a:r>
            <a:r>
              <a:rPr lang="en-US" altLang="zh-CN" sz="1400" dirty="0"/>
              <a:t>TypeScript</a:t>
            </a:r>
            <a:r>
              <a:rPr lang="zh-CN" altLang="en-US" sz="1400" dirty="0"/>
              <a:t>，增强类型检查，提高代码质量。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76BA3-B6C6-46E5-B85C-03CC827F265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900" b="1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Spring Boot</a:t>
            </a:r>
            <a:r>
              <a:rPr lang="zh-CN" altLang="en-US" sz="2900" b="1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后端框架</a:t>
            </a:r>
          </a:p>
          <a:p>
            <a:r>
              <a:rPr lang="zh-CN" altLang="en-US" sz="2300" b="1" dirty="0"/>
              <a:t>高效开发与部署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1" dirty="0"/>
              <a:t>快速启动</a:t>
            </a:r>
            <a:r>
              <a:rPr lang="zh-CN" altLang="en-US" sz="2000" dirty="0"/>
              <a:t>：自动配置和嵌入式服务器，减少开发和部署时间。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1" dirty="0"/>
              <a:t>微服务架构支持</a:t>
            </a:r>
            <a:r>
              <a:rPr lang="zh-CN" altLang="en-US" sz="2000" dirty="0"/>
              <a:t>：轻松创建和管理微服务，提升系统的扩展性和可维护性。</a:t>
            </a:r>
            <a:endParaRPr lang="zh-CN" altLang="en-US" dirty="0"/>
          </a:p>
          <a:p>
            <a:r>
              <a:rPr lang="zh-CN" altLang="en-US" sz="2300" b="1" dirty="0"/>
              <a:t>企业级应用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900" b="1" dirty="0"/>
              <a:t>全面的生态系统</a:t>
            </a:r>
            <a:r>
              <a:rPr lang="zh-CN" altLang="en-US" sz="1900" dirty="0"/>
              <a:t>：与</a:t>
            </a:r>
            <a:r>
              <a:rPr lang="en-US" altLang="zh-CN" sz="1900" dirty="0"/>
              <a:t>Spring</a:t>
            </a:r>
            <a:r>
              <a:rPr lang="zh-CN" altLang="en-US" sz="1900" dirty="0"/>
              <a:t>全家桶无缝集成，支持安全、数据访问、消息队列等功能。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900" b="1" dirty="0"/>
              <a:t>配置管理</a:t>
            </a:r>
            <a:r>
              <a:rPr lang="zh-CN" altLang="en-US" sz="1900" dirty="0"/>
              <a:t>：通过</a:t>
            </a:r>
            <a:r>
              <a:rPr lang="en-US" altLang="zh-CN" sz="1900" dirty="0"/>
              <a:t>Spring Cloud Config</a:t>
            </a:r>
            <a:r>
              <a:rPr lang="zh-CN" altLang="en-US" sz="1900" dirty="0"/>
              <a:t>实现集中化配置管理，简化配置变更和版本控制。</a:t>
            </a:r>
            <a:endParaRPr lang="zh-CN" altLang="en-US" dirty="0"/>
          </a:p>
          <a:p>
            <a:r>
              <a:rPr lang="zh-CN" altLang="en-US" sz="2300" b="1" dirty="0"/>
              <a:t>紧跟工业界前沿技术，实现高度融合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微服务架构是当前工业界主流的架构模式，</a:t>
            </a:r>
            <a:r>
              <a:rPr lang="en-US" altLang="zh-CN" dirty="0"/>
              <a:t>Spring Boot</a:t>
            </a:r>
            <a:r>
              <a:rPr lang="zh-CN" altLang="en-US" dirty="0"/>
              <a:t>和</a:t>
            </a:r>
            <a:r>
              <a:rPr lang="en-US" altLang="zh-CN" dirty="0"/>
              <a:t>Spring Cloud</a:t>
            </a:r>
            <a:r>
              <a:rPr lang="zh-CN" altLang="en-US" dirty="0"/>
              <a:t>为微服务提供了强大的支持。</a:t>
            </a:r>
          </a:p>
          <a:p>
            <a:pPr lvl="1"/>
            <a:r>
              <a:rPr lang="zh-CN" altLang="en-US" dirty="0"/>
              <a:t>自动化配置和约定优于配置的理念，符合</a:t>
            </a:r>
            <a:r>
              <a:rPr lang="en-US" altLang="zh-CN" dirty="0"/>
              <a:t>DevOps</a:t>
            </a:r>
            <a:r>
              <a:rPr lang="zh-CN" altLang="en-US" dirty="0"/>
              <a:t>和持续集成的趋势。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C36A4-0AD6-4235-B8EB-8591335D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3780C8B-ED62-435E-BF2A-0FBCF7B1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技术架构创新</a:t>
            </a:r>
          </a:p>
        </p:txBody>
      </p:sp>
    </p:spTree>
    <p:extLst>
      <p:ext uri="{BB962C8B-B14F-4D97-AF65-F5344CB8AC3E}">
        <p14:creationId xmlns:p14="http://schemas.microsoft.com/office/powerpoint/2010/main" val="103608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产品需求分析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成员贡献与分工</a:t>
            </a:r>
          </a:p>
        </p:txBody>
      </p:sp>
    </p:spTree>
    <p:extLst>
      <p:ext uri="{BB962C8B-B14F-4D97-AF65-F5344CB8AC3E}">
        <p14:creationId xmlns:p14="http://schemas.microsoft.com/office/powerpoint/2010/main" val="3117537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073326-9563-4769-851D-CC8B4B9E1B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Vue</a:t>
            </a:r>
            <a:r>
              <a:rPr lang="zh-CN" altLang="en-US" b="1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前端框架</a:t>
            </a:r>
          </a:p>
          <a:p>
            <a:r>
              <a:rPr lang="zh-CN" altLang="en-US" sz="1600" b="1" dirty="0"/>
              <a:t>高性能与响应式设计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b="1" dirty="0"/>
              <a:t>虚拟</a:t>
            </a:r>
            <a:r>
              <a:rPr lang="en-US" altLang="zh-CN" sz="1400" b="1" dirty="0"/>
              <a:t>DOM</a:t>
            </a:r>
            <a:r>
              <a:rPr lang="zh-CN" altLang="en-US" sz="1400" dirty="0"/>
              <a:t>：提高渲染性能，确保用户界面的流畅。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b="1" dirty="0"/>
              <a:t>渐进式框架</a:t>
            </a:r>
            <a:r>
              <a:rPr lang="zh-CN" altLang="en-US" sz="1400" dirty="0"/>
              <a:t>：可根据项目需求逐步引入，灵活应对不同规模的项目。</a:t>
            </a:r>
          </a:p>
          <a:p>
            <a:r>
              <a:rPr lang="zh-CN" altLang="en-US" sz="1600" b="1" dirty="0"/>
              <a:t>开发体验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b="1" dirty="0"/>
              <a:t>单文件组件</a:t>
            </a:r>
            <a:r>
              <a:rPr lang="zh-CN" altLang="en-US" sz="1400" dirty="0"/>
              <a:t>：整合</a:t>
            </a:r>
            <a:r>
              <a:rPr lang="en-US" altLang="zh-CN" sz="1400" dirty="0"/>
              <a:t>HTML</a:t>
            </a:r>
            <a:r>
              <a:rPr lang="zh-CN" altLang="en-US" sz="1400" dirty="0"/>
              <a:t>、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和</a:t>
            </a:r>
            <a:r>
              <a:rPr lang="en-US" altLang="zh-CN" sz="1400" dirty="0"/>
              <a:t>CSS</a:t>
            </a:r>
            <a:r>
              <a:rPr lang="zh-CN" altLang="en-US" sz="1400" dirty="0"/>
              <a:t>，提升开发效率和代码可维护性。</a:t>
            </a:r>
          </a:p>
          <a:p>
            <a:r>
              <a:rPr lang="zh-CN" altLang="en-US" sz="1600" b="1" dirty="0"/>
              <a:t>与工业界前沿技术的契合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400" dirty="0"/>
              <a:t>Vue</a:t>
            </a:r>
            <a:r>
              <a:rPr lang="zh-CN" altLang="en-US" sz="1400" dirty="0"/>
              <a:t>是工业界广泛使用的前端框架之一，其组件化、响应式等特性与前端开发的最佳实践保持一致。适应现代前端开发趋势，促进代码重用和模块化。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400" dirty="0"/>
              <a:t>支持</a:t>
            </a:r>
            <a:r>
              <a:rPr lang="en-US" altLang="zh-CN" sz="1400" dirty="0"/>
              <a:t>TypeScript</a:t>
            </a:r>
            <a:r>
              <a:rPr lang="zh-CN" altLang="en-US" sz="1400" dirty="0"/>
              <a:t>，增强类型检查，提高代码质量。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76BA3-B6C6-46E5-B85C-03CC827F265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900" b="1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Spring Boot</a:t>
            </a:r>
            <a:r>
              <a:rPr lang="zh-CN" altLang="en-US" sz="2900" b="1" i="0" dirty="0">
                <a:solidFill>
                  <a:srgbClr val="05073B"/>
                </a:solidFill>
                <a:effectLst/>
                <a:highlight>
                  <a:srgbClr val="FDFDFE"/>
                </a:highlight>
                <a:latin typeface="-apple-system"/>
              </a:rPr>
              <a:t>后端框架</a:t>
            </a:r>
          </a:p>
          <a:p>
            <a:r>
              <a:rPr lang="zh-CN" altLang="en-US" sz="2300" b="1" dirty="0"/>
              <a:t>高效开发与部署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1" dirty="0"/>
              <a:t>快速启动</a:t>
            </a:r>
            <a:r>
              <a:rPr lang="zh-CN" altLang="en-US" sz="2000" dirty="0"/>
              <a:t>：自动配置和嵌入式服务器，减少开发和部署时间。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b="1" dirty="0"/>
              <a:t>微服务架构支持</a:t>
            </a:r>
            <a:r>
              <a:rPr lang="zh-CN" altLang="en-US" sz="2000" dirty="0"/>
              <a:t>：轻松创建和管理微服务，提升系统的扩展性和可维护性。</a:t>
            </a:r>
            <a:endParaRPr lang="zh-CN" altLang="en-US" dirty="0"/>
          </a:p>
          <a:p>
            <a:r>
              <a:rPr lang="zh-CN" altLang="en-US" sz="2300" b="1" dirty="0"/>
              <a:t>企业级应用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900" b="1" dirty="0"/>
              <a:t>全面的生态系统</a:t>
            </a:r>
            <a:r>
              <a:rPr lang="zh-CN" altLang="en-US" sz="1900" dirty="0"/>
              <a:t>：与</a:t>
            </a:r>
            <a:r>
              <a:rPr lang="en-US" altLang="zh-CN" sz="1900" dirty="0"/>
              <a:t>Spring</a:t>
            </a:r>
            <a:r>
              <a:rPr lang="zh-CN" altLang="en-US" sz="1900" dirty="0"/>
              <a:t>全家桶无缝集成，支持安全、数据访问、消息队列等功能。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900" b="1" dirty="0"/>
              <a:t>配置管理</a:t>
            </a:r>
            <a:r>
              <a:rPr lang="zh-CN" altLang="en-US" sz="1900" dirty="0"/>
              <a:t>：通过</a:t>
            </a:r>
            <a:r>
              <a:rPr lang="en-US" altLang="zh-CN" sz="1900" dirty="0"/>
              <a:t>Spring Cloud Config</a:t>
            </a:r>
            <a:r>
              <a:rPr lang="zh-CN" altLang="en-US" sz="1900" dirty="0"/>
              <a:t>实现集中化配置管理，简化配置变更和版本控制。</a:t>
            </a:r>
            <a:endParaRPr lang="zh-CN" altLang="en-US" dirty="0"/>
          </a:p>
          <a:p>
            <a:r>
              <a:rPr lang="zh-CN" altLang="en-US" sz="2300" b="1" dirty="0"/>
              <a:t>紧跟工业界前沿技术，实现高度融合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微服务架构是当前工业界主流的架构模式，</a:t>
            </a:r>
            <a:r>
              <a:rPr lang="en-US" altLang="zh-CN" dirty="0"/>
              <a:t>Spring Boot</a:t>
            </a:r>
            <a:r>
              <a:rPr lang="zh-CN" altLang="en-US" dirty="0"/>
              <a:t>和</a:t>
            </a:r>
            <a:r>
              <a:rPr lang="en-US" altLang="zh-CN" dirty="0"/>
              <a:t>Spring Cloud</a:t>
            </a:r>
            <a:r>
              <a:rPr lang="zh-CN" altLang="en-US" dirty="0"/>
              <a:t>为微服务提供了强大的支持。</a:t>
            </a:r>
          </a:p>
          <a:p>
            <a:pPr lvl="1"/>
            <a:r>
              <a:rPr lang="zh-CN" altLang="en-US" dirty="0"/>
              <a:t>自动化配置和约定优于配置的理念，符合</a:t>
            </a:r>
            <a:r>
              <a:rPr lang="en-US" altLang="zh-CN" dirty="0"/>
              <a:t>DevOps</a:t>
            </a:r>
            <a:r>
              <a:rPr lang="zh-CN" altLang="en-US" dirty="0"/>
              <a:t>和持续集成的趋势。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C36A4-0AD6-4235-B8EB-8591335D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3780C8B-ED62-435E-BF2A-0FBCF7B1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技术架构创新</a:t>
            </a:r>
          </a:p>
        </p:txBody>
      </p:sp>
    </p:spTree>
    <p:extLst>
      <p:ext uri="{BB962C8B-B14F-4D97-AF65-F5344CB8AC3E}">
        <p14:creationId xmlns:p14="http://schemas.microsoft.com/office/powerpoint/2010/main" val="560050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产品内容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>
              <a:solidFill>
                <a:srgbClr val="B5B5B6"/>
              </a:solidFill>
              <a:highlight>
                <a:srgbClr val="C9151E"/>
              </a:highlight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C9151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成员贡献与分工</a:t>
            </a:r>
          </a:p>
        </p:txBody>
      </p:sp>
    </p:spTree>
    <p:extLst>
      <p:ext uri="{BB962C8B-B14F-4D97-AF65-F5344CB8AC3E}">
        <p14:creationId xmlns:p14="http://schemas.microsoft.com/office/powerpoint/2010/main" val="1772777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CC3123-696A-4B1F-9C69-9FEF6B877C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自顶向下</a:t>
            </a:r>
            <a:r>
              <a:rPr lang="zh-CN" altLang="en-US" sz="16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架构为先</a:t>
            </a:r>
            <a:endParaRPr lang="en-US" altLang="zh-CN" dirty="0"/>
          </a:p>
          <a:p>
            <a:pPr lvl="1"/>
            <a:r>
              <a:rPr lang="zh-CN" altLang="en-US" dirty="0"/>
              <a:t>整体视角：在开发初期，首先要从整体角度规划系统架构，确保设计合理、可扩展。</a:t>
            </a:r>
          </a:p>
          <a:p>
            <a:pPr lvl="1"/>
            <a:r>
              <a:rPr lang="zh-CN" altLang="en-US" dirty="0"/>
              <a:t>模块清晰：明确划分各个模块的功能与边界，确保模块之间的接口清晰、通信顺畅。</a:t>
            </a:r>
          </a:p>
          <a:p>
            <a:pPr lvl="1"/>
            <a:r>
              <a:rPr lang="zh-CN" altLang="en-US" dirty="0"/>
              <a:t>架构评审：定期进行架构评审和改进，及时发现并解决潜在问题。</a:t>
            </a:r>
            <a:endParaRPr lang="en-US" altLang="zh-CN" dirty="0"/>
          </a:p>
          <a:p>
            <a:r>
              <a:rPr lang="zh-CN" altLang="en-US" dirty="0"/>
              <a:t>软件开发 进度至上</a:t>
            </a:r>
            <a:endParaRPr lang="en-US" altLang="zh-CN" dirty="0"/>
          </a:p>
          <a:p>
            <a:pPr lvl="1"/>
            <a:r>
              <a:rPr lang="zh-CN" altLang="en-US" dirty="0"/>
              <a:t>项目管理：采用敏捷开发或其他适合的项目管理方法，确保开发进度可控。</a:t>
            </a:r>
          </a:p>
          <a:p>
            <a:pPr lvl="1"/>
            <a:r>
              <a:rPr lang="zh-CN" altLang="en-US" dirty="0"/>
              <a:t>里程碑设定：设定明确的里程碑和阶段性目标，定期评估进展，调整计划。</a:t>
            </a:r>
          </a:p>
          <a:p>
            <a:pPr lvl="1"/>
            <a:r>
              <a:rPr lang="zh-CN" altLang="en-US" dirty="0"/>
              <a:t>风险管理：识别并管理开发过程中的风险，及时采取措施降低风险影响。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ED7CE-523B-40FD-9CA8-196C43CA168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6589" y="1788795"/>
            <a:ext cx="4032250" cy="482624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合理分工 适当激励</a:t>
            </a:r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团队协作：根据每个成员的技能和优势，合理分配任务，促进团队协作。</a:t>
            </a:r>
          </a:p>
          <a:p>
            <a:pPr lvl="1"/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激励机制：建立有效的激励机制，如奖励制度、技能提升机会等，激发团队成员的积极性。</a:t>
            </a:r>
          </a:p>
          <a:p>
            <a:pPr lvl="1"/>
            <a:r>
              <a:rPr lang="zh-CN" altLang="en-US" kern="100" dirty="0">
                <a:ea typeface="等线" panose="02010600030101010101" pitchFamily="2" charset="-122"/>
                <a:cs typeface="Times New Roman" panose="02020603050405020304" pitchFamily="18" charset="0"/>
              </a:rPr>
              <a:t>反馈机制：定期进行团队反馈和评估，及时解决问题，提升团队效率。</a:t>
            </a:r>
            <a:endParaRPr lang="en-US" altLang="zh-CN" dirty="0"/>
          </a:p>
          <a:p>
            <a:r>
              <a:rPr lang="zh-CN" altLang="en-US" dirty="0"/>
              <a:t>敢于创新 积极应用 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技术创新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：鼓励团队尝试新技术、新工具，持续提高开发效率和产品质量。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学习成长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：提供持续学习和培训的机会，提升团队成员的技术水平。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222222"/>
                </a:solidFill>
                <a:effectLst/>
                <a:latin typeface="SF Pro Display"/>
              </a:rPr>
              <a:t>应用实践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F Pro Display"/>
              </a:rPr>
              <a:t>：积极将新技术应用到实际项目中，积累实战经验，推动项目进展。</a:t>
            </a:r>
          </a:p>
          <a:p>
            <a:endParaRPr lang="en-US" altLang="zh-CN" dirty="0"/>
          </a:p>
          <a:p>
            <a:endParaRPr lang="en-US" altLang="zh-CN" kern="1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6A005-F8C6-4EC4-B891-F56622B2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D5A17-3153-4A95-988E-B577C14000F1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2CAE06C-DBD8-4626-A0F1-E505EA19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开发经验教训</a:t>
            </a:r>
          </a:p>
        </p:txBody>
      </p:sp>
    </p:spTree>
    <p:extLst>
      <p:ext uri="{BB962C8B-B14F-4D97-AF65-F5344CB8AC3E}">
        <p14:creationId xmlns:p14="http://schemas.microsoft.com/office/powerpoint/2010/main" val="1139623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产品内容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>
              <a:solidFill>
                <a:srgbClr val="B5B5B6"/>
              </a:solidFill>
              <a:highlight>
                <a:srgbClr val="C9151E"/>
              </a:highlight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C9151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成员贡献与分工</a:t>
            </a:r>
          </a:p>
        </p:txBody>
      </p:sp>
    </p:spTree>
    <p:extLst>
      <p:ext uri="{BB962C8B-B14F-4D97-AF65-F5344CB8AC3E}">
        <p14:creationId xmlns:p14="http://schemas.microsoft.com/office/powerpoint/2010/main" val="1916269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成员贡献与分工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948862525"/>
              </p:ext>
            </p:extLst>
          </p:nvPr>
        </p:nvGraphicFramePr>
        <p:xfrm>
          <a:off x="609600" y="1780249"/>
          <a:ext cx="8256588" cy="46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id="{03E9A8AB-1BAC-4497-BAB9-6ADCC732EE72}"/>
              </a:ext>
            </a:extLst>
          </p:cNvPr>
          <p:cNvSpPr/>
          <p:nvPr/>
        </p:nvSpPr>
        <p:spPr>
          <a:xfrm>
            <a:off x="6817360" y="2636520"/>
            <a:ext cx="1183640" cy="482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50%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D8CA63E-F4A2-407F-8AB4-7DA74E4871EB}"/>
              </a:ext>
            </a:extLst>
          </p:cNvPr>
          <p:cNvSpPr/>
          <p:nvPr/>
        </p:nvSpPr>
        <p:spPr>
          <a:xfrm>
            <a:off x="6901779" y="5021385"/>
            <a:ext cx="1183640" cy="482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361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56405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A9226B-4D42-4EB5-8EB4-7B182388E4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indent="266700"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该电子商城系统旨在为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商家和消费者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提供一个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直观、易用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的购物平台，通过该平台销售商品和宣传品牌，消费者通过该平台购买商品，享受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更便捷的购物体验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在该电子商城系统中，商家可以上传和管理商品信息、进行销售统计、订单管理和客户管理等功能，消费者则可以通过购物车等功能方便地购买商品。</a:t>
            </a:r>
            <a:endParaRPr lang="en-US" altLang="zh-CN" sz="24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本系统的目标是提供一个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用户体验良好、商家易于管理的电商平台，以实现系统商业化运作和持续增长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7432DB-A681-4707-A13B-D954C191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产品概要说明</a:t>
            </a:r>
          </a:p>
        </p:txBody>
      </p:sp>
    </p:spTree>
    <p:extLst>
      <p:ext uri="{BB962C8B-B14F-4D97-AF65-F5344CB8AC3E}">
        <p14:creationId xmlns:p14="http://schemas.microsoft.com/office/powerpoint/2010/main" val="21900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98A21B-58B3-40A1-A083-09B2BCB8D6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本系统的产品用户包括商家和消费者。</a:t>
            </a:r>
            <a:endParaRPr lang="en-US" altLang="zh-CN" sz="1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商家是系统的提供者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，他们通过该平台发布商品信息并销售商品，通过该平台增加销售渠道和宣传曝光度来扩大业务影响和盈利水平。</a:t>
            </a:r>
            <a:endParaRPr lang="en-US" altLang="zh-CN" sz="1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en-US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消费者则是系统的使用者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，通过该平台购买商品、付款、跟踪订单等进行网上购物。</a:t>
            </a:r>
            <a:endParaRPr lang="en-US" altLang="zh-CN" sz="18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因此，该系统需要满足商家和消费者的不同需求，为其提供便利、快捷、安全的使用体验，增强商家和消费者之间的沟通和信任，达到互利互惠的共赢局面。在系统需求分析文档中，就针对商家和消费者的需求分别列出了相应的需求和特性，明确了各个用户在该电子商城系统中所需的具体功能和实现要求，以提高产品的实用性和用户满意度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E75FCE-05BA-4235-81C8-2DC5F6BD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产品用户定位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CEAEC0-B186-42BC-ABF1-9F8EC367C5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49" y="2115793"/>
            <a:ext cx="334451" cy="3344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FB3744-4E71-4336-BD39-77EC53BDC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2071758"/>
            <a:ext cx="422522" cy="4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8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8590BCC-98C4-4E02-B723-081AA0629A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4027" y="1685678"/>
            <a:ext cx="6231112" cy="4921498"/>
          </a:xfrm>
        </p:spPr>
        <p:txBody>
          <a:bodyPr>
            <a:normAutofit fontScale="92500" lnSpcReduction="20000"/>
          </a:bodyPr>
          <a:lstStyle/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该流程图是该电子商城系统的主要业务流程图，展示了消费者浏览和选择商品、加入购物车、结算支付和商家发货等流程。具体流程及相关功能如下所示：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消费者进入商城首页，选择商品类目；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根据需求，在商品页面进行筛选和详情查看；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选择商品后，加入购物车，随时查看购物车中商品；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在购物车中结算购物车，输入订单信息并确认支付；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订单信息提交成功后，通知平台管理员审核订单；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管理员审核订单通过后，通知商家发货；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商家根据订单发货，并通过系统进行物流跟踪；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用户收到货物并确认交易完成。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该流程图可快速展示电子商城系统的主要业务流程和逻辑，便于用户理解和对系统进行需求分析。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4A52E8B-77EC-42C4-A077-BF2517B6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产品总体业务流程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793267-0DC0-4D58-8B63-FE5574062D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3060" y="1685678"/>
            <a:ext cx="1035050" cy="468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6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BCD67DC-C8D1-4AB7-A342-2B14D7D9B3A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50201451"/>
              </p:ext>
            </p:extLst>
          </p:nvPr>
        </p:nvGraphicFramePr>
        <p:xfrm>
          <a:off x="364563" y="1822938"/>
          <a:ext cx="5344574" cy="1849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287">
                  <a:extLst>
                    <a:ext uri="{9D8B030D-6E8A-4147-A177-3AD203B41FA5}">
                      <a16:colId xmlns:a16="http://schemas.microsoft.com/office/drawing/2014/main" val="2278965746"/>
                    </a:ext>
                  </a:extLst>
                </a:gridCol>
                <a:gridCol w="2672287">
                  <a:extLst>
                    <a:ext uri="{9D8B030D-6E8A-4147-A177-3AD203B41FA5}">
                      <a16:colId xmlns:a16="http://schemas.microsoft.com/office/drawing/2014/main" val="1926127337"/>
                    </a:ext>
                  </a:extLst>
                </a:gridCol>
              </a:tblGrid>
              <a:tr h="352660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功能模块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76200" marB="7620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功能点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76200" marB="76200" anchor="ctr"/>
                </a:tc>
                <a:extLst>
                  <a:ext uri="{0D108BD9-81ED-4DB2-BD59-A6C34878D82A}">
                    <a16:rowId xmlns:a16="http://schemas.microsoft.com/office/drawing/2014/main" val="3884269673"/>
                  </a:ext>
                </a:extLst>
              </a:tr>
              <a:tr h="249442">
                <a:tc row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商品管理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商品添加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753598393"/>
                  </a:ext>
                </a:extLst>
              </a:tr>
              <a:tr h="249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商品编辑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738639602"/>
                  </a:ext>
                </a:extLst>
              </a:tr>
              <a:tr h="249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商品删除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544116084"/>
                  </a:ext>
                </a:extLst>
              </a:tr>
              <a:tr h="249442">
                <a:tc row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商品分类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商品分类添加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635403596"/>
                  </a:ext>
                </a:extLst>
              </a:tr>
              <a:tr h="249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商品分类编辑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407884785"/>
                  </a:ext>
                </a:extLst>
              </a:tr>
              <a:tr h="2494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 dirty="0">
                          <a:effectLst/>
                        </a:rPr>
                        <a:t>商品分类删除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834815657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BDD8C39B-AA56-40E3-8757-525CD3E1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产品功能点清单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E5F4AF7-3FD5-4E0C-921B-097BAECF8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64945"/>
              </p:ext>
            </p:extLst>
          </p:nvPr>
        </p:nvGraphicFramePr>
        <p:xfrm>
          <a:off x="364564" y="3672252"/>
          <a:ext cx="5344574" cy="2650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2287">
                  <a:extLst>
                    <a:ext uri="{9D8B030D-6E8A-4147-A177-3AD203B41FA5}">
                      <a16:colId xmlns:a16="http://schemas.microsoft.com/office/drawing/2014/main" val="2077028171"/>
                    </a:ext>
                  </a:extLst>
                </a:gridCol>
                <a:gridCol w="2672287">
                  <a:extLst>
                    <a:ext uri="{9D8B030D-6E8A-4147-A177-3AD203B41FA5}">
                      <a16:colId xmlns:a16="http://schemas.microsoft.com/office/drawing/2014/main" val="2545699912"/>
                    </a:ext>
                  </a:extLst>
                </a:gridCol>
              </a:tblGrid>
              <a:tr h="29448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050" kern="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 dirty="0">
                          <a:effectLst/>
                        </a:rPr>
                        <a:t>商品分类显示和维护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932920430"/>
                  </a:ext>
                </a:extLst>
              </a:tr>
              <a:tr h="294488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订单管理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订单添加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903519467"/>
                  </a:ext>
                </a:extLst>
              </a:tr>
              <a:tr h="294488">
                <a:tc rowSpan="4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用户管理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用户注册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904670868"/>
                  </a:ext>
                </a:extLst>
              </a:tr>
              <a:tr h="294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用户登录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135659781"/>
                  </a:ext>
                </a:extLst>
              </a:tr>
              <a:tr h="294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个人信息管理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337834541"/>
                  </a:ext>
                </a:extLst>
              </a:tr>
              <a:tr h="294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管理员对用户的管理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523057468"/>
                  </a:ext>
                </a:extLst>
              </a:tr>
              <a:tr h="294488">
                <a:tc rowSpan="3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购物车管理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购物车添加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167021056"/>
                  </a:ext>
                </a:extLst>
              </a:tr>
              <a:tr h="294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>
                          <a:effectLst/>
                        </a:rPr>
                        <a:t>购物车修改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33654872"/>
                  </a:ext>
                </a:extLst>
              </a:tr>
              <a:tr h="294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zh-CN" sz="1050" kern="0" dirty="0">
                          <a:effectLst/>
                        </a:rPr>
                        <a:t>购物车删除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928605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88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56D2AF-21B0-4EE7-8186-D56A4BDE4C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本系统的设计目标是提供一个完整的购物体验，包括商品浏览、下单、付款、发货等流程。</a:t>
            </a:r>
            <a:endParaRPr lang="en-US" altLang="zh-CN" sz="1800" kern="100" dirty="0">
              <a:solidFill>
                <a:srgbClr val="393939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系统的前端使用</a:t>
            </a:r>
            <a:r>
              <a:rPr lang="en-US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Vue</a:t>
            </a:r>
            <a:r>
              <a:rPr lang="zh-CN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框架实现，后端使用</a:t>
            </a:r>
            <a:r>
              <a:rPr lang="en-US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Spring Boot</a:t>
            </a:r>
            <a:r>
              <a:rPr lang="zh-CN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框架实现。系统主要功能包括商品管理、商品分类、订单管理、用户管理（分管理员和普通用户）、购物车管理等。</a:t>
            </a:r>
            <a:endParaRPr lang="en-US" altLang="zh-CN" sz="1800" kern="100" dirty="0">
              <a:solidFill>
                <a:srgbClr val="393939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在这个系统中，管理员可以管理商品和订单，普通用户可以注册、登录、查看商品并下单，购物车可以方便用户暂存购物商品。</a:t>
            </a:r>
            <a:endParaRPr lang="en-US" altLang="zh-CN" sz="1800" kern="100" dirty="0">
              <a:solidFill>
                <a:srgbClr val="393939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系统实现了基本的商品库存管理，商品分类管理和订单管理，且支持用户通过前台下单并在后台管理系统中查看订单状态。</a:t>
            </a:r>
            <a:endParaRPr lang="en-US" altLang="zh-CN" sz="1800" kern="100" dirty="0">
              <a:solidFill>
                <a:srgbClr val="393939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zh-CN" sz="1800" kern="100" dirty="0">
                <a:solidFill>
                  <a:srgbClr val="393939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整个系统致力于提供一个简单易用、高效实用的电子商城平台，帮助商家更好地提供商品服务，圆满完成交易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F3A3A8-6644-443E-9160-D2964B41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系统目标</a:t>
            </a:r>
          </a:p>
        </p:txBody>
      </p:sp>
    </p:spTree>
    <p:extLst>
      <p:ext uri="{BB962C8B-B14F-4D97-AF65-F5344CB8AC3E}">
        <p14:creationId xmlns:p14="http://schemas.microsoft.com/office/powerpoint/2010/main" val="413246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solidFill>
                  <a:srgbClr val="C9151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solidFill>
                <a:srgbClr val="C9151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B5B5B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产品内容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rgbClr val="C8161E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dirty="0">
              <a:solidFill>
                <a:srgbClr val="FF0000"/>
              </a:solidFill>
              <a:highlight>
                <a:srgbClr val="C9151E"/>
              </a:highlight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软件架构与关键技术</a:t>
            </a:r>
          </a:p>
        </p:txBody>
      </p: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创新点</a:t>
            </a:r>
          </a:p>
        </p:txBody>
      </p: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经验教训</a:t>
            </a:r>
          </a:p>
        </p:txBody>
      </p: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成员贡献与分工</a:t>
            </a:r>
          </a:p>
        </p:txBody>
      </p:sp>
    </p:spTree>
    <p:extLst>
      <p:ext uri="{BB962C8B-B14F-4D97-AF65-F5344CB8AC3E}">
        <p14:creationId xmlns:p14="http://schemas.microsoft.com/office/powerpoint/2010/main" val="748434342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1865</TotalTime>
  <Words>3290</Words>
  <Application>Microsoft Office PowerPoint</Application>
  <PresentationFormat>全屏显示(4:3)</PresentationFormat>
  <Paragraphs>435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-apple-system</vt:lpstr>
      <vt:lpstr>Inter</vt:lpstr>
      <vt:lpstr>SF Pro Display</vt:lpstr>
      <vt:lpstr>等线</vt:lpstr>
      <vt:lpstr>等线 Light</vt:lpstr>
      <vt:lpstr>微软雅黑</vt:lpstr>
      <vt:lpstr>Arial</vt:lpstr>
      <vt:lpstr>Calibri</vt:lpstr>
      <vt:lpstr>2016-VI主题</vt:lpstr>
      <vt:lpstr>电子商城项目答辩</vt:lpstr>
      <vt:lpstr>目录 Contents</vt:lpstr>
      <vt:lpstr>目录 Contents</vt:lpstr>
      <vt:lpstr>产品概要说明</vt:lpstr>
      <vt:lpstr>产品用户定位</vt:lpstr>
      <vt:lpstr>产品总体业务流程</vt:lpstr>
      <vt:lpstr>产品功能点清单</vt:lpstr>
      <vt:lpstr>系统目标</vt:lpstr>
      <vt:lpstr>目录 Contents</vt:lpstr>
      <vt:lpstr>模块划分</vt:lpstr>
      <vt:lpstr>程序结构图示</vt:lpstr>
      <vt:lpstr>模块处理逻辑—以购物车管理模块为例</vt:lpstr>
      <vt:lpstr>外部接口</vt:lpstr>
      <vt:lpstr>接口效果</vt:lpstr>
      <vt:lpstr>信息流图</vt:lpstr>
      <vt:lpstr>控制流图</vt:lpstr>
      <vt:lpstr>UML图建模</vt:lpstr>
      <vt:lpstr>UML图建模</vt:lpstr>
      <vt:lpstr>UML图建模</vt:lpstr>
      <vt:lpstr>数据库设计</vt:lpstr>
      <vt:lpstr>软件设计约束与限制</vt:lpstr>
      <vt:lpstr>软件性能报告</vt:lpstr>
      <vt:lpstr>软件测试内容</vt:lpstr>
      <vt:lpstr>目录 Contents</vt:lpstr>
      <vt:lpstr>大模型辅助开发</vt:lpstr>
      <vt:lpstr>大模型的应用及效果</vt:lpstr>
      <vt:lpstr>大模型开发内容</vt:lpstr>
      <vt:lpstr>大模型开发内容</vt:lpstr>
      <vt:lpstr>技术架构创新</vt:lpstr>
      <vt:lpstr>技术架构创新</vt:lpstr>
      <vt:lpstr>目录 Contents</vt:lpstr>
      <vt:lpstr>开发经验教训</vt:lpstr>
      <vt:lpstr>目录 Contents</vt:lpstr>
      <vt:lpstr>成员贡献与分工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jiayi liu</cp:lastModifiedBy>
  <cp:revision>91</cp:revision>
  <dcterms:created xsi:type="dcterms:W3CDTF">2016-01-21T16:32:22Z</dcterms:created>
  <dcterms:modified xsi:type="dcterms:W3CDTF">2024-06-20T09:19:57Z</dcterms:modified>
</cp:coreProperties>
</file>