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79"/>
  </p:notesMasterIdLst>
  <p:sldIdLst>
    <p:sldId id="256" r:id="rId2"/>
    <p:sldId id="257" r:id="rId3"/>
    <p:sldId id="258" r:id="rId4"/>
    <p:sldId id="259" r:id="rId5"/>
    <p:sldId id="261" r:id="rId6"/>
    <p:sldId id="262" r:id="rId7"/>
    <p:sldId id="265"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0" r:id="rId23"/>
    <p:sldId id="278" r:id="rId24"/>
    <p:sldId id="279" r:id="rId25"/>
    <p:sldId id="280" r:id="rId26"/>
    <p:sldId id="281" r:id="rId27"/>
    <p:sldId id="282" r:id="rId28"/>
    <p:sldId id="283" r:id="rId29"/>
    <p:sldId id="284" r:id="rId30"/>
    <p:sldId id="285" r:id="rId31"/>
    <p:sldId id="289" r:id="rId32"/>
    <p:sldId id="286" r:id="rId33"/>
    <p:sldId id="287" r:id="rId34"/>
    <p:sldId id="288" r:id="rId35"/>
    <p:sldId id="290" r:id="rId36"/>
    <p:sldId id="291" r:id="rId37"/>
    <p:sldId id="292" r:id="rId38"/>
    <p:sldId id="293" r:id="rId39"/>
    <p:sldId id="294" r:id="rId40"/>
    <p:sldId id="295" r:id="rId41"/>
    <p:sldId id="296" r:id="rId42"/>
    <p:sldId id="307" r:id="rId43"/>
    <p:sldId id="297" r:id="rId44"/>
    <p:sldId id="298" r:id="rId45"/>
    <p:sldId id="299" r:id="rId46"/>
    <p:sldId id="300" r:id="rId47"/>
    <p:sldId id="301" r:id="rId48"/>
    <p:sldId id="302" r:id="rId49"/>
    <p:sldId id="303" r:id="rId50"/>
    <p:sldId id="304" r:id="rId51"/>
    <p:sldId id="305" r:id="rId52"/>
    <p:sldId id="306" r:id="rId53"/>
    <p:sldId id="308" r:id="rId54"/>
    <p:sldId id="309" r:id="rId55"/>
    <p:sldId id="312" r:id="rId56"/>
    <p:sldId id="313" r:id="rId57"/>
    <p:sldId id="314" r:id="rId58"/>
    <p:sldId id="315" r:id="rId59"/>
    <p:sldId id="310" r:id="rId60"/>
    <p:sldId id="311" r:id="rId61"/>
    <p:sldId id="319" r:id="rId62"/>
    <p:sldId id="320" r:id="rId63"/>
    <p:sldId id="317" r:id="rId64"/>
    <p:sldId id="316" r:id="rId65"/>
    <p:sldId id="321" r:id="rId66"/>
    <p:sldId id="318" r:id="rId67"/>
    <p:sldId id="322" r:id="rId68"/>
    <p:sldId id="323" r:id="rId69"/>
    <p:sldId id="324" r:id="rId70"/>
    <p:sldId id="325" r:id="rId71"/>
    <p:sldId id="326" r:id="rId72"/>
    <p:sldId id="327" r:id="rId73"/>
    <p:sldId id="328" r:id="rId74"/>
    <p:sldId id="329" r:id="rId75"/>
    <p:sldId id="330" r:id="rId76"/>
    <p:sldId id="331" r:id="rId77"/>
    <p:sldId id="332"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CB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60" autoAdjust="0"/>
  </p:normalViewPr>
  <p:slideViewPr>
    <p:cSldViewPr snapToGrid="0">
      <p:cViewPr varScale="1">
        <p:scale>
          <a:sx n="152" d="100"/>
          <a:sy n="152" d="100"/>
        </p:scale>
        <p:origin x="61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10877-06CF-40D6-B920-0B68B1713F91}" type="datetimeFigureOut">
              <a:rPr lang="zh-CN" altLang="en-US" smtClean="0"/>
              <a:t>2022/10/25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C8F50-5CF2-4DB0-9E35-0E89ED6E0F65}" type="slidenum">
              <a:rPr lang="zh-CN" altLang="en-US" smtClean="0"/>
              <a:t>‹#›</a:t>
            </a:fld>
            <a:endParaRPr lang="zh-CN" altLang="en-US"/>
          </a:p>
        </p:txBody>
      </p:sp>
    </p:spTree>
    <p:extLst>
      <p:ext uri="{BB962C8B-B14F-4D97-AF65-F5344CB8AC3E}">
        <p14:creationId xmlns:p14="http://schemas.microsoft.com/office/powerpoint/2010/main" val="313498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DC8F50-5CF2-4DB0-9E35-0E89ED6E0F65}" type="slidenum">
              <a:rPr lang="zh-CN" altLang="en-US" smtClean="0"/>
              <a:t>69</a:t>
            </a:fld>
            <a:endParaRPr lang="zh-CN" altLang="en-US"/>
          </a:p>
        </p:txBody>
      </p:sp>
    </p:spTree>
    <p:extLst>
      <p:ext uri="{BB962C8B-B14F-4D97-AF65-F5344CB8AC3E}">
        <p14:creationId xmlns:p14="http://schemas.microsoft.com/office/powerpoint/2010/main" val="303559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381602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284644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D135DE-DCD6-4538-A027-4382D1B5D4B2}"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819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34023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D135DE-DCD6-4538-A027-4382D1B5D4B2}"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364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2745360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1762541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264422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203977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334885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83077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12014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429361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201589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31846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6B6D43C-2E44-4099-8953-27D5E443EC16}" type="datetimeFigureOut">
              <a:rPr lang="zh-CN" altLang="en-US" smtClean="0"/>
              <a:t>2022/10/25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392165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B6D43C-2E44-4099-8953-27D5E443EC16}" type="datetimeFigureOut">
              <a:rPr lang="zh-CN" altLang="en-US" smtClean="0"/>
              <a:t>2022/10/25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D135DE-DCD6-4538-A027-4382D1B5D4B2}" type="slidenum">
              <a:rPr lang="zh-CN" altLang="en-US" smtClean="0"/>
              <a:t>‹#›</a:t>
            </a:fld>
            <a:endParaRPr lang="zh-CN" altLang="en-US"/>
          </a:p>
        </p:txBody>
      </p:sp>
    </p:spTree>
    <p:extLst>
      <p:ext uri="{BB962C8B-B14F-4D97-AF65-F5344CB8AC3E}">
        <p14:creationId xmlns:p14="http://schemas.microsoft.com/office/powerpoint/2010/main" val="184780648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david-luge.cn/2022/09/29/Interview/%E8%B7%A8%E5%A4%8D%E4%BD%8D%E5%9F%9F%E5%B0%8F%E7%BB%9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78FE7-C508-4DA2-97FF-BF45F51CBD0E}"/>
              </a:ext>
            </a:extLst>
          </p:cNvPr>
          <p:cNvSpPr>
            <a:spLocks noGrp="1"/>
          </p:cNvSpPr>
          <p:nvPr>
            <p:ph type="ctrTitle"/>
          </p:nvPr>
        </p:nvSpPr>
        <p:spPr>
          <a:xfrm>
            <a:off x="3672714" y="2309124"/>
            <a:ext cx="4569412" cy="844207"/>
          </a:xfrm>
        </p:spPr>
        <p:txBody>
          <a:bodyPr>
            <a:normAutofit fontScale="90000"/>
          </a:bodyPr>
          <a:lstStyle/>
          <a:p>
            <a:r>
              <a:rPr lang="zh-CN" altLang="en-US" dirty="0">
                <a:latin typeface="宋体" panose="02010600030101010101" pitchFamily="2" charset="-122"/>
                <a:ea typeface="宋体" panose="02010600030101010101" pitchFamily="2" charset="-122"/>
              </a:rPr>
              <a:t>亚稳态与跨时钟</a:t>
            </a:r>
          </a:p>
        </p:txBody>
      </p:sp>
      <p:sp>
        <p:nvSpPr>
          <p:cNvPr id="3" name="副标题 2">
            <a:extLst>
              <a:ext uri="{FF2B5EF4-FFF2-40B4-BE49-F238E27FC236}">
                <a16:creationId xmlns:a16="http://schemas.microsoft.com/office/drawing/2014/main" id="{15E50F2D-3146-4249-86C8-B51B5C3C32A8}"/>
              </a:ext>
            </a:extLst>
          </p:cNvPr>
          <p:cNvSpPr>
            <a:spLocks noGrp="1"/>
          </p:cNvSpPr>
          <p:nvPr>
            <p:ph type="subTitle" idx="1"/>
          </p:nvPr>
        </p:nvSpPr>
        <p:spPr>
          <a:xfrm>
            <a:off x="8242126" y="4777379"/>
            <a:ext cx="3262486" cy="583761"/>
          </a:xfrm>
        </p:spPr>
        <p:txBody>
          <a:bodyPr/>
          <a:lstStyle/>
          <a:p>
            <a:r>
              <a:rPr lang="zh-CN" altLang="en-US" dirty="0">
                <a:latin typeface="宋体" panose="02010600030101010101" pitchFamily="2" charset="-122"/>
                <a:ea typeface="宋体" panose="02010600030101010101" pitchFamily="2" charset="-122"/>
              </a:rPr>
              <a:t>主讲人：吴林安</a:t>
            </a:r>
          </a:p>
        </p:txBody>
      </p:sp>
    </p:spTree>
    <p:extLst>
      <p:ext uri="{BB962C8B-B14F-4D97-AF65-F5344CB8AC3E}">
        <p14:creationId xmlns:p14="http://schemas.microsoft.com/office/powerpoint/2010/main" val="98825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4C700-C14F-4F80-B144-4672A2DBEA8F}"/>
              </a:ext>
            </a:extLst>
          </p:cNvPr>
          <p:cNvSpPr>
            <a:spLocks noGrp="1"/>
          </p:cNvSpPr>
          <p:nvPr>
            <p:ph type="title"/>
          </p:nvPr>
        </p:nvSpPr>
        <p:spPr>
          <a:xfrm>
            <a:off x="1640156" y="576485"/>
            <a:ext cx="8911687" cy="1280890"/>
          </a:xfrm>
        </p:spPr>
        <p:txBody>
          <a:bodyPr/>
          <a:lstStyle/>
          <a:p>
            <a:r>
              <a:rPr lang="zh-CN" altLang="en-US" dirty="0">
                <a:latin typeface="宋体" panose="02010600030101010101" pitchFamily="2" charset="-122"/>
                <a:ea typeface="宋体" panose="02010600030101010101" pitchFamily="2" charset="-122"/>
              </a:rPr>
              <a:t>锁存器（</a:t>
            </a:r>
            <a:r>
              <a:rPr lang="en-US" altLang="zh-CN" dirty="0">
                <a:latin typeface="宋体" panose="02010600030101010101" pitchFamily="2" charset="-122"/>
                <a:ea typeface="宋体" panose="02010600030101010101" pitchFamily="2" charset="-122"/>
              </a:rPr>
              <a:t>latch</a:t>
            </a:r>
            <a:r>
              <a:rPr lang="zh-CN" altLang="en-US" dirty="0">
                <a:latin typeface="宋体" panose="02010600030101010101" pitchFamily="2" charset="-122"/>
                <a:ea typeface="宋体" panose="02010600030101010101" pitchFamily="2" charset="-122"/>
              </a:rPr>
              <a:t>）</a:t>
            </a:r>
          </a:p>
        </p:txBody>
      </p:sp>
      <p:pic>
        <p:nvPicPr>
          <p:cNvPr id="5" name="图片 4">
            <a:extLst>
              <a:ext uri="{FF2B5EF4-FFF2-40B4-BE49-F238E27FC236}">
                <a16:creationId xmlns:a16="http://schemas.microsoft.com/office/drawing/2014/main" id="{02976030-51C2-438A-872E-6A977A2BDD94}"/>
              </a:ext>
            </a:extLst>
          </p:cNvPr>
          <p:cNvPicPr>
            <a:picLocks noChangeAspect="1"/>
          </p:cNvPicPr>
          <p:nvPr/>
        </p:nvPicPr>
        <p:blipFill>
          <a:blip r:embed="rId2"/>
          <a:stretch>
            <a:fillRect/>
          </a:stretch>
        </p:blipFill>
        <p:spPr>
          <a:xfrm>
            <a:off x="1332871" y="1690687"/>
            <a:ext cx="3239536" cy="1833563"/>
          </a:xfrm>
          <a:prstGeom prst="rect">
            <a:avLst/>
          </a:prstGeom>
        </p:spPr>
      </p:pic>
      <p:pic>
        <p:nvPicPr>
          <p:cNvPr id="7" name="图片 6">
            <a:extLst>
              <a:ext uri="{FF2B5EF4-FFF2-40B4-BE49-F238E27FC236}">
                <a16:creationId xmlns:a16="http://schemas.microsoft.com/office/drawing/2014/main" id="{4B73A3FE-A093-4FBF-9370-46C1D5D81A30}"/>
              </a:ext>
            </a:extLst>
          </p:cNvPr>
          <p:cNvPicPr>
            <a:picLocks noChangeAspect="1"/>
          </p:cNvPicPr>
          <p:nvPr/>
        </p:nvPicPr>
        <p:blipFill>
          <a:blip r:embed="rId3"/>
          <a:stretch>
            <a:fillRect/>
          </a:stretch>
        </p:blipFill>
        <p:spPr>
          <a:xfrm>
            <a:off x="5077232" y="1857375"/>
            <a:ext cx="6514286" cy="1304762"/>
          </a:xfrm>
          <a:prstGeom prst="rect">
            <a:avLst/>
          </a:prstGeom>
        </p:spPr>
      </p:pic>
      <p:sp>
        <p:nvSpPr>
          <p:cNvPr id="8" name="标题 1">
            <a:extLst>
              <a:ext uri="{FF2B5EF4-FFF2-40B4-BE49-F238E27FC236}">
                <a16:creationId xmlns:a16="http://schemas.microsoft.com/office/drawing/2014/main" id="{3D671DDD-5BD3-4324-AE90-81136526FD3E}"/>
              </a:ext>
            </a:extLst>
          </p:cNvPr>
          <p:cNvSpPr txBox="1">
            <a:spLocks/>
          </p:cNvSpPr>
          <p:nvPr/>
        </p:nvSpPr>
        <p:spPr>
          <a:xfrm>
            <a:off x="1640155" y="534358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600" dirty="0">
                <a:latin typeface="宋体" panose="02010600030101010101" pitchFamily="2" charset="-122"/>
                <a:ea typeface="宋体" panose="02010600030101010101" pitchFamily="2" charset="-122"/>
              </a:rPr>
              <a:t>   问题：那么同样起电开关作用的</a:t>
            </a:r>
            <a:r>
              <a:rPr lang="en-US" altLang="zh-CN" sz="1600" dirty="0">
                <a:latin typeface="宋体" panose="02010600030101010101" pitchFamily="2" charset="-122"/>
                <a:ea typeface="宋体" panose="02010600030101010101" pitchFamily="2" charset="-122"/>
              </a:rPr>
              <a:t>MOS</a:t>
            </a:r>
            <a:r>
              <a:rPr lang="zh-CN" altLang="en-US" sz="1600" dirty="0">
                <a:latin typeface="宋体" panose="02010600030101010101" pitchFamily="2" charset="-122"/>
                <a:ea typeface="宋体" panose="02010600030101010101" pitchFamily="2" charset="-122"/>
              </a:rPr>
              <a:t>管与传输门能否作为锁存器的内部结构呢？</a:t>
            </a:r>
            <a:r>
              <a:rPr lang="en-US" altLang="zh-CN" sz="1600" dirty="0">
                <a:latin typeface="宋体" panose="02010600030101010101" pitchFamily="2" charset="-122"/>
                <a:ea typeface="宋体" panose="02010600030101010101" pitchFamily="2" charset="-122"/>
              </a:rPr>
              <a:t>     </a:t>
            </a:r>
            <a:endParaRPr lang="zh-CN" altLang="en-US" sz="1600" dirty="0">
              <a:latin typeface="宋体" panose="02010600030101010101" pitchFamily="2" charset="-122"/>
              <a:ea typeface="宋体" panose="02010600030101010101" pitchFamily="2" charset="-122"/>
            </a:endParaRPr>
          </a:p>
        </p:txBody>
      </p:sp>
      <p:sp>
        <p:nvSpPr>
          <p:cNvPr id="9" name="标题 1">
            <a:extLst>
              <a:ext uri="{FF2B5EF4-FFF2-40B4-BE49-F238E27FC236}">
                <a16:creationId xmlns:a16="http://schemas.microsoft.com/office/drawing/2014/main" id="{A23FD4D6-312F-425F-A0E2-9E21E163DA1D}"/>
              </a:ext>
            </a:extLst>
          </p:cNvPr>
          <p:cNvSpPr txBox="1">
            <a:spLocks/>
          </p:cNvSpPr>
          <p:nvPr/>
        </p:nvSpPr>
        <p:spPr>
          <a:xfrm>
            <a:off x="1652856" y="403882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600" dirty="0">
                <a:latin typeface="宋体" panose="02010600030101010101" pitchFamily="2" charset="-122"/>
                <a:ea typeface="宋体" panose="02010600030101010101" pitchFamily="2" charset="-122"/>
              </a:rPr>
              <a:t>   从波形上看，锁存器在时钟信号高电平时透明传输，在低电平时维持上一个相邻下降沿前的输入信号不变</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     </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90302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CE078-FDB6-4DAA-9CC0-C417C9103305}"/>
              </a:ext>
            </a:extLst>
          </p:cNvPr>
          <p:cNvSpPr>
            <a:spLocks noGrp="1"/>
          </p:cNvSpPr>
          <p:nvPr>
            <p:ph type="title"/>
          </p:nvPr>
        </p:nvSpPr>
        <p:spPr>
          <a:xfrm>
            <a:off x="1905001" y="624110"/>
            <a:ext cx="9599612" cy="1280890"/>
          </a:xfrm>
        </p:spPr>
        <p:txBody>
          <a:bodyPr/>
          <a:lstStyle/>
          <a:p>
            <a:r>
              <a:rPr lang="zh-CN" altLang="en-US" dirty="0">
                <a:latin typeface="宋体" panose="02010600030101010101" pitchFamily="2" charset="-122"/>
                <a:ea typeface="宋体" panose="02010600030101010101" pitchFamily="2" charset="-122"/>
              </a:rPr>
              <a:t>晶体管</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传输门      </a:t>
            </a:r>
            <a:r>
              <a:rPr lang="en-US" altLang="zh-CN" dirty="0">
                <a:latin typeface="宋体" panose="02010600030101010101" pitchFamily="2" charset="-122"/>
                <a:ea typeface="宋体" panose="02010600030101010101" pitchFamily="2" charset="-122"/>
              </a:rPr>
              <a:t>VS     </a:t>
            </a:r>
            <a:r>
              <a:rPr lang="zh-CN" altLang="en-US" dirty="0">
                <a:latin typeface="宋体" panose="02010600030101010101" pitchFamily="2" charset="-122"/>
                <a:ea typeface="宋体" panose="02010600030101010101" pitchFamily="2" charset="-122"/>
              </a:rPr>
              <a:t>双稳态反馈结构</a:t>
            </a:r>
          </a:p>
        </p:txBody>
      </p:sp>
      <p:pic>
        <p:nvPicPr>
          <p:cNvPr id="5" name="图片 4">
            <a:extLst>
              <a:ext uri="{FF2B5EF4-FFF2-40B4-BE49-F238E27FC236}">
                <a16:creationId xmlns:a16="http://schemas.microsoft.com/office/drawing/2014/main" id="{8016489D-F5D4-424E-9C65-744DF53FDCC1}"/>
              </a:ext>
            </a:extLst>
          </p:cNvPr>
          <p:cNvPicPr>
            <a:picLocks noChangeAspect="1"/>
          </p:cNvPicPr>
          <p:nvPr/>
        </p:nvPicPr>
        <p:blipFill>
          <a:blip r:embed="rId2"/>
          <a:stretch>
            <a:fillRect/>
          </a:stretch>
        </p:blipFill>
        <p:spPr>
          <a:xfrm>
            <a:off x="2247901" y="1460500"/>
            <a:ext cx="2038350" cy="1000125"/>
          </a:xfrm>
          <a:prstGeom prst="rect">
            <a:avLst/>
          </a:prstGeom>
        </p:spPr>
      </p:pic>
      <p:sp>
        <p:nvSpPr>
          <p:cNvPr id="6" name="文本框 5">
            <a:extLst>
              <a:ext uri="{FF2B5EF4-FFF2-40B4-BE49-F238E27FC236}">
                <a16:creationId xmlns:a16="http://schemas.microsoft.com/office/drawing/2014/main" id="{571C6A48-71B9-4320-B933-677D66611399}"/>
              </a:ext>
            </a:extLst>
          </p:cNvPr>
          <p:cNvSpPr txBox="1"/>
          <p:nvPr/>
        </p:nvSpPr>
        <p:spPr>
          <a:xfrm>
            <a:off x="1225550" y="3287238"/>
            <a:ext cx="933450"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传输门</a:t>
            </a:r>
          </a:p>
        </p:txBody>
      </p:sp>
      <p:sp>
        <p:nvSpPr>
          <p:cNvPr id="7" name="文本框 6">
            <a:extLst>
              <a:ext uri="{FF2B5EF4-FFF2-40B4-BE49-F238E27FC236}">
                <a16:creationId xmlns:a16="http://schemas.microsoft.com/office/drawing/2014/main" id="{052ABE4A-AEE0-4FE8-885D-8CA775045F06}"/>
              </a:ext>
            </a:extLst>
          </p:cNvPr>
          <p:cNvSpPr txBox="1"/>
          <p:nvPr/>
        </p:nvSpPr>
        <p:spPr>
          <a:xfrm>
            <a:off x="4997450" y="1960562"/>
            <a:ext cx="329565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阈值效应     </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浮空问题</a:t>
            </a:r>
          </a:p>
        </p:txBody>
      </p:sp>
      <p:pic>
        <p:nvPicPr>
          <p:cNvPr id="10" name="图片 9">
            <a:extLst>
              <a:ext uri="{FF2B5EF4-FFF2-40B4-BE49-F238E27FC236}">
                <a16:creationId xmlns:a16="http://schemas.microsoft.com/office/drawing/2014/main" id="{428E1743-B2FD-46ED-A0D0-52847F22FD9D}"/>
              </a:ext>
            </a:extLst>
          </p:cNvPr>
          <p:cNvPicPr>
            <a:picLocks noChangeAspect="1"/>
          </p:cNvPicPr>
          <p:nvPr/>
        </p:nvPicPr>
        <p:blipFill>
          <a:blip r:embed="rId3"/>
          <a:stretch>
            <a:fillRect/>
          </a:stretch>
        </p:blipFill>
        <p:spPr>
          <a:xfrm>
            <a:off x="2247901" y="2690590"/>
            <a:ext cx="2038350" cy="1531851"/>
          </a:xfrm>
          <a:prstGeom prst="rect">
            <a:avLst/>
          </a:prstGeom>
        </p:spPr>
      </p:pic>
      <p:sp>
        <p:nvSpPr>
          <p:cNvPr id="11" name="文本框 10">
            <a:extLst>
              <a:ext uri="{FF2B5EF4-FFF2-40B4-BE49-F238E27FC236}">
                <a16:creationId xmlns:a16="http://schemas.microsoft.com/office/drawing/2014/main" id="{06CF3ADA-79F1-4BC4-AF23-D5C55E704D2B}"/>
              </a:ext>
            </a:extLst>
          </p:cNvPr>
          <p:cNvSpPr txBox="1"/>
          <p:nvPr/>
        </p:nvSpPr>
        <p:spPr>
          <a:xfrm>
            <a:off x="1181100" y="2112962"/>
            <a:ext cx="9334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NMOS</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03ED5275-3B46-4031-B3D9-AF52808BCF1F}"/>
              </a:ext>
            </a:extLst>
          </p:cNvPr>
          <p:cNvSpPr txBox="1"/>
          <p:nvPr/>
        </p:nvSpPr>
        <p:spPr>
          <a:xfrm>
            <a:off x="4997450" y="3287238"/>
            <a:ext cx="329565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                 浮空问题</a:t>
            </a:r>
          </a:p>
        </p:txBody>
      </p:sp>
      <p:sp>
        <p:nvSpPr>
          <p:cNvPr id="13" name="矩形 12">
            <a:extLst>
              <a:ext uri="{FF2B5EF4-FFF2-40B4-BE49-F238E27FC236}">
                <a16:creationId xmlns:a16="http://schemas.microsoft.com/office/drawing/2014/main" id="{8815C430-E747-4865-BB5A-18E91A4E2255}"/>
              </a:ext>
            </a:extLst>
          </p:cNvPr>
          <p:cNvSpPr/>
          <p:nvPr/>
        </p:nvSpPr>
        <p:spPr>
          <a:xfrm>
            <a:off x="6813550" y="1841500"/>
            <a:ext cx="1403350" cy="224155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E916C6CD-967D-43F4-B066-9D0410744AD7}"/>
              </a:ext>
            </a:extLst>
          </p:cNvPr>
          <p:cNvCxnSpPr>
            <a:cxnSpLocks/>
          </p:cNvCxnSpPr>
          <p:nvPr/>
        </p:nvCxnSpPr>
        <p:spPr>
          <a:xfrm>
            <a:off x="8496300" y="2690590"/>
            <a:ext cx="857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A720A82-FC33-47B5-A922-1BCF6F8AEB0D}"/>
              </a:ext>
            </a:extLst>
          </p:cNvPr>
          <p:cNvSpPr txBox="1"/>
          <p:nvPr/>
        </p:nvSpPr>
        <p:spPr>
          <a:xfrm>
            <a:off x="9661524" y="1823979"/>
            <a:ext cx="1936749" cy="233910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zh-CN" altLang="en-US" sz="16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对于没有反馈驱动的传输门或传输管结构，当钟控开关关断时，输出态将处于浮空状态，这段时间输出电平容易受到泄露电流的扰动而无法长时间保持下去</a:t>
            </a:r>
            <a:endPar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7014266A-C115-4C63-A6EF-2512186E0C5F}"/>
              </a:ext>
            </a:extLst>
          </p:cNvPr>
          <p:cNvSpPr txBox="1"/>
          <p:nvPr/>
        </p:nvSpPr>
        <p:spPr>
          <a:xfrm>
            <a:off x="793750" y="4866001"/>
            <a:ext cx="933450" cy="1323439"/>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具有双稳态反馈结构的锁存器</a:t>
            </a:r>
          </a:p>
        </p:txBody>
      </p:sp>
      <p:sp>
        <p:nvSpPr>
          <p:cNvPr id="21" name="文本框 20">
            <a:extLst>
              <a:ext uri="{FF2B5EF4-FFF2-40B4-BE49-F238E27FC236}">
                <a16:creationId xmlns:a16="http://schemas.microsoft.com/office/drawing/2014/main" id="{9AF3003A-7529-4310-85A9-A1CB960590B1}"/>
              </a:ext>
            </a:extLst>
          </p:cNvPr>
          <p:cNvSpPr txBox="1"/>
          <p:nvPr/>
        </p:nvSpPr>
        <p:spPr>
          <a:xfrm>
            <a:off x="4802252" y="5343054"/>
            <a:ext cx="329565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                 亚稳态问题</a:t>
            </a:r>
          </a:p>
        </p:txBody>
      </p:sp>
      <p:pic>
        <p:nvPicPr>
          <p:cNvPr id="25" name="图片 24">
            <a:extLst>
              <a:ext uri="{FF2B5EF4-FFF2-40B4-BE49-F238E27FC236}">
                <a16:creationId xmlns:a16="http://schemas.microsoft.com/office/drawing/2014/main" id="{E0152443-7193-4247-B2E5-8C977773650F}"/>
              </a:ext>
            </a:extLst>
          </p:cNvPr>
          <p:cNvPicPr>
            <a:picLocks noChangeAspect="1"/>
          </p:cNvPicPr>
          <p:nvPr/>
        </p:nvPicPr>
        <p:blipFill>
          <a:blip r:embed="rId4"/>
          <a:stretch>
            <a:fillRect/>
          </a:stretch>
        </p:blipFill>
        <p:spPr>
          <a:xfrm>
            <a:off x="1727200" y="4684490"/>
            <a:ext cx="3075052" cy="1504950"/>
          </a:xfrm>
          <a:prstGeom prst="rect">
            <a:avLst/>
          </a:prstGeom>
        </p:spPr>
      </p:pic>
    </p:spTree>
    <p:extLst>
      <p:ext uri="{BB962C8B-B14F-4D97-AF65-F5344CB8AC3E}">
        <p14:creationId xmlns:p14="http://schemas.microsoft.com/office/powerpoint/2010/main" val="373665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BFC5D-3E2D-401A-80AF-6930024F723A}"/>
              </a:ext>
            </a:extLst>
          </p:cNvPr>
          <p:cNvSpPr>
            <a:spLocks noGrp="1"/>
          </p:cNvSpPr>
          <p:nvPr>
            <p:ph type="title"/>
          </p:nvPr>
        </p:nvSpPr>
        <p:spPr>
          <a:xfrm>
            <a:off x="1640156" y="699267"/>
            <a:ext cx="8911687" cy="1280890"/>
          </a:xfrm>
        </p:spPr>
        <p:txBody>
          <a:bodyPr>
            <a:normAutofit/>
          </a:bodyPr>
          <a:lstStyle/>
          <a:p>
            <a:r>
              <a:rPr lang="zh-CN" altLang="en-US" sz="2400" dirty="0">
                <a:latin typeface="宋体" panose="02010600030101010101" pitchFamily="2" charset="-122"/>
                <a:ea typeface="宋体" panose="02010600030101010101" pitchFamily="2" charset="-122"/>
              </a:rPr>
              <a:t>双稳态反馈结构的运作机制</a:t>
            </a:r>
          </a:p>
        </p:txBody>
      </p:sp>
      <p:sp>
        <p:nvSpPr>
          <p:cNvPr id="3" name="内容占位符 2">
            <a:extLst>
              <a:ext uri="{FF2B5EF4-FFF2-40B4-BE49-F238E27FC236}">
                <a16:creationId xmlns:a16="http://schemas.microsoft.com/office/drawing/2014/main" id="{1E4D6E4A-7D54-4E90-92FE-578B4595852C}"/>
              </a:ext>
            </a:extLst>
          </p:cNvPr>
          <p:cNvSpPr>
            <a:spLocks noGrp="1"/>
          </p:cNvSpPr>
          <p:nvPr>
            <p:ph idx="1"/>
          </p:nvPr>
        </p:nvSpPr>
        <p:spPr>
          <a:xfrm>
            <a:off x="1336610" y="1482246"/>
            <a:ext cx="8915400" cy="3777622"/>
          </a:xfrm>
        </p:spPr>
        <p:txBody>
          <a:bodyPr/>
          <a:lstStyle/>
          <a:p>
            <a:pPr marL="0" indent="0">
              <a:buNone/>
            </a:pPr>
            <a:r>
              <a:rPr lang="en-US" altLang="zh-CN" dirty="0" err="1">
                <a:latin typeface="宋体" panose="02010600030101010101" pitchFamily="2" charset="-122"/>
                <a:ea typeface="宋体" panose="02010600030101010101" pitchFamily="2" charset="-122"/>
              </a:rPr>
              <a:t>Clk</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时，</a:t>
            </a:r>
            <a:r>
              <a:rPr lang="en-US" altLang="zh-CN" dirty="0">
                <a:latin typeface="宋体" panose="02010600030101010101" pitchFamily="2" charset="-122"/>
                <a:ea typeface="宋体" panose="02010600030101010101" pitchFamily="2" charset="-122"/>
              </a:rPr>
              <a:t>S1</a:t>
            </a:r>
            <a:r>
              <a:rPr lang="zh-CN" altLang="en-US" dirty="0">
                <a:latin typeface="宋体" panose="02010600030101010101" pitchFamily="2" charset="-122"/>
                <a:ea typeface="宋体" panose="02010600030101010101" pitchFamily="2" charset="-122"/>
              </a:rPr>
              <a:t>开关导通，</a:t>
            </a:r>
            <a:r>
              <a:rPr lang="en-US" altLang="zh-CN" dirty="0">
                <a:latin typeface="宋体" panose="02010600030101010101" pitchFamily="2" charset="-122"/>
                <a:ea typeface="宋体" panose="02010600030101010101" pitchFamily="2" charset="-122"/>
              </a:rPr>
              <a:t>S2</a:t>
            </a:r>
            <a:r>
              <a:rPr lang="zh-CN" altLang="en-US" dirty="0">
                <a:latin typeface="宋体" panose="02010600030101010101" pitchFamily="2" charset="-122"/>
                <a:ea typeface="宋体" panose="02010600030101010101" pitchFamily="2" charset="-122"/>
              </a:rPr>
              <a:t>开关断开</a:t>
            </a:r>
            <a:endParaRPr lang="en-US" altLang="zh-CN"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3E181650-FAE4-43FD-8343-EEE1DFE2BE76}"/>
              </a:ext>
            </a:extLst>
          </p:cNvPr>
          <p:cNvPicPr>
            <a:picLocks noChangeAspect="1"/>
          </p:cNvPicPr>
          <p:nvPr/>
        </p:nvPicPr>
        <p:blipFill>
          <a:blip r:embed="rId2"/>
          <a:stretch>
            <a:fillRect/>
          </a:stretch>
        </p:blipFill>
        <p:spPr>
          <a:xfrm>
            <a:off x="1427214" y="1859357"/>
            <a:ext cx="4901952" cy="2149519"/>
          </a:xfrm>
          <a:prstGeom prst="rect">
            <a:avLst/>
          </a:prstGeom>
        </p:spPr>
      </p:pic>
      <p:sp>
        <p:nvSpPr>
          <p:cNvPr id="8" name="文本框 7">
            <a:extLst>
              <a:ext uri="{FF2B5EF4-FFF2-40B4-BE49-F238E27FC236}">
                <a16:creationId xmlns:a16="http://schemas.microsoft.com/office/drawing/2014/main" id="{F116B40A-A8AB-45C7-94BE-8CF3AA901BC3}"/>
              </a:ext>
            </a:extLst>
          </p:cNvPr>
          <p:cNvSpPr txBox="1"/>
          <p:nvPr/>
        </p:nvSpPr>
        <p:spPr>
          <a:xfrm>
            <a:off x="6683178" y="2197770"/>
            <a:ext cx="2730131" cy="600164"/>
          </a:xfrm>
          <a:prstGeom prst="rect">
            <a:avLst/>
          </a:prstGeom>
          <a:noFill/>
        </p:spPr>
        <p:txBody>
          <a:bodyPr wrap="square" rtlCol="0">
            <a:spAutoFit/>
          </a:bodyPr>
          <a:lstStyle/>
          <a:p>
            <a:r>
              <a:rPr lang="zh-CN" altLang="en-US" sz="1100" dirty="0">
                <a:latin typeface="宋体" panose="02010600030101010101" pitchFamily="2" charset="-122"/>
                <a:ea typeface="宋体" panose="02010600030101010101" pitchFamily="2" charset="-122"/>
              </a:rPr>
              <a:t>   高电平阶段可以实现输入到输出的透明传输，同时输入会更新反馈回路中个节点状态以保证反馈回路中各节点状态统一</a:t>
            </a:r>
          </a:p>
        </p:txBody>
      </p:sp>
      <p:sp>
        <p:nvSpPr>
          <p:cNvPr id="10" name="文本框 9">
            <a:extLst>
              <a:ext uri="{FF2B5EF4-FFF2-40B4-BE49-F238E27FC236}">
                <a16:creationId xmlns:a16="http://schemas.microsoft.com/office/drawing/2014/main" id="{6F637FE8-7FA0-4CB2-BC27-C5D1F8E83AD8}"/>
              </a:ext>
            </a:extLst>
          </p:cNvPr>
          <p:cNvSpPr txBox="1"/>
          <p:nvPr/>
        </p:nvSpPr>
        <p:spPr>
          <a:xfrm>
            <a:off x="1427214" y="4271303"/>
            <a:ext cx="6100174" cy="369332"/>
          </a:xfrm>
          <a:prstGeom prst="rect">
            <a:avLst/>
          </a:prstGeom>
          <a:noFill/>
        </p:spPr>
        <p:txBody>
          <a:bodyPr wrap="square">
            <a:spAutoFit/>
          </a:bodyPr>
          <a:lstStyle/>
          <a:p>
            <a:pPr marL="0" indent="0">
              <a:buNone/>
            </a:pPr>
            <a:r>
              <a:rPr lang="en-US" altLang="zh-CN" dirty="0" err="1">
                <a:latin typeface="宋体" panose="02010600030101010101" pitchFamily="2" charset="-122"/>
                <a:ea typeface="宋体" panose="02010600030101010101" pitchFamily="2" charset="-122"/>
              </a:rPr>
              <a:t>Clk</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a:t>
            </a:r>
            <a:r>
              <a:rPr lang="en-US" altLang="zh-CN" dirty="0">
                <a:latin typeface="宋体" panose="02010600030101010101" pitchFamily="2" charset="-122"/>
                <a:ea typeface="宋体" panose="02010600030101010101" pitchFamily="2" charset="-122"/>
              </a:rPr>
              <a:t>S1</a:t>
            </a:r>
            <a:r>
              <a:rPr lang="zh-CN" altLang="en-US" dirty="0">
                <a:latin typeface="宋体" panose="02010600030101010101" pitchFamily="2" charset="-122"/>
                <a:ea typeface="宋体" panose="02010600030101010101" pitchFamily="2" charset="-122"/>
              </a:rPr>
              <a:t>开关断开，</a:t>
            </a:r>
            <a:r>
              <a:rPr lang="en-US" altLang="zh-CN" dirty="0">
                <a:latin typeface="宋体" panose="02010600030101010101" pitchFamily="2" charset="-122"/>
                <a:ea typeface="宋体" panose="02010600030101010101" pitchFamily="2" charset="-122"/>
              </a:rPr>
              <a:t>S2</a:t>
            </a:r>
            <a:r>
              <a:rPr lang="zh-CN" altLang="en-US" dirty="0">
                <a:latin typeface="宋体" panose="02010600030101010101" pitchFamily="2" charset="-122"/>
                <a:ea typeface="宋体" panose="02010600030101010101" pitchFamily="2" charset="-122"/>
              </a:rPr>
              <a:t>开关导通</a:t>
            </a:r>
            <a:endParaRPr lang="en-US" altLang="zh-CN" dirty="0">
              <a:latin typeface="宋体" panose="02010600030101010101" pitchFamily="2" charset="-122"/>
              <a:ea typeface="宋体" panose="02010600030101010101" pitchFamily="2" charset="-122"/>
            </a:endParaRPr>
          </a:p>
        </p:txBody>
      </p:sp>
      <p:pic>
        <p:nvPicPr>
          <p:cNvPr id="12" name="图片 11">
            <a:extLst>
              <a:ext uri="{FF2B5EF4-FFF2-40B4-BE49-F238E27FC236}">
                <a16:creationId xmlns:a16="http://schemas.microsoft.com/office/drawing/2014/main" id="{3A514BF3-0FD0-4CC7-AB7E-775F00E5F9AC}"/>
              </a:ext>
            </a:extLst>
          </p:cNvPr>
          <p:cNvPicPr>
            <a:picLocks noChangeAspect="1"/>
          </p:cNvPicPr>
          <p:nvPr/>
        </p:nvPicPr>
        <p:blipFill>
          <a:blip r:embed="rId3"/>
          <a:stretch>
            <a:fillRect/>
          </a:stretch>
        </p:blipFill>
        <p:spPr>
          <a:xfrm>
            <a:off x="1538809" y="4607895"/>
            <a:ext cx="3552825" cy="1828800"/>
          </a:xfrm>
          <a:prstGeom prst="rect">
            <a:avLst/>
          </a:prstGeom>
        </p:spPr>
      </p:pic>
      <p:sp>
        <p:nvSpPr>
          <p:cNvPr id="13" name="文本框 12">
            <a:extLst>
              <a:ext uri="{FF2B5EF4-FFF2-40B4-BE49-F238E27FC236}">
                <a16:creationId xmlns:a16="http://schemas.microsoft.com/office/drawing/2014/main" id="{9D54ADB4-554B-44D6-B29B-402F087C2DE9}"/>
              </a:ext>
            </a:extLst>
          </p:cNvPr>
          <p:cNvSpPr txBox="1"/>
          <p:nvPr/>
        </p:nvSpPr>
        <p:spPr>
          <a:xfrm>
            <a:off x="6683178" y="5175285"/>
            <a:ext cx="2730131" cy="938719"/>
          </a:xfrm>
          <a:prstGeom prst="rect">
            <a:avLst/>
          </a:prstGeom>
          <a:noFill/>
        </p:spPr>
        <p:txBody>
          <a:bodyPr wrap="square" rtlCol="0">
            <a:spAutoFit/>
          </a:bodyPr>
          <a:lstStyle/>
          <a:p>
            <a:r>
              <a:rPr lang="zh-CN" altLang="en-US" sz="1100" dirty="0">
                <a:latin typeface="宋体" panose="02010600030101010101" pitchFamily="2" charset="-122"/>
                <a:ea typeface="宋体" panose="02010600030101010101" pitchFamily="2" charset="-122"/>
              </a:rPr>
              <a:t>   低电平阶段，新状态</a:t>
            </a:r>
            <a:r>
              <a:rPr lang="en-US" altLang="zh-CN" sz="1100" dirty="0">
                <a:latin typeface="宋体" panose="02010600030101010101" pitchFamily="2" charset="-122"/>
                <a:ea typeface="宋体" panose="02010600030101010101" pitchFamily="2" charset="-122"/>
              </a:rPr>
              <a:t>D2</a:t>
            </a:r>
            <a:r>
              <a:rPr lang="zh-CN" altLang="en-US" sz="1100" dirty="0">
                <a:latin typeface="宋体" panose="02010600030101010101" pitchFamily="2" charset="-122"/>
                <a:ea typeface="宋体" panose="02010600030101010101" pitchFamily="2" charset="-122"/>
              </a:rPr>
              <a:t>无法进入反馈回路也不会走透明传输直接输出，此时反馈回路中各节点状态统一在反向器的驱动下状态</a:t>
            </a:r>
            <a:r>
              <a:rPr lang="en-US" altLang="zh-CN" sz="1100" dirty="0">
                <a:latin typeface="宋体" panose="02010600030101010101" pitchFamily="2" charset="-122"/>
                <a:ea typeface="宋体" panose="02010600030101010101" pitchFamily="2" charset="-122"/>
              </a:rPr>
              <a:t>D1</a:t>
            </a:r>
            <a:r>
              <a:rPr lang="zh-CN" altLang="en-US" sz="1100" dirty="0">
                <a:latin typeface="宋体" panose="02010600030101010101" pitchFamily="2" charset="-122"/>
                <a:ea typeface="宋体" panose="02010600030101010101" pitchFamily="2" charset="-122"/>
              </a:rPr>
              <a:t>循环流动得以动态保持，输出接反馈回路输出</a:t>
            </a:r>
            <a:r>
              <a:rPr lang="en-US" altLang="zh-CN" sz="1100" dirty="0">
                <a:latin typeface="宋体" panose="02010600030101010101" pitchFamily="2" charset="-122"/>
                <a:ea typeface="宋体" panose="02010600030101010101" pitchFamily="2" charset="-122"/>
              </a:rPr>
              <a:t>D1</a:t>
            </a:r>
            <a:endParaRPr lang="zh-CN" altLang="en-US" sz="11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6347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BE8F6-3881-4971-B18B-11CA9E4C22C9}"/>
              </a:ext>
            </a:extLst>
          </p:cNvPr>
          <p:cNvSpPr>
            <a:spLocks noGrp="1"/>
          </p:cNvSpPr>
          <p:nvPr>
            <p:ph type="title"/>
          </p:nvPr>
        </p:nvSpPr>
        <p:spPr>
          <a:xfrm>
            <a:off x="1553264" y="655425"/>
            <a:ext cx="8911687" cy="1280890"/>
          </a:xfrm>
        </p:spPr>
        <p:txBody>
          <a:bodyPr>
            <a:normAutofit/>
          </a:bodyPr>
          <a:lstStyle/>
          <a:p>
            <a:r>
              <a:rPr lang="zh-CN" altLang="en-US" sz="2800" dirty="0">
                <a:latin typeface="宋体" panose="02010600030101010101" pitchFamily="2" charset="-122"/>
                <a:ea typeface="宋体" panose="02010600030101010101" pitchFamily="2" charset="-122"/>
              </a:rPr>
              <a:t>导致双稳态反馈回路产生亚稳态的两种情景</a:t>
            </a:r>
          </a:p>
        </p:txBody>
      </p:sp>
      <p:sp>
        <p:nvSpPr>
          <p:cNvPr id="4" name="文本框 3">
            <a:extLst>
              <a:ext uri="{FF2B5EF4-FFF2-40B4-BE49-F238E27FC236}">
                <a16:creationId xmlns:a16="http://schemas.microsoft.com/office/drawing/2014/main" id="{EF5391F4-C106-4B4B-A655-77489D5510B7}"/>
              </a:ext>
            </a:extLst>
          </p:cNvPr>
          <p:cNvSpPr txBox="1"/>
          <p:nvPr/>
        </p:nvSpPr>
        <p:spPr>
          <a:xfrm>
            <a:off x="1201744" y="1534366"/>
            <a:ext cx="9633269" cy="369332"/>
          </a:xfrm>
          <a:prstGeom prst="rect">
            <a:avLst/>
          </a:prstGeom>
          <a:noFill/>
        </p:spPr>
        <p:txBody>
          <a:bodyPr wrap="square">
            <a:spAutoFit/>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新状态更新反馈回路的时间太短，先前的状态没有清除导致反馈回路中各节点状态不统一</a:t>
            </a:r>
            <a:endParaRPr lang="en-US" altLang="zh-CN"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AE5B72C3-E1FB-4072-9AC0-9A7E3CA4A1EA}"/>
              </a:ext>
            </a:extLst>
          </p:cNvPr>
          <p:cNvPicPr>
            <a:picLocks noChangeAspect="1"/>
          </p:cNvPicPr>
          <p:nvPr/>
        </p:nvPicPr>
        <p:blipFill>
          <a:blip r:embed="rId2"/>
          <a:stretch>
            <a:fillRect/>
          </a:stretch>
        </p:blipFill>
        <p:spPr>
          <a:xfrm>
            <a:off x="1435132" y="2030938"/>
            <a:ext cx="8143875" cy="2057400"/>
          </a:xfrm>
          <a:prstGeom prst="rect">
            <a:avLst/>
          </a:prstGeom>
        </p:spPr>
      </p:pic>
      <p:sp>
        <p:nvSpPr>
          <p:cNvPr id="7" name="文本框 6">
            <a:extLst>
              <a:ext uri="{FF2B5EF4-FFF2-40B4-BE49-F238E27FC236}">
                <a16:creationId xmlns:a16="http://schemas.microsoft.com/office/drawing/2014/main" id="{0D1CAC5C-382F-4030-BD60-BD4DADAF4028}"/>
              </a:ext>
            </a:extLst>
          </p:cNvPr>
          <p:cNvSpPr txBox="1"/>
          <p:nvPr/>
        </p:nvSpPr>
        <p:spPr>
          <a:xfrm>
            <a:off x="1201745" y="4182961"/>
            <a:ext cx="8299247" cy="369332"/>
          </a:xfrm>
          <a:prstGeom prst="rect">
            <a:avLst/>
          </a:prstGeom>
          <a:noFill/>
        </p:spPr>
        <p:txBody>
          <a:bodyPr wrap="square">
            <a:spAutoFit/>
          </a:bodyPr>
          <a:lstStyle/>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时钟开关关断前一瞬间，输入状态突然跳变，导致反馈回路中混入新状态</a:t>
            </a:r>
            <a:endParaRPr lang="en-US" altLang="zh-CN"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C2394541-A9C4-45BD-9363-3A503A06E41E}"/>
              </a:ext>
            </a:extLst>
          </p:cNvPr>
          <p:cNvPicPr>
            <a:picLocks noChangeAspect="1"/>
          </p:cNvPicPr>
          <p:nvPr/>
        </p:nvPicPr>
        <p:blipFill>
          <a:blip r:embed="rId3"/>
          <a:stretch>
            <a:fillRect/>
          </a:stretch>
        </p:blipFill>
        <p:spPr>
          <a:xfrm>
            <a:off x="1435131" y="4598618"/>
            <a:ext cx="8143875" cy="2057400"/>
          </a:xfrm>
          <a:prstGeom prst="rect">
            <a:avLst/>
          </a:prstGeom>
        </p:spPr>
      </p:pic>
    </p:spTree>
    <p:extLst>
      <p:ext uri="{BB962C8B-B14F-4D97-AF65-F5344CB8AC3E}">
        <p14:creationId xmlns:p14="http://schemas.microsoft.com/office/powerpoint/2010/main" val="288778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5C9CDDF-594B-4292-B750-4E22F9A28364}"/>
              </a:ext>
            </a:extLst>
          </p:cNvPr>
          <p:cNvSpPr txBox="1">
            <a:spLocks/>
          </p:cNvSpPr>
          <p:nvPr/>
        </p:nvSpPr>
        <p:spPr>
          <a:xfrm>
            <a:off x="1640156" y="57648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latin typeface="宋体" panose="02010600030101010101" pitchFamily="2" charset="-122"/>
                <a:ea typeface="宋体" panose="02010600030101010101" pitchFamily="2" charset="-122"/>
              </a:rPr>
              <a:t>触发器（</a:t>
            </a:r>
            <a:r>
              <a:rPr lang="en-US" altLang="zh-CN" dirty="0">
                <a:latin typeface="宋体" panose="02010600030101010101" pitchFamily="2" charset="-122"/>
                <a:ea typeface="宋体" panose="02010600030101010101" pitchFamily="2" charset="-122"/>
              </a:rPr>
              <a:t>Flip-Flop</a:t>
            </a:r>
            <a:r>
              <a:rPr lang="zh-CN" altLang="en-US" dirty="0">
                <a:latin typeface="宋体" panose="02010600030101010101" pitchFamily="2" charset="-122"/>
                <a:ea typeface="宋体" panose="02010600030101010101" pitchFamily="2" charset="-122"/>
              </a:rPr>
              <a:t>）</a:t>
            </a:r>
          </a:p>
        </p:txBody>
      </p:sp>
      <p:pic>
        <p:nvPicPr>
          <p:cNvPr id="6" name="图片 5">
            <a:extLst>
              <a:ext uri="{FF2B5EF4-FFF2-40B4-BE49-F238E27FC236}">
                <a16:creationId xmlns:a16="http://schemas.microsoft.com/office/drawing/2014/main" id="{62A0CCC0-887A-4E9F-81A9-CCF3A62C9F6C}"/>
              </a:ext>
            </a:extLst>
          </p:cNvPr>
          <p:cNvPicPr>
            <a:picLocks noChangeAspect="1"/>
          </p:cNvPicPr>
          <p:nvPr/>
        </p:nvPicPr>
        <p:blipFill>
          <a:blip r:embed="rId2"/>
          <a:stretch>
            <a:fillRect/>
          </a:stretch>
        </p:blipFill>
        <p:spPr>
          <a:xfrm>
            <a:off x="1640156" y="1748098"/>
            <a:ext cx="1961077" cy="1109961"/>
          </a:xfrm>
          <a:prstGeom prst="rect">
            <a:avLst/>
          </a:prstGeom>
        </p:spPr>
      </p:pic>
      <p:pic>
        <p:nvPicPr>
          <p:cNvPr id="10" name="图片 9">
            <a:extLst>
              <a:ext uri="{FF2B5EF4-FFF2-40B4-BE49-F238E27FC236}">
                <a16:creationId xmlns:a16="http://schemas.microsoft.com/office/drawing/2014/main" id="{CE8C0F9A-0AAC-483C-A8E2-F19ADAE6083C}"/>
              </a:ext>
            </a:extLst>
          </p:cNvPr>
          <p:cNvPicPr>
            <a:picLocks noChangeAspect="1"/>
          </p:cNvPicPr>
          <p:nvPr/>
        </p:nvPicPr>
        <p:blipFill rotWithShape="1">
          <a:blip r:embed="rId3"/>
          <a:srcRect b="55095"/>
          <a:stretch/>
        </p:blipFill>
        <p:spPr>
          <a:xfrm>
            <a:off x="5006975" y="1395457"/>
            <a:ext cx="6857143" cy="1462602"/>
          </a:xfrm>
          <a:prstGeom prst="rect">
            <a:avLst/>
          </a:prstGeom>
        </p:spPr>
      </p:pic>
      <p:cxnSp>
        <p:nvCxnSpPr>
          <p:cNvPr id="14" name="直接箭头连接符 13">
            <a:extLst>
              <a:ext uri="{FF2B5EF4-FFF2-40B4-BE49-F238E27FC236}">
                <a16:creationId xmlns:a16="http://schemas.microsoft.com/office/drawing/2014/main" id="{9D661EBF-4ADB-4F08-AF0F-C80AD93718E8}"/>
              </a:ext>
            </a:extLst>
          </p:cNvPr>
          <p:cNvCxnSpPr/>
          <p:nvPr/>
        </p:nvCxnSpPr>
        <p:spPr>
          <a:xfrm>
            <a:off x="2819401" y="2872348"/>
            <a:ext cx="0" cy="309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74D0C115-72B7-4457-9264-A9F83B101220}"/>
              </a:ext>
            </a:extLst>
          </p:cNvPr>
          <p:cNvPicPr>
            <a:picLocks noChangeAspect="1"/>
          </p:cNvPicPr>
          <p:nvPr/>
        </p:nvPicPr>
        <p:blipFill>
          <a:blip r:embed="rId4"/>
          <a:stretch>
            <a:fillRect/>
          </a:stretch>
        </p:blipFill>
        <p:spPr>
          <a:xfrm>
            <a:off x="5318125" y="3494693"/>
            <a:ext cx="6457950" cy="1276350"/>
          </a:xfrm>
          <a:prstGeom prst="rect">
            <a:avLst/>
          </a:prstGeom>
        </p:spPr>
      </p:pic>
      <p:cxnSp>
        <p:nvCxnSpPr>
          <p:cNvPr id="19" name="直接箭头连接符 18">
            <a:extLst>
              <a:ext uri="{FF2B5EF4-FFF2-40B4-BE49-F238E27FC236}">
                <a16:creationId xmlns:a16="http://schemas.microsoft.com/office/drawing/2014/main" id="{B111B95C-C283-4797-919F-D50604AF0657}"/>
              </a:ext>
            </a:extLst>
          </p:cNvPr>
          <p:cNvCxnSpPr>
            <a:cxnSpLocks/>
          </p:cNvCxnSpPr>
          <p:nvPr/>
        </p:nvCxnSpPr>
        <p:spPr>
          <a:xfrm>
            <a:off x="4600576" y="4165691"/>
            <a:ext cx="634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D18E4CF-585B-43EE-8A89-9E9848FA5DED}"/>
              </a:ext>
            </a:extLst>
          </p:cNvPr>
          <p:cNvSpPr txBox="1"/>
          <p:nvPr/>
        </p:nvSpPr>
        <p:spPr>
          <a:xfrm>
            <a:off x="1482556" y="5555455"/>
            <a:ext cx="8372644" cy="523220"/>
          </a:xfrm>
          <a:prstGeom prst="rect">
            <a:avLst/>
          </a:prstGeom>
          <a:noFill/>
        </p:spPr>
        <p:txBody>
          <a:bodyPr wrap="square" rtlCol="0">
            <a:spAutoFit/>
          </a:bodyPr>
          <a:lstStyle/>
          <a:p>
            <a:r>
              <a:rPr lang="zh-CN" altLang="en-US" sz="11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触发器是边沿触发（上升</a:t>
            </a:r>
            <a:r>
              <a:rPr lang="en-US" altLang="zh-CN" sz="1400" dirty="0">
                <a:latin typeface="宋体" panose="02010600030101010101" pitchFamily="2" charset="-122"/>
                <a:ea typeface="宋体" panose="02010600030101010101" pitchFamily="2" charset="-122"/>
              </a:rPr>
              <a:t>or</a:t>
            </a:r>
            <a:r>
              <a:rPr lang="zh-CN" altLang="en-US" sz="1400" dirty="0">
                <a:latin typeface="宋体" panose="02010600030101010101" pitchFamily="2" charset="-122"/>
                <a:ea typeface="宋体" panose="02010600030101010101" pitchFamily="2" charset="-122"/>
              </a:rPr>
              <a:t>下降）的时序元件，本时钟周期的信号输出来自上一个相邻触发沿之前的状态的采样结果，其边沿采样功能的实现依赖于触发器内部的反相位双锁存器结构</a:t>
            </a:r>
            <a:endParaRPr lang="zh-CN" altLang="en-US" sz="1100" dirty="0">
              <a:latin typeface="宋体" panose="02010600030101010101" pitchFamily="2" charset="-122"/>
              <a:ea typeface="宋体" panose="02010600030101010101" pitchFamily="2" charset="-122"/>
            </a:endParaRPr>
          </a:p>
        </p:txBody>
      </p:sp>
      <p:cxnSp>
        <p:nvCxnSpPr>
          <p:cNvPr id="25" name="直接连接符 24">
            <a:extLst>
              <a:ext uri="{FF2B5EF4-FFF2-40B4-BE49-F238E27FC236}">
                <a16:creationId xmlns:a16="http://schemas.microsoft.com/office/drawing/2014/main" id="{08B93D8E-FC03-41A7-8C2B-1508A8671C35}"/>
              </a:ext>
            </a:extLst>
          </p:cNvPr>
          <p:cNvCxnSpPr/>
          <p:nvPr/>
        </p:nvCxnSpPr>
        <p:spPr>
          <a:xfrm>
            <a:off x="6578600" y="1395457"/>
            <a:ext cx="0" cy="14626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33ADCADC-D135-4E72-B995-2A9E33FF1214}"/>
              </a:ext>
            </a:extLst>
          </p:cNvPr>
          <p:cNvCxnSpPr/>
          <p:nvPr/>
        </p:nvCxnSpPr>
        <p:spPr>
          <a:xfrm>
            <a:off x="7175500" y="1409746"/>
            <a:ext cx="0" cy="14626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直接连接符 26">
            <a:extLst>
              <a:ext uri="{FF2B5EF4-FFF2-40B4-BE49-F238E27FC236}">
                <a16:creationId xmlns:a16="http://schemas.microsoft.com/office/drawing/2014/main" id="{BF7441AB-C96B-45AB-865D-E638CA34A4BA}"/>
              </a:ext>
            </a:extLst>
          </p:cNvPr>
          <p:cNvCxnSpPr/>
          <p:nvPr/>
        </p:nvCxnSpPr>
        <p:spPr>
          <a:xfrm>
            <a:off x="7715250" y="1409746"/>
            <a:ext cx="0" cy="14626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直接连接符 27">
            <a:extLst>
              <a:ext uri="{FF2B5EF4-FFF2-40B4-BE49-F238E27FC236}">
                <a16:creationId xmlns:a16="http://schemas.microsoft.com/office/drawing/2014/main" id="{1397948F-0D53-4D92-84F8-792A273256E1}"/>
              </a:ext>
            </a:extLst>
          </p:cNvPr>
          <p:cNvCxnSpPr/>
          <p:nvPr/>
        </p:nvCxnSpPr>
        <p:spPr>
          <a:xfrm>
            <a:off x="8286750" y="1395457"/>
            <a:ext cx="0" cy="14626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箭头连接符 29">
            <a:extLst>
              <a:ext uri="{FF2B5EF4-FFF2-40B4-BE49-F238E27FC236}">
                <a16:creationId xmlns:a16="http://schemas.microsoft.com/office/drawing/2014/main" id="{A9772E57-A748-4BD2-B955-30EEEFC7BB08}"/>
              </a:ext>
            </a:extLst>
          </p:cNvPr>
          <p:cNvCxnSpPr/>
          <p:nvPr/>
        </p:nvCxnSpPr>
        <p:spPr>
          <a:xfrm>
            <a:off x="6165850" y="2070100"/>
            <a:ext cx="622300" cy="42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91BFF3A6-1A4A-49E5-AEEC-445E3A304B0C}"/>
              </a:ext>
            </a:extLst>
          </p:cNvPr>
          <p:cNvCxnSpPr/>
          <p:nvPr/>
        </p:nvCxnSpPr>
        <p:spPr>
          <a:xfrm>
            <a:off x="6889750" y="2068559"/>
            <a:ext cx="622300" cy="42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B54F0EB-5FC8-4ADF-A3DF-2CF5FA7154C9}"/>
              </a:ext>
            </a:extLst>
          </p:cNvPr>
          <p:cNvCxnSpPr/>
          <p:nvPr/>
        </p:nvCxnSpPr>
        <p:spPr>
          <a:xfrm>
            <a:off x="7489825" y="2036318"/>
            <a:ext cx="622300" cy="42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04F6696-D580-42D3-A95B-7C58BDEC8D96}"/>
              </a:ext>
            </a:extLst>
          </p:cNvPr>
          <p:cNvCxnSpPr/>
          <p:nvPr/>
        </p:nvCxnSpPr>
        <p:spPr>
          <a:xfrm>
            <a:off x="8064499" y="2038712"/>
            <a:ext cx="622300" cy="42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011DE9EF-31F8-4036-A614-FA22293D8825}"/>
              </a:ext>
            </a:extLst>
          </p:cNvPr>
          <p:cNvPicPr>
            <a:picLocks noChangeAspect="1"/>
          </p:cNvPicPr>
          <p:nvPr/>
        </p:nvPicPr>
        <p:blipFill>
          <a:blip r:embed="rId5"/>
          <a:stretch>
            <a:fillRect/>
          </a:stretch>
        </p:blipFill>
        <p:spPr>
          <a:xfrm>
            <a:off x="563430" y="3291948"/>
            <a:ext cx="4037146" cy="1879060"/>
          </a:xfrm>
          <a:prstGeom prst="rect">
            <a:avLst/>
          </a:prstGeom>
        </p:spPr>
      </p:pic>
    </p:spTree>
    <p:extLst>
      <p:ext uri="{BB962C8B-B14F-4D97-AF65-F5344CB8AC3E}">
        <p14:creationId xmlns:p14="http://schemas.microsoft.com/office/powerpoint/2010/main" val="61212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7F3128A0-C2E5-4006-ABA6-555F486C95A8}"/>
              </a:ext>
            </a:extLst>
          </p:cNvPr>
          <p:cNvPicPr>
            <a:picLocks noChangeAspect="1"/>
          </p:cNvPicPr>
          <p:nvPr/>
        </p:nvPicPr>
        <p:blipFill>
          <a:blip r:embed="rId2"/>
          <a:stretch>
            <a:fillRect/>
          </a:stretch>
        </p:blipFill>
        <p:spPr>
          <a:xfrm>
            <a:off x="1610134" y="1503450"/>
            <a:ext cx="6571429" cy="1400000"/>
          </a:xfrm>
          <a:prstGeom prst="rect">
            <a:avLst/>
          </a:prstGeom>
        </p:spPr>
      </p:pic>
      <p:cxnSp>
        <p:nvCxnSpPr>
          <p:cNvPr id="16" name="直接连接符 15">
            <a:extLst>
              <a:ext uri="{FF2B5EF4-FFF2-40B4-BE49-F238E27FC236}">
                <a16:creationId xmlns:a16="http://schemas.microsoft.com/office/drawing/2014/main" id="{5D5E9B33-29AB-4574-9B2B-1DC6EEB7A552}"/>
              </a:ext>
            </a:extLst>
          </p:cNvPr>
          <p:cNvCxnSpPr/>
          <p:nvPr/>
        </p:nvCxnSpPr>
        <p:spPr>
          <a:xfrm>
            <a:off x="3714750" y="1440848"/>
            <a:ext cx="0" cy="14626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箭头连接符 16">
            <a:extLst>
              <a:ext uri="{FF2B5EF4-FFF2-40B4-BE49-F238E27FC236}">
                <a16:creationId xmlns:a16="http://schemas.microsoft.com/office/drawing/2014/main" id="{4E7F24FE-8B0B-4685-B3EB-74F918BCE9BA}"/>
              </a:ext>
            </a:extLst>
          </p:cNvPr>
          <p:cNvCxnSpPr/>
          <p:nvPr/>
        </p:nvCxnSpPr>
        <p:spPr>
          <a:xfrm>
            <a:off x="3403600" y="2108200"/>
            <a:ext cx="622300" cy="42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1ADEE7C-5271-4DDC-AF9C-D2529663AF62}"/>
              </a:ext>
            </a:extLst>
          </p:cNvPr>
          <p:cNvCxnSpPr/>
          <p:nvPr/>
        </p:nvCxnSpPr>
        <p:spPr>
          <a:xfrm>
            <a:off x="3111500" y="1472149"/>
            <a:ext cx="0" cy="14626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接连接符 18">
            <a:extLst>
              <a:ext uri="{FF2B5EF4-FFF2-40B4-BE49-F238E27FC236}">
                <a16:creationId xmlns:a16="http://schemas.microsoft.com/office/drawing/2014/main" id="{3C561FA6-E53E-495D-9239-1CDA59E693A2}"/>
              </a:ext>
            </a:extLst>
          </p:cNvPr>
          <p:cNvCxnSpPr/>
          <p:nvPr/>
        </p:nvCxnSpPr>
        <p:spPr>
          <a:xfrm>
            <a:off x="4279900" y="1440848"/>
            <a:ext cx="0" cy="146260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文本框 20">
            <a:extLst>
              <a:ext uri="{FF2B5EF4-FFF2-40B4-BE49-F238E27FC236}">
                <a16:creationId xmlns:a16="http://schemas.microsoft.com/office/drawing/2014/main" id="{053F7FD8-6ECB-4E8F-9514-06B7A2D02FFF}"/>
              </a:ext>
            </a:extLst>
          </p:cNvPr>
          <p:cNvSpPr txBox="1"/>
          <p:nvPr/>
        </p:nvSpPr>
        <p:spPr>
          <a:xfrm>
            <a:off x="976312" y="3446463"/>
            <a:ext cx="8015287" cy="369332"/>
          </a:xfrm>
          <a:prstGeom prst="rect">
            <a:avLst/>
          </a:prstGeom>
          <a:noFill/>
        </p:spPr>
        <p:txBody>
          <a:bodyPr wrap="square">
            <a:spAutoFit/>
          </a:bodyPr>
          <a:lstStyle/>
          <a:p>
            <a:pPr marL="0" indent="0">
              <a:buNone/>
            </a:pPr>
            <a:r>
              <a:rPr lang="en-US" altLang="zh-CN" dirty="0" err="1">
                <a:latin typeface="宋体" panose="02010600030101010101" pitchFamily="2" charset="-122"/>
                <a:ea typeface="宋体" panose="02010600030101010101" pitchFamily="2" charset="-122"/>
              </a:rPr>
              <a:t>Clk</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a:t>
            </a:r>
            <a:r>
              <a:rPr lang="en-US" altLang="zh-CN" dirty="0">
                <a:latin typeface="宋体" panose="02010600030101010101" pitchFamily="2" charset="-122"/>
                <a:ea typeface="宋体" panose="02010600030101010101" pitchFamily="2" charset="-122"/>
              </a:rPr>
              <a:t>S1</a:t>
            </a:r>
            <a:r>
              <a:rPr lang="zh-CN" altLang="en-US" dirty="0">
                <a:latin typeface="宋体" panose="02010600030101010101" pitchFamily="2" charset="-122"/>
                <a:ea typeface="宋体" panose="02010600030101010101" pitchFamily="2" charset="-122"/>
              </a:rPr>
              <a:t>开关导通，</a:t>
            </a:r>
            <a:r>
              <a:rPr lang="en-US" altLang="zh-CN" dirty="0">
                <a:latin typeface="宋体" panose="02010600030101010101" pitchFamily="2" charset="-122"/>
                <a:ea typeface="宋体" panose="02010600030101010101" pitchFamily="2" charset="-122"/>
              </a:rPr>
              <a:t>S2</a:t>
            </a:r>
            <a:r>
              <a:rPr lang="zh-CN" altLang="en-US" dirty="0">
                <a:latin typeface="宋体" panose="02010600030101010101" pitchFamily="2" charset="-122"/>
                <a:ea typeface="宋体" panose="02010600030101010101" pitchFamily="2" charset="-122"/>
              </a:rPr>
              <a:t>开关断开；</a:t>
            </a:r>
            <a:r>
              <a:rPr lang="en-US" altLang="zh-CN" dirty="0">
                <a:latin typeface="宋体" panose="02010600030101010101" pitchFamily="2" charset="-122"/>
                <a:ea typeface="宋体" panose="02010600030101010101" pitchFamily="2" charset="-122"/>
              </a:rPr>
              <a:t> S3</a:t>
            </a:r>
            <a:r>
              <a:rPr lang="zh-CN" altLang="en-US" dirty="0">
                <a:latin typeface="宋体" panose="02010600030101010101" pitchFamily="2" charset="-122"/>
                <a:ea typeface="宋体" panose="02010600030101010101" pitchFamily="2" charset="-122"/>
              </a:rPr>
              <a:t>开关断开，</a:t>
            </a:r>
            <a:r>
              <a:rPr lang="en-US" altLang="zh-CN" dirty="0">
                <a:latin typeface="宋体" panose="02010600030101010101" pitchFamily="2" charset="-122"/>
                <a:ea typeface="宋体" panose="02010600030101010101" pitchFamily="2" charset="-122"/>
              </a:rPr>
              <a:t>S4</a:t>
            </a:r>
            <a:r>
              <a:rPr lang="zh-CN" altLang="en-US" dirty="0">
                <a:latin typeface="宋体" panose="02010600030101010101" pitchFamily="2" charset="-122"/>
                <a:ea typeface="宋体" panose="02010600030101010101" pitchFamily="2" charset="-122"/>
              </a:rPr>
              <a:t>开关导通</a:t>
            </a:r>
            <a:endParaRPr lang="en-US" altLang="zh-CN" dirty="0">
              <a:latin typeface="宋体" panose="02010600030101010101" pitchFamily="2" charset="-122"/>
              <a:ea typeface="宋体" panose="02010600030101010101" pitchFamily="2" charset="-122"/>
            </a:endParaRPr>
          </a:p>
        </p:txBody>
      </p:sp>
      <p:pic>
        <p:nvPicPr>
          <p:cNvPr id="23" name="图片 22">
            <a:extLst>
              <a:ext uri="{FF2B5EF4-FFF2-40B4-BE49-F238E27FC236}">
                <a16:creationId xmlns:a16="http://schemas.microsoft.com/office/drawing/2014/main" id="{6987D274-39E8-4427-B941-4F4BB38AC70D}"/>
              </a:ext>
            </a:extLst>
          </p:cNvPr>
          <p:cNvPicPr>
            <a:picLocks noChangeAspect="1"/>
          </p:cNvPicPr>
          <p:nvPr/>
        </p:nvPicPr>
        <p:blipFill>
          <a:blip r:embed="rId3"/>
          <a:stretch>
            <a:fillRect/>
          </a:stretch>
        </p:blipFill>
        <p:spPr>
          <a:xfrm>
            <a:off x="1952625" y="3986054"/>
            <a:ext cx="6496050" cy="1743075"/>
          </a:xfrm>
          <a:prstGeom prst="rect">
            <a:avLst/>
          </a:prstGeom>
        </p:spPr>
      </p:pic>
      <p:sp>
        <p:nvSpPr>
          <p:cNvPr id="24" name="文本框 23">
            <a:extLst>
              <a:ext uri="{FF2B5EF4-FFF2-40B4-BE49-F238E27FC236}">
                <a16:creationId xmlns:a16="http://schemas.microsoft.com/office/drawing/2014/main" id="{171272A0-FFAF-4FD6-B2C7-B9C52193F68A}"/>
              </a:ext>
            </a:extLst>
          </p:cNvPr>
          <p:cNvSpPr txBox="1"/>
          <p:nvPr/>
        </p:nvSpPr>
        <p:spPr>
          <a:xfrm>
            <a:off x="1952625" y="5899388"/>
            <a:ext cx="8015287" cy="646331"/>
          </a:xfrm>
          <a:prstGeom prst="rect">
            <a:avLst/>
          </a:prstGeom>
          <a:noFill/>
        </p:spPr>
        <p:txBody>
          <a:bodyPr wrap="square">
            <a:spAutoFit/>
          </a:bodyPr>
          <a:lstStyle/>
          <a:p>
            <a:pPr marL="0" indent="0">
              <a:buNone/>
            </a:pPr>
            <a:r>
              <a:rPr lang="zh-CN" altLang="en-US" dirty="0">
                <a:solidFill>
                  <a:srgbClr val="0070C0"/>
                </a:solidFill>
                <a:latin typeface="宋体" panose="02010600030101010101" pitchFamily="2" charset="-122"/>
                <a:ea typeface="宋体" panose="02010600030101010101" pitchFamily="2" charset="-122"/>
              </a:rPr>
              <a:t>主锁更新状态采样下一周期待输出的状态</a:t>
            </a:r>
            <a:r>
              <a:rPr lang="en-US" altLang="zh-CN" dirty="0">
                <a:solidFill>
                  <a:srgbClr val="0070C0"/>
                </a:solidFill>
                <a:latin typeface="宋体" panose="02010600030101010101" pitchFamily="2" charset="-122"/>
                <a:ea typeface="宋体" panose="02010600030101010101" pitchFamily="2" charset="-122"/>
              </a:rPr>
              <a:t>D1</a:t>
            </a:r>
            <a:r>
              <a:rPr lang="zh-CN" altLang="en-US" dirty="0">
                <a:solidFill>
                  <a:srgbClr val="0070C0"/>
                </a:solidFill>
                <a:latin typeface="宋体" panose="02010600030101010101" pitchFamily="2" charset="-122"/>
                <a:ea typeface="宋体" panose="02010600030101010101" pitchFamily="2" charset="-122"/>
              </a:rPr>
              <a:t>，从锁将先前保存状态</a:t>
            </a:r>
            <a:r>
              <a:rPr lang="en-US" altLang="zh-CN" dirty="0">
                <a:solidFill>
                  <a:srgbClr val="0070C0"/>
                </a:solidFill>
                <a:latin typeface="宋体" panose="02010600030101010101" pitchFamily="2" charset="-122"/>
                <a:ea typeface="宋体" panose="02010600030101010101" pitchFamily="2" charset="-122"/>
              </a:rPr>
              <a:t>D0</a:t>
            </a:r>
            <a:r>
              <a:rPr lang="zh-CN" altLang="en-US" dirty="0">
                <a:solidFill>
                  <a:srgbClr val="0070C0"/>
                </a:solidFill>
                <a:latin typeface="宋体" panose="02010600030101010101" pitchFamily="2" charset="-122"/>
                <a:ea typeface="宋体" panose="02010600030101010101" pitchFamily="2" charset="-122"/>
              </a:rPr>
              <a:t>输出</a:t>
            </a:r>
            <a:endParaRPr lang="en-US" altLang="zh-CN" dirty="0">
              <a:solidFill>
                <a:srgbClr val="0070C0"/>
              </a:solidFill>
              <a:latin typeface="宋体" panose="02010600030101010101" pitchFamily="2" charset="-122"/>
              <a:ea typeface="宋体" panose="02010600030101010101" pitchFamily="2" charset="-122"/>
            </a:endParaRPr>
          </a:p>
          <a:p>
            <a:pPr marL="0" indent="0">
              <a:buNone/>
            </a:pPr>
            <a:endParaRPr lang="en-US" altLang="zh-CN" dirty="0">
              <a:solidFill>
                <a:srgbClr val="0070C0"/>
              </a:solidFill>
              <a:latin typeface="宋体" panose="02010600030101010101" pitchFamily="2" charset="-122"/>
              <a:ea typeface="宋体" panose="02010600030101010101" pitchFamily="2" charset="-122"/>
            </a:endParaRPr>
          </a:p>
        </p:txBody>
      </p:sp>
      <p:pic>
        <p:nvPicPr>
          <p:cNvPr id="26" name="图片 25">
            <a:extLst>
              <a:ext uri="{FF2B5EF4-FFF2-40B4-BE49-F238E27FC236}">
                <a16:creationId xmlns:a16="http://schemas.microsoft.com/office/drawing/2014/main" id="{E3915E9B-53B9-4F88-867B-0C52DE3AC354}"/>
              </a:ext>
            </a:extLst>
          </p:cNvPr>
          <p:cNvPicPr>
            <a:picLocks noChangeAspect="1"/>
          </p:cNvPicPr>
          <p:nvPr/>
        </p:nvPicPr>
        <p:blipFill>
          <a:blip r:embed="rId4"/>
          <a:stretch>
            <a:fillRect/>
          </a:stretch>
        </p:blipFill>
        <p:spPr>
          <a:xfrm>
            <a:off x="3317875" y="1911764"/>
            <a:ext cx="285750" cy="257175"/>
          </a:xfrm>
          <a:prstGeom prst="rect">
            <a:avLst/>
          </a:prstGeom>
        </p:spPr>
      </p:pic>
      <p:pic>
        <p:nvPicPr>
          <p:cNvPr id="28" name="图片 27">
            <a:extLst>
              <a:ext uri="{FF2B5EF4-FFF2-40B4-BE49-F238E27FC236}">
                <a16:creationId xmlns:a16="http://schemas.microsoft.com/office/drawing/2014/main" id="{3DA98B9E-BA98-4943-ACAB-48EBB8035C30}"/>
              </a:ext>
            </a:extLst>
          </p:cNvPr>
          <p:cNvPicPr>
            <a:picLocks noChangeAspect="1"/>
          </p:cNvPicPr>
          <p:nvPr/>
        </p:nvPicPr>
        <p:blipFill>
          <a:blip r:embed="rId5"/>
          <a:stretch>
            <a:fillRect/>
          </a:stretch>
        </p:blipFill>
        <p:spPr>
          <a:xfrm>
            <a:off x="2619376" y="1928134"/>
            <a:ext cx="285750" cy="257175"/>
          </a:xfrm>
          <a:prstGeom prst="rect">
            <a:avLst/>
          </a:prstGeom>
        </p:spPr>
      </p:pic>
      <p:pic>
        <p:nvPicPr>
          <p:cNvPr id="30" name="图片 29">
            <a:extLst>
              <a:ext uri="{FF2B5EF4-FFF2-40B4-BE49-F238E27FC236}">
                <a16:creationId xmlns:a16="http://schemas.microsoft.com/office/drawing/2014/main" id="{2C90B494-B99D-4E2D-A72E-71209F631F97}"/>
              </a:ext>
            </a:extLst>
          </p:cNvPr>
          <p:cNvPicPr>
            <a:picLocks noChangeAspect="1"/>
          </p:cNvPicPr>
          <p:nvPr/>
        </p:nvPicPr>
        <p:blipFill>
          <a:blip r:embed="rId6"/>
          <a:stretch>
            <a:fillRect/>
          </a:stretch>
        </p:blipFill>
        <p:spPr>
          <a:xfrm>
            <a:off x="3809999" y="1925835"/>
            <a:ext cx="285750" cy="257175"/>
          </a:xfrm>
          <a:prstGeom prst="rect">
            <a:avLst/>
          </a:prstGeom>
        </p:spPr>
      </p:pic>
      <p:sp>
        <p:nvSpPr>
          <p:cNvPr id="31" name="标题 1">
            <a:extLst>
              <a:ext uri="{FF2B5EF4-FFF2-40B4-BE49-F238E27FC236}">
                <a16:creationId xmlns:a16="http://schemas.microsoft.com/office/drawing/2014/main" id="{D1179CD3-5207-4ABF-91CD-455C1128CEAD}"/>
              </a:ext>
            </a:extLst>
          </p:cNvPr>
          <p:cNvSpPr>
            <a:spLocks noGrp="1"/>
          </p:cNvSpPr>
          <p:nvPr>
            <p:ph type="title"/>
          </p:nvPr>
        </p:nvSpPr>
        <p:spPr>
          <a:xfrm>
            <a:off x="1640156" y="699267"/>
            <a:ext cx="8911687" cy="1280890"/>
          </a:xfrm>
        </p:spPr>
        <p:txBody>
          <a:bodyPr>
            <a:normAutofit/>
          </a:bodyPr>
          <a:lstStyle/>
          <a:p>
            <a:r>
              <a:rPr lang="zh-CN" altLang="en-US" sz="2400" dirty="0">
                <a:latin typeface="宋体" panose="02010600030101010101" pitchFamily="2" charset="-122"/>
                <a:ea typeface="宋体" panose="02010600030101010101" pitchFamily="2" charset="-122"/>
              </a:rPr>
              <a:t>反相位双锁存器结构的运作机制</a:t>
            </a:r>
          </a:p>
        </p:txBody>
      </p:sp>
      <p:pic>
        <p:nvPicPr>
          <p:cNvPr id="32" name="图片 31">
            <a:extLst>
              <a:ext uri="{FF2B5EF4-FFF2-40B4-BE49-F238E27FC236}">
                <a16:creationId xmlns:a16="http://schemas.microsoft.com/office/drawing/2014/main" id="{AD983A9C-0978-4B9C-8F3E-4EBB2DE6F9AB}"/>
              </a:ext>
            </a:extLst>
          </p:cNvPr>
          <p:cNvPicPr>
            <a:picLocks noChangeAspect="1"/>
          </p:cNvPicPr>
          <p:nvPr/>
        </p:nvPicPr>
        <p:blipFill>
          <a:blip r:embed="rId5"/>
          <a:stretch>
            <a:fillRect/>
          </a:stretch>
        </p:blipFill>
        <p:spPr>
          <a:xfrm>
            <a:off x="3317875" y="2436363"/>
            <a:ext cx="285750" cy="257175"/>
          </a:xfrm>
          <a:prstGeom prst="rect">
            <a:avLst/>
          </a:prstGeom>
        </p:spPr>
      </p:pic>
      <p:pic>
        <p:nvPicPr>
          <p:cNvPr id="33" name="图片 32">
            <a:extLst>
              <a:ext uri="{FF2B5EF4-FFF2-40B4-BE49-F238E27FC236}">
                <a16:creationId xmlns:a16="http://schemas.microsoft.com/office/drawing/2014/main" id="{F8672684-2034-4D4D-B351-6DA1033D2B23}"/>
              </a:ext>
            </a:extLst>
          </p:cNvPr>
          <p:cNvPicPr>
            <a:picLocks noChangeAspect="1"/>
          </p:cNvPicPr>
          <p:nvPr/>
        </p:nvPicPr>
        <p:blipFill>
          <a:blip r:embed="rId4"/>
          <a:stretch>
            <a:fillRect/>
          </a:stretch>
        </p:blipFill>
        <p:spPr>
          <a:xfrm>
            <a:off x="3927300" y="2436363"/>
            <a:ext cx="285750" cy="257175"/>
          </a:xfrm>
          <a:prstGeom prst="rect">
            <a:avLst/>
          </a:prstGeom>
        </p:spPr>
      </p:pic>
      <p:pic>
        <p:nvPicPr>
          <p:cNvPr id="34" name="图片 33">
            <a:extLst>
              <a:ext uri="{FF2B5EF4-FFF2-40B4-BE49-F238E27FC236}">
                <a16:creationId xmlns:a16="http://schemas.microsoft.com/office/drawing/2014/main" id="{7B7FB7BD-D18A-4EDB-8977-FE434EE4033A}"/>
              </a:ext>
            </a:extLst>
          </p:cNvPr>
          <p:cNvPicPr>
            <a:picLocks noChangeAspect="1"/>
          </p:cNvPicPr>
          <p:nvPr/>
        </p:nvPicPr>
        <p:blipFill>
          <a:blip r:embed="rId6"/>
          <a:stretch>
            <a:fillRect/>
          </a:stretch>
        </p:blipFill>
        <p:spPr>
          <a:xfrm>
            <a:off x="4397201" y="2434015"/>
            <a:ext cx="285750" cy="257175"/>
          </a:xfrm>
          <a:prstGeom prst="rect">
            <a:avLst/>
          </a:prstGeom>
        </p:spPr>
      </p:pic>
    </p:spTree>
    <p:extLst>
      <p:ext uri="{BB962C8B-B14F-4D97-AF65-F5344CB8AC3E}">
        <p14:creationId xmlns:p14="http://schemas.microsoft.com/office/powerpoint/2010/main" val="1581158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E04CAC-1532-40E8-A52C-FF2B9E226BB3}"/>
              </a:ext>
            </a:extLst>
          </p:cNvPr>
          <p:cNvSpPr txBox="1"/>
          <p:nvPr/>
        </p:nvSpPr>
        <p:spPr>
          <a:xfrm>
            <a:off x="1624012" y="842963"/>
            <a:ext cx="8015287" cy="369332"/>
          </a:xfrm>
          <a:prstGeom prst="rect">
            <a:avLst/>
          </a:prstGeom>
          <a:noFill/>
        </p:spPr>
        <p:txBody>
          <a:bodyPr wrap="square">
            <a:spAutoFit/>
          </a:bodyPr>
          <a:lstStyle/>
          <a:p>
            <a:pPr marL="0" indent="0">
              <a:buNone/>
            </a:pPr>
            <a:r>
              <a:rPr lang="en-US" altLang="zh-CN" dirty="0" err="1">
                <a:latin typeface="宋体" panose="02010600030101010101" pitchFamily="2" charset="-122"/>
                <a:ea typeface="宋体" panose="02010600030101010101" pitchFamily="2" charset="-122"/>
              </a:rPr>
              <a:t>Clk</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时，</a:t>
            </a:r>
            <a:r>
              <a:rPr lang="en-US" altLang="zh-CN" dirty="0">
                <a:latin typeface="宋体" panose="02010600030101010101" pitchFamily="2" charset="-122"/>
                <a:ea typeface="宋体" panose="02010600030101010101" pitchFamily="2" charset="-122"/>
              </a:rPr>
              <a:t> S1</a:t>
            </a:r>
            <a:r>
              <a:rPr lang="zh-CN" altLang="en-US" dirty="0">
                <a:latin typeface="宋体" panose="02010600030101010101" pitchFamily="2" charset="-122"/>
                <a:ea typeface="宋体" panose="02010600030101010101" pitchFamily="2" charset="-122"/>
              </a:rPr>
              <a:t>开关断开，</a:t>
            </a:r>
            <a:r>
              <a:rPr lang="en-US" altLang="zh-CN" dirty="0">
                <a:latin typeface="宋体" panose="02010600030101010101" pitchFamily="2" charset="-122"/>
                <a:ea typeface="宋体" panose="02010600030101010101" pitchFamily="2" charset="-122"/>
              </a:rPr>
              <a:t>S2</a:t>
            </a:r>
            <a:r>
              <a:rPr lang="zh-CN" altLang="en-US" dirty="0">
                <a:latin typeface="宋体" panose="02010600030101010101" pitchFamily="2" charset="-122"/>
                <a:ea typeface="宋体" panose="02010600030101010101" pitchFamily="2" charset="-122"/>
              </a:rPr>
              <a:t>开关导通；</a:t>
            </a:r>
            <a:r>
              <a:rPr lang="en-US" altLang="zh-CN" dirty="0">
                <a:latin typeface="宋体" panose="02010600030101010101" pitchFamily="2" charset="-122"/>
                <a:ea typeface="宋体" panose="02010600030101010101" pitchFamily="2" charset="-122"/>
              </a:rPr>
              <a:t>S3</a:t>
            </a:r>
            <a:r>
              <a:rPr lang="zh-CN" altLang="en-US" dirty="0">
                <a:latin typeface="宋体" panose="02010600030101010101" pitchFamily="2" charset="-122"/>
                <a:ea typeface="宋体" panose="02010600030101010101" pitchFamily="2" charset="-122"/>
              </a:rPr>
              <a:t>开关导通，</a:t>
            </a:r>
            <a:r>
              <a:rPr lang="en-US" altLang="zh-CN" dirty="0">
                <a:latin typeface="宋体" panose="02010600030101010101" pitchFamily="2" charset="-122"/>
                <a:ea typeface="宋体" panose="02010600030101010101" pitchFamily="2" charset="-122"/>
              </a:rPr>
              <a:t>S4</a:t>
            </a:r>
            <a:r>
              <a:rPr lang="zh-CN" altLang="en-US" dirty="0">
                <a:latin typeface="宋体" panose="02010600030101010101" pitchFamily="2" charset="-122"/>
                <a:ea typeface="宋体" panose="02010600030101010101" pitchFamily="2" charset="-122"/>
              </a:rPr>
              <a:t>开关断开；</a:t>
            </a:r>
            <a:endParaRPr lang="en-US" altLang="zh-CN"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9C5F1D7E-EB06-4813-BC92-E7680F3D9747}"/>
              </a:ext>
            </a:extLst>
          </p:cNvPr>
          <p:cNvPicPr>
            <a:picLocks noChangeAspect="1"/>
          </p:cNvPicPr>
          <p:nvPr/>
        </p:nvPicPr>
        <p:blipFill>
          <a:blip r:embed="rId2"/>
          <a:stretch>
            <a:fillRect/>
          </a:stretch>
        </p:blipFill>
        <p:spPr>
          <a:xfrm>
            <a:off x="2052637" y="1962150"/>
            <a:ext cx="6943725" cy="2114550"/>
          </a:xfrm>
          <a:prstGeom prst="rect">
            <a:avLst/>
          </a:prstGeom>
        </p:spPr>
      </p:pic>
      <p:sp>
        <p:nvSpPr>
          <p:cNvPr id="7" name="文本框 6">
            <a:extLst>
              <a:ext uri="{FF2B5EF4-FFF2-40B4-BE49-F238E27FC236}">
                <a16:creationId xmlns:a16="http://schemas.microsoft.com/office/drawing/2014/main" id="{4C591873-F832-493F-816C-B69F049BC65E}"/>
              </a:ext>
            </a:extLst>
          </p:cNvPr>
          <p:cNvSpPr txBox="1"/>
          <p:nvPr/>
        </p:nvSpPr>
        <p:spPr>
          <a:xfrm>
            <a:off x="1889125" y="4934188"/>
            <a:ext cx="8015287" cy="1200329"/>
          </a:xfrm>
          <a:prstGeom prst="rect">
            <a:avLst/>
          </a:prstGeom>
          <a:noFill/>
        </p:spPr>
        <p:txBody>
          <a:bodyPr wrap="square">
            <a:spAutoFit/>
          </a:bodyPr>
          <a:lstStyle/>
          <a:p>
            <a:pPr marL="0" indent="0">
              <a:buNone/>
            </a:pPr>
            <a:r>
              <a:rPr lang="zh-CN" altLang="en-US" dirty="0">
                <a:solidFill>
                  <a:srgbClr val="0070C0"/>
                </a:solidFill>
                <a:latin typeface="宋体" panose="02010600030101010101" pitchFamily="2" charset="-122"/>
                <a:ea typeface="宋体" panose="02010600030101010101" pitchFamily="2" charset="-122"/>
              </a:rPr>
              <a:t>   主锁反馈回路形成输出状态</a:t>
            </a:r>
            <a:r>
              <a:rPr lang="en-US" altLang="zh-CN" dirty="0">
                <a:solidFill>
                  <a:srgbClr val="0070C0"/>
                </a:solidFill>
                <a:latin typeface="宋体" panose="02010600030101010101" pitchFamily="2" charset="-122"/>
                <a:ea typeface="宋体" panose="02010600030101010101" pitchFamily="2" charset="-122"/>
              </a:rPr>
              <a:t>D1</a:t>
            </a:r>
            <a:r>
              <a:rPr lang="zh-CN" altLang="en-US" dirty="0">
                <a:solidFill>
                  <a:srgbClr val="0070C0"/>
                </a:solidFill>
                <a:latin typeface="宋体" panose="02010600030101010101" pitchFamily="2" charset="-122"/>
                <a:ea typeface="宋体" panose="02010600030101010101" pitchFamily="2" charset="-122"/>
              </a:rPr>
              <a:t>，一方面主锁与输出之间透明传输通路打通，输出</a:t>
            </a:r>
            <a:r>
              <a:rPr lang="en-US" altLang="zh-CN" dirty="0">
                <a:solidFill>
                  <a:srgbClr val="0070C0"/>
                </a:solidFill>
                <a:latin typeface="宋体" panose="02010600030101010101" pitchFamily="2" charset="-122"/>
                <a:ea typeface="宋体" panose="02010600030101010101" pitchFamily="2" charset="-122"/>
              </a:rPr>
              <a:t>Q</a:t>
            </a:r>
            <a:r>
              <a:rPr lang="zh-CN" altLang="en-US" dirty="0">
                <a:solidFill>
                  <a:srgbClr val="0070C0"/>
                </a:solidFill>
                <a:latin typeface="宋体" panose="02010600030101010101" pitchFamily="2" charset="-122"/>
                <a:ea typeface="宋体" panose="02010600030101010101" pitchFamily="2" charset="-122"/>
              </a:rPr>
              <a:t>接状态</a:t>
            </a:r>
            <a:r>
              <a:rPr lang="en-US" altLang="zh-CN" dirty="0">
                <a:solidFill>
                  <a:srgbClr val="0070C0"/>
                </a:solidFill>
                <a:latin typeface="宋体" panose="02010600030101010101" pitchFamily="2" charset="-122"/>
                <a:ea typeface="宋体" panose="02010600030101010101" pitchFamily="2" charset="-122"/>
              </a:rPr>
              <a:t>D1</a:t>
            </a:r>
            <a:r>
              <a:rPr lang="zh-CN" altLang="en-US" dirty="0">
                <a:solidFill>
                  <a:srgbClr val="0070C0"/>
                </a:solidFill>
                <a:latin typeface="宋体" panose="02010600030101010101" pitchFamily="2" charset="-122"/>
                <a:ea typeface="宋体" panose="02010600030101010101" pitchFamily="2" charset="-122"/>
              </a:rPr>
              <a:t>；另一方面主锁输出更新从锁回路状态使下次时钟电平拉低时，状态</a:t>
            </a:r>
            <a:r>
              <a:rPr lang="en-US" altLang="zh-CN" dirty="0">
                <a:solidFill>
                  <a:srgbClr val="0070C0"/>
                </a:solidFill>
                <a:latin typeface="宋体" panose="02010600030101010101" pitchFamily="2" charset="-122"/>
                <a:ea typeface="宋体" panose="02010600030101010101" pitchFamily="2" charset="-122"/>
              </a:rPr>
              <a:t>D1</a:t>
            </a:r>
            <a:r>
              <a:rPr lang="zh-CN" altLang="en-US" dirty="0">
                <a:solidFill>
                  <a:srgbClr val="0070C0"/>
                </a:solidFill>
                <a:latin typeface="宋体" panose="02010600030101010101" pitchFamily="2" charset="-122"/>
                <a:ea typeface="宋体" panose="02010600030101010101" pitchFamily="2" charset="-122"/>
              </a:rPr>
              <a:t>能够继续通过从锁维持下去</a:t>
            </a:r>
            <a:endParaRPr lang="en-US" altLang="zh-CN" dirty="0">
              <a:solidFill>
                <a:srgbClr val="0070C0"/>
              </a:solidFill>
              <a:latin typeface="宋体" panose="02010600030101010101" pitchFamily="2" charset="-122"/>
              <a:ea typeface="宋体" panose="02010600030101010101" pitchFamily="2" charset="-122"/>
            </a:endParaRPr>
          </a:p>
          <a:p>
            <a:pPr marL="0" indent="0">
              <a:buNone/>
            </a:pPr>
            <a:endParaRPr lang="en-US" altLang="zh-CN" dirty="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281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746F5-B27F-4B0B-BBC4-7398D74A9D21}"/>
              </a:ext>
            </a:extLst>
          </p:cNvPr>
          <p:cNvSpPr txBox="1"/>
          <p:nvPr/>
        </p:nvSpPr>
        <p:spPr>
          <a:xfrm>
            <a:off x="1531938" y="819262"/>
            <a:ext cx="8101012" cy="369332"/>
          </a:xfrm>
          <a:prstGeom prst="rect">
            <a:avLst/>
          </a:prstGeom>
          <a:noFill/>
        </p:spPr>
        <p:txBody>
          <a:bodyPr wrap="square">
            <a:spAutoFit/>
          </a:bodyPr>
          <a:lstStyle/>
          <a:p>
            <a:r>
              <a:rPr lang="en-US" altLang="zh-CN" dirty="0" err="1">
                <a:latin typeface="宋体" panose="02010600030101010101" pitchFamily="2" charset="-122"/>
                <a:ea typeface="宋体" panose="02010600030101010101" pitchFamily="2" charset="-122"/>
              </a:rPr>
              <a:t>Clk</a:t>
            </a:r>
            <a:r>
              <a:rPr lang="zh-CN" altLang="en-US" dirty="0">
                <a:latin typeface="宋体" panose="02010600030101010101" pitchFamily="2" charset="-122"/>
                <a:ea typeface="宋体" panose="02010600030101010101" pitchFamily="2" charset="-122"/>
              </a:rPr>
              <a:t>再次拉低时，从锁保证时钟周期的后半段能将前半段状态维持下去</a:t>
            </a:r>
            <a:endParaRPr lang="zh-CN" altLang="en-US" dirty="0"/>
          </a:p>
        </p:txBody>
      </p:sp>
      <p:pic>
        <p:nvPicPr>
          <p:cNvPr id="7" name="图片 6">
            <a:extLst>
              <a:ext uri="{FF2B5EF4-FFF2-40B4-BE49-F238E27FC236}">
                <a16:creationId xmlns:a16="http://schemas.microsoft.com/office/drawing/2014/main" id="{5114A8F4-4C0F-46C0-802A-C2F22E55EF66}"/>
              </a:ext>
            </a:extLst>
          </p:cNvPr>
          <p:cNvPicPr>
            <a:picLocks noChangeAspect="1"/>
          </p:cNvPicPr>
          <p:nvPr/>
        </p:nvPicPr>
        <p:blipFill>
          <a:blip r:embed="rId2"/>
          <a:stretch>
            <a:fillRect/>
          </a:stretch>
        </p:blipFill>
        <p:spPr>
          <a:xfrm>
            <a:off x="2124075" y="1265237"/>
            <a:ext cx="6496050" cy="1800225"/>
          </a:xfrm>
          <a:prstGeom prst="rect">
            <a:avLst/>
          </a:prstGeom>
        </p:spPr>
      </p:pic>
      <p:sp>
        <p:nvSpPr>
          <p:cNvPr id="8" name="标题 1">
            <a:extLst>
              <a:ext uri="{FF2B5EF4-FFF2-40B4-BE49-F238E27FC236}">
                <a16:creationId xmlns:a16="http://schemas.microsoft.com/office/drawing/2014/main" id="{DAA3571B-E384-46AA-AE38-B0A1303670E9}"/>
              </a:ext>
            </a:extLst>
          </p:cNvPr>
          <p:cNvSpPr>
            <a:spLocks noGrp="1"/>
          </p:cNvSpPr>
          <p:nvPr>
            <p:ph type="title"/>
          </p:nvPr>
        </p:nvSpPr>
        <p:spPr>
          <a:xfrm>
            <a:off x="1909466" y="3705514"/>
            <a:ext cx="8911687" cy="2845598"/>
          </a:xfrm>
        </p:spPr>
        <p:txBody>
          <a:bodyPr>
            <a:normAutofit/>
          </a:bodyPr>
          <a:lstStyle/>
          <a:p>
            <a:r>
              <a:rPr lang="zh-CN" altLang="en-US" sz="2400" dirty="0">
                <a:latin typeface="宋体" panose="02010600030101010101" pitchFamily="2" charset="-122"/>
                <a:ea typeface="宋体" panose="02010600030101010101" pitchFamily="2" charset="-122"/>
              </a:rPr>
              <a:t>总结</a:t>
            </a:r>
            <a:br>
              <a:rPr lang="en-US" altLang="zh-CN" sz="2400" dirty="0">
                <a:latin typeface="宋体" panose="02010600030101010101" pitchFamily="2" charset="-122"/>
                <a:ea typeface="宋体" panose="02010600030101010101" pitchFamily="2" charset="-122"/>
              </a:rPr>
            </a:br>
            <a:br>
              <a:rPr lang="en-US" altLang="zh-CN" sz="24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    1.</a:t>
            </a:r>
            <a:r>
              <a:rPr lang="zh-CN" altLang="en-US" sz="1600" dirty="0">
                <a:latin typeface="宋体" panose="02010600030101010101" pitchFamily="2" charset="-122"/>
                <a:ea typeface="宋体" panose="02010600030101010101" pitchFamily="2" charset="-122"/>
              </a:rPr>
              <a:t>触发器的边沿触发功能的实现可简述为三步：主锁更新状态、主锁输出状态、从锁维持状态，其中后两步的主锁与从锁交替维持状态保证触发器在一个时钟周期内输出统一</a:t>
            </a:r>
            <a:br>
              <a:rPr lang="en-US" altLang="zh-CN" sz="1600" dirty="0">
                <a:latin typeface="宋体" panose="02010600030101010101" pitchFamily="2" charset="-122"/>
                <a:ea typeface="宋体" panose="02010600030101010101" pitchFamily="2" charset="-122"/>
              </a:rPr>
            </a:b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    2.</a:t>
            </a:r>
            <a:r>
              <a:rPr lang="zh-CN" altLang="en-US" sz="1600" dirty="0">
                <a:latin typeface="宋体" panose="02010600030101010101" pitchFamily="2" charset="-122"/>
                <a:ea typeface="宋体" panose="02010600030101010101" pitchFamily="2" charset="-122"/>
              </a:rPr>
              <a:t>触发器中主锁存器起着决定当前时钟周期输出状态的作用，时序约束中的建立时间与保持时间窗口也是针对主锁存器而言的</a:t>
            </a:r>
            <a:r>
              <a:rPr lang="en-US" altLang="zh-CN" sz="16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6660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FB5AF-9E22-417C-81DF-7722B8774096}"/>
              </a:ext>
            </a:extLst>
          </p:cNvPr>
          <p:cNvSpPr>
            <a:spLocks noGrp="1"/>
          </p:cNvSpPr>
          <p:nvPr>
            <p:ph type="title"/>
          </p:nvPr>
        </p:nvSpPr>
        <p:spPr>
          <a:xfrm>
            <a:off x="1816311" y="617847"/>
            <a:ext cx="8911687" cy="1280890"/>
          </a:xfrm>
        </p:spPr>
        <p:txBody>
          <a:bodyPr/>
          <a:lstStyle/>
          <a:p>
            <a:r>
              <a:rPr lang="zh-CN" altLang="en-US" sz="3600" dirty="0">
                <a:latin typeface="宋体" panose="02010600030101010101" pitchFamily="2" charset="-122"/>
                <a:ea typeface="宋体" panose="02010600030101010101" pitchFamily="2" charset="-122"/>
              </a:rPr>
              <a:t>时序约束与亚稳态</a:t>
            </a:r>
            <a:endParaRPr lang="zh-CN" altLang="en-US" dirty="0"/>
          </a:p>
        </p:txBody>
      </p:sp>
      <p:sp>
        <p:nvSpPr>
          <p:cNvPr id="3" name="内容占位符 2">
            <a:extLst>
              <a:ext uri="{FF2B5EF4-FFF2-40B4-BE49-F238E27FC236}">
                <a16:creationId xmlns:a16="http://schemas.microsoft.com/office/drawing/2014/main" id="{B5E29480-2ACC-4DA3-BC2B-421275A52CF0}"/>
              </a:ext>
            </a:extLst>
          </p:cNvPr>
          <p:cNvSpPr>
            <a:spLocks noGrp="1"/>
          </p:cNvSpPr>
          <p:nvPr>
            <p:ph idx="1"/>
          </p:nvPr>
        </p:nvSpPr>
        <p:spPr>
          <a:xfrm>
            <a:off x="2182116" y="1764082"/>
            <a:ext cx="8915400" cy="3777622"/>
          </a:xfrm>
        </p:spPr>
        <p:txBody>
          <a:bodyPr/>
          <a:lstStyle/>
          <a:p>
            <a:r>
              <a:rPr lang="zh-CN" altLang="en-US" dirty="0">
                <a:latin typeface="宋体" panose="02010600030101010101" pitchFamily="2" charset="-122"/>
                <a:ea typeface="宋体" panose="02010600030101010101" pitchFamily="2" charset="-122"/>
              </a:rPr>
              <a:t>建立时间约束：输入信号在触发器触发边沿之前需要保持不跳变的时间窗口</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保持时间约束：输入信号在触发器触发边沿之后需要保持不跳变的时间窗口</a:t>
            </a:r>
            <a:endParaRPr lang="en-US" altLang="zh-CN"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D04AB176-DBCE-481D-982A-C5D930730C1E}"/>
              </a:ext>
            </a:extLst>
          </p:cNvPr>
          <p:cNvPicPr>
            <a:picLocks noChangeAspect="1"/>
          </p:cNvPicPr>
          <p:nvPr/>
        </p:nvPicPr>
        <p:blipFill>
          <a:blip r:embed="rId2"/>
          <a:stretch>
            <a:fillRect/>
          </a:stretch>
        </p:blipFill>
        <p:spPr>
          <a:xfrm>
            <a:off x="2392128" y="2970886"/>
            <a:ext cx="5884967" cy="2688301"/>
          </a:xfrm>
          <a:prstGeom prst="rect">
            <a:avLst/>
          </a:prstGeom>
        </p:spPr>
      </p:pic>
    </p:spTree>
    <p:extLst>
      <p:ext uri="{BB962C8B-B14F-4D97-AF65-F5344CB8AC3E}">
        <p14:creationId xmlns:p14="http://schemas.microsoft.com/office/powerpoint/2010/main" val="389652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598351-F635-413E-8C87-98171F162A28}"/>
              </a:ext>
            </a:extLst>
          </p:cNvPr>
          <p:cNvSpPr txBox="1"/>
          <p:nvPr/>
        </p:nvSpPr>
        <p:spPr>
          <a:xfrm>
            <a:off x="1588305" y="744106"/>
            <a:ext cx="8101012" cy="523220"/>
          </a:xfrm>
          <a:prstGeom prst="rect">
            <a:avLst/>
          </a:prstGeom>
          <a:noFill/>
        </p:spPr>
        <p:txBody>
          <a:bodyPr wrap="square">
            <a:spAutoFit/>
          </a:bodyPr>
          <a:lstStyle/>
          <a:p>
            <a:r>
              <a:rPr lang="zh-CN" altLang="en-US" sz="2800" dirty="0">
                <a:latin typeface="宋体" panose="02010600030101010101" pitchFamily="2" charset="-122"/>
                <a:ea typeface="宋体" panose="02010600030101010101" pitchFamily="2" charset="-122"/>
              </a:rPr>
              <a:t>违背建立时间引发亚稳态</a:t>
            </a:r>
            <a:endParaRPr lang="zh-CN" altLang="en-US" sz="2800" dirty="0"/>
          </a:p>
        </p:txBody>
      </p:sp>
      <p:pic>
        <p:nvPicPr>
          <p:cNvPr id="5" name="图片 4">
            <a:extLst>
              <a:ext uri="{FF2B5EF4-FFF2-40B4-BE49-F238E27FC236}">
                <a16:creationId xmlns:a16="http://schemas.microsoft.com/office/drawing/2014/main" id="{602C5658-4C6F-4601-86BC-46BAB0A183C8}"/>
              </a:ext>
            </a:extLst>
          </p:cNvPr>
          <p:cNvPicPr>
            <a:picLocks noChangeAspect="1"/>
          </p:cNvPicPr>
          <p:nvPr/>
        </p:nvPicPr>
        <p:blipFill>
          <a:blip r:embed="rId2"/>
          <a:stretch>
            <a:fillRect/>
          </a:stretch>
        </p:blipFill>
        <p:spPr>
          <a:xfrm>
            <a:off x="2024062" y="1655158"/>
            <a:ext cx="8143875" cy="2057400"/>
          </a:xfrm>
          <a:prstGeom prst="rect">
            <a:avLst/>
          </a:prstGeom>
        </p:spPr>
      </p:pic>
      <p:sp>
        <p:nvSpPr>
          <p:cNvPr id="7" name="文本框 6">
            <a:extLst>
              <a:ext uri="{FF2B5EF4-FFF2-40B4-BE49-F238E27FC236}">
                <a16:creationId xmlns:a16="http://schemas.microsoft.com/office/drawing/2014/main" id="{2FBA8D01-B5A3-4E06-8180-AA6E2E46231B}"/>
              </a:ext>
            </a:extLst>
          </p:cNvPr>
          <p:cNvSpPr txBox="1"/>
          <p:nvPr/>
        </p:nvSpPr>
        <p:spPr>
          <a:xfrm>
            <a:off x="1659698" y="4731799"/>
            <a:ext cx="8918531" cy="923330"/>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rPr>
              <a:t>   如果输入状态</a:t>
            </a:r>
            <a:r>
              <a:rPr lang="en-US" altLang="zh-CN" sz="1800" dirty="0">
                <a:latin typeface="宋体" panose="02010600030101010101" pitchFamily="2" charset="-122"/>
                <a:ea typeface="宋体" panose="02010600030101010101" pitchFamily="2" charset="-122"/>
              </a:rPr>
              <a:t>D1</a:t>
            </a:r>
            <a:r>
              <a:rPr lang="zh-CN" altLang="en-US" sz="1800" dirty="0">
                <a:latin typeface="宋体" panose="02010600030101010101" pitchFamily="2" charset="-122"/>
                <a:ea typeface="宋体" panose="02010600030101010101" pitchFamily="2" charset="-122"/>
              </a:rPr>
              <a:t>出现在时钟边沿前不久，那么主锁存器反馈回路中各节点来不及将状态全部更新为</a:t>
            </a:r>
            <a:r>
              <a:rPr lang="en-US" altLang="zh-CN" sz="1800" dirty="0">
                <a:latin typeface="宋体" panose="02010600030101010101" pitchFamily="2" charset="-122"/>
                <a:ea typeface="宋体" panose="02010600030101010101" pitchFamily="2" charset="-122"/>
              </a:rPr>
              <a:t>D1</a:t>
            </a:r>
            <a:r>
              <a:rPr lang="zh-CN" altLang="en-US" sz="1800" dirty="0">
                <a:latin typeface="宋体" panose="02010600030101010101" pitchFamily="2" charset="-122"/>
                <a:ea typeface="宋体" panose="02010600030101010101" pitchFamily="2" charset="-122"/>
              </a:rPr>
              <a:t>，这会导致在后续的锁存器保持阶段反馈回路中出现多个状态进而输出亚稳态</a:t>
            </a:r>
            <a:endParaRPr lang="zh-CN" altLang="en-US" dirty="0"/>
          </a:p>
        </p:txBody>
      </p:sp>
    </p:spTree>
    <p:extLst>
      <p:ext uri="{BB962C8B-B14F-4D97-AF65-F5344CB8AC3E}">
        <p14:creationId xmlns:p14="http://schemas.microsoft.com/office/powerpoint/2010/main" val="197138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4F65-B6E2-481A-AADA-979BB9ADA2F9}"/>
              </a:ext>
            </a:extLst>
          </p:cNvPr>
          <p:cNvSpPr>
            <a:spLocks noGrp="1"/>
          </p:cNvSpPr>
          <p:nvPr>
            <p:ph type="title"/>
          </p:nvPr>
        </p:nvSpPr>
        <p:spPr>
          <a:xfrm>
            <a:off x="1866094" y="534933"/>
            <a:ext cx="8911687" cy="1280890"/>
          </a:xfrm>
        </p:spPr>
        <p:txBody>
          <a:bodyPr/>
          <a:lstStyle/>
          <a:p>
            <a:r>
              <a:rPr lang="zh-CN" altLang="en-US" dirty="0">
                <a:latin typeface="宋体" panose="02010600030101010101" pitchFamily="2" charset="-122"/>
                <a:ea typeface="宋体" panose="02010600030101010101" pitchFamily="2" charset="-122"/>
              </a:rPr>
              <a:t>异步时钟域</a:t>
            </a:r>
          </a:p>
        </p:txBody>
      </p:sp>
      <p:sp>
        <p:nvSpPr>
          <p:cNvPr id="3" name="内容占位符 2">
            <a:extLst>
              <a:ext uri="{FF2B5EF4-FFF2-40B4-BE49-F238E27FC236}">
                <a16:creationId xmlns:a16="http://schemas.microsoft.com/office/drawing/2014/main" id="{B684F64C-654A-440E-999C-45406F1BD423}"/>
              </a:ext>
            </a:extLst>
          </p:cNvPr>
          <p:cNvSpPr>
            <a:spLocks noGrp="1"/>
          </p:cNvSpPr>
          <p:nvPr>
            <p:ph idx="1"/>
          </p:nvPr>
        </p:nvSpPr>
        <p:spPr>
          <a:xfrm>
            <a:off x="1326050" y="1749148"/>
            <a:ext cx="8915400" cy="3777622"/>
          </a:xfrm>
        </p:spPr>
        <p:txBody>
          <a:bodyPr>
            <a:normAutofit fontScale="92500" lnSpcReduction="20000"/>
          </a:bodyPr>
          <a:lstStyle/>
          <a:p>
            <a:r>
              <a:rPr lang="zh-CN" altLang="en-US" dirty="0">
                <a:latin typeface="宋体" panose="02010600030101010101" pitchFamily="2" charset="-122"/>
                <a:ea typeface="宋体" panose="02010600030101010101" pitchFamily="2" charset="-122"/>
              </a:rPr>
              <a:t>在数字电路系统中，为了满足不同处理模块对各自速度的要求，通常会提供不同频率的时钟</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对于时钟信号来源于同一时钟源的功能模块将它们划分在同一时钟域下，它们属于同步时钟域，反之，来源于不同时钟源的时钟信号将其各自驱动的模块划分于不同的时钟域即异步时钟域</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由于异步时钟域下的时钟信号不是同频同相的，这将导致两边时钟触发边沿的</a:t>
            </a:r>
            <a:r>
              <a:rPr lang="en-US" altLang="zh-CN" dirty="0">
                <a:latin typeface="宋体" panose="02010600030101010101" pitchFamily="2" charset="-122"/>
                <a:ea typeface="宋体" panose="02010600030101010101" pitchFamily="2" charset="-122"/>
              </a:rPr>
              <a:t>timing</a:t>
            </a:r>
            <a:r>
              <a:rPr lang="zh-CN" altLang="en-US" dirty="0">
                <a:latin typeface="宋体" panose="02010600030101010101" pitchFamily="2" charset="-122"/>
                <a:ea typeface="宋体" panose="02010600030101010101" pitchFamily="2" charset="-122"/>
              </a:rPr>
              <a:t>彼此不可控，信号的状态跳变容易违反异步时钟域的时序约束，导致信号无法被正确采样甚至触发亚稳态（在数字系统绝不允许传播亚稳态）</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一般情况下信号只会在同步时钟域下运转，但某些场景下需要异步时钟域完成信息的交互，我们将信号从一个时钟域安全发送至另一个时钟域的操作称为跨时钟操作</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2657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87DD0B-CE81-4497-B1D6-0A211E6B2699}"/>
              </a:ext>
            </a:extLst>
          </p:cNvPr>
          <p:cNvSpPr txBox="1"/>
          <p:nvPr/>
        </p:nvSpPr>
        <p:spPr>
          <a:xfrm>
            <a:off x="1588305" y="744106"/>
            <a:ext cx="8101012" cy="523220"/>
          </a:xfrm>
          <a:prstGeom prst="rect">
            <a:avLst/>
          </a:prstGeom>
          <a:noFill/>
        </p:spPr>
        <p:txBody>
          <a:bodyPr wrap="square">
            <a:spAutoFit/>
          </a:bodyPr>
          <a:lstStyle/>
          <a:p>
            <a:r>
              <a:rPr lang="zh-CN" altLang="en-US" sz="2800" dirty="0">
                <a:latin typeface="宋体" panose="02010600030101010101" pitchFamily="2" charset="-122"/>
                <a:ea typeface="宋体" panose="02010600030101010101" pitchFamily="2" charset="-122"/>
              </a:rPr>
              <a:t>违背保持时间引发亚稳态</a:t>
            </a:r>
            <a:endParaRPr lang="zh-CN" altLang="en-US" sz="2800" dirty="0"/>
          </a:p>
        </p:txBody>
      </p:sp>
      <p:sp>
        <p:nvSpPr>
          <p:cNvPr id="6" name="文本框 5">
            <a:extLst>
              <a:ext uri="{FF2B5EF4-FFF2-40B4-BE49-F238E27FC236}">
                <a16:creationId xmlns:a16="http://schemas.microsoft.com/office/drawing/2014/main" id="{CE6EE80E-C8DB-48D2-AFFF-E9A2F09397F5}"/>
              </a:ext>
            </a:extLst>
          </p:cNvPr>
          <p:cNvSpPr txBox="1"/>
          <p:nvPr/>
        </p:nvSpPr>
        <p:spPr>
          <a:xfrm>
            <a:off x="1448682" y="4391830"/>
            <a:ext cx="8918531" cy="1600438"/>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引入保持时间的原因在于触发边沿与实际电开关</a:t>
            </a:r>
            <a:r>
              <a:rPr lang="en-US" altLang="zh-CN" sz="1600" dirty="0">
                <a:latin typeface="宋体" panose="02010600030101010101" pitchFamily="2" charset="-122"/>
                <a:ea typeface="宋体" panose="02010600030101010101" pitchFamily="2" charset="-122"/>
              </a:rPr>
              <a:t>S1</a:t>
            </a:r>
            <a:r>
              <a:rPr lang="zh-CN" altLang="en-US" sz="1600" dirty="0">
                <a:latin typeface="宋体" panose="02010600030101010101" pitchFamily="2" charset="-122"/>
                <a:ea typeface="宋体" panose="02010600030101010101" pitchFamily="2" charset="-122"/>
              </a:rPr>
              <a:t>的切换的时间不一致，为了避免在触发边沿后由于</a:t>
            </a:r>
            <a:r>
              <a:rPr lang="en-US" altLang="zh-CN" sz="1600" dirty="0">
                <a:latin typeface="宋体" panose="02010600030101010101" pitchFamily="2" charset="-122"/>
                <a:ea typeface="宋体" panose="02010600030101010101" pitchFamily="2" charset="-122"/>
              </a:rPr>
              <a:t>S1</a:t>
            </a:r>
            <a:r>
              <a:rPr lang="zh-CN" altLang="en-US" sz="1600" dirty="0">
                <a:latin typeface="宋体" panose="02010600030101010101" pitchFamily="2" charset="-122"/>
                <a:ea typeface="宋体" panose="02010600030101010101" pitchFamily="2" charset="-122"/>
              </a:rPr>
              <a:t>还没切断导致新状态混入反馈回路引发亚稳态需要设置保持时间</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电开关</a:t>
            </a:r>
            <a:r>
              <a:rPr lang="en-US" altLang="zh-CN" sz="1600" dirty="0">
                <a:latin typeface="宋体" panose="02010600030101010101" pitchFamily="2" charset="-122"/>
                <a:ea typeface="宋体" panose="02010600030101010101" pitchFamily="2" charset="-122"/>
              </a:rPr>
              <a:t>S1</a:t>
            </a:r>
            <a:r>
              <a:rPr lang="zh-CN" altLang="en-US" sz="1600" dirty="0">
                <a:latin typeface="宋体" panose="02010600030101010101" pitchFamily="2" charset="-122"/>
                <a:ea typeface="宋体" panose="02010600030101010101" pitchFamily="2" charset="-122"/>
              </a:rPr>
              <a:t>是一个传输门，通过接收栅极处的时钟信号来切换状态，但栅极状态的切换类似于电容的充放电，这个过程是需要时间的</a:t>
            </a:r>
            <a:r>
              <a:rPr lang="en-US" altLang="zh-CN" sz="1600" dirty="0">
                <a:latin typeface="宋体" panose="02010600030101010101" pitchFamily="2" charset="-122"/>
                <a:ea typeface="宋体" panose="02010600030101010101" pitchFamily="2" charset="-122"/>
              </a:rPr>
              <a:t> </a:t>
            </a:r>
            <a:endParaRPr lang="zh-CN" altLang="en-US" dirty="0"/>
          </a:p>
        </p:txBody>
      </p:sp>
      <p:pic>
        <p:nvPicPr>
          <p:cNvPr id="8" name="图片 7">
            <a:extLst>
              <a:ext uri="{FF2B5EF4-FFF2-40B4-BE49-F238E27FC236}">
                <a16:creationId xmlns:a16="http://schemas.microsoft.com/office/drawing/2014/main" id="{D2E00755-3B8B-4171-A7AF-CE31DECF00D7}"/>
              </a:ext>
            </a:extLst>
          </p:cNvPr>
          <p:cNvPicPr>
            <a:picLocks noChangeAspect="1"/>
          </p:cNvPicPr>
          <p:nvPr/>
        </p:nvPicPr>
        <p:blipFill>
          <a:blip r:embed="rId2"/>
          <a:stretch>
            <a:fillRect/>
          </a:stretch>
        </p:blipFill>
        <p:spPr>
          <a:xfrm>
            <a:off x="1673333" y="1437470"/>
            <a:ext cx="8143875" cy="2057400"/>
          </a:xfrm>
          <a:prstGeom prst="rect">
            <a:avLst/>
          </a:prstGeom>
        </p:spPr>
      </p:pic>
    </p:spTree>
    <p:extLst>
      <p:ext uri="{BB962C8B-B14F-4D97-AF65-F5344CB8AC3E}">
        <p14:creationId xmlns:p14="http://schemas.microsoft.com/office/powerpoint/2010/main" val="274051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3724C-B411-4F90-9222-EA86EC7FAACE}"/>
              </a:ext>
            </a:extLst>
          </p:cNvPr>
          <p:cNvSpPr>
            <a:spLocks noGrp="1"/>
          </p:cNvSpPr>
          <p:nvPr>
            <p:ph type="title"/>
          </p:nvPr>
        </p:nvSpPr>
        <p:spPr>
          <a:xfrm>
            <a:off x="1208800" y="1469616"/>
            <a:ext cx="8911687" cy="1280890"/>
          </a:xfrm>
        </p:spPr>
        <p:txBody>
          <a:bodyPr>
            <a:normAutofit/>
          </a:bodyPr>
          <a:lstStyle/>
          <a:p>
            <a:pPr algn="ctr"/>
            <a:r>
              <a:rPr lang="zh-CN" altLang="en-US" sz="4000" dirty="0">
                <a:latin typeface="宋体" panose="02010600030101010101" pitchFamily="2" charset="-122"/>
                <a:ea typeface="宋体" panose="02010600030101010101" pitchFamily="2" charset="-122"/>
              </a:rPr>
              <a:t>跨时钟域方法</a:t>
            </a:r>
          </a:p>
        </p:txBody>
      </p:sp>
      <p:sp>
        <p:nvSpPr>
          <p:cNvPr id="4" name="文本框 3">
            <a:extLst>
              <a:ext uri="{FF2B5EF4-FFF2-40B4-BE49-F238E27FC236}">
                <a16:creationId xmlns:a16="http://schemas.microsoft.com/office/drawing/2014/main" id="{638730B6-BE8E-475E-8C86-606D05E822D0}"/>
              </a:ext>
            </a:extLst>
          </p:cNvPr>
          <p:cNvSpPr txBox="1"/>
          <p:nvPr/>
        </p:nvSpPr>
        <p:spPr>
          <a:xfrm>
            <a:off x="3043825" y="3247465"/>
            <a:ext cx="6100174" cy="1477328"/>
          </a:xfrm>
          <a:prstGeom prst="rect">
            <a:avLst/>
          </a:prstGeom>
          <a:noFill/>
        </p:spPr>
        <p:txBody>
          <a:bodyPr wrap="square">
            <a:spAutoFit/>
          </a:bodyPr>
          <a:lstStyle/>
          <a:p>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同步器及相关处理逻辑</a:t>
            </a:r>
            <a:endParaRPr lang="en-US" altLang="zh-CN" sz="18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异步</a:t>
            </a:r>
            <a:r>
              <a:rPr lang="en-US" altLang="zh-CN" dirty="0">
                <a:latin typeface="宋体" panose="02010600030101010101" pitchFamily="2" charset="-122"/>
                <a:ea typeface="宋体" panose="02010600030101010101" pitchFamily="2" charset="-122"/>
              </a:rPr>
              <a:t>FIFO</a:t>
            </a:r>
            <a:endParaRPr lang="zh-CN" altLang="en-US" dirty="0"/>
          </a:p>
        </p:txBody>
      </p:sp>
    </p:spTree>
    <p:extLst>
      <p:ext uri="{BB962C8B-B14F-4D97-AF65-F5344CB8AC3E}">
        <p14:creationId xmlns:p14="http://schemas.microsoft.com/office/powerpoint/2010/main" val="160674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999A963-6098-414A-B7E6-C835F0133248}"/>
              </a:ext>
            </a:extLst>
          </p:cNvPr>
          <p:cNvPicPr>
            <a:picLocks noGrp="1" noChangeAspect="1"/>
          </p:cNvPicPr>
          <p:nvPr>
            <p:ph idx="1"/>
          </p:nvPr>
        </p:nvPicPr>
        <p:blipFill>
          <a:blip r:embed="rId2"/>
          <a:stretch>
            <a:fillRect/>
          </a:stretch>
        </p:blipFill>
        <p:spPr>
          <a:xfrm>
            <a:off x="2148442" y="289364"/>
            <a:ext cx="7412059" cy="3778250"/>
          </a:xfrm>
        </p:spPr>
      </p:pic>
      <p:sp>
        <p:nvSpPr>
          <p:cNvPr id="2" name="文本框 1">
            <a:extLst>
              <a:ext uri="{FF2B5EF4-FFF2-40B4-BE49-F238E27FC236}">
                <a16:creationId xmlns:a16="http://schemas.microsoft.com/office/drawing/2014/main" id="{CDAE6A78-8536-46B4-A65D-A63A34C58DD1}"/>
              </a:ext>
            </a:extLst>
          </p:cNvPr>
          <p:cNvSpPr txBox="1"/>
          <p:nvPr/>
        </p:nvSpPr>
        <p:spPr>
          <a:xfrm>
            <a:off x="1033398" y="1597069"/>
            <a:ext cx="1791222" cy="246221"/>
          </a:xfrm>
          <a:prstGeom prst="rect">
            <a:avLst/>
          </a:prstGeom>
          <a:noFill/>
        </p:spPr>
        <p:txBody>
          <a:bodyPr wrap="square" rtlCol="0">
            <a:spAutoFit/>
          </a:bodyPr>
          <a:lstStyle/>
          <a:p>
            <a:r>
              <a:rPr lang="en-US" altLang="zh-CN" sz="1000" b="1" dirty="0">
                <a:solidFill>
                  <a:schemeClr val="accent6">
                    <a:lumMod val="75000"/>
                  </a:schemeClr>
                </a:solidFill>
                <a:latin typeface="Times New Roman" panose="02020603050405020304" pitchFamily="18" charset="0"/>
                <a:cs typeface="Times New Roman" panose="02020603050405020304" pitchFamily="18" charset="0"/>
              </a:rPr>
              <a:t>IMG_DATA</a:t>
            </a:r>
            <a:endParaRPr lang="zh-CN" altLang="en-US" sz="10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4" name="直接箭头连接符 3">
            <a:extLst>
              <a:ext uri="{FF2B5EF4-FFF2-40B4-BE49-F238E27FC236}">
                <a16:creationId xmlns:a16="http://schemas.microsoft.com/office/drawing/2014/main" id="{4AC6B746-C2F5-4F27-81F1-0A9D08B430B4}"/>
              </a:ext>
            </a:extLst>
          </p:cNvPr>
          <p:cNvCxnSpPr/>
          <p:nvPr/>
        </p:nvCxnSpPr>
        <p:spPr>
          <a:xfrm flipV="1">
            <a:off x="1929009" y="964504"/>
            <a:ext cx="2943616" cy="755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6EE52CE-70E5-4BAD-94FD-09431C2C842C}"/>
              </a:ext>
            </a:extLst>
          </p:cNvPr>
          <p:cNvSpPr txBox="1"/>
          <p:nvPr/>
        </p:nvSpPr>
        <p:spPr>
          <a:xfrm>
            <a:off x="8588680" y="386883"/>
            <a:ext cx="1791222" cy="246221"/>
          </a:xfrm>
          <a:prstGeom prst="rect">
            <a:avLst/>
          </a:prstGeom>
          <a:noFill/>
        </p:spPr>
        <p:txBody>
          <a:bodyPr wrap="square" rtlCol="0">
            <a:spAutoFit/>
          </a:bodyPr>
          <a:lstStyle/>
          <a:p>
            <a:r>
              <a:rPr lang="en-US" altLang="zh-CN" sz="1000" b="1" dirty="0">
                <a:solidFill>
                  <a:srgbClr val="FFFF00"/>
                </a:solidFill>
                <a:latin typeface="Times New Roman" panose="02020603050405020304" pitchFamily="18" charset="0"/>
                <a:cs typeface="Times New Roman" panose="02020603050405020304" pitchFamily="18" charset="0"/>
              </a:rPr>
              <a:t>CODE_DATA</a:t>
            </a:r>
            <a:endParaRPr lang="zh-CN" altLang="en-US" sz="1000" b="1" dirty="0">
              <a:solidFill>
                <a:srgbClr val="FFFF00"/>
              </a:solidFill>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50852470-11B3-4617-9B62-11093AE37723}"/>
              </a:ext>
            </a:extLst>
          </p:cNvPr>
          <p:cNvCxnSpPr>
            <a:cxnSpLocks/>
          </p:cNvCxnSpPr>
          <p:nvPr/>
        </p:nvCxnSpPr>
        <p:spPr>
          <a:xfrm flipH="1">
            <a:off x="7249452" y="528340"/>
            <a:ext cx="1339228" cy="356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8E96BC7-3D7B-4C7E-BDBB-2170824E3855}"/>
              </a:ext>
            </a:extLst>
          </p:cNvPr>
          <p:cNvSpPr txBox="1"/>
          <p:nvPr/>
        </p:nvSpPr>
        <p:spPr>
          <a:xfrm>
            <a:off x="8884323" y="1219230"/>
            <a:ext cx="1791222" cy="246221"/>
          </a:xfrm>
          <a:prstGeom prst="rect">
            <a:avLst/>
          </a:prstGeom>
          <a:noFill/>
        </p:spPr>
        <p:txBody>
          <a:bodyPr wrap="square" rtlCol="0">
            <a:spAutoFit/>
          </a:bodyPr>
          <a:lstStyle/>
          <a:p>
            <a:r>
              <a:rPr lang="en-US" altLang="zh-CN" sz="1000" dirty="0">
                <a:solidFill>
                  <a:schemeClr val="accent2">
                    <a:lumMod val="60000"/>
                    <a:lumOff val="40000"/>
                  </a:schemeClr>
                </a:solidFill>
                <a:latin typeface="Times New Roman" panose="02020603050405020304" pitchFamily="18" charset="0"/>
                <a:cs typeface="Times New Roman" panose="02020603050405020304" pitchFamily="18" charset="0"/>
              </a:rPr>
              <a:t>FRAME_DATA</a:t>
            </a:r>
            <a:endParaRPr lang="zh-CN" altLang="en-US" sz="1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05F9237A-2CF0-4B0B-AA16-2355B42CBBC2}"/>
              </a:ext>
            </a:extLst>
          </p:cNvPr>
          <p:cNvCxnSpPr>
            <a:cxnSpLocks/>
          </p:cNvCxnSpPr>
          <p:nvPr/>
        </p:nvCxnSpPr>
        <p:spPr>
          <a:xfrm flipH="1" flipV="1">
            <a:off x="6200384" y="2297977"/>
            <a:ext cx="2860110" cy="1226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5A5F715-A9CA-40F8-977D-F0290F267DB2}"/>
              </a:ext>
            </a:extLst>
          </p:cNvPr>
          <p:cNvSpPr txBox="1"/>
          <p:nvPr/>
        </p:nvSpPr>
        <p:spPr>
          <a:xfrm>
            <a:off x="8928971" y="3549659"/>
            <a:ext cx="1791222"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  </a:t>
            </a:r>
            <a:r>
              <a:rPr lang="en-US" altLang="zh-CN" sz="1000" dirty="0" err="1">
                <a:latin typeface="Times New Roman" panose="02020603050405020304" pitchFamily="18" charset="0"/>
                <a:cs typeface="Times New Roman" panose="02020603050405020304" pitchFamily="18" charset="0"/>
              </a:rPr>
              <a:t>frame_end</a:t>
            </a:r>
            <a:endParaRPr lang="zh-CN" altLang="en-US" sz="1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2176C0E-48B4-48BA-A5A7-DBC767FDB966}"/>
              </a:ext>
            </a:extLst>
          </p:cNvPr>
          <p:cNvSpPr txBox="1"/>
          <p:nvPr/>
        </p:nvSpPr>
        <p:spPr>
          <a:xfrm>
            <a:off x="1335947" y="4152935"/>
            <a:ext cx="8918531" cy="2215991"/>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需要跨时钟的信号：</a:t>
            </a:r>
            <a:endParaRPr lang="en-US" altLang="zh-CN" sz="1200" dirty="0">
              <a:latin typeface="宋体" panose="02010600030101010101" pitchFamily="2" charset="-122"/>
              <a:ea typeface="宋体" panose="02010600030101010101" pitchFamily="2" charset="-122"/>
            </a:endParaRPr>
          </a:p>
          <a:p>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1.</a:t>
            </a:r>
            <a:r>
              <a:rPr lang="zh-CN" altLang="en-US" sz="1200" dirty="0">
                <a:latin typeface="宋体" panose="02010600030101010101" pitchFamily="2" charset="-122"/>
                <a:ea typeface="宋体" panose="02010600030101010101" pitchFamily="2" charset="-122"/>
              </a:rPr>
              <a:t>以</a:t>
            </a:r>
            <a:r>
              <a:rPr lang="en-US" altLang="zh-CN" sz="1200" dirty="0" err="1">
                <a:latin typeface="宋体" panose="02010600030101010101" pitchFamily="2" charset="-122"/>
                <a:ea typeface="宋体" panose="02010600030101010101" pitchFamily="2" charset="-122"/>
              </a:rPr>
              <a:t>frame_end</a:t>
            </a:r>
            <a:r>
              <a:rPr lang="zh-CN" altLang="en-US" sz="1200" dirty="0">
                <a:latin typeface="宋体" panose="02010600030101010101" pitchFamily="2" charset="-122"/>
                <a:ea typeface="宋体" panose="02010600030101010101" pitchFamily="2" charset="-122"/>
              </a:rPr>
              <a:t>为代表配置信息、指示</a:t>
            </a:r>
            <a:r>
              <a:rPr lang="en-US" altLang="zh-CN" sz="1200" dirty="0">
                <a:latin typeface="宋体" panose="02010600030101010101" pitchFamily="2" charset="-122"/>
                <a:ea typeface="宋体" panose="02010600030101010101" pitchFamily="2" charset="-122"/>
              </a:rPr>
              <a:t>flag: </a:t>
            </a:r>
          </a:p>
          <a:p>
            <a:endParaRPr lang="en-US" altLang="zh-CN" sz="1200" dirty="0">
              <a:latin typeface="宋体" panose="02010600030101010101" pitchFamily="2" charset="-122"/>
              <a:ea typeface="宋体" panose="02010600030101010101" pitchFamily="2" charset="-122"/>
            </a:endParaRPr>
          </a:p>
          <a:p>
            <a:r>
              <a:rPr lang="zh-CN" altLang="en-US" sz="1200" dirty="0">
                <a:latin typeface="宋体" panose="02010600030101010101" pitchFamily="2" charset="-122"/>
                <a:ea typeface="宋体" panose="02010600030101010101" pitchFamily="2" charset="-122"/>
              </a:rPr>
              <a:t>       这类信号变化缓慢，通常在很长时间才会发起一次事件如指示帧打包处理完的</a:t>
            </a:r>
            <a:r>
              <a:rPr lang="en-US" altLang="zh-CN" sz="1200" dirty="0" err="1">
                <a:latin typeface="宋体" panose="02010600030101010101" pitchFamily="2" charset="-122"/>
                <a:ea typeface="宋体" panose="02010600030101010101" pitchFamily="2" charset="-122"/>
              </a:rPr>
              <a:t>frame_end</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又或者这些信号虽然在一段时间里会变化多次但这些信号的发起与接收是可控的、可反压的</a:t>
            </a:r>
            <a:r>
              <a:rPr lang="en-US" altLang="zh-CN" sz="1200" dirty="0">
                <a:latin typeface="宋体" panose="02010600030101010101" pitchFamily="2" charset="-122"/>
                <a:ea typeface="宋体" panose="02010600030101010101" pitchFamily="2" charset="-122"/>
              </a:rPr>
              <a:t>    </a:t>
            </a:r>
          </a:p>
          <a:p>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2.</a:t>
            </a:r>
            <a:r>
              <a:rPr lang="zh-CN" altLang="en-US" sz="1200" dirty="0">
                <a:latin typeface="宋体" panose="02010600030101010101" pitchFamily="2" charset="-122"/>
                <a:ea typeface="宋体" panose="02010600030101010101" pitchFamily="2" charset="-122"/>
              </a:rPr>
              <a:t>以</a:t>
            </a:r>
            <a:r>
              <a:rPr lang="en-US" altLang="zh-CN" sz="1200" dirty="0">
                <a:latin typeface="宋体" panose="02010600030101010101" pitchFamily="2" charset="-122"/>
                <a:ea typeface="宋体" panose="02010600030101010101" pitchFamily="2" charset="-122"/>
              </a:rPr>
              <a:t>XXX_DATA</a:t>
            </a:r>
            <a:r>
              <a:rPr lang="zh-CN" altLang="en-US" sz="1200" dirty="0">
                <a:latin typeface="宋体" panose="02010600030101010101" pitchFamily="2" charset="-122"/>
                <a:ea typeface="宋体" panose="02010600030101010101" pitchFamily="2" charset="-122"/>
              </a:rPr>
              <a:t>为代表的高速数据信号：</a:t>
            </a:r>
            <a:endParaRPr lang="en-US" altLang="zh-CN" sz="1200" dirty="0">
              <a:latin typeface="宋体" panose="02010600030101010101" pitchFamily="2" charset="-122"/>
              <a:ea typeface="宋体" panose="02010600030101010101" pitchFamily="2" charset="-122"/>
            </a:endParaRPr>
          </a:p>
          <a:p>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这类信号变换快速，在一段相邻的时钟周期不断变化，而且无法用握手信号去控制、反压</a:t>
            </a:r>
            <a:r>
              <a:rPr lang="en-US" altLang="zh-CN" sz="1200" dirty="0">
                <a:latin typeface="宋体" panose="02010600030101010101" pitchFamily="2" charset="-122"/>
                <a:ea typeface="宋体" panose="02010600030101010101" pitchFamily="2" charset="-122"/>
              </a:rPr>
              <a:t>  </a:t>
            </a:r>
          </a:p>
          <a:p>
            <a:r>
              <a:rPr lang="en-US" altLang="zh-CN" sz="1600" dirty="0">
                <a:latin typeface="宋体" panose="02010600030101010101" pitchFamily="2" charset="-122"/>
                <a:ea typeface="宋体" panose="02010600030101010101" pitchFamily="2" charset="-122"/>
              </a:rPr>
              <a:t>         </a:t>
            </a:r>
            <a:endParaRPr lang="zh-CN" altLang="en-US" dirty="0"/>
          </a:p>
        </p:txBody>
      </p:sp>
    </p:spTree>
    <p:extLst>
      <p:ext uri="{BB962C8B-B14F-4D97-AF65-F5344CB8AC3E}">
        <p14:creationId xmlns:p14="http://schemas.microsoft.com/office/powerpoint/2010/main" val="182108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27B50-C6D9-4353-9B69-5A9D7375ADA7}"/>
              </a:ext>
            </a:extLst>
          </p:cNvPr>
          <p:cNvSpPr>
            <a:spLocks noGrp="1"/>
          </p:cNvSpPr>
          <p:nvPr>
            <p:ph type="title"/>
          </p:nvPr>
        </p:nvSpPr>
        <p:spPr>
          <a:xfrm>
            <a:off x="1759944" y="624110"/>
            <a:ext cx="8911687" cy="1280890"/>
          </a:xfrm>
        </p:spPr>
        <p:txBody>
          <a:bodyPr>
            <a:normAutofit/>
          </a:bodyPr>
          <a:lstStyle/>
          <a:p>
            <a:r>
              <a:rPr lang="zh-CN" altLang="en-US" sz="3200" dirty="0">
                <a:latin typeface="宋体" panose="02010600030101010101" pitchFamily="2" charset="-122"/>
                <a:ea typeface="宋体" panose="02010600030101010101" pitchFamily="2" charset="-122"/>
              </a:rPr>
              <a:t>跨时钟域的两种思路</a:t>
            </a:r>
          </a:p>
        </p:txBody>
      </p:sp>
      <p:sp>
        <p:nvSpPr>
          <p:cNvPr id="3" name="内容占位符 2">
            <a:extLst>
              <a:ext uri="{FF2B5EF4-FFF2-40B4-BE49-F238E27FC236}">
                <a16:creationId xmlns:a16="http://schemas.microsoft.com/office/drawing/2014/main" id="{EE3C6DD7-8E54-49CA-95AC-EF2DB2ECC5B7}"/>
              </a:ext>
            </a:extLst>
          </p:cNvPr>
          <p:cNvSpPr>
            <a:spLocks noGrp="1"/>
          </p:cNvSpPr>
          <p:nvPr>
            <p:ph idx="1"/>
          </p:nvPr>
        </p:nvSpPr>
        <p:spPr>
          <a:xfrm>
            <a:off x="1638300" y="1732767"/>
            <a:ext cx="8915400" cy="3777622"/>
          </a:xfrm>
        </p:spPr>
        <p:txBody>
          <a:bodyPr/>
          <a:lstStyle/>
          <a:p>
            <a:r>
              <a:rPr lang="zh-CN" altLang="en-US" dirty="0">
                <a:latin typeface="宋体" panose="02010600030101010101" pitchFamily="2" charset="-122"/>
                <a:ea typeface="宋体" panose="02010600030101010101" pitchFamily="2" charset="-122"/>
              </a:rPr>
              <a:t>将待跨时钟的信息先缓存，然后由另一时钟域接口取出，相关应用有如</a:t>
            </a:r>
            <a:r>
              <a:rPr lang="en-US" altLang="zh-CN" dirty="0">
                <a:latin typeface="宋体" panose="02010600030101010101" pitchFamily="2" charset="-122"/>
                <a:ea typeface="宋体" panose="02010600030101010101" pitchFamily="2" charset="-122"/>
              </a:rPr>
              <a:t>DPRAM</a:t>
            </a:r>
            <a:r>
              <a:rPr lang="zh-CN" altLang="en-US" dirty="0">
                <a:latin typeface="宋体" panose="02010600030101010101" pitchFamily="2" charset="-122"/>
                <a:ea typeface="宋体" panose="02010600030101010101" pitchFamily="2" charset="-122"/>
              </a:rPr>
              <a:t>、异步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，这种方法适用于高速数据传输</a:t>
            </a:r>
            <a:r>
              <a:rPr lang="en-US" altLang="zh-CN" dirty="0">
                <a:latin typeface="宋体" panose="02010600030101010101" pitchFamily="2" charset="-122"/>
                <a:ea typeface="宋体" panose="02010600030101010101" pitchFamily="2" charset="-122"/>
              </a:rPr>
              <a:t>(XXX_DATA)</a:t>
            </a:r>
            <a:r>
              <a:rPr lang="zh-CN" altLang="en-US" dirty="0">
                <a:latin typeface="宋体" panose="02010600030101010101" pitchFamily="2" charset="-122"/>
                <a:ea typeface="宋体" panose="02010600030101010101" pitchFamily="2" charset="-122"/>
              </a:rPr>
              <a:t>，缺点是电路相对复杂，耗费电路资源较多</a:t>
            </a:r>
            <a:endParaRPr lang="en-US" altLang="zh-CN" dirty="0">
              <a:latin typeface="宋体" panose="02010600030101010101" pitchFamily="2" charset="-122"/>
              <a:ea typeface="宋体" panose="02010600030101010101" pitchFamily="2" charset="-122"/>
            </a:endParaRPr>
          </a:p>
          <a:p>
            <a:endParaRPr lang="en-US" altLang="zh-CN" dirty="0"/>
          </a:p>
          <a:p>
            <a:endParaRPr lang="en-US" altLang="zh-CN" dirty="0"/>
          </a:p>
          <a:p>
            <a:endParaRPr lang="en-US" altLang="zh-CN" dirty="0"/>
          </a:p>
          <a:p>
            <a:endParaRPr lang="en-US" altLang="zh-CN" dirty="0"/>
          </a:p>
          <a:p>
            <a:r>
              <a:rPr lang="zh-CN" altLang="en-US" dirty="0">
                <a:latin typeface="宋体" panose="02010600030101010101" pitchFamily="2" charset="-122"/>
                <a:ea typeface="宋体" panose="02010600030101010101" pitchFamily="2" charset="-122"/>
              </a:rPr>
              <a:t>对于速度缓慢、可控的信号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配置信息、指示</a:t>
            </a:r>
            <a:r>
              <a:rPr lang="en-US" altLang="zh-CN" dirty="0">
                <a:latin typeface="宋体" panose="02010600030101010101" pitchFamily="2" charset="-122"/>
                <a:ea typeface="宋体" panose="02010600030101010101" pitchFamily="2" charset="-122"/>
              </a:rPr>
              <a:t>flag)</a:t>
            </a:r>
            <a:r>
              <a:rPr lang="zh-CN" altLang="en-US" dirty="0">
                <a:latin typeface="宋体" panose="02010600030101010101" pitchFamily="2" charset="-122"/>
                <a:ea typeface="宋体" panose="02010600030101010101" pitchFamily="2" charset="-122"/>
              </a:rPr>
              <a:t>我们对其进行一些处理如拉长其持续的时间然后直接传输过去，亚稳态问题在另一时钟域通过同步器来解决，这种方法虽然没有缓存的思路绝对安全，但实现起来较为简单，电路资源消耗少，适用于低速的信号传输</a:t>
            </a:r>
          </a:p>
        </p:txBody>
      </p:sp>
    </p:spTree>
    <p:extLst>
      <p:ext uri="{BB962C8B-B14F-4D97-AF65-F5344CB8AC3E}">
        <p14:creationId xmlns:p14="http://schemas.microsoft.com/office/powerpoint/2010/main" val="75773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2B1EB-E82D-4C43-90EB-755A6E7C35E5}"/>
              </a:ext>
            </a:extLst>
          </p:cNvPr>
          <p:cNvSpPr>
            <a:spLocks noGrp="1"/>
          </p:cNvSpPr>
          <p:nvPr>
            <p:ph type="title"/>
          </p:nvPr>
        </p:nvSpPr>
        <p:spPr>
          <a:xfrm>
            <a:off x="2974969" y="724319"/>
            <a:ext cx="8911687" cy="1280890"/>
          </a:xfrm>
        </p:spPr>
        <p:txBody>
          <a:bodyPr>
            <a:normAutofit/>
          </a:bodyPr>
          <a:lstStyle/>
          <a:p>
            <a:r>
              <a:rPr lang="zh-CN" altLang="en-US" sz="4000" dirty="0">
                <a:latin typeface="宋体" panose="02010600030101010101" pitchFamily="2" charset="-122"/>
                <a:ea typeface="宋体" panose="02010600030101010101" pitchFamily="2" charset="-122"/>
              </a:rPr>
              <a:t>同步器及相关处理逻辑</a:t>
            </a:r>
          </a:p>
        </p:txBody>
      </p:sp>
      <p:sp>
        <p:nvSpPr>
          <p:cNvPr id="3" name="内容占位符 2">
            <a:extLst>
              <a:ext uri="{FF2B5EF4-FFF2-40B4-BE49-F238E27FC236}">
                <a16:creationId xmlns:a16="http://schemas.microsoft.com/office/drawing/2014/main" id="{9DA8DEAB-8354-49A8-93C4-10B2BCE90295}"/>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同步器与亚稳态</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p>
          <a:p>
            <a:pPr marL="0" indent="0">
              <a:buNone/>
            </a:pPr>
            <a:endParaRPr lang="en-US" altLang="zh-CN" dirty="0"/>
          </a:p>
          <a:p>
            <a:r>
              <a:rPr lang="zh-CN" altLang="en-US" dirty="0">
                <a:latin typeface="宋体" panose="02010600030101010101" pitchFamily="2" charset="-122"/>
                <a:ea typeface="宋体" panose="02010600030101010101" pitchFamily="2" charset="-122"/>
              </a:rPr>
              <a:t>单</a:t>
            </a:r>
            <a:r>
              <a:rPr lang="en-US" altLang="zh-CN" dirty="0">
                <a:latin typeface="宋体" panose="02010600030101010101" pitchFamily="2" charset="-122"/>
                <a:ea typeface="宋体" panose="02010600030101010101" pitchFamily="2" charset="-122"/>
              </a:rPr>
              <a:t>bit</a:t>
            </a:r>
            <a:r>
              <a:rPr lang="zh-CN" altLang="en-US" dirty="0">
                <a:latin typeface="宋体" panose="02010600030101010101" pitchFamily="2" charset="-122"/>
                <a:ea typeface="宋体" panose="02010600030101010101" pitchFamily="2" charset="-122"/>
              </a:rPr>
              <a:t>信号跨时钟</a:t>
            </a:r>
            <a:endParaRPr lang="en-US" altLang="zh-CN" dirty="0">
              <a:latin typeface="宋体" panose="02010600030101010101" pitchFamily="2" charset="-122"/>
              <a:ea typeface="宋体" panose="02010600030101010101" pitchFamily="2" charset="-122"/>
            </a:endParaRPr>
          </a:p>
          <a:p>
            <a:endParaRPr lang="en-US" altLang="zh-CN" dirty="0"/>
          </a:p>
          <a:p>
            <a:endParaRPr lang="en-US" altLang="zh-CN" dirty="0"/>
          </a:p>
          <a:p>
            <a:r>
              <a:rPr lang="zh-CN" altLang="en-US" dirty="0">
                <a:latin typeface="宋体" panose="02010600030101010101" pitchFamily="2" charset="-122"/>
                <a:ea typeface="宋体" panose="02010600030101010101" pitchFamily="2" charset="-122"/>
              </a:rPr>
              <a:t>多</a:t>
            </a:r>
            <a:r>
              <a:rPr lang="en-US" altLang="zh-CN" dirty="0">
                <a:latin typeface="宋体" panose="02010600030101010101" pitchFamily="2" charset="-122"/>
                <a:ea typeface="宋体" panose="02010600030101010101" pitchFamily="2" charset="-122"/>
              </a:rPr>
              <a:t>bit</a:t>
            </a:r>
            <a:r>
              <a:rPr lang="zh-CN" altLang="en-US" dirty="0">
                <a:latin typeface="宋体" panose="02010600030101010101" pitchFamily="2" charset="-122"/>
                <a:ea typeface="宋体" panose="02010600030101010101" pitchFamily="2" charset="-122"/>
              </a:rPr>
              <a:t>信号跨时钟</a:t>
            </a:r>
            <a:endParaRPr lang="en-US" altLang="zh-CN"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873299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0B15A-8511-41F2-9BE2-59FF57B58539}"/>
              </a:ext>
            </a:extLst>
          </p:cNvPr>
          <p:cNvSpPr>
            <a:spLocks noGrp="1"/>
          </p:cNvSpPr>
          <p:nvPr>
            <p:ph type="title"/>
          </p:nvPr>
        </p:nvSpPr>
        <p:spPr>
          <a:xfrm>
            <a:off x="1640156" y="628564"/>
            <a:ext cx="8911687" cy="1280890"/>
          </a:xfrm>
        </p:spPr>
        <p:txBody>
          <a:bodyPr/>
          <a:lstStyle/>
          <a:p>
            <a:r>
              <a:rPr lang="zh-CN" altLang="en-US" dirty="0">
                <a:latin typeface="宋体" panose="02010600030101010101" pitchFamily="2" charset="-122"/>
                <a:ea typeface="宋体" panose="02010600030101010101" pitchFamily="2" charset="-122"/>
              </a:rPr>
              <a:t>同步器与亚稳态</a:t>
            </a:r>
            <a:br>
              <a:rPr lang="en-US" altLang="zh-CN" dirty="0">
                <a:latin typeface="宋体" panose="02010600030101010101" pitchFamily="2" charset="-122"/>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0E2C5CEC-898C-4096-972D-0621EFDBB8D7}"/>
              </a:ext>
            </a:extLst>
          </p:cNvPr>
          <p:cNvSpPr>
            <a:spLocks noGrp="1"/>
          </p:cNvSpPr>
          <p:nvPr>
            <p:ph idx="1"/>
          </p:nvPr>
        </p:nvSpPr>
        <p:spPr>
          <a:xfrm>
            <a:off x="1566760" y="1540189"/>
            <a:ext cx="8915400" cy="3777622"/>
          </a:xfrm>
        </p:spPr>
        <p:txBody>
          <a:bodyPr/>
          <a:lstStyle/>
          <a:p>
            <a:pPr marL="0" indent="0">
              <a:buNone/>
            </a:pPr>
            <a:r>
              <a:rPr lang="zh-CN" altLang="en-US" dirty="0">
                <a:latin typeface="宋体" panose="02010600030101010101" pitchFamily="2" charset="-122"/>
                <a:ea typeface="宋体" panose="02010600030101010101" pitchFamily="2" charset="-122"/>
              </a:rPr>
              <a:t>亚稳态的解决方法：</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亚稳态电平无法确定它何时结束以及结束时保持在何种状态上，只能依靠时序元件自身的双稳态反馈结构让输出电平过段时间自己稳定下来</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p:txBody>
      </p:sp>
      <p:pic>
        <p:nvPicPr>
          <p:cNvPr id="1026" name="图片 1" descr="meta_hill_dia.gif">
            <a:extLst>
              <a:ext uri="{FF2B5EF4-FFF2-40B4-BE49-F238E27FC236}">
                <a16:creationId xmlns:a16="http://schemas.microsoft.com/office/drawing/2014/main" id="{3A776C62-CF62-4D85-BA30-C97F3EB0D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484" y="3153366"/>
            <a:ext cx="24511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ACBFE31F-2AA4-49AA-AF35-069C2E303530}"/>
              </a:ext>
            </a:extLst>
          </p:cNvPr>
          <p:cNvPicPr>
            <a:picLocks noChangeAspect="1"/>
          </p:cNvPicPr>
          <p:nvPr/>
        </p:nvPicPr>
        <p:blipFill>
          <a:blip r:embed="rId3"/>
          <a:stretch>
            <a:fillRect/>
          </a:stretch>
        </p:blipFill>
        <p:spPr>
          <a:xfrm>
            <a:off x="6467800" y="3020990"/>
            <a:ext cx="3552825" cy="2419350"/>
          </a:xfrm>
          <a:prstGeom prst="rect">
            <a:avLst/>
          </a:prstGeom>
        </p:spPr>
      </p:pic>
    </p:spTree>
    <p:extLst>
      <p:ext uri="{BB962C8B-B14F-4D97-AF65-F5344CB8AC3E}">
        <p14:creationId xmlns:p14="http://schemas.microsoft.com/office/powerpoint/2010/main" val="80159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FAD14D-5D8F-4582-BFA8-6E12518CD75B}"/>
              </a:ext>
            </a:extLst>
          </p:cNvPr>
          <p:cNvSpPr>
            <a:spLocks noGrp="1"/>
          </p:cNvSpPr>
          <p:nvPr>
            <p:ph idx="1"/>
          </p:nvPr>
        </p:nvSpPr>
        <p:spPr>
          <a:xfrm>
            <a:off x="1906544" y="843419"/>
            <a:ext cx="8915400" cy="3777622"/>
          </a:xfrm>
        </p:spPr>
        <p:txBody>
          <a:bodyPr/>
          <a:lstStyle/>
          <a:p>
            <a:pPr marL="0" indent="0">
              <a:buNone/>
            </a:pPr>
            <a:r>
              <a:rPr lang="zh-CN" altLang="en-US" dirty="0">
                <a:latin typeface="宋体" panose="02010600030101010101" pitchFamily="2" charset="-122"/>
                <a:ea typeface="宋体" panose="02010600030101010101" pitchFamily="2" charset="-122"/>
              </a:rPr>
              <a:t>同步器的解决思路：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对产生亚稳态的寄存器输出打拍，等待信号稳定后作为可用的输入</a:t>
            </a:r>
            <a:r>
              <a:rPr lang="en-US" altLang="zh-CN" dirty="0">
                <a:latin typeface="宋体" panose="02010600030101010101" pitchFamily="2" charset="-122"/>
                <a:ea typeface="宋体" panose="02010600030101010101" pitchFamily="2" charset="-122"/>
              </a:rPr>
              <a:t>  </a:t>
            </a:r>
            <a:endParaRPr lang="zh-CN" altLang="en-US" dirty="0"/>
          </a:p>
          <a:p>
            <a:endParaRPr lang="zh-CN" altLang="en-US" dirty="0"/>
          </a:p>
        </p:txBody>
      </p:sp>
      <p:pic>
        <p:nvPicPr>
          <p:cNvPr id="4" name="图片 3">
            <a:extLst>
              <a:ext uri="{FF2B5EF4-FFF2-40B4-BE49-F238E27FC236}">
                <a16:creationId xmlns:a16="http://schemas.microsoft.com/office/drawing/2014/main" id="{CB838E87-BC39-48BC-B3CE-51C3D3827750}"/>
              </a:ext>
            </a:extLst>
          </p:cNvPr>
          <p:cNvPicPr>
            <a:picLocks noChangeAspect="1"/>
          </p:cNvPicPr>
          <p:nvPr/>
        </p:nvPicPr>
        <p:blipFill>
          <a:blip r:embed="rId2"/>
          <a:stretch>
            <a:fillRect/>
          </a:stretch>
        </p:blipFill>
        <p:spPr>
          <a:xfrm>
            <a:off x="2462659" y="2368976"/>
            <a:ext cx="6073828" cy="3430575"/>
          </a:xfrm>
          <a:prstGeom prst="rect">
            <a:avLst/>
          </a:prstGeom>
        </p:spPr>
      </p:pic>
    </p:spTree>
    <p:extLst>
      <p:ext uri="{BB962C8B-B14F-4D97-AF65-F5344CB8AC3E}">
        <p14:creationId xmlns:p14="http://schemas.microsoft.com/office/powerpoint/2010/main" val="48761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B6AFF-A61C-4F5F-9452-E72927E17636}"/>
              </a:ext>
            </a:extLst>
          </p:cNvPr>
          <p:cNvSpPr>
            <a:spLocks noGrp="1"/>
          </p:cNvSpPr>
          <p:nvPr>
            <p:ph type="title"/>
          </p:nvPr>
        </p:nvSpPr>
        <p:spPr>
          <a:xfrm>
            <a:off x="1734892" y="642899"/>
            <a:ext cx="8911687" cy="1280890"/>
          </a:xfrm>
        </p:spPr>
        <p:txBody>
          <a:bodyPr>
            <a:normAutofit/>
          </a:bodyPr>
          <a:lstStyle/>
          <a:p>
            <a:r>
              <a:rPr lang="zh-CN" altLang="en-US" sz="3200" dirty="0">
                <a:solidFill>
                  <a:schemeClr val="tx1">
                    <a:lumMod val="75000"/>
                    <a:lumOff val="25000"/>
                  </a:schemeClr>
                </a:solidFill>
                <a:latin typeface="宋体" panose="02010600030101010101" pitchFamily="2" charset="-122"/>
                <a:ea typeface="宋体" panose="02010600030101010101" pitchFamily="2" charset="-122"/>
                <a:cs typeface="+mn-cs"/>
              </a:rPr>
              <a:t>同步器解决亚稳态问题的理论依据</a:t>
            </a:r>
          </a:p>
        </p:txBody>
      </p:sp>
      <p:sp>
        <p:nvSpPr>
          <p:cNvPr id="3" name="内容占位符 2">
            <a:extLst>
              <a:ext uri="{FF2B5EF4-FFF2-40B4-BE49-F238E27FC236}">
                <a16:creationId xmlns:a16="http://schemas.microsoft.com/office/drawing/2014/main" id="{2A14C018-EBE1-4294-836B-8472E971D572}"/>
              </a:ext>
            </a:extLst>
          </p:cNvPr>
          <p:cNvSpPr>
            <a:spLocks noGrp="1"/>
          </p:cNvSpPr>
          <p:nvPr>
            <p:ph idx="1"/>
          </p:nvPr>
        </p:nvSpPr>
        <p:spPr>
          <a:xfrm>
            <a:off x="2132012" y="1540189"/>
            <a:ext cx="8915400" cy="3777622"/>
          </a:xfrm>
        </p:spPr>
        <p:txBody>
          <a:bodyPr/>
          <a:lstStyle/>
          <a:p>
            <a:pPr marL="0" indent="0">
              <a:buNone/>
            </a:pPr>
            <a:r>
              <a:rPr lang="zh-CN" altLang="en-US" dirty="0">
                <a:latin typeface="宋体" panose="02010600030101010101" pitchFamily="2" charset="-122"/>
                <a:ea typeface="宋体" panose="02010600030101010101" pitchFamily="2" charset="-122"/>
              </a:rPr>
              <a:t>    亚稳态的影响常以因亚稳态引发的相邻两次电路故障的间隔时间</a:t>
            </a:r>
            <a:r>
              <a:rPr lang="en-US" altLang="zh-CN" dirty="0">
                <a:latin typeface="宋体" panose="02010600030101010101" pitchFamily="2" charset="-122"/>
                <a:ea typeface="宋体" panose="02010600030101010101" pitchFamily="2" charset="-122"/>
              </a:rPr>
              <a:t>MTBF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Mean Time Between  Failures</a:t>
            </a:r>
            <a:r>
              <a:rPr lang="zh-CN" altLang="en-US" dirty="0">
                <a:latin typeface="宋体" panose="02010600030101010101" pitchFamily="2" charset="-122"/>
                <a:ea typeface="宋体" panose="02010600030101010101" pitchFamily="2" charset="-122"/>
              </a:rPr>
              <a:t>）表示</a:t>
            </a:r>
          </a:p>
        </p:txBody>
      </p:sp>
      <p:pic>
        <p:nvPicPr>
          <p:cNvPr id="5" name="图片 4">
            <a:extLst>
              <a:ext uri="{FF2B5EF4-FFF2-40B4-BE49-F238E27FC236}">
                <a16:creationId xmlns:a16="http://schemas.microsoft.com/office/drawing/2014/main" id="{949AC4C9-C9FE-4D7E-95AD-DB105EEE342B}"/>
              </a:ext>
            </a:extLst>
          </p:cNvPr>
          <p:cNvPicPr>
            <a:picLocks noChangeAspect="1"/>
          </p:cNvPicPr>
          <p:nvPr/>
        </p:nvPicPr>
        <p:blipFill>
          <a:blip r:embed="rId2"/>
          <a:stretch>
            <a:fillRect/>
          </a:stretch>
        </p:blipFill>
        <p:spPr>
          <a:xfrm>
            <a:off x="3522315" y="2684650"/>
            <a:ext cx="4801070" cy="1066667"/>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95C5DBB-2260-4175-8605-A1558C1E9B9E}"/>
                  </a:ext>
                </a:extLst>
              </p:cNvPr>
              <p:cNvSpPr txBox="1"/>
              <p:nvPr/>
            </p:nvSpPr>
            <p:spPr>
              <a:xfrm>
                <a:off x="1969914" y="4163649"/>
                <a:ext cx="8676665" cy="2308324"/>
              </a:xfrm>
              <a:prstGeom prst="rect">
                <a:avLst/>
              </a:prstGeom>
              <a:noFill/>
            </p:spPr>
            <p:txBody>
              <a:bodyPr wrap="square">
                <a:spAutoFit/>
              </a:bodyPr>
              <a:lstStyle/>
              <a:p>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𝐶</m:t>
                        </m:r>
                      </m:e>
                      <m:sub>
                        <m:r>
                          <a:rPr lang="en-US" altLang="zh-CN" b="0" i="1" dirty="0" smtClean="0">
                            <a:latin typeface="Cambria Math" panose="02040503050406030204" pitchFamily="18" charset="0"/>
                            <a:ea typeface="宋体" panose="02010600030101010101" pitchFamily="2" charset="-122"/>
                          </a:rPr>
                          <m:t>1</m:t>
                        </m:r>
                      </m:sub>
                    </m:sSub>
                    <m:r>
                      <a:rPr lang="en-US" altLang="zh-CN" b="0" i="1" dirty="0" smtClean="0">
                        <a:latin typeface="Cambria Math" panose="02040503050406030204" pitchFamily="18" charset="0"/>
                        <a:ea typeface="宋体" panose="02010600030101010101" pitchFamily="2" charset="-122"/>
                      </a:rPr>
                      <m:t>  </m:t>
                    </m:r>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𝐶</m:t>
                        </m:r>
                      </m:e>
                      <m:sub>
                        <m:r>
                          <a:rPr lang="en-US" altLang="zh-CN" b="0" i="1" dirty="0" smtClean="0">
                            <a:latin typeface="Cambria Math" panose="02040503050406030204" pitchFamily="18" charset="0"/>
                            <a:ea typeface="宋体" panose="02010600030101010101" pitchFamily="2" charset="-122"/>
                          </a:rPr>
                          <m:t>2</m:t>
                        </m:r>
                      </m:sub>
                    </m:sSub>
                  </m:oMath>
                </a14:m>
                <a:r>
                  <a:rPr lang="zh-CN" altLang="en-US" dirty="0"/>
                  <a:t> </a:t>
                </a:r>
                <a:r>
                  <a:rPr lang="zh-CN" altLang="en-US" dirty="0">
                    <a:latin typeface="宋体" panose="02010600030101010101" pitchFamily="2" charset="-122"/>
                    <a:ea typeface="宋体" panose="02010600030101010101" pitchFamily="2" charset="-122"/>
                  </a:rPr>
                  <a:t>为常数</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𝑓</m:t>
                        </m:r>
                      </m:e>
                      <m:sub>
                        <m:r>
                          <a:rPr lang="en-US" altLang="zh-CN" i="1" dirty="0">
                            <a:latin typeface="Cambria Math" panose="02040503050406030204" pitchFamily="18" charset="0"/>
                            <a:ea typeface="宋体" panose="02010600030101010101" pitchFamily="2" charset="-122"/>
                          </a:rPr>
                          <m:t>𝑐𝑙𝑘</m:t>
                        </m:r>
                      </m:sub>
                    </m:sSub>
                  </m:oMath>
                </a14:m>
                <a:r>
                  <a:rPr lang="zh-CN" altLang="en-US" dirty="0">
                    <a:latin typeface="宋体" panose="02010600030101010101" pitchFamily="2" charset="-122"/>
                    <a:ea typeface="宋体" panose="02010600030101010101" pitchFamily="2" charset="-122"/>
                  </a:rPr>
                  <a:t> 接收时钟域时钟</a:t>
                </a:r>
                <a:r>
                  <a:rPr lang="en-US" altLang="zh-CN"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𝑓</m:t>
                        </m:r>
                      </m:e>
                      <m:sub>
                        <m:r>
                          <a:rPr lang="en-US" altLang="zh-CN" b="0" i="1" dirty="0" smtClean="0">
                            <a:latin typeface="Cambria Math" panose="02040503050406030204" pitchFamily="18" charset="0"/>
                            <a:ea typeface="宋体" panose="02010600030101010101" pitchFamily="2" charset="-122"/>
                          </a:rPr>
                          <m:t>𝐷𝐴𝑇𝐴</m:t>
                        </m:r>
                      </m:sub>
                    </m:sSub>
                    <m:r>
                      <a:rPr lang="en-US" altLang="zh-CN" b="0" i="1" dirty="0" smtClean="0">
                        <a:latin typeface="Cambria Math" panose="02040503050406030204" pitchFamily="18" charset="0"/>
                        <a:ea typeface="宋体" panose="02010600030101010101" pitchFamily="2" charset="-122"/>
                      </a:rPr>
                      <m:t> </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发送时钟域的时钟</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p>
              <a:p>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m:rPr>
                            <m:sty m:val="p"/>
                          </m:rPr>
                          <a:rPr lang="en-US" altLang="zh-CN" i="1" dirty="0">
                            <a:latin typeface="Cambria Math" panose="02040503050406030204" pitchFamily="18" charset="0"/>
                            <a:ea typeface="宋体" panose="02010600030101010101" pitchFamily="2" charset="-122"/>
                          </a:rPr>
                          <m:t>t</m:t>
                        </m:r>
                      </m:e>
                      <m:sub>
                        <m:r>
                          <a:rPr lang="en-US" altLang="zh-CN" b="0" i="1" dirty="0" smtClean="0">
                            <a:latin typeface="Cambria Math" panose="02040503050406030204" pitchFamily="18" charset="0"/>
                            <a:ea typeface="宋体" panose="02010600030101010101" pitchFamily="2" charset="-122"/>
                          </a:rPr>
                          <m:t>𝑀𝐸𝑇</m:t>
                        </m:r>
                      </m:sub>
                    </m:sSub>
                  </m:oMath>
                </a14:m>
                <a:r>
                  <a:rPr lang="zh-CN" altLang="en-US" dirty="0">
                    <a:latin typeface="宋体" panose="02010600030101010101" pitchFamily="2" charset="-122"/>
                    <a:ea typeface="宋体" panose="02010600030101010101" pitchFamily="2" charset="-122"/>
                  </a:rPr>
                  <a:t> 触发器输出信号从源寄存器到目的寄存器的时间余量（给予亚稳态的稳定时间），通过增大</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i="1" dirty="0">
                            <a:latin typeface="Cambria Math" panose="02040503050406030204" pitchFamily="18" charset="0"/>
                            <a:ea typeface="宋体" panose="02010600030101010101" pitchFamily="2" charset="-122"/>
                          </a:rPr>
                          <m:t>t</m:t>
                        </m:r>
                      </m:e>
                      <m:sub>
                        <m:r>
                          <a:rPr lang="en-US" altLang="zh-CN" i="1" dirty="0">
                            <a:latin typeface="Cambria Math" panose="02040503050406030204" pitchFamily="18" charset="0"/>
                            <a:ea typeface="宋体" panose="02010600030101010101" pitchFamily="2" charset="-122"/>
                          </a:rPr>
                          <m:t>𝑀𝐸𝑇</m:t>
                        </m:r>
                      </m:sub>
                    </m:sSub>
                  </m:oMath>
                </a14:m>
                <a:r>
                  <a:rPr lang="zh-CN" altLang="en-US" dirty="0">
                    <a:latin typeface="宋体" panose="02010600030101010101" pitchFamily="2" charset="-122"/>
                    <a:ea typeface="宋体" panose="02010600030101010101" pitchFamily="2" charset="-122"/>
                  </a:rPr>
                  <a:t> 可以极大降低亚稳态引发故障的频率</a:t>
                </a:r>
              </a:p>
            </p:txBody>
          </p:sp>
        </mc:Choice>
        <mc:Fallback xmlns="">
          <p:sp>
            <p:nvSpPr>
              <p:cNvPr id="7" name="文本框 6">
                <a:extLst>
                  <a:ext uri="{FF2B5EF4-FFF2-40B4-BE49-F238E27FC236}">
                    <a16:creationId xmlns:a16="http://schemas.microsoft.com/office/drawing/2014/main" id="{895C5DBB-2260-4175-8605-A1558C1E9B9E}"/>
                  </a:ext>
                </a:extLst>
              </p:cNvPr>
              <p:cNvSpPr txBox="1">
                <a:spLocks noRot="1" noChangeAspect="1" noMove="1" noResize="1" noEditPoints="1" noAdjustHandles="1" noChangeArrowheads="1" noChangeShapeType="1" noTextEdit="1"/>
              </p:cNvSpPr>
              <p:nvPr/>
            </p:nvSpPr>
            <p:spPr>
              <a:xfrm>
                <a:off x="1969914" y="4163649"/>
                <a:ext cx="8676665" cy="2308324"/>
              </a:xfrm>
              <a:prstGeom prst="rect">
                <a:avLst/>
              </a:prstGeom>
              <a:blipFill>
                <a:blip r:embed="rId3"/>
                <a:stretch>
                  <a:fillRect l="-562" t="-1847" b="-2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9564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E94F75-9AA4-48F2-BD6F-F8240F26113A}"/>
                  </a:ext>
                </a:extLst>
              </p:cNvPr>
              <p:cNvSpPr>
                <a:spLocks noGrp="1"/>
              </p:cNvSpPr>
              <p:nvPr>
                <p:ph idx="1"/>
              </p:nvPr>
            </p:nvSpPr>
            <p:spPr>
              <a:xfrm>
                <a:off x="1812598" y="449893"/>
                <a:ext cx="8915400" cy="1079326"/>
              </a:xfrm>
            </p:spPr>
            <p:txBody>
              <a:bodyPr>
                <a:normAutofit/>
              </a:bodyPr>
              <a:lstStyle/>
              <a:p>
                <a:pPr marL="0" indent="0">
                  <a:buNone/>
                </a:pP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m:rPr>
                            <m:sty m:val="p"/>
                          </m:rPr>
                          <a:rPr lang="en-US" altLang="zh-CN" i="1" dirty="0">
                            <a:latin typeface="Cambria Math" panose="02040503050406030204" pitchFamily="18" charset="0"/>
                            <a:ea typeface="宋体" panose="02010600030101010101" pitchFamily="2" charset="-122"/>
                          </a:rPr>
                          <m:t>t</m:t>
                        </m:r>
                      </m:e>
                      <m:sub>
                        <m:r>
                          <a:rPr lang="en-US" altLang="zh-CN" b="0" i="1" dirty="0" smtClean="0">
                            <a:latin typeface="Cambria Math" panose="02040503050406030204" pitchFamily="18" charset="0"/>
                            <a:ea typeface="宋体" panose="02010600030101010101" pitchFamily="2" charset="-122"/>
                          </a:rPr>
                          <m:t>𝑀𝐸𝑇</m:t>
                        </m:r>
                      </m:sub>
                    </m:sSub>
                  </m:oMath>
                </a14:m>
                <a:r>
                  <a:rPr lang="zh-CN" altLang="en-US" dirty="0"/>
                  <a:t> </a:t>
                </a:r>
                <a:r>
                  <a:rPr lang="en-US" altLang="zh-CN" dirty="0"/>
                  <a:t>=  </a:t>
                </a:r>
                <a:r>
                  <a:rPr lang="zh-CN" altLang="en-US" dirty="0">
                    <a:solidFill>
                      <a:schemeClr val="tx1"/>
                    </a:solidFill>
                    <a:latin typeface="宋体" panose="02010600030101010101" pitchFamily="2" charset="-122"/>
                    <a:ea typeface="宋体" panose="02010600030101010101" pitchFamily="2" charset="-122"/>
                  </a:rPr>
                  <a:t>采样时钟周期 </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𝑇</m:t>
                        </m:r>
                      </m:e>
                      <m:sub>
                        <m:r>
                          <a:rPr lang="en-US" altLang="zh-CN" i="1" dirty="0">
                            <a:latin typeface="Cambria Math" panose="02040503050406030204" pitchFamily="18" charset="0"/>
                            <a:ea typeface="宋体" panose="02010600030101010101" pitchFamily="2" charset="-122"/>
                          </a:rPr>
                          <m:t>𝑐</m:t>
                        </m:r>
                        <m:r>
                          <m:rPr>
                            <m:sty m:val="p"/>
                          </m:rPr>
                          <a:rPr lang="en-US" altLang="zh-CN" i="1" dirty="0">
                            <a:latin typeface="Cambria Math" panose="02040503050406030204" pitchFamily="18" charset="0"/>
                            <a:ea typeface="宋体" panose="02010600030101010101" pitchFamily="2" charset="-122"/>
                          </a:rPr>
                          <m:t>ycle</m:t>
                        </m:r>
                      </m:sub>
                    </m:sSub>
                  </m:oMath>
                </a14:m>
                <a:r>
                  <a:rPr lang="zh-CN" altLang="en-US" dirty="0">
                    <a:solidFill>
                      <a:schemeClr val="tx1"/>
                    </a:solidFill>
                    <a:latin typeface="宋体" panose="02010600030101010101" pitchFamily="2" charset="-122"/>
                    <a:ea typeface="宋体" panose="02010600030101010101" pitchFamily="2" charset="-122"/>
                  </a:rPr>
                  <a:t> </a:t>
                </a:r>
                <a:r>
                  <a:rPr lang="en-US" altLang="zh-CN" dirty="0">
                    <a:solidFill>
                      <a:schemeClr val="tx1"/>
                    </a:solidFill>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输出信号组合逻辑延时</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𝑇</m:t>
                        </m:r>
                      </m:e>
                      <m:sub>
                        <m:r>
                          <m:rPr>
                            <m:sty m:val="p"/>
                          </m:rPr>
                          <a:rPr lang="en-US" altLang="zh-CN" i="1" dirty="0" smtClean="0">
                            <a:latin typeface="Cambria Math" panose="02040503050406030204" pitchFamily="18" charset="0"/>
                            <a:ea typeface="宋体" panose="02010600030101010101" pitchFamily="2" charset="-122"/>
                          </a:rPr>
                          <m:t>comb</m:t>
                        </m:r>
                      </m:sub>
                    </m:sSub>
                    <m:r>
                      <a:rPr lang="en-US" altLang="zh-CN" i="1" dirty="0">
                        <a:latin typeface="Cambria Math" panose="02040503050406030204" pitchFamily="18" charset="0"/>
                        <a:ea typeface="宋体" panose="02010600030101010101" pitchFamily="2" charset="-122"/>
                      </a:rPr>
                      <m:t> </m:t>
                    </m:r>
                  </m:oMath>
                </a14:m>
                <a:r>
                  <a:rPr lang="zh-CN" altLang="en-US" dirty="0">
                    <a:solidFill>
                      <a:schemeClr val="tx1"/>
                    </a:solidFill>
                    <a:latin typeface="宋体" panose="02010600030101010101" pitchFamily="2" charset="-122"/>
                    <a:ea typeface="宋体" panose="02010600030101010101" pitchFamily="2" charset="-122"/>
                  </a:rPr>
                  <a:t>（门延时）</a:t>
                </a:r>
                <a:r>
                  <a:rPr lang="en-US" altLang="zh-CN" dirty="0">
                    <a:solidFill>
                      <a:schemeClr val="tx1"/>
                    </a:solidFill>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数据从本级输出到下级输入的走线延时</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𝑇</m:t>
                        </m:r>
                      </m:e>
                      <m:sub>
                        <m:r>
                          <m:rPr>
                            <m:sty m:val="p"/>
                          </m:rPr>
                          <a:rPr lang="en-US" altLang="zh-CN" i="1" dirty="0" smtClean="0">
                            <a:latin typeface="Cambria Math" panose="02040503050406030204" pitchFamily="18" charset="0"/>
                            <a:ea typeface="宋体" panose="02010600030101010101" pitchFamily="2" charset="-122"/>
                          </a:rPr>
                          <m:t>wire</m:t>
                        </m:r>
                      </m:sub>
                    </m:sSub>
                  </m:oMath>
                </a14:m>
                <a:r>
                  <a:rPr lang="zh-CN" altLang="en-US" dirty="0">
                    <a:solidFill>
                      <a:schemeClr val="tx1"/>
                    </a:solidFill>
                    <a:latin typeface="宋体" panose="02010600030101010101" pitchFamily="2" charset="-122"/>
                    <a:ea typeface="宋体" panose="02010600030101010101" pitchFamily="2" charset="-122"/>
                  </a:rPr>
                  <a:t>  </a:t>
                </a:r>
                <a:r>
                  <a:rPr lang="en-US" altLang="zh-CN" dirty="0">
                    <a:solidFill>
                      <a:schemeClr val="tx1"/>
                    </a:solidFill>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下一级寄存器的建立时间 </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𝑇</m:t>
                        </m:r>
                      </m:e>
                      <m:sub>
                        <m:r>
                          <m:rPr>
                            <m:sty m:val="p"/>
                          </m:rPr>
                          <a:rPr lang="en-US" altLang="zh-CN" i="1" dirty="0">
                            <a:latin typeface="Cambria Math" panose="02040503050406030204" pitchFamily="18" charset="0"/>
                            <a:ea typeface="宋体" panose="02010600030101010101" pitchFamily="2" charset="-122"/>
                          </a:rPr>
                          <m:t>su</m:t>
                        </m:r>
                      </m:sub>
                    </m:sSub>
                  </m:oMath>
                </a14:m>
                <a:r>
                  <a:rPr lang="zh-CN" altLang="en-US" dirty="0">
                    <a:solidFill>
                      <a:schemeClr val="tx1"/>
                    </a:solidFill>
                    <a:latin typeface="宋体" panose="02010600030101010101" pitchFamily="2" charset="-122"/>
                    <a:ea typeface="宋体" panose="02010600030101010101" pitchFamily="2" charset="-122"/>
                  </a:rPr>
                  <a:t> </a:t>
                </a:r>
                <a:r>
                  <a:rPr lang="en-US" altLang="zh-CN" dirty="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寄存器输入到输出的延时</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𝑇</m:t>
                        </m:r>
                      </m:e>
                      <m:sub>
                        <m:r>
                          <m:rPr>
                            <m:sty m:val="p"/>
                          </m:rPr>
                          <a:rPr lang="en-US" altLang="zh-CN" i="1" dirty="0">
                            <a:latin typeface="Cambria Math" panose="02040503050406030204" pitchFamily="18" charset="0"/>
                            <a:ea typeface="宋体" panose="02010600030101010101" pitchFamily="2" charset="-122"/>
                          </a:rPr>
                          <m:t>c</m:t>
                        </m:r>
                        <m:r>
                          <a:rPr lang="en-US" altLang="zh-CN" b="0" i="1" dirty="0" smtClean="0">
                            <a:latin typeface="Cambria Math" panose="02040503050406030204" pitchFamily="18" charset="0"/>
                            <a:ea typeface="宋体" panose="02010600030101010101" pitchFamily="2" charset="-122"/>
                          </a:rPr>
                          <m:t>2</m:t>
                        </m:r>
                        <m:r>
                          <m:rPr>
                            <m:sty m:val="p"/>
                          </m:rPr>
                          <a:rPr lang="en-US" altLang="zh-CN" i="1" dirty="0">
                            <a:latin typeface="Cambria Math" panose="02040503050406030204" pitchFamily="18" charset="0"/>
                            <a:ea typeface="宋体" panose="02010600030101010101" pitchFamily="2" charset="-122"/>
                          </a:rPr>
                          <m:t>q</m:t>
                        </m:r>
                      </m:sub>
                    </m:sSub>
                  </m:oMath>
                </a14:m>
                <a:r>
                  <a:rPr lang="zh-CN" altLang="en-US" dirty="0">
                    <a:solidFill>
                      <a:schemeClr val="tx1"/>
                    </a:solidFill>
                    <a:latin typeface="宋体" panose="02010600030101010101" pitchFamily="2" charset="-122"/>
                    <a:ea typeface="宋体" panose="02010600030101010101" pitchFamily="2" charset="-122"/>
                  </a:rPr>
                  <a:t>      </a:t>
                </a:r>
              </a:p>
            </p:txBody>
          </p:sp>
        </mc:Choice>
        <mc:Fallback xmlns="">
          <p:sp>
            <p:nvSpPr>
              <p:cNvPr id="3" name="内容占位符 2">
                <a:extLst>
                  <a:ext uri="{FF2B5EF4-FFF2-40B4-BE49-F238E27FC236}">
                    <a16:creationId xmlns:a16="http://schemas.microsoft.com/office/drawing/2014/main" id="{14E94F75-9AA4-48F2-BD6F-F8240F26113A}"/>
                  </a:ext>
                </a:extLst>
              </p:cNvPr>
              <p:cNvSpPr>
                <a:spLocks noGrp="1" noRot="1" noChangeAspect="1" noMove="1" noResize="1" noEditPoints="1" noAdjustHandles="1" noChangeArrowheads="1" noChangeShapeType="1" noTextEdit="1"/>
              </p:cNvSpPr>
              <p:nvPr>
                <p:ph idx="1"/>
              </p:nvPr>
            </p:nvSpPr>
            <p:spPr>
              <a:xfrm>
                <a:off x="1812598" y="449893"/>
                <a:ext cx="8915400" cy="1079326"/>
              </a:xfrm>
              <a:blipFill>
                <a:blip r:embed="rId2"/>
                <a:stretch>
                  <a:fillRect l="-547" t="-508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5A3A065-9418-45DD-8DF7-BCC4B9D15939}"/>
              </a:ext>
            </a:extLst>
          </p:cNvPr>
          <p:cNvPicPr>
            <a:picLocks noChangeAspect="1"/>
          </p:cNvPicPr>
          <p:nvPr/>
        </p:nvPicPr>
        <p:blipFill>
          <a:blip r:embed="rId3"/>
          <a:stretch>
            <a:fillRect/>
          </a:stretch>
        </p:blipFill>
        <p:spPr>
          <a:xfrm>
            <a:off x="2401322" y="1750707"/>
            <a:ext cx="6837574" cy="2138625"/>
          </a:xfrm>
          <a:prstGeom prst="rect">
            <a:avLst/>
          </a:prstGeom>
        </p:spPr>
      </p:pic>
      <p:cxnSp>
        <p:nvCxnSpPr>
          <p:cNvPr id="7" name="直接箭头连接符 6">
            <a:extLst>
              <a:ext uri="{FF2B5EF4-FFF2-40B4-BE49-F238E27FC236}">
                <a16:creationId xmlns:a16="http://schemas.microsoft.com/office/drawing/2014/main" id="{E78DC82E-919E-439C-B04C-FDEE782B2899}"/>
              </a:ext>
            </a:extLst>
          </p:cNvPr>
          <p:cNvCxnSpPr>
            <a:cxnSpLocks/>
          </p:cNvCxnSpPr>
          <p:nvPr/>
        </p:nvCxnSpPr>
        <p:spPr>
          <a:xfrm>
            <a:off x="5820109" y="4183693"/>
            <a:ext cx="0" cy="538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96346532-892C-4698-ACAC-D2D9BABED35C}"/>
              </a:ext>
            </a:extLst>
          </p:cNvPr>
          <p:cNvPicPr>
            <a:picLocks noChangeAspect="1"/>
          </p:cNvPicPr>
          <p:nvPr/>
        </p:nvPicPr>
        <p:blipFill>
          <a:blip r:embed="rId4"/>
          <a:stretch>
            <a:fillRect/>
          </a:stretch>
        </p:blipFill>
        <p:spPr>
          <a:xfrm>
            <a:off x="2326644" y="4650483"/>
            <a:ext cx="6486525" cy="2028825"/>
          </a:xfrm>
          <a:prstGeom prst="rect">
            <a:avLst/>
          </a:prstGeom>
        </p:spPr>
      </p:pic>
      <p:sp>
        <p:nvSpPr>
          <p:cNvPr id="12" name="文本框 11">
            <a:extLst>
              <a:ext uri="{FF2B5EF4-FFF2-40B4-BE49-F238E27FC236}">
                <a16:creationId xmlns:a16="http://schemas.microsoft.com/office/drawing/2014/main" id="{656D800B-12F8-4C22-AD04-5A04B52EE977}"/>
              </a:ext>
            </a:extLst>
          </p:cNvPr>
          <p:cNvSpPr txBox="1"/>
          <p:nvPr/>
        </p:nvSpPr>
        <p:spPr>
          <a:xfrm>
            <a:off x="5820109" y="4133971"/>
            <a:ext cx="6100174"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去除组合逻辑  寄存器之间走直连</a:t>
            </a:r>
            <a:endParaRPr lang="zh-CN" altLang="en-US" dirty="0"/>
          </a:p>
        </p:txBody>
      </p:sp>
      <p:cxnSp>
        <p:nvCxnSpPr>
          <p:cNvPr id="4" name="直接箭头连接符 3">
            <a:extLst>
              <a:ext uri="{FF2B5EF4-FFF2-40B4-BE49-F238E27FC236}">
                <a16:creationId xmlns:a16="http://schemas.microsoft.com/office/drawing/2014/main" id="{149C378B-4A0E-4A18-8C3E-BA8F16366ED8}"/>
              </a:ext>
            </a:extLst>
          </p:cNvPr>
          <p:cNvCxnSpPr/>
          <p:nvPr/>
        </p:nvCxnSpPr>
        <p:spPr>
          <a:xfrm flipV="1">
            <a:off x="3845490" y="2298526"/>
            <a:ext cx="945715" cy="864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138B6CF-7B53-4673-AB32-711CFBE1B88A}"/>
                  </a:ext>
                </a:extLst>
              </p:cNvPr>
              <p:cNvSpPr txBox="1"/>
              <p:nvPr/>
            </p:nvSpPr>
            <p:spPr>
              <a:xfrm>
                <a:off x="1534439" y="2645384"/>
                <a:ext cx="6100174" cy="3940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𝑇</m:t>
                          </m:r>
                        </m:e>
                        <m:sub>
                          <m:r>
                            <m:rPr>
                              <m:sty m:val="p"/>
                            </m:rPr>
                            <a:rPr lang="en-US" altLang="zh-CN" i="1" dirty="0">
                              <a:latin typeface="Cambria Math" panose="02040503050406030204" pitchFamily="18" charset="0"/>
                              <a:ea typeface="宋体" panose="02010600030101010101" pitchFamily="2" charset="-122"/>
                            </a:rPr>
                            <m:t>c</m:t>
                          </m:r>
                          <m:r>
                            <a:rPr lang="en-US" altLang="zh-CN" b="0" i="1" dirty="0" smtClean="0">
                              <a:latin typeface="Cambria Math" panose="02040503050406030204" pitchFamily="18" charset="0"/>
                              <a:ea typeface="宋体" panose="02010600030101010101" pitchFamily="2" charset="-122"/>
                            </a:rPr>
                            <m:t>2</m:t>
                          </m:r>
                          <m:r>
                            <m:rPr>
                              <m:sty m:val="p"/>
                            </m:rPr>
                            <a:rPr lang="en-US" altLang="zh-CN" i="1" dirty="0">
                              <a:latin typeface="Cambria Math" panose="02040503050406030204" pitchFamily="18" charset="0"/>
                              <a:ea typeface="宋体" panose="02010600030101010101" pitchFamily="2" charset="-122"/>
                            </a:rPr>
                            <m:t>q</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9138B6CF-7B53-4673-AB32-711CFBE1B88A}"/>
                  </a:ext>
                </a:extLst>
              </p:cNvPr>
              <p:cNvSpPr txBox="1">
                <a:spLocks noRot="1" noChangeAspect="1" noMove="1" noResize="1" noEditPoints="1" noAdjustHandles="1" noChangeArrowheads="1" noChangeShapeType="1" noTextEdit="1"/>
              </p:cNvSpPr>
              <p:nvPr/>
            </p:nvSpPr>
            <p:spPr>
              <a:xfrm>
                <a:off x="1534439" y="2645384"/>
                <a:ext cx="6100174" cy="394019"/>
              </a:xfrm>
              <a:prstGeom prst="rect">
                <a:avLst/>
              </a:prstGeom>
              <a:blipFill>
                <a:blip r:embed="rId5"/>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45A83A5-D0CC-439C-BCA9-BDEA5011180D}"/>
                  </a:ext>
                </a:extLst>
              </p:cNvPr>
              <p:cNvSpPr txBox="1"/>
              <p:nvPr/>
            </p:nvSpPr>
            <p:spPr>
              <a:xfrm>
                <a:off x="2953104" y="2473061"/>
                <a:ext cx="610017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𝑇</m:t>
                          </m:r>
                        </m:e>
                        <m:sub>
                          <m:r>
                            <m:rPr>
                              <m:sty m:val="p"/>
                            </m:rPr>
                            <a:rPr lang="en-US" altLang="zh-CN" i="1" dirty="0" smtClean="0">
                              <a:latin typeface="Cambria Math" panose="02040503050406030204" pitchFamily="18" charset="0"/>
                              <a:ea typeface="宋体" panose="02010600030101010101" pitchFamily="2" charset="-122"/>
                            </a:rPr>
                            <m:t>comb</m:t>
                          </m:r>
                        </m:sub>
                      </m:sSub>
                      <m:r>
                        <a:rPr lang="en-US" altLang="zh-CN" i="1" dirty="0">
                          <a:latin typeface="Cambria Math" panose="02040503050406030204" pitchFamily="18" charset="0"/>
                          <a:ea typeface="宋体" panose="02010600030101010101" pitchFamily="2" charset="-122"/>
                        </a:rPr>
                        <m:t> </m:t>
                      </m:r>
                    </m:oMath>
                  </m:oMathPara>
                </a14:m>
                <a:endParaRPr lang="zh-CN" altLang="en-US" dirty="0"/>
              </a:p>
            </p:txBody>
          </p:sp>
        </mc:Choice>
        <mc:Fallback xmlns="">
          <p:sp>
            <p:nvSpPr>
              <p:cNvPr id="13" name="文本框 12">
                <a:extLst>
                  <a:ext uri="{FF2B5EF4-FFF2-40B4-BE49-F238E27FC236}">
                    <a16:creationId xmlns:a16="http://schemas.microsoft.com/office/drawing/2014/main" id="{545A83A5-D0CC-439C-BCA9-BDEA5011180D}"/>
                  </a:ext>
                </a:extLst>
              </p:cNvPr>
              <p:cNvSpPr txBox="1">
                <a:spLocks noRot="1" noChangeAspect="1" noMove="1" noResize="1" noEditPoints="1" noAdjustHandles="1" noChangeArrowheads="1" noChangeShapeType="1" noTextEdit="1"/>
              </p:cNvSpPr>
              <p:nvPr/>
            </p:nvSpPr>
            <p:spPr>
              <a:xfrm>
                <a:off x="2953104" y="2473061"/>
                <a:ext cx="6100174" cy="369332"/>
              </a:xfrm>
              <a:prstGeom prst="rect">
                <a:avLst/>
              </a:prstGeom>
              <a:blipFill>
                <a:blip r:embed="rId6"/>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5ED5DB6-5D6D-4E38-A8A5-BDA65B15C2FD}"/>
                  </a:ext>
                </a:extLst>
              </p:cNvPr>
              <p:cNvSpPr txBox="1"/>
              <p:nvPr/>
            </p:nvSpPr>
            <p:spPr>
              <a:xfrm>
                <a:off x="3920647" y="1792789"/>
                <a:ext cx="610017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a:rPr lang="en-US" altLang="zh-CN" i="1" dirty="0">
                              <a:latin typeface="Cambria Math" panose="02040503050406030204" pitchFamily="18" charset="0"/>
                              <a:ea typeface="宋体" panose="02010600030101010101" pitchFamily="2" charset="-122"/>
                            </a:rPr>
                            <m:t>𝑇</m:t>
                          </m:r>
                        </m:e>
                        <m:sub>
                          <m:r>
                            <m:rPr>
                              <m:sty m:val="p"/>
                            </m:rPr>
                            <a:rPr lang="en-US" altLang="zh-CN" i="1" dirty="0" smtClean="0">
                              <a:latin typeface="Cambria Math" panose="02040503050406030204" pitchFamily="18" charset="0"/>
                              <a:ea typeface="宋体" panose="02010600030101010101" pitchFamily="2" charset="-122"/>
                            </a:rPr>
                            <m:t>wire</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15ED5DB6-5D6D-4E38-A8A5-BDA65B15C2FD}"/>
                  </a:ext>
                </a:extLst>
              </p:cNvPr>
              <p:cNvSpPr txBox="1">
                <a:spLocks noRot="1" noChangeAspect="1" noMove="1" noResize="1" noEditPoints="1" noAdjustHandles="1" noChangeArrowheads="1" noChangeShapeType="1" noTextEdit="1"/>
              </p:cNvSpPr>
              <p:nvPr/>
            </p:nvSpPr>
            <p:spPr>
              <a:xfrm>
                <a:off x="3920647" y="1792789"/>
                <a:ext cx="6100174" cy="369332"/>
              </a:xfrm>
              <a:prstGeom prst="rect">
                <a:avLst/>
              </a:prstGeom>
              <a:blipFill>
                <a:blip r:embed="rId7"/>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7909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1DABD8-18C4-42AD-80D7-625FF4F3AE86}"/>
              </a:ext>
            </a:extLst>
          </p:cNvPr>
          <p:cNvSpPr>
            <a:spLocks noGrp="1"/>
          </p:cNvSpPr>
          <p:nvPr>
            <p:ph idx="1"/>
          </p:nvPr>
        </p:nvSpPr>
        <p:spPr>
          <a:xfrm>
            <a:off x="2238484" y="1977024"/>
            <a:ext cx="8915400" cy="3777622"/>
          </a:xfrm>
        </p:spPr>
        <p:txBody>
          <a:bodyPr/>
          <a:lstStyle/>
          <a:p>
            <a:r>
              <a:rPr lang="zh-CN" altLang="en-US" dirty="0">
                <a:latin typeface="宋体" panose="02010600030101010101" pitchFamily="2" charset="-122"/>
                <a:ea typeface="宋体" panose="02010600030101010101" pitchFamily="2" charset="-122"/>
              </a:rPr>
              <a:t>理论上两级同步器不能完全消除亚稳态，但绝大多数数字设计经过两级同步器后亚稳态故障发生率会极大降低，在很长一段时间（这个时间超过数字设计的使用年限）不会出现故障</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理论上若非要解决两级同步器产生的亚稳态输出，可以继续增加同步器的级数，亚稳态的持续时间会随着寄存器的级数增长而减小</a:t>
            </a:r>
          </a:p>
        </p:txBody>
      </p:sp>
    </p:spTree>
    <p:extLst>
      <p:ext uri="{BB962C8B-B14F-4D97-AF65-F5344CB8AC3E}">
        <p14:creationId xmlns:p14="http://schemas.microsoft.com/office/powerpoint/2010/main" val="407431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E3E96-752C-4C81-9740-027BB4B71471}"/>
              </a:ext>
            </a:extLst>
          </p:cNvPr>
          <p:cNvSpPr>
            <a:spLocks noGrp="1"/>
          </p:cNvSpPr>
          <p:nvPr>
            <p:ph type="title"/>
          </p:nvPr>
        </p:nvSpPr>
        <p:spPr>
          <a:xfrm>
            <a:off x="1640156" y="506879"/>
            <a:ext cx="8911687" cy="1280890"/>
          </a:xfrm>
        </p:spPr>
        <p:txBody>
          <a:bodyPr/>
          <a:lstStyle/>
          <a:p>
            <a:r>
              <a:rPr lang="zh-CN" altLang="en-US" dirty="0">
                <a:latin typeface="宋体" panose="02010600030101010101" pitchFamily="2" charset="-122"/>
                <a:ea typeface="宋体" panose="02010600030101010101" pitchFamily="2" charset="-122"/>
              </a:rPr>
              <a:t>异步时钟域设计举例</a:t>
            </a:r>
          </a:p>
        </p:txBody>
      </p:sp>
      <p:pic>
        <p:nvPicPr>
          <p:cNvPr id="5" name="内容占位符 4">
            <a:extLst>
              <a:ext uri="{FF2B5EF4-FFF2-40B4-BE49-F238E27FC236}">
                <a16:creationId xmlns:a16="http://schemas.microsoft.com/office/drawing/2014/main" id="{D9C045C2-80CE-43B7-B2BD-4CEB06DD98A0}"/>
              </a:ext>
            </a:extLst>
          </p:cNvPr>
          <p:cNvPicPr>
            <a:picLocks noGrp="1" noChangeAspect="1"/>
          </p:cNvPicPr>
          <p:nvPr>
            <p:ph idx="1"/>
          </p:nvPr>
        </p:nvPicPr>
        <p:blipFill>
          <a:blip r:embed="rId2"/>
          <a:stretch>
            <a:fillRect/>
          </a:stretch>
        </p:blipFill>
        <p:spPr>
          <a:xfrm>
            <a:off x="2229991" y="1787525"/>
            <a:ext cx="8436868" cy="3778250"/>
          </a:xfrm>
        </p:spPr>
      </p:pic>
    </p:spTree>
    <p:extLst>
      <p:ext uri="{BB962C8B-B14F-4D97-AF65-F5344CB8AC3E}">
        <p14:creationId xmlns:p14="http://schemas.microsoft.com/office/powerpoint/2010/main" val="4057395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9EC0AA-EBD2-48FA-88FB-4B329D14B133}"/>
              </a:ext>
            </a:extLst>
          </p:cNvPr>
          <p:cNvSpPr>
            <a:spLocks noGrp="1"/>
          </p:cNvSpPr>
          <p:nvPr>
            <p:ph idx="1"/>
          </p:nvPr>
        </p:nvSpPr>
        <p:spPr>
          <a:xfrm>
            <a:off x="1850176" y="1614710"/>
            <a:ext cx="8915400" cy="589488"/>
          </a:xfrm>
        </p:spPr>
        <p:txBody>
          <a:bodyPr>
            <a:normAutofit/>
          </a:bodyPr>
          <a:lstStyle/>
          <a:p>
            <a:pPr marL="0" indent="0">
              <a:buNone/>
            </a:pP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亚稳态问题</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两级同步器解决</a:t>
            </a:r>
          </a:p>
        </p:txBody>
      </p:sp>
      <p:sp>
        <p:nvSpPr>
          <p:cNvPr id="4" name="标题 1">
            <a:extLst>
              <a:ext uri="{FF2B5EF4-FFF2-40B4-BE49-F238E27FC236}">
                <a16:creationId xmlns:a16="http://schemas.microsoft.com/office/drawing/2014/main" id="{09139E2A-324D-4384-9F97-53263FBB2DF6}"/>
              </a:ext>
            </a:extLst>
          </p:cNvPr>
          <p:cNvSpPr txBox="1">
            <a:spLocks/>
          </p:cNvSpPr>
          <p:nvPr/>
        </p:nvSpPr>
        <p:spPr>
          <a:xfrm>
            <a:off x="1430137" y="62856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latin typeface="宋体" panose="02010600030101010101" pitchFamily="2" charset="-122"/>
                <a:ea typeface="宋体" panose="02010600030101010101" pitchFamily="2" charset="-122"/>
              </a:rPr>
              <a:t>单</a:t>
            </a:r>
            <a:r>
              <a:rPr lang="en-US" altLang="zh-CN" dirty="0">
                <a:latin typeface="宋体" panose="02010600030101010101" pitchFamily="2" charset="-122"/>
                <a:ea typeface="宋体" panose="02010600030101010101" pitchFamily="2" charset="-122"/>
              </a:rPr>
              <a:t>bit</a:t>
            </a:r>
            <a:r>
              <a:rPr lang="zh-CN" altLang="en-US" dirty="0">
                <a:latin typeface="宋体" panose="02010600030101010101" pitchFamily="2" charset="-122"/>
                <a:ea typeface="宋体" panose="02010600030101010101" pitchFamily="2" charset="-122"/>
              </a:rPr>
              <a:t>信号跨时钟</a:t>
            </a:r>
            <a:br>
              <a:rPr lang="en-US" altLang="zh-CN" dirty="0">
                <a:latin typeface="宋体" panose="02010600030101010101" pitchFamily="2" charset="-122"/>
                <a:ea typeface="宋体" panose="02010600030101010101" pitchFamily="2" charset="-122"/>
              </a:rPr>
            </a:br>
            <a:endParaRPr lang="zh-CN" altLang="en-US" dirty="0"/>
          </a:p>
        </p:txBody>
      </p:sp>
      <p:pic>
        <p:nvPicPr>
          <p:cNvPr id="5" name="图片 4">
            <a:extLst>
              <a:ext uri="{FF2B5EF4-FFF2-40B4-BE49-F238E27FC236}">
                <a16:creationId xmlns:a16="http://schemas.microsoft.com/office/drawing/2014/main" id="{F6F82BAA-5BCD-4E05-AC67-B777C5AD026B}"/>
              </a:ext>
            </a:extLst>
          </p:cNvPr>
          <p:cNvPicPr>
            <a:picLocks noChangeAspect="1"/>
          </p:cNvPicPr>
          <p:nvPr/>
        </p:nvPicPr>
        <p:blipFill>
          <a:blip r:embed="rId2"/>
          <a:stretch>
            <a:fillRect/>
          </a:stretch>
        </p:blipFill>
        <p:spPr>
          <a:xfrm>
            <a:off x="789403" y="3028641"/>
            <a:ext cx="4725572" cy="2466188"/>
          </a:xfrm>
          <a:prstGeom prst="rect">
            <a:avLst/>
          </a:prstGeom>
        </p:spPr>
      </p:pic>
      <p:pic>
        <p:nvPicPr>
          <p:cNvPr id="7" name="图片 6">
            <a:extLst>
              <a:ext uri="{FF2B5EF4-FFF2-40B4-BE49-F238E27FC236}">
                <a16:creationId xmlns:a16="http://schemas.microsoft.com/office/drawing/2014/main" id="{BA1F04AF-B0DC-46B2-8EF9-B983483D0B41}"/>
              </a:ext>
            </a:extLst>
          </p:cNvPr>
          <p:cNvPicPr>
            <a:picLocks noChangeAspect="1"/>
          </p:cNvPicPr>
          <p:nvPr/>
        </p:nvPicPr>
        <p:blipFill rotWithShape="1">
          <a:blip r:embed="rId3"/>
          <a:srcRect r="30061"/>
          <a:stretch/>
        </p:blipFill>
        <p:spPr>
          <a:xfrm>
            <a:off x="6594565" y="2023223"/>
            <a:ext cx="4269760" cy="2010837"/>
          </a:xfrm>
          <a:prstGeom prst="rect">
            <a:avLst/>
          </a:prstGeom>
        </p:spPr>
      </p:pic>
      <p:pic>
        <p:nvPicPr>
          <p:cNvPr id="9" name="图片 8">
            <a:extLst>
              <a:ext uri="{FF2B5EF4-FFF2-40B4-BE49-F238E27FC236}">
                <a16:creationId xmlns:a16="http://schemas.microsoft.com/office/drawing/2014/main" id="{05A5B3E3-5154-4898-8B36-2EDA834DFED2}"/>
              </a:ext>
            </a:extLst>
          </p:cNvPr>
          <p:cNvPicPr>
            <a:picLocks noChangeAspect="1"/>
          </p:cNvPicPr>
          <p:nvPr/>
        </p:nvPicPr>
        <p:blipFill rotWithShape="1">
          <a:blip r:embed="rId4"/>
          <a:srcRect r="15690"/>
          <a:stretch/>
        </p:blipFill>
        <p:spPr>
          <a:xfrm>
            <a:off x="6438902" y="3943127"/>
            <a:ext cx="5051179" cy="2600325"/>
          </a:xfrm>
          <a:prstGeom prst="rect">
            <a:avLst/>
          </a:prstGeom>
        </p:spPr>
      </p:pic>
      <p:cxnSp>
        <p:nvCxnSpPr>
          <p:cNvPr id="10" name="直接箭头连接符 9">
            <a:extLst>
              <a:ext uri="{FF2B5EF4-FFF2-40B4-BE49-F238E27FC236}">
                <a16:creationId xmlns:a16="http://schemas.microsoft.com/office/drawing/2014/main" id="{3A7249BA-9DA4-4AD3-9A3A-8959BDFFA479}"/>
              </a:ext>
            </a:extLst>
          </p:cNvPr>
          <p:cNvCxnSpPr>
            <a:cxnSpLocks/>
          </p:cNvCxnSpPr>
          <p:nvPr/>
        </p:nvCxnSpPr>
        <p:spPr>
          <a:xfrm flipV="1">
            <a:off x="5171819" y="3323385"/>
            <a:ext cx="1312069" cy="82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0811B76-E556-45B8-9E49-98E57B92A355}"/>
              </a:ext>
            </a:extLst>
          </p:cNvPr>
          <p:cNvCxnSpPr>
            <a:cxnSpLocks/>
            <a:endCxn id="9" idx="1"/>
          </p:cNvCxnSpPr>
          <p:nvPr/>
        </p:nvCxnSpPr>
        <p:spPr>
          <a:xfrm>
            <a:off x="5089665" y="4540736"/>
            <a:ext cx="1349237" cy="70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3CE30D1-5585-4A4F-B87C-55A4892EEE5D}"/>
              </a:ext>
            </a:extLst>
          </p:cNvPr>
          <p:cNvSpPr txBox="1"/>
          <p:nvPr/>
        </p:nvSpPr>
        <p:spPr>
          <a:xfrm>
            <a:off x="5681445" y="4104531"/>
            <a:ext cx="6096000" cy="646331"/>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如何保证第一拍产生的有亚稳态的输入在被第二拍采样时输出能落在有效事件的状态？</a:t>
            </a:r>
            <a:endParaRPr lang="zh-CN" altLang="en-US" dirty="0"/>
          </a:p>
        </p:txBody>
      </p:sp>
    </p:spTree>
    <p:extLst>
      <p:ext uri="{BB962C8B-B14F-4D97-AF65-F5344CB8AC3E}">
        <p14:creationId xmlns:p14="http://schemas.microsoft.com/office/powerpoint/2010/main" val="1053456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D255961-0C4F-4B61-B095-936C563C9BF1}"/>
              </a:ext>
            </a:extLst>
          </p:cNvPr>
          <p:cNvPicPr>
            <a:picLocks noChangeAspect="1"/>
          </p:cNvPicPr>
          <p:nvPr/>
        </p:nvPicPr>
        <p:blipFill>
          <a:blip r:embed="rId2"/>
          <a:stretch>
            <a:fillRect/>
          </a:stretch>
        </p:blipFill>
        <p:spPr>
          <a:xfrm>
            <a:off x="2700337" y="885825"/>
            <a:ext cx="5357813" cy="2025694"/>
          </a:xfrm>
          <a:prstGeom prst="rect">
            <a:avLst/>
          </a:prstGeom>
        </p:spPr>
      </p:pic>
      <p:sp>
        <p:nvSpPr>
          <p:cNvPr id="11" name="文本框 10">
            <a:extLst>
              <a:ext uri="{FF2B5EF4-FFF2-40B4-BE49-F238E27FC236}">
                <a16:creationId xmlns:a16="http://schemas.microsoft.com/office/drawing/2014/main" id="{79823787-B324-446C-A450-12F40ED3457A}"/>
              </a:ext>
            </a:extLst>
          </p:cNvPr>
          <p:cNvSpPr txBox="1"/>
          <p:nvPr/>
        </p:nvSpPr>
        <p:spPr>
          <a:xfrm>
            <a:off x="2114549" y="3649146"/>
            <a:ext cx="7305675" cy="923330"/>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拉长有效事件</a:t>
            </a:r>
            <a:r>
              <a:rPr lang="en-US" altLang="zh-CN" dirty="0">
                <a:solidFill>
                  <a:srgbClr val="C00000"/>
                </a:solidFill>
                <a:latin typeface="宋体" panose="02010600030101010101" pitchFamily="2" charset="-122"/>
                <a:ea typeface="宋体" panose="02010600030101010101" pitchFamily="2" charset="-122"/>
              </a:rPr>
              <a:t>D1</a:t>
            </a:r>
            <a:r>
              <a:rPr lang="zh-CN" altLang="en-US" dirty="0">
                <a:solidFill>
                  <a:srgbClr val="C00000"/>
                </a:solidFill>
                <a:latin typeface="宋体" panose="02010600030101010101" pitchFamily="2" charset="-122"/>
                <a:ea typeface="宋体" panose="02010600030101010101" pitchFamily="2" charset="-122"/>
              </a:rPr>
              <a:t>的持续时间，使接收时钟域的某一采样边沿前后均为该有效事件的电平状态即当</a:t>
            </a:r>
            <a:r>
              <a:rPr lang="en-US" altLang="zh-CN" dirty="0">
                <a:solidFill>
                  <a:srgbClr val="C00000"/>
                </a:solidFill>
                <a:latin typeface="宋体" panose="02010600030101010101" pitchFamily="2" charset="-122"/>
                <a:ea typeface="宋体" panose="02010600030101010101" pitchFamily="2" charset="-122"/>
              </a:rPr>
              <a:t>D0</a:t>
            </a:r>
            <a:r>
              <a:rPr lang="zh-CN" altLang="en-US" dirty="0">
                <a:solidFill>
                  <a:srgbClr val="C00000"/>
                </a:solidFill>
                <a:latin typeface="宋体" panose="02010600030101010101" pitchFamily="2" charset="-122"/>
                <a:ea typeface="宋体" panose="02010600030101010101" pitchFamily="2" charset="-122"/>
              </a:rPr>
              <a:t>、</a:t>
            </a:r>
            <a:r>
              <a:rPr lang="en-US" altLang="zh-CN" dirty="0">
                <a:solidFill>
                  <a:srgbClr val="C00000"/>
                </a:solidFill>
                <a:latin typeface="宋体" panose="02010600030101010101" pitchFamily="2" charset="-122"/>
                <a:ea typeface="宋体" panose="02010600030101010101" pitchFamily="2" charset="-122"/>
              </a:rPr>
              <a:t>D2</a:t>
            </a:r>
            <a:r>
              <a:rPr lang="zh-CN" altLang="en-US" dirty="0">
                <a:solidFill>
                  <a:srgbClr val="C00000"/>
                </a:solidFill>
                <a:latin typeface="宋体" panose="02010600030101010101" pitchFamily="2" charset="-122"/>
                <a:ea typeface="宋体" panose="02010600030101010101" pitchFamily="2" charset="-122"/>
              </a:rPr>
              <a:t>与</a:t>
            </a:r>
            <a:r>
              <a:rPr lang="en-US" altLang="zh-CN" dirty="0">
                <a:solidFill>
                  <a:srgbClr val="C00000"/>
                </a:solidFill>
                <a:latin typeface="宋体" panose="02010600030101010101" pitchFamily="2" charset="-122"/>
                <a:ea typeface="宋体" panose="02010600030101010101" pitchFamily="2" charset="-122"/>
              </a:rPr>
              <a:t>D1</a:t>
            </a:r>
            <a:r>
              <a:rPr lang="zh-CN" altLang="en-US" dirty="0">
                <a:solidFill>
                  <a:srgbClr val="C00000"/>
                </a:solidFill>
                <a:latin typeface="宋体" panose="02010600030101010101" pitchFamily="2" charset="-122"/>
                <a:ea typeface="宋体" panose="02010600030101010101" pitchFamily="2" charset="-122"/>
              </a:rPr>
              <a:t>等效时，输出状态一定能保证输出</a:t>
            </a:r>
            <a:r>
              <a:rPr lang="en-US" altLang="zh-CN" dirty="0">
                <a:solidFill>
                  <a:srgbClr val="C00000"/>
                </a:solidFill>
                <a:latin typeface="宋体" panose="02010600030101010101" pitchFamily="2" charset="-122"/>
                <a:ea typeface="宋体" panose="02010600030101010101" pitchFamily="2" charset="-122"/>
              </a:rPr>
              <a:t>D1</a:t>
            </a:r>
            <a:endParaRPr lang="zh-CN" altLang="en-US" dirty="0"/>
          </a:p>
        </p:txBody>
      </p:sp>
    </p:spTree>
    <p:extLst>
      <p:ext uri="{BB962C8B-B14F-4D97-AF65-F5344CB8AC3E}">
        <p14:creationId xmlns:p14="http://schemas.microsoft.com/office/powerpoint/2010/main" val="2322098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E01D8C-5C0C-41C3-92A1-64152C360E15}"/>
              </a:ext>
            </a:extLst>
          </p:cNvPr>
          <p:cNvSpPr>
            <a:spLocks noGrp="1"/>
          </p:cNvSpPr>
          <p:nvPr>
            <p:ph idx="1"/>
          </p:nvPr>
        </p:nvSpPr>
        <p:spPr>
          <a:xfrm>
            <a:off x="1480659" y="1601244"/>
            <a:ext cx="8915400" cy="3777622"/>
          </a:xfrm>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满足三边沿准则，有效事件能被安全采样</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dirty="0">
                <a:solidFill>
                  <a:srgbClr val="C00000"/>
                </a:solidFill>
                <a:latin typeface="宋体" panose="02010600030101010101" pitchFamily="2" charset="-122"/>
                <a:ea typeface="宋体" panose="02010600030101010101" pitchFamily="2" charset="-122"/>
              </a:rPr>
              <a:t>三边沿准则是指单有效事件信号的持续时间超过异步时钟域的三个连续时钟边沿（上升沿</a:t>
            </a:r>
            <a:r>
              <a:rPr lang="en-US" altLang="zh-CN" dirty="0">
                <a:solidFill>
                  <a:srgbClr val="C00000"/>
                </a:solidFill>
                <a:latin typeface="宋体" panose="02010600030101010101" pitchFamily="2" charset="-122"/>
                <a:ea typeface="宋体" panose="02010600030101010101" pitchFamily="2" charset="-122"/>
              </a:rPr>
              <a:t>or</a:t>
            </a:r>
            <a:r>
              <a:rPr lang="zh-CN" altLang="en-US" dirty="0">
                <a:solidFill>
                  <a:srgbClr val="C00000"/>
                </a:solidFill>
                <a:latin typeface="宋体" panose="02010600030101010101" pitchFamily="2" charset="-122"/>
                <a:ea typeface="宋体" panose="02010600030101010101" pitchFamily="2" charset="-122"/>
              </a:rPr>
              <a:t>下降沿）</a:t>
            </a:r>
            <a:endParaRPr lang="en-US" altLang="zh-CN" dirty="0">
              <a:solidFill>
                <a:srgbClr val="C00000"/>
              </a:solidFill>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4" name="内容占位符 2">
            <a:extLst>
              <a:ext uri="{FF2B5EF4-FFF2-40B4-BE49-F238E27FC236}">
                <a16:creationId xmlns:a16="http://schemas.microsoft.com/office/drawing/2014/main" id="{87DC74E1-C93F-42A1-BC9E-34BB466846EA}"/>
              </a:ext>
            </a:extLst>
          </p:cNvPr>
          <p:cNvSpPr txBox="1">
            <a:spLocks/>
          </p:cNvSpPr>
          <p:nvPr/>
        </p:nvSpPr>
        <p:spPr>
          <a:xfrm>
            <a:off x="1800225" y="646573"/>
            <a:ext cx="8915400" cy="589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正确采样问题</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同步器拓展电路</a:t>
            </a:r>
          </a:p>
        </p:txBody>
      </p:sp>
      <p:pic>
        <p:nvPicPr>
          <p:cNvPr id="12" name="图片 11">
            <a:extLst>
              <a:ext uri="{FF2B5EF4-FFF2-40B4-BE49-F238E27FC236}">
                <a16:creationId xmlns:a16="http://schemas.microsoft.com/office/drawing/2014/main" id="{E67E4C30-6488-4096-8116-691FF3034098}"/>
              </a:ext>
            </a:extLst>
          </p:cNvPr>
          <p:cNvPicPr>
            <a:picLocks noChangeAspect="1"/>
          </p:cNvPicPr>
          <p:nvPr/>
        </p:nvPicPr>
        <p:blipFill rotWithShape="1">
          <a:blip r:embed="rId2"/>
          <a:srcRect r="29889"/>
          <a:stretch/>
        </p:blipFill>
        <p:spPr>
          <a:xfrm>
            <a:off x="2020986" y="2882998"/>
            <a:ext cx="4814888" cy="3429000"/>
          </a:xfrm>
          <a:prstGeom prst="rect">
            <a:avLst/>
          </a:prstGeom>
        </p:spPr>
      </p:pic>
      <p:sp>
        <p:nvSpPr>
          <p:cNvPr id="14" name="文本框 13">
            <a:extLst>
              <a:ext uri="{FF2B5EF4-FFF2-40B4-BE49-F238E27FC236}">
                <a16:creationId xmlns:a16="http://schemas.microsoft.com/office/drawing/2014/main" id="{4174D2E8-3B92-4B76-A3D5-2A20ACDA04A7}"/>
              </a:ext>
            </a:extLst>
          </p:cNvPr>
          <p:cNvSpPr txBox="1"/>
          <p:nvPr/>
        </p:nvSpPr>
        <p:spPr>
          <a:xfrm>
            <a:off x="7696804" y="3490055"/>
            <a:ext cx="2928812" cy="2031325"/>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假若接收时钟频率发送时钟频率的</a:t>
            </a:r>
            <a:r>
              <a:rPr lang="en-US" altLang="zh-CN" dirty="0">
                <a:latin typeface="宋体" panose="02010600030101010101" pitchFamily="2" charset="-122"/>
                <a:ea typeface="宋体" panose="02010600030101010101" pitchFamily="2" charset="-122"/>
              </a:rPr>
              <a:t>1.5X</a:t>
            </a:r>
            <a:r>
              <a:rPr lang="zh-CN" altLang="en-US" dirty="0">
                <a:latin typeface="宋体" panose="02010600030101010101" pitchFamily="2" charset="-122"/>
                <a:ea typeface="宋体" panose="02010600030101010101" pitchFamily="2" charset="-122"/>
              </a:rPr>
              <a:t>以上，那么跨时钟信号的最小持续时间必然跨越接收时钟的三个相邻时钟边沿，经过同步器后该但有效事件信号就能被安全传输</a:t>
            </a:r>
            <a:endParaRPr lang="zh-CN" altLang="en-US" dirty="0"/>
          </a:p>
        </p:txBody>
      </p:sp>
      <p:cxnSp>
        <p:nvCxnSpPr>
          <p:cNvPr id="16" name="直接箭头连接符 15">
            <a:extLst>
              <a:ext uri="{FF2B5EF4-FFF2-40B4-BE49-F238E27FC236}">
                <a16:creationId xmlns:a16="http://schemas.microsoft.com/office/drawing/2014/main" id="{B73019D1-58D6-4BAD-ADA6-FB53FFB83F08}"/>
              </a:ext>
            </a:extLst>
          </p:cNvPr>
          <p:cNvCxnSpPr/>
          <p:nvPr/>
        </p:nvCxnSpPr>
        <p:spPr>
          <a:xfrm>
            <a:off x="3838575" y="4962525"/>
            <a:ext cx="738188" cy="558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F14559A-DE1A-4DBC-AB0B-70329950D4BF}"/>
              </a:ext>
            </a:extLst>
          </p:cNvPr>
          <p:cNvCxnSpPr>
            <a:cxnSpLocks/>
          </p:cNvCxnSpPr>
          <p:nvPr/>
        </p:nvCxnSpPr>
        <p:spPr>
          <a:xfrm>
            <a:off x="4524376" y="4818940"/>
            <a:ext cx="676275" cy="639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8040E62-411D-4E01-9C2C-BB8E7AF08B1F}"/>
              </a:ext>
            </a:extLst>
          </p:cNvPr>
          <p:cNvCxnSpPr>
            <a:cxnSpLocks/>
          </p:cNvCxnSpPr>
          <p:nvPr/>
        </p:nvCxnSpPr>
        <p:spPr>
          <a:xfrm>
            <a:off x="5088515" y="4850161"/>
            <a:ext cx="676275" cy="639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0D81DD9-7F72-4748-BCFE-A25FBE2274D2}"/>
              </a:ext>
            </a:extLst>
          </p:cNvPr>
          <p:cNvCxnSpPr>
            <a:cxnSpLocks/>
          </p:cNvCxnSpPr>
          <p:nvPr/>
        </p:nvCxnSpPr>
        <p:spPr>
          <a:xfrm>
            <a:off x="5886452" y="5014913"/>
            <a:ext cx="418665" cy="56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50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AAE01AB-7D96-4112-AAAC-2B687662420C}"/>
              </a:ext>
            </a:extLst>
          </p:cNvPr>
          <p:cNvPicPr>
            <a:picLocks noChangeAspect="1"/>
          </p:cNvPicPr>
          <p:nvPr/>
        </p:nvPicPr>
        <p:blipFill rotWithShape="1">
          <a:blip r:embed="rId2"/>
          <a:srcRect r="29894"/>
          <a:stretch/>
        </p:blipFill>
        <p:spPr>
          <a:xfrm>
            <a:off x="2302666" y="690337"/>
            <a:ext cx="6310313" cy="2562225"/>
          </a:xfrm>
          <a:prstGeom prst="rect">
            <a:avLst/>
          </a:prstGeom>
        </p:spPr>
      </p:pic>
      <p:pic>
        <p:nvPicPr>
          <p:cNvPr id="8" name="图片 7">
            <a:extLst>
              <a:ext uri="{FF2B5EF4-FFF2-40B4-BE49-F238E27FC236}">
                <a16:creationId xmlns:a16="http://schemas.microsoft.com/office/drawing/2014/main" id="{65D52E42-A5B1-4977-AAB0-F6DCDDCC6B7C}"/>
              </a:ext>
            </a:extLst>
          </p:cNvPr>
          <p:cNvPicPr>
            <a:picLocks noChangeAspect="1"/>
          </p:cNvPicPr>
          <p:nvPr/>
        </p:nvPicPr>
        <p:blipFill rotWithShape="1">
          <a:blip r:embed="rId3"/>
          <a:srcRect l="25598" r="11510"/>
          <a:stretch/>
        </p:blipFill>
        <p:spPr>
          <a:xfrm>
            <a:off x="2953810" y="3605438"/>
            <a:ext cx="5008024" cy="2562225"/>
          </a:xfrm>
          <a:prstGeom prst="rect">
            <a:avLst/>
          </a:prstGeom>
        </p:spPr>
      </p:pic>
      <p:pic>
        <p:nvPicPr>
          <p:cNvPr id="10" name="图片 9">
            <a:extLst>
              <a:ext uri="{FF2B5EF4-FFF2-40B4-BE49-F238E27FC236}">
                <a16:creationId xmlns:a16="http://schemas.microsoft.com/office/drawing/2014/main" id="{ACCA1414-4EA8-4447-9767-5AC44D9D3F17}"/>
              </a:ext>
            </a:extLst>
          </p:cNvPr>
          <p:cNvPicPr>
            <a:picLocks noChangeAspect="1"/>
          </p:cNvPicPr>
          <p:nvPr/>
        </p:nvPicPr>
        <p:blipFill>
          <a:blip r:embed="rId4"/>
          <a:stretch>
            <a:fillRect/>
          </a:stretch>
        </p:blipFill>
        <p:spPr>
          <a:xfrm>
            <a:off x="2302666" y="4062637"/>
            <a:ext cx="552450" cy="1647825"/>
          </a:xfrm>
          <a:prstGeom prst="rect">
            <a:avLst/>
          </a:prstGeom>
        </p:spPr>
      </p:pic>
      <p:sp>
        <p:nvSpPr>
          <p:cNvPr id="12" name="文本框 11">
            <a:extLst>
              <a:ext uri="{FF2B5EF4-FFF2-40B4-BE49-F238E27FC236}">
                <a16:creationId xmlns:a16="http://schemas.microsoft.com/office/drawing/2014/main" id="{06ABAF6D-4B99-4F33-A745-55A3374D1872}"/>
              </a:ext>
            </a:extLst>
          </p:cNvPr>
          <p:cNvSpPr txBox="1"/>
          <p:nvPr/>
        </p:nvSpPr>
        <p:spPr>
          <a:xfrm>
            <a:off x="9544308" y="1758778"/>
            <a:ext cx="1181100" cy="369331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异步时钟若慢于</a:t>
            </a:r>
            <a:r>
              <a:rPr lang="en-US" altLang="zh-CN" dirty="0">
                <a:latin typeface="宋体" panose="02010600030101010101" pitchFamily="2" charset="-122"/>
                <a:ea typeface="宋体" panose="02010600030101010101" pitchFamily="2" charset="-122"/>
              </a:rPr>
              <a:t>1.5X</a:t>
            </a:r>
            <a:r>
              <a:rPr lang="zh-CN" altLang="en-US" dirty="0">
                <a:latin typeface="宋体" panose="02010600030101010101" pitchFamily="2" charset="-122"/>
                <a:ea typeface="宋体" panose="02010600030101010101" pitchFamily="2" charset="-122"/>
              </a:rPr>
              <a:t>的边界，可将单个有效事件的持续周期拉长满足三边沿准则以确保有效状态被安全采样</a:t>
            </a:r>
            <a:endParaRPr lang="zh-CN" altLang="en-US" dirty="0"/>
          </a:p>
        </p:txBody>
      </p:sp>
    </p:spTree>
    <p:extLst>
      <p:ext uri="{BB962C8B-B14F-4D97-AF65-F5344CB8AC3E}">
        <p14:creationId xmlns:p14="http://schemas.microsoft.com/office/powerpoint/2010/main" val="434376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30B4DA4-DAAD-4699-9B2C-8E51F05B64A1}"/>
              </a:ext>
            </a:extLst>
          </p:cNvPr>
          <p:cNvSpPr txBox="1"/>
          <p:nvPr/>
        </p:nvSpPr>
        <p:spPr>
          <a:xfrm>
            <a:off x="1887636" y="739258"/>
            <a:ext cx="8685114" cy="461665"/>
          </a:xfrm>
          <a:prstGeom prst="rect">
            <a:avLst/>
          </a:prstGeom>
          <a:noFill/>
        </p:spPr>
        <p:txBody>
          <a:bodyPr wrap="square">
            <a:spAutoFit/>
          </a:bodyPr>
          <a:lstStyle/>
          <a:p>
            <a:pPr>
              <a:spcBef>
                <a:spcPts val="1000"/>
              </a:spcBef>
              <a:buClr>
                <a:schemeClr val="accent1"/>
              </a:buClr>
            </a:pPr>
            <a:r>
              <a:rPr lang="en-US" altLang="zh-CN" sz="2400" dirty="0">
                <a:solidFill>
                  <a:schemeClr val="tx1">
                    <a:lumMod val="75000"/>
                    <a:lumOff val="25000"/>
                  </a:schemeClr>
                </a:solidFill>
                <a:latin typeface="宋体" panose="02010600030101010101" pitchFamily="2" charset="-122"/>
                <a:ea typeface="宋体" panose="02010600030101010101" pitchFamily="2" charset="-122"/>
              </a:rPr>
              <a:t>b.</a:t>
            </a:r>
            <a:r>
              <a:rPr lang="zh-CN" altLang="en-US" sz="2400" dirty="0">
                <a:solidFill>
                  <a:schemeClr val="tx1">
                    <a:lumMod val="75000"/>
                    <a:lumOff val="25000"/>
                  </a:schemeClr>
                </a:solidFill>
                <a:latin typeface="宋体" panose="02010600030101010101" pitchFamily="2" charset="-122"/>
                <a:ea typeface="宋体" panose="02010600030101010101" pitchFamily="2" charset="-122"/>
              </a:rPr>
              <a:t>单有效事件传输背景下确保有效事件的数量定义一致</a:t>
            </a:r>
          </a:p>
        </p:txBody>
      </p:sp>
      <p:pic>
        <p:nvPicPr>
          <p:cNvPr id="7" name="图片 6">
            <a:extLst>
              <a:ext uri="{FF2B5EF4-FFF2-40B4-BE49-F238E27FC236}">
                <a16:creationId xmlns:a16="http://schemas.microsoft.com/office/drawing/2014/main" id="{CD083753-FE0F-4CCD-A168-AB6CFF3C31AD}"/>
              </a:ext>
            </a:extLst>
          </p:cNvPr>
          <p:cNvPicPr>
            <a:picLocks noChangeAspect="1"/>
          </p:cNvPicPr>
          <p:nvPr/>
        </p:nvPicPr>
        <p:blipFill rotWithShape="1">
          <a:blip r:embed="rId2"/>
          <a:srcRect r="29889"/>
          <a:stretch/>
        </p:blipFill>
        <p:spPr>
          <a:xfrm>
            <a:off x="1887636" y="1532453"/>
            <a:ext cx="4814888" cy="3429000"/>
          </a:xfrm>
          <a:prstGeom prst="rect">
            <a:avLst/>
          </a:prstGeom>
        </p:spPr>
      </p:pic>
      <p:cxnSp>
        <p:nvCxnSpPr>
          <p:cNvPr id="8" name="直接箭头连接符 7">
            <a:extLst>
              <a:ext uri="{FF2B5EF4-FFF2-40B4-BE49-F238E27FC236}">
                <a16:creationId xmlns:a16="http://schemas.microsoft.com/office/drawing/2014/main" id="{90985A63-7A1F-44D8-AA86-BF38EFD0EFDC}"/>
              </a:ext>
            </a:extLst>
          </p:cNvPr>
          <p:cNvCxnSpPr>
            <a:cxnSpLocks/>
          </p:cNvCxnSpPr>
          <p:nvPr/>
        </p:nvCxnSpPr>
        <p:spPr>
          <a:xfrm flipV="1">
            <a:off x="5390455" y="2143125"/>
            <a:ext cx="2286695" cy="66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793A0E5-C0BD-4E7C-BE63-631E5588274A}"/>
              </a:ext>
            </a:extLst>
          </p:cNvPr>
          <p:cNvSpPr txBox="1"/>
          <p:nvPr/>
        </p:nvSpPr>
        <p:spPr>
          <a:xfrm>
            <a:off x="7902847" y="1411515"/>
            <a:ext cx="2615565"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发送信号有效事件电平状态“</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”持续时间为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个时钟</a:t>
            </a:r>
            <a:r>
              <a:rPr lang="en-US" altLang="zh-CN" dirty="0">
                <a:latin typeface="宋体" panose="02010600030101010101" pitchFamily="2" charset="-122"/>
                <a:ea typeface="宋体" panose="02010600030101010101" pitchFamily="2" charset="-122"/>
              </a:rPr>
              <a:t>cycle</a:t>
            </a:r>
            <a:r>
              <a:rPr lang="zh-CN" altLang="en-US" dirty="0">
                <a:latin typeface="宋体" panose="02010600030101010101" pitchFamily="2" charset="-122"/>
                <a:ea typeface="宋体" panose="02010600030101010101" pitchFamily="2" charset="-122"/>
              </a:rPr>
              <a:t>记为一次有效事件</a:t>
            </a:r>
            <a:endParaRPr lang="zh-CN" altLang="en-US" dirty="0"/>
          </a:p>
        </p:txBody>
      </p:sp>
      <p:cxnSp>
        <p:nvCxnSpPr>
          <p:cNvPr id="12" name="直接箭头连接符 11">
            <a:extLst>
              <a:ext uri="{FF2B5EF4-FFF2-40B4-BE49-F238E27FC236}">
                <a16:creationId xmlns:a16="http://schemas.microsoft.com/office/drawing/2014/main" id="{16408200-7065-4E96-892C-5548CCC048F3}"/>
              </a:ext>
            </a:extLst>
          </p:cNvPr>
          <p:cNvCxnSpPr>
            <a:cxnSpLocks/>
          </p:cNvCxnSpPr>
          <p:nvPr/>
        </p:nvCxnSpPr>
        <p:spPr>
          <a:xfrm>
            <a:off x="5542855" y="4137880"/>
            <a:ext cx="1419920" cy="56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EA3BA3F-D53F-402E-A475-E19F4185BF89}"/>
              </a:ext>
            </a:extLst>
          </p:cNvPr>
          <p:cNvSpPr txBox="1"/>
          <p:nvPr/>
        </p:nvSpPr>
        <p:spPr>
          <a:xfrm>
            <a:off x="7585710" y="4421615"/>
            <a:ext cx="2615565" cy="923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跨时钟域后持续时间为</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个时钟</a:t>
            </a:r>
            <a:r>
              <a:rPr lang="en-US" altLang="zh-CN" dirty="0">
                <a:latin typeface="宋体" panose="02010600030101010101" pitchFamily="2" charset="-122"/>
                <a:ea typeface="宋体" panose="02010600030101010101" pitchFamily="2" charset="-122"/>
              </a:rPr>
              <a:t>cycle</a:t>
            </a:r>
            <a:r>
              <a:rPr lang="zh-CN" altLang="en-US" dirty="0">
                <a:latin typeface="宋体" panose="02010600030101010101" pitchFamily="2" charset="-122"/>
                <a:ea typeface="宋体" panose="02010600030101010101" pitchFamily="2" charset="-122"/>
              </a:rPr>
              <a:t>记为两次有效事件</a:t>
            </a:r>
            <a:endParaRPr lang="zh-CN" altLang="en-US" dirty="0"/>
          </a:p>
        </p:txBody>
      </p:sp>
      <p:sp>
        <p:nvSpPr>
          <p:cNvPr id="17" name="文本框 16">
            <a:extLst>
              <a:ext uri="{FF2B5EF4-FFF2-40B4-BE49-F238E27FC236}">
                <a16:creationId xmlns:a16="http://schemas.microsoft.com/office/drawing/2014/main" id="{F8B4B3E7-270D-45E6-AF90-7C4B52A9C1A4}"/>
              </a:ext>
            </a:extLst>
          </p:cNvPr>
          <p:cNvSpPr txBox="1"/>
          <p:nvPr/>
        </p:nvSpPr>
        <p:spPr>
          <a:xfrm>
            <a:off x="7177821" y="3068758"/>
            <a:ext cx="4065618" cy="646331"/>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如何保证跨时钟前后单电平对单事件？</a:t>
            </a:r>
            <a:endParaRPr lang="zh-CN" altLang="en-US" dirty="0"/>
          </a:p>
        </p:txBody>
      </p:sp>
    </p:spTree>
    <p:extLst>
      <p:ext uri="{BB962C8B-B14F-4D97-AF65-F5344CB8AC3E}">
        <p14:creationId xmlns:p14="http://schemas.microsoft.com/office/powerpoint/2010/main" val="2345039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021672-E0A2-4EB1-B2A9-4C72DC71919B}"/>
              </a:ext>
            </a:extLst>
          </p:cNvPr>
          <p:cNvSpPr txBox="1"/>
          <p:nvPr/>
        </p:nvSpPr>
        <p:spPr>
          <a:xfrm>
            <a:off x="1826932" y="1765351"/>
            <a:ext cx="8288617" cy="1754326"/>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事实上在跨时钟之前，我们就确定本次跨时钟场景为低速的（单有效事件传输）跨时钟处理，如果一次跨时钟需要传输两个连续的有效事件，我们也不必选用这种方式去跨时钟，也就相当于默认有效事件跨时钟输出无论持续多长时间都认为是一次有效事件，但在后续电路中可能要求单事件对单周期的有效电平，这时可以在同步器输出后补充一些变换边路如采用边沿检测电路或者脉冲同步电路满足单事件对单电平</a:t>
            </a:r>
            <a:endParaRPr lang="zh-CN" altLang="en-US" dirty="0"/>
          </a:p>
        </p:txBody>
      </p:sp>
    </p:spTree>
    <p:extLst>
      <p:ext uri="{BB962C8B-B14F-4D97-AF65-F5344CB8AC3E}">
        <p14:creationId xmlns:p14="http://schemas.microsoft.com/office/powerpoint/2010/main" val="3763242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ADF8A9-2795-473A-8F57-787CF45FCFD3}"/>
              </a:ext>
            </a:extLst>
          </p:cNvPr>
          <p:cNvSpPr txBox="1"/>
          <p:nvPr/>
        </p:nvSpPr>
        <p:spPr>
          <a:xfrm>
            <a:off x="1914525" y="715446"/>
            <a:ext cx="6096000" cy="369332"/>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rPr>
              <a:t>边沿检测电路</a:t>
            </a:r>
            <a:endParaRPr lang="zh-CN" altLang="en-US" dirty="0"/>
          </a:p>
        </p:txBody>
      </p:sp>
      <p:sp>
        <p:nvSpPr>
          <p:cNvPr id="8" name="文本框 7">
            <a:extLst>
              <a:ext uri="{FF2B5EF4-FFF2-40B4-BE49-F238E27FC236}">
                <a16:creationId xmlns:a16="http://schemas.microsoft.com/office/drawing/2014/main" id="{50525B88-C794-4900-9826-6E6B6E6C5D8F}"/>
              </a:ext>
            </a:extLst>
          </p:cNvPr>
          <p:cNvSpPr txBox="1"/>
          <p:nvPr/>
        </p:nvSpPr>
        <p:spPr>
          <a:xfrm>
            <a:off x="2443161" y="1296471"/>
            <a:ext cx="7205663" cy="923330"/>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对一个持续电平的上升沿或者下降沿进行检测，并将检测后的电平作为有效事件，就可以做到无论跨时钟输出电平持续多少个</a:t>
            </a:r>
            <a:r>
              <a:rPr lang="en-US" altLang="zh-CN" dirty="0">
                <a:solidFill>
                  <a:srgbClr val="C00000"/>
                </a:solidFill>
                <a:latin typeface="宋体" panose="02010600030101010101" pitchFamily="2" charset="-122"/>
                <a:ea typeface="宋体" panose="02010600030101010101" pitchFamily="2" charset="-122"/>
              </a:rPr>
              <a:t>cycle</a:t>
            </a:r>
            <a:r>
              <a:rPr lang="zh-CN" altLang="en-US" dirty="0">
                <a:solidFill>
                  <a:srgbClr val="C00000"/>
                </a:solidFill>
                <a:latin typeface="宋体" panose="02010600030101010101" pitchFamily="2" charset="-122"/>
                <a:ea typeface="宋体" panose="02010600030101010101" pitchFamily="2" charset="-122"/>
              </a:rPr>
              <a:t>，有效检测电平只持续一个</a:t>
            </a:r>
            <a:r>
              <a:rPr lang="en-US" altLang="zh-CN" dirty="0">
                <a:solidFill>
                  <a:srgbClr val="C00000"/>
                </a:solidFill>
                <a:latin typeface="宋体" panose="02010600030101010101" pitchFamily="2" charset="-122"/>
                <a:ea typeface="宋体" panose="02010600030101010101" pitchFamily="2" charset="-122"/>
              </a:rPr>
              <a:t>cycle</a:t>
            </a:r>
            <a:r>
              <a:rPr lang="zh-CN" altLang="en-US" dirty="0">
                <a:solidFill>
                  <a:srgbClr val="C00000"/>
                </a:solidFill>
                <a:latin typeface="宋体" panose="02010600030101010101" pitchFamily="2" charset="-122"/>
                <a:ea typeface="宋体" panose="02010600030101010101" pitchFamily="2" charset="-122"/>
              </a:rPr>
              <a:t>，边沿检测常适用于慢时钟到快时钟</a:t>
            </a:r>
            <a:endParaRPr lang="zh-CN" altLang="en-US" dirty="0"/>
          </a:p>
        </p:txBody>
      </p:sp>
      <p:pic>
        <p:nvPicPr>
          <p:cNvPr id="12" name="图片 11">
            <a:extLst>
              <a:ext uri="{FF2B5EF4-FFF2-40B4-BE49-F238E27FC236}">
                <a16:creationId xmlns:a16="http://schemas.microsoft.com/office/drawing/2014/main" id="{E0F095C3-70D8-4D72-9F6F-322EFE18C6A4}"/>
              </a:ext>
            </a:extLst>
          </p:cNvPr>
          <p:cNvPicPr>
            <a:picLocks noChangeAspect="1"/>
          </p:cNvPicPr>
          <p:nvPr/>
        </p:nvPicPr>
        <p:blipFill rotWithShape="1">
          <a:blip r:embed="rId2"/>
          <a:srcRect t="4939" r="29323" b="8480"/>
          <a:stretch/>
        </p:blipFill>
        <p:spPr>
          <a:xfrm>
            <a:off x="1100136" y="2431494"/>
            <a:ext cx="4700527" cy="3133249"/>
          </a:xfrm>
          <a:prstGeom prst="rect">
            <a:avLst/>
          </a:prstGeom>
        </p:spPr>
      </p:pic>
      <p:sp>
        <p:nvSpPr>
          <p:cNvPr id="14" name="文本框 13">
            <a:extLst>
              <a:ext uri="{FF2B5EF4-FFF2-40B4-BE49-F238E27FC236}">
                <a16:creationId xmlns:a16="http://schemas.microsoft.com/office/drawing/2014/main" id="{2B96F20D-F556-4E47-A761-A686AA35486D}"/>
              </a:ext>
            </a:extLst>
          </p:cNvPr>
          <p:cNvSpPr txBox="1"/>
          <p:nvPr/>
        </p:nvSpPr>
        <p:spPr>
          <a:xfrm>
            <a:off x="2871787" y="6294954"/>
            <a:ext cx="7672387"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上升沿检测逻辑： </a:t>
            </a:r>
            <a:r>
              <a:rPr lang="en-US" altLang="zh-CN" dirty="0">
                <a:latin typeface="宋体" panose="02010600030101010101" pitchFamily="2" charset="-122"/>
                <a:ea typeface="宋体" panose="02010600030101010101" pitchFamily="2" charset="-122"/>
              </a:rPr>
              <a:t>assign  </a:t>
            </a:r>
            <a:r>
              <a:rPr lang="en-US" altLang="zh-CN" dirty="0" err="1">
                <a:latin typeface="宋体" panose="02010600030101010101" pitchFamily="2" charset="-122"/>
                <a:ea typeface="宋体" panose="02010600030101010101" pitchFamily="2" charset="-122"/>
              </a:rPr>
              <a:t>rise_flag</a:t>
            </a:r>
            <a:r>
              <a:rPr lang="en-US" altLang="zh-CN" dirty="0">
                <a:latin typeface="宋体" panose="02010600030101010101" pitchFamily="2" charset="-122"/>
                <a:ea typeface="宋体" panose="02010600030101010101" pitchFamily="2" charset="-122"/>
              </a:rPr>
              <a:t> = data_d1 &amp;&amp;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data_d3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endParaRPr lang="zh-CN" altLang="en-US" dirty="0"/>
          </a:p>
        </p:txBody>
      </p:sp>
      <p:pic>
        <p:nvPicPr>
          <p:cNvPr id="16" name="图片 15">
            <a:extLst>
              <a:ext uri="{FF2B5EF4-FFF2-40B4-BE49-F238E27FC236}">
                <a16:creationId xmlns:a16="http://schemas.microsoft.com/office/drawing/2014/main" id="{EBF5205B-06BF-40AB-B87E-11FA94A3EEC4}"/>
              </a:ext>
            </a:extLst>
          </p:cNvPr>
          <p:cNvPicPr>
            <a:picLocks noChangeAspect="1"/>
          </p:cNvPicPr>
          <p:nvPr/>
        </p:nvPicPr>
        <p:blipFill>
          <a:blip r:embed="rId3"/>
          <a:stretch>
            <a:fillRect/>
          </a:stretch>
        </p:blipFill>
        <p:spPr>
          <a:xfrm>
            <a:off x="5800663" y="3509927"/>
            <a:ext cx="5590655" cy="1352050"/>
          </a:xfrm>
          <a:prstGeom prst="rect">
            <a:avLst/>
          </a:prstGeom>
        </p:spPr>
      </p:pic>
    </p:spTree>
    <p:extLst>
      <p:ext uri="{BB962C8B-B14F-4D97-AF65-F5344CB8AC3E}">
        <p14:creationId xmlns:p14="http://schemas.microsoft.com/office/powerpoint/2010/main" val="3177167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5044D2-6B31-4E55-9C6C-E807845FC1E7}"/>
              </a:ext>
            </a:extLst>
          </p:cNvPr>
          <p:cNvSpPr txBox="1"/>
          <p:nvPr/>
        </p:nvSpPr>
        <p:spPr>
          <a:xfrm>
            <a:off x="1717308" y="670104"/>
            <a:ext cx="6096000"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脉冲同步器</a:t>
            </a:r>
            <a:endParaRPr lang="zh-CN" altLang="en-US" dirty="0"/>
          </a:p>
        </p:txBody>
      </p:sp>
      <p:sp>
        <p:nvSpPr>
          <p:cNvPr id="6" name="文本框 5">
            <a:extLst>
              <a:ext uri="{FF2B5EF4-FFF2-40B4-BE49-F238E27FC236}">
                <a16:creationId xmlns:a16="http://schemas.microsoft.com/office/drawing/2014/main" id="{78F3691D-AAB6-4606-930A-18CAE5A18C57}"/>
              </a:ext>
            </a:extLst>
          </p:cNvPr>
          <p:cNvSpPr txBox="1"/>
          <p:nvPr/>
        </p:nvSpPr>
        <p:spPr>
          <a:xfrm>
            <a:off x="2297905" y="1089310"/>
            <a:ext cx="7534275" cy="1477328"/>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对于快时钟域单电平脉冲信号跨时钟到慢时钟域常使用脉冲同步器电路，脉冲同步器在异步时钟域时钟频率彼此差距较大的场景下能节省触发器资源。快时钟域脉冲持续时间无法满足三边沿准则，需要通过翻转电路拉长脉冲电平以保证有效事件被采样，在接收时钟通过边沿检测回复原单电平脉冲</a:t>
            </a:r>
            <a:endParaRPr lang="zh-CN" altLang="en-US" dirty="0"/>
          </a:p>
        </p:txBody>
      </p:sp>
      <p:pic>
        <p:nvPicPr>
          <p:cNvPr id="8" name="图片 7">
            <a:extLst>
              <a:ext uri="{FF2B5EF4-FFF2-40B4-BE49-F238E27FC236}">
                <a16:creationId xmlns:a16="http://schemas.microsoft.com/office/drawing/2014/main" id="{319D886B-2D7E-4A46-8E75-C263DACB320F}"/>
              </a:ext>
            </a:extLst>
          </p:cNvPr>
          <p:cNvPicPr>
            <a:picLocks noChangeAspect="1"/>
          </p:cNvPicPr>
          <p:nvPr/>
        </p:nvPicPr>
        <p:blipFill>
          <a:blip r:embed="rId2"/>
          <a:stretch>
            <a:fillRect/>
          </a:stretch>
        </p:blipFill>
        <p:spPr>
          <a:xfrm>
            <a:off x="1998662" y="2458971"/>
            <a:ext cx="8132764" cy="3901141"/>
          </a:xfrm>
          <a:prstGeom prst="rect">
            <a:avLst/>
          </a:prstGeom>
        </p:spPr>
      </p:pic>
      <p:sp>
        <p:nvSpPr>
          <p:cNvPr id="9" name="弧形 8">
            <a:extLst>
              <a:ext uri="{FF2B5EF4-FFF2-40B4-BE49-F238E27FC236}">
                <a16:creationId xmlns:a16="http://schemas.microsoft.com/office/drawing/2014/main" id="{A52ABE04-95CF-46A8-BD08-AA51D5CF4745}"/>
              </a:ext>
            </a:extLst>
          </p:cNvPr>
          <p:cNvSpPr/>
          <p:nvPr/>
        </p:nvSpPr>
        <p:spPr>
          <a:xfrm rot="16399395" flipH="1">
            <a:off x="2897636" y="2913202"/>
            <a:ext cx="694835" cy="546324"/>
          </a:xfrm>
          <a:prstGeom prst="arc">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A051F8C4-ADB7-40DB-A831-EF0BEC4E19AC}"/>
              </a:ext>
            </a:extLst>
          </p:cNvPr>
          <p:cNvSpPr/>
          <p:nvPr/>
        </p:nvSpPr>
        <p:spPr>
          <a:xfrm rot="16399395" flipH="1">
            <a:off x="5717626" y="2913202"/>
            <a:ext cx="694835" cy="546324"/>
          </a:xfrm>
          <a:prstGeom prst="arc">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37A9FEB-E742-4C64-811E-E0E73C325E5B}"/>
              </a:ext>
            </a:extLst>
          </p:cNvPr>
          <p:cNvSpPr txBox="1"/>
          <p:nvPr/>
        </p:nvSpPr>
        <p:spPr>
          <a:xfrm>
            <a:off x="3043238" y="3247509"/>
            <a:ext cx="6099174" cy="261610"/>
          </a:xfrm>
          <a:prstGeom prst="rect">
            <a:avLst/>
          </a:prstGeom>
          <a:noFill/>
        </p:spPr>
        <p:txBody>
          <a:bodyPr wrap="square">
            <a:spAutoFit/>
          </a:bodyPr>
          <a:lstStyle/>
          <a:p>
            <a:r>
              <a:rPr lang="zh-CN" altLang="en-US" sz="1050" dirty="0">
                <a:solidFill>
                  <a:srgbClr val="7030A0"/>
                </a:solidFill>
                <a:latin typeface="宋体" panose="02010600030101010101" pitchFamily="2" charset="-122"/>
                <a:ea typeface="宋体" panose="02010600030101010101" pitchFamily="2" charset="-122"/>
              </a:rPr>
              <a:t>脉冲作为使能令</a:t>
            </a:r>
            <a:r>
              <a:rPr lang="en-US" altLang="zh-CN" sz="1050" dirty="0">
                <a:solidFill>
                  <a:srgbClr val="7030A0"/>
                </a:solidFill>
                <a:latin typeface="宋体" panose="02010600030101010101" pitchFamily="2" charset="-122"/>
                <a:ea typeface="宋体" panose="02010600030101010101" pitchFamily="2" charset="-122"/>
              </a:rPr>
              <a:t>toggle</a:t>
            </a:r>
            <a:r>
              <a:rPr lang="zh-CN" altLang="en-US" sz="1050" dirty="0">
                <a:solidFill>
                  <a:srgbClr val="7030A0"/>
                </a:solidFill>
                <a:latin typeface="宋体" panose="02010600030101010101" pitchFamily="2" charset="-122"/>
                <a:ea typeface="宋体" panose="02010600030101010101" pitchFamily="2" charset="-122"/>
              </a:rPr>
              <a:t>电平跳变</a:t>
            </a:r>
            <a:endParaRPr lang="zh-CN" altLang="en-US" sz="1050" dirty="0">
              <a:solidFill>
                <a:srgbClr val="7030A0"/>
              </a:solidFill>
            </a:endParaRPr>
          </a:p>
        </p:txBody>
      </p:sp>
    </p:spTree>
    <p:extLst>
      <p:ext uri="{BB962C8B-B14F-4D97-AF65-F5344CB8AC3E}">
        <p14:creationId xmlns:p14="http://schemas.microsoft.com/office/powerpoint/2010/main" val="2422895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4F5221C-7850-4D67-8603-E7D1727FBB7A}"/>
              </a:ext>
            </a:extLst>
          </p:cNvPr>
          <p:cNvPicPr>
            <a:picLocks noChangeAspect="1"/>
          </p:cNvPicPr>
          <p:nvPr/>
        </p:nvPicPr>
        <p:blipFill>
          <a:blip r:embed="rId2"/>
          <a:stretch>
            <a:fillRect/>
          </a:stretch>
        </p:blipFill>
        <p:spPr>
          <a:xfrm>
            <a:off x="1244600" y="705904"/>
            <a:ext cx="9946095" cy="2723096"/>
          </a:xfrm>
          <a:prstGeom prst="rect">
            <a:avLst/>
          </a:prstGeom>
        </p:spPr>
      </p:pic>
      <p:sp>
        <p:nvSpPr>
          <p:cNvPr id="7" name="文本框 6">
            <a:extLst>
              <a:ext uri="{FF2B5EF4-FFF2-40B4-BE49-F238E27FC236}">
                <a16:creationId xmlns:a16="http://schemas.microsoft.com/office/drawing/2014/main" id="{A8F8F832-56E6-4100-B3D6-2EA0E3AD7CA8}"/>
              </a:ext>
            </a:extLst>
          </p:cNvPr>
          <p:cNvSpPr txBox="1"/>
          <p:nvPr/>
        </p:nvSpPr>
        <p:spPr>
          <a:xfrm>
            <a:off x="2234565" y="916424"/>
            <a:ext cx="760095" cy="261610"/>
          </a:xfrm>
          <a:prstGeom prst="rect">
            <a:avLst/>
          </a:prstGeom>
          <a:noFill/>
        </p:spPr>
        <p:txBody>
          <a:bodyPr wrap="square">
            <a:spAutoFit/>
          </a:bodyPr>
          <a:lstStyle/>
          <a:p>
            <a:r>
              <a:rPr lang="zh-CN" altLang="en-US" sz="1100" dirty="0">
                <a:solidFill>
                  <a:srgbClr val="00B050"/>
                </a:solidFill>
                <a:latin typeface="宋体" panose="02010600030101010101" pitchFamily="2" charset="-122"/>
                <a:ea typeface="宋体" panose="02010600030101010101" pitchFamily="2" charset="-122"/>
              </a:rPr>
              <a:t>翻转电路</a:t>
            </a:r>
            <a:endParaRPr lang="zh-CN" altLang="en-US" sz="1100" dirty="0">
              <a:solidFill>
                <a:srgbClr val="00B050"/>
              </a:solidFill>
            </a:endParaRPr>
          </a:p>
        </p:txBody>
      </p:sp>
      <p:sp>
        <p:nvSpPr>
          <p:cNvPr id="8" name="文本框 7">
            <a:extLst>
              <a:ext uri="{FF2B5EF4-FFF2-40B4-BE49-F238E27FC236}">
                <a16:creationId xmlns:a16="http://schemas.microsoft.com/office/drawing/2014/main" id="{B30A76A8-BD42-4DA9-AE85-863B9AF3006C}"/>
              </a:ext>
            </a:extLst>
          </p:cNvPr>
          <p:cNvSpPr txBox="1"/>
          <p:nvPr/>
        </p:nvSpPr>
        <p:spPr>
          <a:xfrm>
            <a:off x="5715952" y="1079733"/>
            <a:ext cx="760095" cy="261610"/>
          </a:xfrm>
          <a:prstGeom prst="rect">
            <a:avLst/>
          </a:prstGeom>
          <a:noFill/>
        </p:spPr>
        <p:txBody>
          <a:bodyPr wrap="square">
            <a:spAutoFit/>
          </a:bodyPr>
          <a:lstStyle/>
          <a:p>
            <a:r>
              <a:rPr lang="zh-CN" altLang="en-US" sz="1100" dirty="0">
                <a:solidFill>
                  <a:srgbClr val="FF0000"/>
                </a:solidFill>
                <a:latin typeface="宋体" panose="02010600030101010101" pitchFamily="2" charset="-122"/>
                <a:ea typeface="宋体" panose="02010600030101010101" pitchFamily="2" charset="-122"/>
              </a:rPr>
              <a:t>同步器</a:t>
            </a:r>
            <a:endParaRPr lang="zh-CN" altLang="en-US" sz="1100" dirty="0">
              <a:solidFill>
                <a:srgbClr val="FF0000"/>
              </a:solidFill>
            </a:endParaRPr>
          </a:p>
        </p:txBody>
      </p:sp>
      <p:sp>
        <p:nvSpPr>
          <p:cNvPr id="9" name="文本框 8">
            <a:extLst>
              <a:ext uri="{FF2B5EF4-FFF2-40B4-BE49-F238E27FC236}">
                <a16:creationId xmlns:a16="http://schemas.microsoft.com/office/drawing/2014/main" id="{D98C03B1-ACB1-4170-8093-EB69B8CB0F07}"/>
              </a:ext>
            </a:extLst>
          </p:cNvPr>
          <p:cNvSpPr txBox="1"/>
          <p:nvPr/>
        </p:nvSpPr>
        <p:spPr>
          <a:xfrm>
            <a:off x="8992552" y="654814"/>
            <a:ext cx="1081088" cy="261610"/>
          </a:xfrm>
          <a:prstGeom prst="rect">
            <a:avLst/>
          </a:prstGeom>
          <a:noFill/>
        </p:spPr>
        <p:txBody>
          <a:bodyPr wrap="square">
            <a:spAutoFit/>
          </a:bodyPr>
          <a:lstStyle/>
          <a:p>
            <a:r>
              <a:rPr lang="zh-CN" altLang="en-US" sz="1100" dirty="0">
                <a:solidFill>
                  <a:srgbClr val="0070C0"/>
                </a:solidFill>
                <a:latin typeface="宋体" panose="02010600030101010101" pitchFamily="2" charset="-122"/>
                <a:ea typeface="宋体" panose="02010600030101010101" pitchFamily="2" charset="-122"/>
              </a:rPr>
              <a:t>边沿检测输出</a:t>
            </a:r>
            <a:endParaRPr lang="zh-CN" altLang="en-US" sz="1100" dirty="0">
              <a:solidFill>
                <a:srgbClr val="0070C0"/>
              </a:solidFill>
            </a:endParaRPr>
          </a:p>
        </p:txBody>
      </p:sp>
      <p:sp>
        <p:nvSpPr>
          <p:cNvPr id="10" name="文本框 9">
            <a:extLst>
              <a:ext uri="{FF2B5EF4-FFF2-40B4-BE49-F238E27FC236}">
                <a16:creationId xmlns:a16="http://schemas.microsoft.com/office/drawing/2014/main" id="{0BC8E677-A2C0-4275-B68F-7E39621874F3}"/>
              </a:ext>
            </a:extLst>
          </p:cNvPr>
          <p:cNvSpPr txBox="1"/>
          <p:nvPr/>
        </p:nvSpPr>
        <p:spPr>
          <a:xfrm>
            <a:off x="1854517" y="3827264"/>
            <a:ext cx="2694623" cy="2123658"/>
          </a:xfrm>
          <a:prstGeom prst="rect">
            <a:avLst/>
          </a:prstGeom>
          <a:noFill/>
        </p:spPr>
        <p:txBody>
          <a:bodyPr wrap="square">
            <a:spAutoFit/>
          </a:bodyPr>
          <a:lstStyle/>
          <a:p>
            <a:r>
              <a:rPr lang="zh-CN" altLang="en-US" sz="1100" dirty="0">
                <a:solidFill>
                  <a:srgbClr val="00B050"/>
                </a:solidFill>
                <a:latin typeface="宋体" panose="02010600030101010101" pitchFamily="2" charset="-122"/>
                <a:ea typeface="宋体" panose="02010600030101010101" pitchFamily="2" charset="-122"/>
              </a:rPr>
              <a:t>翻转电路：</a:t>
            </a:r>
            <a:endParaRPr lang="en-US" altLang="zh-CN" sz="1100" dirty="0">
              <a:solidFill>
                <a:srgbClr val="00B050"/>
              </a:solidFill>
              <a:latin typeface="宋体" panose="02010600030101010101" pitchFamily="2" charset="-122"/>
              <a:ea typeface="宋体" panose="02010600030101010101" pitchFamily="2" charset="-122"/>
            </a:endParaRPr>
          </a:p>
          <a:p>
            <a:r>
              <a:rPr lang="en-US" altLang="zh-CN" sz="1100" dirty="0">
                <a:solidFill>
                  <a:srgbClr val="00B050"/>
                </a:solidFill>
                <a:latin typeface="宋体" panose="02010600030101010101" pitchFamily="2" charset="-122"/>
                <a:ea typeface="宋体" panose="02010600030101010101" pitchFamily="2" charset="-122"/>
              </a:rPr>
              <a:t>  always @(posedge </a:t>
            </a:r>
            <a:r>
              <a:rPr lang="en-US" altLang="zh-CN" sz="1100" dirty="0" err="1">
                <a:solidFill>
                  <a:srgbClr val="00B050"/>
                </a:solidFill>
                <a:latin typeface="宋体" panose="02010600030101010101" pitchFamily="2" charset="-122"/>
                <a:ea typeface="宋体" panose="02010600030101010101" pitchFamily="2" charset="-122"/>
              </a:rPr>
              <a:t>aclk</a:t>
            </a:r>
            <a:r>
              <a:rPr lang="en-US" altLang="zh-CN" sz="1100" dirty="0">
                <a:solidFill>
                  <a:srgbClr val="00B050"/>
                </a:solidFill>
                <a:latin typeface="宋体" panose="02010600030101010101" pitchFamily="2" charset="-122"/>
                <a:ea typeface="宋体" panose="02010600030101010101" pitchFamily="2" charset="-122"/>
              </a:rPr>
              <a:t>) begin</a:t>
            </a:r>
          </a:p>
          <a:p>
            <a:r>
              <a:rPr lang="en-US" altLang="zh-CN" sz="1100" dirty="0">
                <a:solidFill>
                  <a:srgbClr val="00B050"/>
                </a:solidFill>
                <a:latin typeface="宋体" panose="02010600030101010101" pitchFamily="2" charset="-122"/>
                <a:ea typeface="宋体" panose="02010600030101010101" pitchFamily="2" charset="-122"/>
              </a:rPr>
              <a:t>         if(data == 1’b1) begin        </a:t>
            </a:r>
          </a:p>
          <a:p>
            <a:r>
              <a:rPr lang="en-US" altLang="zh-CN" sz="1100" dirty="0">
                <a:solidFill>
                  <a:srgbClr val="00B050"/>
                </a:solidFill>
                <a:latin typeface="宋体" panose="02010600030101010101" pitchFamily="2" charset="-122"/>
                <a:ea typeface="宋体" panose="02010600030101010101" pitchFamily="2" charset="-122"/>
              </a:rPr>
              <a:t>            toggle  &lt;= ~toggle;</a:t>
            </a:r>
          </a:p>
          <a:p>
            <a:r>
              <a:rPr lang="en-US" altLang="zh-CN" sz="1100" dirty="0">
                <a:solidFill>
                  <a:srgbClr val="00B050"/>
                </a:solidFill>
                <a:latin typeface="宋体" panose="02010600030101010101" pitchFamily="2" charset="-122"/>
                <a:ea typeface="宋体" panose="02010600030101010101" pitchFamily="2" charset="-122"/>
              </a:rPr>
              <a:t>         end</a:t>
            </a:r>
          </a:p>
          <a:p>
            <a:r>
              <a:rPr lang="en-US" altLang="zh-CN" sz="1100" dirty="0">
                <a:solidFill>
                  <a:srgbClr val="00B050"/>
                </a:solidFill>
                <a:latin typeface="宋体" panose="02010600030101010101" pitchFamily="2" charset="-122"/>
                <a:ea typeface="宋体" panose="02010600030101010101" pitchFamily="2" charset="-122"/>
              </a:rPr>
              <a:t>         else begin</a:t>
            </a:r>
          </a:p>
          <a:p>
            <a:r>
              <a:rPr lang="en-US" altLang="zh-CN" sz="1100" dirty="0">
                <a:solidFill>
                  <a:srgbClr val="00B050"/>
                </a:solidFill>
                <a:latin typeface="宋体" panose="02010600030101010101" pitchFamily="2" charset="-122"/>
                <a:ea typeface="宋体" panose="02010600030101010101" pitchFamily="2" charset="-122"/>
              </a:rPr>
              <a:t>             toggle &lt;= toggle;    </a:t>
            </a:r>
          </a:p>
          <a:p>
            <a:r>
              <a:rPr lang="en-US" altLang="zh-CN" sz="1100" dirty="0">
                <a:solidFill>
                  <a:srgbClr val="00B050"/>
                </a:solidFill>
                <a:latin typeface="宋体" panose="02010600030101010101" pitchFamily="2" charset="-122"/>
                <a:ea typeface="宋体" panose="02010600030101010101" pitchFamily="2" charset="-122"/>
              </a:rPr>
              <a:t>         end      </a:t>
            </a:r>
          </a:p>
          <a:p>
            <a:r>
              <a:rPr lang="en-US" altLang="zh-CN" sz="1100" dirty="0">
                <a:solidFill>
                  <a:srgbClr val="00B050"/>
                </a:solidFill>
                <a:latin typeface="宋体" panose="02010600030101010101" pitchFamily="2" charset="-122"/>
                <a:ea typeface="宋体" panose="02010600030101010101" pitchFamily="2" charset="-122"/>
              </a:rPr>
              <a:t>   end</a:t>
            </a:r>
          </a:p>
          <a:p>
            <a:endParaRPr lang="en-US" altLang="zh-CN" sz="1100" dirty="0">
              <a:solidFill>
                <a:srgbClr val="00B050"/>
              </a:solidFill>
              <a:latin typeface="宋体" panose="02010600030101010101" pitchFamily="2" charset="-122"/>
              <a:ea typeface="宋体" panose="02010600030101010101" pitchFamily="2" charset="-122"/>
            </a:endParaRPr>
          </a:p>
          <a:p>
            <a:endParaRPr lang="en-US" altLang="zh-CN" sz="1100" dirty="0">
              <a:solidFill>
                <a:srgbClr val="00B050"/>
              </a:solidFill>
              <a:latin typeface="宋体" panose="02010600030101010101" pitchFamily="2" charset="-122"/>
              <a:ea typeface="宋体" panose="02010600030101010101" pitchFamily="2" charset="-122"/>
            </a:endParaRPr>
          </a:p>
          <a:p>
            <a:endParaRPr lang="zh-CN" altLang="en-US" sz="1100" dirty="0">
              <a:solidFill>
                <a:srgbClr val="00B050"/>
              </a:solidFill>
            </a:endParaRPr>
          </a:p>
        </p:txBody>
      </p:sp>
      <p:sp>
        <p:nvSpPr>
          <p:cNvPr id="11" name="文本框 10">
            <a:extLst>
              <a:ext uri="{FF2B5EF4-FFF2-40B4-BE49-F238E27FC236}">
                <a16:creationId xmlns:a16="http://schemas.microsoft.com/office/drawing/2014/main" id="{390C193F-ABBE-4A56-B2EB-F8F4EFBC6CBC}"/>
              </a:ext>
            </a:extLst>
          </p:cNvPr>
          <p:cNvSpPr txBox="1"/>
          <p:nvPr/>
        </p:nvSpPr>
        <p:spPr>
          <a:xfrm>
            <a:off x="4691061" y="3827264"/>
            <a:ext cx="2809876" cy="1107996"/>
          </a:xfrm>
          <a:prstGeom prst="rect">
            <a:avLst/>
          </a:prstGeom>
          <a:noFill/>
        </p:spPr>
        <p:txBody>
          <a:bodyPr wrap="square">
            <a:spAutoFit/>
          </a:bodyPr>
          <a:lstStyle/>
          <a:p>
            <a:r>
              <a:rPr lang="zh-CN" altLang="en-US" sz="1100" dirty="0">
                <a:solidFill>
                  <a:srgbClr val="FF0000"/>
                </a:solidFill>
                <a:latin typeface="宋体" panose="02010600030101010101" pitchFamily="2" charset="-122"/>
                <a:ea typeface="宋体" panose="02010600030101010101" pitchFamily="2" charset="-122"/>
              </a:rPr>
              <a:t>同步器</a:t>
            </a:r>
            <a:endParaRPr lang="en-US" altLang="zh-CN" sz="1100" dirty="0">
              <a:solidFill>
                <a:srgbClr val="FF0000"/>
              </a:solidFill>
              <a:latin typeface="宋体" panose="02010600030101010101" pitchFamily="2" charset="-122"/>
              <a:ea typeface="宋体" panose="02010600030101010101" pitchFamily="2" charset="-122"/>
            </a:endParaRPr>
          </a:p>
          <a:p>
            <a:r>
              <a:rPr lang="en-US" altLang="zh-CN" sz="1100" dirty="0">
                <a:solidFill>
                  <a:srgbClr val="FF0000"/>
                </a:solidFill>
                <a:latin typeface="宋体" panose="02010600030101010101" pitchFamily="2" charset="-122"/>
                <a:ea typeface="宋体" panose="02010600030101010101" pitchFamily="2" charset="-122"/>
              </a:rPr>
              <a:t>    always @(posedge </a:t>
            </a:r>
            <a:r>
              <a:rPr lang="en-US" altLang="zh-CN" sz="1100" dirty="0" err="1">
                <a:solidFill>
                  <a:srgbClr val="FF0000"/>
                </a:solidFill>
                <a:latin typeface="宋体" panose="02010600030101010101" pitchFamily="2" charset="-122"/>
                <a:ea typeface="宋体" panose="02010600030101010101" pitchFamily="2" charset="-122"/>
              </a:rPr>
              <a:t>bclk</a:t>
            </a:r>
            <a:r>
              <a:rPr lang="en-US" altLang="zh-CN" sz="1100" dirty="0">
                <a:solidFill>
                  <a:srgbClr val="FF0000"/>
                </a:solidFill>
                <a:latin typeface="宋体" panose="02010600030101010101" pitchFamily="2" charset="-122"/>
                <a:ea typeface="宋体" panose="02010600030101010101" pitchFamily="2" charset="-122"/>
              </a:rPr>
              <a:t>) begin</a:t>
            </a:r>
          </a:p>
          <a:p>
            <a:r>
              <a:rPr lang="en-US" altLang="zh-CN" sz="1100" dirty="0">
                <a:solidFill>
                  <a:srgbClr val="FF0000"/>
                </a:solidFill>
                <a:latin typeface="宋体" panose="02010600030101010101" pitchFamily="2" charset="-122"/>
                <a:ea typeface="宋体" panose="02010600030101010101" pitchFamily="2" charset="-122"/>
              </a:rPr>
              <a:t>          toggle_d1 &lt;= toggle;</a:t>
            </a:r>
          </a:p>
          <a:p>
            <a:r>
              <a:rPr lang="en-US" altLang="zh-CN" sz="1100" dirty="0">
                <a:solidFill>
                  <a:srgbClr val="FF0000"/>
                </a:solidFill>
                <a:latin typeface="宋体" panose="02010600030101010101" pitchFamily="2" charset="-122"/>
                <a:ea typeface="宋体" panose="02010600030101010101" pitchFamily="2" charset="-122"/>
              </a:rPr>
              <a:t>          toggle_d2 &lt;= toggle_d1;</a:t>
            </a:r>
          </a:p>
          <a:p>
            <a:r>
              <a:rPr lang="en-US" altLang="zh-CN" sz="1100" dirty="0">
                <a:solidFill>
                  <a:srgbClr val="FF0000"/>
                </a:solidFill>
                <a:latin typeface="宋体" panose="02010600030101010101" pitchFamily="2" charset="-122"/>
                <a:ea typeface="宋体" panose="02010600030101010101" pitchFamily="2" charset="-122"/>
              </a:rPr>
              <a:t>    end</a:t>
            </a:r>
          </a:p>
          <a:p>
            <a:r>
              <a:rPr lang="en-US" altLang="zh-CN" sz="1100" dirty="0">
                <a:solidFill>
                  <a:srgbClr val="FF0000"/>
                </a:solidFill>
                <a:latin typeface="宋体" panose="02010600030101010101" pitchFamily="2" charset="-122"/>
                <a:ea typeface="宋体" panose="02010600030101010101" pitchFamily="2" charset="-122"/>
              </a:rPr>
              <a:t>   </a:t>
            </a:r>
            <a:endParaRPr lang="zh-CN" altLang="en-US" sz="1100" dirty="0">
              <a:solidFill>
                <a:srgbClr val="FF0000"/>
              </a:solidFill>
            </a:endParaRPr>
          </a:p>
        </p:txBody>
      </p:sp>
      <p:sp>
        <p:nvSpPr>
          <p:cNvPr id="12" name="文本框 11">
            <a:extLst>
              <a:ext uri="{FF2B5EF4-FFF2-40B4-BE49-F238E27FC236}">
                <a16:creationId xmlns:a16="http://schemas.microsoft.com/office/drawing/2014/main" id="{CF0D3CF9-8079-42E4-A378-7681CDB33BA4}"/>
              </a:ext>
            </a:extLst>
          </p:cNvPr>
          <p:cNvSpPr txBox="1"/>
          <p:nvPr/>
        </p:nvSpPr>
        <p:spPr>
          <a:xfrm>
            <a:off x="8078152" y="3820403"/>
            <a:ext cx="3519488" cy="1277273"/>
          </a:xfrm>
          <a:prstGeom prst="rect">
            <a:avLst/>
          </a:prstGeom>
          <a:noFill/>
        </p:spPr>
        <p:txBody>
          <a:bodyPr wrap="square">
            <a:spAutoFit/>
          </a:bodyPr>
          <a:lstStyle/>
          <a:p>
            <a:r>
              <a:rPr lang="zh-CN" altLang="en-US" sz="1100" dirty="0">
                <a:solidFill>
                  <a:srgbClr val="0070C0"/>
                </a:solidFill>
                <a:latin typeface="宋体" panose="02010600030101010101" pitchFamily="2" charset="-122"/>
                <a:ea typeface="宋体" panose="02010600030101010101" pitchFamily="2" charset="-122"/>
              </a:rPr>
              <a:t>边沿检测输出</a:t>
            </a:r>
            <a:endParaRPr lang="en-US" altLang="zh-CN" sz="1100" dirty="0">
              <a:solidFill>
                <a:srgbClr val="0070C0"/>
              </a:solidFill>
              <a:latin typeface="宋体" panose="02010600030101010101" pitchFamily="2" charset="-122"/>
              <a:ea typeface="宋体" panose="02010600030101010101" pitchFamily="2" charset="-122"/>
            </a:endParaRPr>
          </a:p>
          <a:p>
            <a:r>
              <a:rPr lang="en-US" altLang="zh-CN" sz="1100" dirty="0">
                <a:solidFill>
                  <a:srgbClr val="0070C0"/>
                </a:solidFill>
                <a:latin typeface="宋体" panose="02010600030101010101" pitchFamily="2" charset="-122"/>
                <a:ea typeface="宋体" panose="02010600030101010101" pitchFamily="2" charset="-122"/>
              </a:rPr>
              <a:t>   always @(posedge </a:t>
            </a:r>
            <a:r>
              <a:rPr lang="en-US" altLang="zh-CN" sz="1100" dirty="0" err="1">
                <a:solidFill>
                  <a:srgbClr val="0070C0"/>
                </a:solidFill>
                <a:latin typeface="宋体" panose="02010600030101010101" pitchFamily="2" charset="-122"/>
                <a:ea typeface="宋体" panose="02010600030101010101" pitchFamily="2" charset="-122"/>
              </a:rPr>
              <a:t>bclk</a:t>
            </a:r>
            <a:r>
              <a:rPr lang="en-US" altLang="zh-CN" sz="1100" dirty="0">
                <a:solidFill>
                  <a:srgbClr val="0070C0"/>
                </a:solidFill>
                <a:latin typeface="宋体" panose="02010600030101010101" pitchFamily="2" charset="-122"/>
                <a:ea typeface="宋体" panose="02010600030101010101" pitchFamily="2" charset="-122"/>
              </a:rPr>
              <a:t>) begin</a:t>
            </a:r>
          </a:p>
          <a:p>
            <a:r>
              <a:rPr lang="en-US" altLang="zh-CN" sz="1100" dirty="0">
                <a:solidFill>
                  <a:srgbClr val="0070C0"/>
                </a:solidFill>
                <a:latin typeface="宋体" panose="02010600030101010101" pitchFamily="2" charset="-122"/>
                <a:ea typeface="宋体" panose="02010600030101010101" pitchFamily="2" charset="-122"/>
              </a:rPr>
              <a:t>        toggle_d3 &lt;= toggle_d2;  </a:t>
            </a:r>
          </a:p>
          <a:p>
            <a:r>
              <a:rPr lang="en-US" altLang="zh-CN" sz="1100" dirty="0">
                <a:solidFill>
                  <a:srgbClr val="0070C0"/>
                </a:solidFill>
                <a:latin typeface="宋体" panose="02010600030101010101" pitchFamily="2" charset="-122"/>
                <a:ea typeface="宋体" panose="02010600030101010101" pitchFamily="2" charset="-122"/>
              </a:rPr>
              <a:t>   end</a:t>
            </a:r>
          </a:p>
          <a:p>
            <a:r>
              <a:rPr lang="en-US" altLang="zh-CN" sz="1100" dirty="0">
                <a:solidFill>
                  <a:srgbClr val="0070C0"/>
                </a:solidFill>
                <a:latin typeface="宋体" panose="02010600030101010101" pitchFamily="2" charset="-122"/>
                <a:ea typeface="宋体" panose="02010600030101010101" pitchFamily="2" charset="-122"/>
              </a:rPr>
              <a:t>   </a:t>
            </a:r>
          </a:p>
          <a:p>
            <a:endParaRPr lang="en-US" altLang="zh-CN" sz="1100" dirty="0">
              <a:solidFill>
                <a:srgbClr val="0070C0"/>
              </a:solidFill>
              <a:latin typeface="宋体" panose="02010600030101010101" pitchFamily="2" charset="-122"/>
              <a:ea typeface="宋体" panose="02010600030101010101" pitchFamily="2" charset="-122"/>
            </a:endParaRPr>
          </a:p>
          <a:p>
            <a:r>
              <a:rPr lang="en-US" altLang="zh-CN" sz="1100" dirty="0">
                <a:solidFill>
                  <a:srgbClr val="0070C0"/>
                </a:solidFill>
                <a:latin typeface="宋体" panose="02010600030101010101" pitchFamily="2" charset="-122"/>
                <a:ea typeface="宋体" panose="02010600030101010101" pitchFamily="2" charset="-122"/>
              </a:rPr>
              <a:t> assign   </a:t>
            </a:r>
            <a:r>
              <a:rPr lang="en-US" altLang="zh-CN" sz="1100" dirty="0" err="1">
                <a:solidFill>
                  <a:srgbClr val="0070C0"/>
                </a:solidFill>
                <a:latin typeface="宋体" panose="02010600030101010101" pitchFamily="2" charset="-122"/>
                <a:ea typeface="宋体" panose="02010600030101010101" pitchFamily="2" charset="-122"/>
              </a:rPr>
              <a:t>edge_flag</a:t>
            </a:r>
            <a:r>
              <a:rPr lang="en-US" altLang="zh-CN" sz="1100" dirty="0">
                <a:solidFill>
                  <a:srgbClr val="0070C0"/>
                </a:solidFill>
                <a:latin typeface="宋体" panose="02010600030101010101" pitchFamily="2" charset="-122"/>
                <a:ea typeface="宋体" panose="02010600030101010101" pitchFamily="2" charset="-122"/>
              </a:rPr>
              <a:t>  =  toggle_d3 ^ toggle_d2; </a:t>
            </a:r>
            <a:endParaRPr lang="zh-CN" altLang="en-US" sz="1100" dirty="0">
              <a:solidFill>
                <a:srgbClr val="0070C0"/>
              </a:solidFill>
            </a:endParaRPr>
          </a:p>
        </p:txBody>
      </p:sp>
    </p:spTree>
    <p:extLst>
      <p:ext uri="{BB962C8B-B14F-4D97-AF65-F5344CB8AC3E}">
        <p14:creationId xmlns:p14="http://schemas.microsoft.com/office/powerpoint/2010/main" val="2488348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476BCC7-3C16-4248-BAAC-05372AD5DDDB}"/>
              </a:ext>
            </a:extLst>
          </p:cNvPr>
          <p:cNvSpPr txBox="1"/>
          <p:nvPr/>
        </p:nvSpPr>
        <p:spPr>
          <a:xfrm>
            <a:off x="1941512" y="922006"/>
            <a:ext cx="6096000"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脉冲同步器的限制条件</a:t>
            </a:r>
            <a:endParaRPr lang="zh-CN" altLang="en-US" dirty="0"/>
          </a:p>
        </p:txBody>
      </p:sp>
      <p:sp>
        <p:nvSpPr>
          <p:cNvPr id="9" name="文本框 8">
            <a:extLst>
              <a:ext uri="{FF2B5EF4-FFF2-40B4-BE49-F238E27FC236}">
                <a16:creationId xmlns:a16="http://schemas.microsoft.com/office/drawing/2014/main" id="{33D9623A-6261-4A57-8F2E-98750880CB65}"/>
              </a:ext>
            </a:extLst>
          </p:cNvPr>
          <p:cNvSpPr txBox="1"/>
          <p:nvPr/>
        </p:nvSpPr>
        <p:spPr>
          <a:xfrm>
            <a:off x="2143125" y="5751327"/>
            <a:ext cx="7562850" cy="646331"/>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当需要发送脉冲间隔太小，小于两个异步时钟域的时钟</a:t>
            </a:r>
            <a:r>
              <a:rPr lang="en-US" altLang="zh-CN" dirty="0">
                <a:solidFill>
                  <a:srgbClr val="C00000"/>
                </a:solidFill>
                <a:latin typeface="宋体" panose="02010600030101010101" pitchFamily="2" charset="-122"/>
                <a:ea typeface="宋体" panose="02010600030101010101" pitchFamily="2" charset="-122"/>
              </a:rPr>
              <a:t>cycle</a:t>
            </a:r>
            <a:r>
              <a:rPr lang="zh-CN" altLang="en-US" dirty="0">
                <a:solidFill>
                  <a:srgbClr val="C00000"/>
                </a:solidFill>
                <a:latin typeface="宋体" panose="02010600030101010101" pitchFamily="2" charset="-122"/>
                <a:ea typeface="宋体" panose="02010600030101010101" pitchFamily="2" charset="-122"/>
              </a:rPr>
              <a:t>这将导致同步翻转电平为单周期电平，输出脉冲合并在一起</a:t>
            </a:r>
            <a:endParaRPr lang="zh-CN" altLang="en-US" dirty="0"/>
          </a:p>
        </p:txBody>
      </p:sp>
      <p:pic>
        <p:nvPicPr>
          <p:cNvPr id="11" name="图片 10">
            <a:extLst>
              <a:ext uri="{FF2B5EF4-FFF2-40B4-BE49-F238E27FC236}">
                <a16:creationId xmlns:a16="http://schemas.microsoft.com/office/drawing/2014/main" id="{E492F07D-E01F-427D-88C2-3C5794724F00}"/>
              </a:ext>
            </a:extLst>
          </p:cNvPr>
          <p:cNvPicPr>
            <a:picLocks noChangeAspect="1"/>
          </p:cNvPicPr>
          <p:nvPr/>
        </p:nvPicPr>
        <p:blipFill rotWithShape="1">
          <a:blip r:embed="rId2"/>
          <a:srcRect r="22982"/>
          <a:stretch/>
        </p:blipFill>
        <p:spPr>
          <a:xfrm>
            <a:off x="2288898" y="1291338"/>
            <a:ext cx="7271304" cy="3957637"/>
          </a:xfrm>
          <a:prstGeom prst="rect">
            <a:avLst/>
          </a:prstGeom>
        </p:spPr>
      </p:pic>
    </p:spTree>
    <p:extLst>
      <p:ext uri="{BB962C8B-B14F-4D97-AF65-F5344CB8AC3E}">
        <p14:creationId xmlns:p14="http://schemas.microsoft.com/office/powerpoint/2010/main" val="350592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9E938-CC44-4B06-881A-A3B0633EF3C5}"/>
              </a:ext>
            </a:extLst>
          </p:cNvPr>
          <p:cNvSpPr>
            <a:spLocks noGrp="1"/>
          </p:cNvSpPr>
          <p:nvPr>
            <p:ph type="title"/>
          </p:nvPr>
        </p:nvSpPr>
        <p:spPr>
          <a:xfrm>
            <a:off x="1640156" y="4710335"/>
            <a:ext cx="8911687" cy="1985740"/>
          </a:xfrm>
        </p:spPr>
        <p:txBody>
          <a:bodyPr>
            <a:normAutofit/>
          </a:bodyPr>
          <a:lstStyle/>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一般来讲压缩核的处理速度与频率正相关，但过高的频率可能会导致压缩质量下降，所以压缩核的时钟频率可调需要单独列为一个时钟域</a:t>
            </a:r>
            <a:br>
              <a:rPr lang="en-US" altLang="zh-CN" sz="1600" dirty="0">
                <a:latin typeface="宋体" panose="02010600030101010101" pitchFamily="2" charset="-122"/>
                <a:ea typeface="宋体" panose="02010600030101010101" pitchFamily="2" charset="-122"/>
              </a:rPr>
            </a:b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数据帧打包输出模块的输出数据流受下游处理模块的影响，不能太快，固定为较慢的</a:t>
            </a:r>
            <a:r>
              <a:rPr lang="en-US" altLang="zh-CN" sz="1600" dirty="0">
                <a:latin typeface="宋体" panose="02010600030101010101" pitchFamily="2" charset="-122"/>
                <a:ea typeface="宋体" panose="02010600030101010101" pitchFamily="2" charset="-122"/>
              </a:rPr>
              <a:t>32MHZ</a:t>
            </a:r>
            <a:br>
              <a:rPr lang="en-US" altLang="zh-CN" sz="1600" dirty="0">
                <a:latin typeface="宋体" panose="02010600030101010101" pitchFamily="2" charset="-122"/>
                <a:ea typeface="宋体" panose="02010600030101010101" pitchFamily="2" charset="-122"/>
              </a:rPr>
            </a:b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其他处理模块速度几乎没有限制，但为了这些模块之间数据流传输的便利，尽量使用同步时钟域，这里默认与</a:t>
            </a:r>
            <a:r>
              <a:rPr lang="en-US" altLang="zh-CN" sz="1600" dirty="0">
                <a:latin typeface="宋体" panose="02010600030101010101" pitchFamily="2" charset="-122"/>
                <a:ea typeface="宋体" panose="02010600030101010101" pitchFamily="2" charset="-122"/>
              </a:rPr>
              <a:t>SDRAM</a:t>
            </a:r>
            <a:r>
              <a:rPr lang="zh-CN" altLang="en-US" sz="1600" dirty="0">
                <a:latin typeface="宋体" panose="02010600030101010101" pitchFamily="2" charset="-122"/>
                <a:ea typeface="宋体" panose="02010600030101010101" pitchFamily="2" charset="-122"/>
              </a:rPr>
              <a:t>的时钟同步</a:t>
            </a:r>
          </a:p>
        </p:txBody>
      </p:sp>
      <p:pic>
        <p:nvPicPr>
          <p:cNvPr id="5" name="内容占位符 4">
            <a:extLst>
              <a:ext uri="{FF2B5EF4-FFF2-40B4-BE49-F238E27FC236}">
                <a16:creationId xmlns:a16="http://schemas.microsoft.com/office/drawing/2014/main" id="{88AE02EB-B22F-4468-BB6D-3B171D4C643B}"/>
              </a:ext>
            </a:extLst>
          </p:cNvPr>
          <p:cNvPicPr>
            <a:picLocks noGrp="1" noChangeAspect="1"/>
          </p:cNvPicPr>
          <p:nvPr>
            <p:ph idx="1"/>
          </p:nvPr>
        </p:nvPicPr>
        <p:blipFill>
          <a:blip r:embed="rId2"/>
          <a:stretch>
            <a:fillRect/>
          </a:stretch>
        </p:blipFill>
        <p:spPr>
          <a:xfrm>
            <a:off x="2138362" y="266700"/>
            <a:ext cx="8015287" cy="4235450"/>
          </a:xfrm>
        </p:spPr>
      </p:pic>
    </p:spTree>
    <p:extLst>
      <p:ext uri="{BB962C8B-B14F-4D97-AF65-F5344CB8AC3E}">
        <p14:creationId xmlns:p14="http://schemas.microsoft.com/office/powerpoint/2010/main" val="2737559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6BBD7AF-1384-4D0E-91D6-C54BAC14359A}"/>
              </a:ext>
            </a:extLst>
          </p:cNvPr>
          <p:cNvSpPr txBox="1"/>
          <p:nvPr/>
        </p:nvSpPr>
        <p:spPr>
          <a:xfrm>
            <a:off x="1571625" y="715446"/>
            <a:ext cx="7677150" cy="461665"/>
          </a:xfrm>
          <a:prstGeom prst="rect">
            <a:avLst/>
          </a:prstGeom>
          <a:noFill/>
        </p:spPr>
        <p:txBody>
          <a:bodyPr wrap="square">
            <a:spAutoFit/>
          </a:bodyPr>
          <a:lstStyle/>
          <a:p>
            <a:r>
              <a:rPr lang="en-US" altLang="zh-CN" sz="2400" dirty="0">
                <a:solidFill>
                  <a:schemeClr val="tx1">
                    <a:lumMod val="75000"/>
                    <a:lumOff val="25000"/>
                  </a:schemeClr>
                </a:solidFill>
                <a:latin typeface="宋体" panose="02010600030101010101" pitchFamily="2" charset="-122"/>
                <a:ea typeface="宋体" panose="02010600030101010101" pitchFamily="2" charset="-122"/>
              </a:rPr>
              <a:t>c.</a:t>
            </a:r>
            <a:r>
              <a:rPr lang="zh-CN" altLang="en-US" sz="2400" dirty="0">
                <a:solidFill>
                  <a:schemeClr val="tx1">
                    <a:lumMod val="75000"/>
                    <a:lumOff val="25000"/>
                  </a:schemeClr>
                </a:solidFill>
                <a:latin typeface="宋体" panose="02010600030101010101" pitchFamily="2" charset="-122"/>
                <a:ea typeface="宋体" panose="02010600030101010101" pitchFamily="2" charset="-122"/>
              </a:rPr>
              <a:t>多有效可控事件传输背景下使用反馈传输机制</a:t>
            </a:r>
            <a:endParaRPr lang="zh-CN" altLang="en-US" sz="2400" dirty="0"/>
          </a:p>
        </p:txBody>
      </p:sp>
      <p:sp>
        <p:nvSpPr>
          <p:cNvPr id="7" name="文本框 6">
            <a:extLst>
              <a:ext uri="{FF2B5EF4-FFF2-40B4-BE49-F238E27FC236}">
                <a16:creationId xmlns:a16="http://schemas.microsoft.com/office/drawing/2014/main" id="{AD9F8199-58E6-4BE3-8BE8-4FB333B59886}"/>
              </a:ext>
            </a:extLst>
          </p:cNvPr>
          <p:cNvSpPr txBox="1"/>
          <p:nvPr/>
        </p:nvSpPr>
        <p:spPr>
          <a:xfrm>
            <a:off x="1757362" y="1527428"/>
            <a:ext cx="8320088"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现有多个连续的有效事件需要进行跨时钟，单个事件的发起时刻是可控的，这时建议使用反馈机制保证各有效事件跨时钟传输的安全性</a:t>
            </a:r>
            <a:endParaRPr lang="zh-CN" altLang="en-US" dirty="0"/>
          </a:p>
        </p:txBody>
      </p:sp>
      <p:sp>
        <p:nvSpPr>
          <p:cNvPr id="12" name="文本框 11">
            <a:extLst>
              <a:ext uri="{FF2B5EF4-FFF2-40B4-BE49-F238E27FC236}">
                <a16:creationId xmlns:a16="http://schemas.microsoft.com/office/drawing/2014/main" id="{8AB9331B-74A2-4D82-8641-D5EA1400BFF8}"/>
              </a:ext>
            </a:extLst>
          </p:cNvPr>
          <p:cNvSpPr txBox="1"/>
          <p:nvPr/>
        </p:nvSpPr>
        <p:spPr>
          <a:xfrm>
            <a:off x="6996112" y="4273292"/>
            <a:ext cx="760095" cy="261610"/>
          </a:xfrm>
          <a:prstGeom prst="rect">
            <a:avLst/>
          </a:prstGeom>
          <a:noFill/>
        </p:spPr>
        <p:txBody>
          <a:bodyPr wrap="square">
            <a:spAutoFit/>
          </a:bodyPr>
          <a:lstStyle/>
          <a:p>
            <a:r>
              <a:rPr lang="zh-CN" altLang="en-US" sz="1100" dirty="0">
                <a:solidFill>
                  <a:srgbClr val="FF0000"/>
                </a:solidFill>
                <a:latin typeface="宋体" panose="02010600030101010101" pitchFamily="2" charset="-122"/>
                <a:ea typeface="宋体" panose="02010600030101010101" pitchFamily="2" charset="-122"/>
              </a:rPr>
              <a:t>同步器</a:t>
            </a:r>
            <a:endParaRPr lang="zh-CN" altLang="en-US" sz="1100" dirty="0">
              <a:solidFill>
                <a:srgbClr val="FF0000"/>
              </a:solidFill>
            </a:endParaRPr>
          </a:p>
        </p:txBody>
      </p:sp>
      <p:sp>
        <p:nvSpPr>
          <p:cNvPr id="13" name="文本框 12">
            <a:extLst>
              <a:ext uri="{FF2B5EF4-FFF2-40B4-BE49-F238E27FC236}">
                <a16:creationId xmlns:a16="http://schemas.microsoft.com/office/drawing/2014/main" id="{97337457-E217-4EAF-86F3-14E2D7A90088}"/>
              </a:ext>
            </a:extLst>
          </p:cNvPr>
          <p:cNvSpPr txBox="1"/>
          <p:nvPr/>
        </p:nvSpPr>
        <p:spPr>
          <a:xfrm>
            <a:off x="4016692" y="2679933"/>
            <a:ext cx="760095" cy="261610"/>
          </a:xfrm>
          <a:prstGeom prst="rect">
            <a:avLst/>
          </a:prstGeom>
          <a:noFill/>
        </p:spPr>
        <p:txBody>
          <a:bodyPr wrap="square">
            <a:spAutoFit/>
          </a:bodyPr>
          <a:lstStyle/>
          <a:p>
            <a:r>
              <a:rPr lang="zh-CN" altLang="en-US" sz="1100" dirty="0">
                <a:solidFill>
                  <a:srgbClr val="FF0000"/>
                </a:solidFill>
                <a:latin typeface="宋体" panose="02010600030101010101" pitchFamily="2" charset="-122"/>
                <a:ea typeface="宋体" panose="02010600030101010101" pitchFamily="2" charset="-122"/>
              </a:rPr>
              <a:t>同步器</a:t>
            </a:r>
            <a:endParaRPr lang="zh-CN" altLang="en-US" sz="1100" dirty="0">
              <a:solidFill>
                <a:srgbClr val="FF0000"/>
              </a:solidFill>
            </a:endParaRPr>
          </a:p>
        </p:txBody>
      </p:sp>
      <p:pic>
        <p:nvPicPr>
          <p:cNvPr id="15" name="图片 14">
            <a:extLst>
              <a:ext uri="{FF2B5EF4-FFF2-40B4-BE49-F238E27FC236}">
                <a16:creationId xmlns:a16="http://schemas.microsoft.com/office/drawing/2014/main" id="{0AC26558-2A6B-404F-9D9C-ED14E26DCC89}"/>
              </a:ext>
            </a:extLst>
          </p:cNvPr>
          <p:cNvPicPr>
            <a:picLocks noChangeAspect="1"/>
          </p:cNvPicPr>
          <p:nvPr/>
        </p:nvPicPr>
        <p:blipFill>
          <a:blip r:embed="rId2"/>
          <a:stretch>
            <a:fillRect/>
          </a:stretch>
        </p:blipFill>
        <p:spPr>
          <a:xfrm>
            <a:off x="1924049" y="2584634"/>
            <a:ext cx="10144126" cy="3337206"/>
          </a:xfrm>
          <a:prstGeom prst="rect">
            <a:avLst/>
          </a:prstGeom>
        </p:spPr>
      </p:pic>
    </p:spTree>
    <p:extLst>
      <p:ext uri="{BB962C8B-B14F-4D97-AF65-F5344CB8AC3E}">
        <p14:creationId xmlns:p14="http://schemas.microsoft.com/office/powerpoint/2010/main" val="2822848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F83AFF5-7A61-4E21-9180-9947960D9298}"/>
              </a:ext>
            </a:extLst>
          </p:cNvPr>
          <p:cNvPicPr>
            <a:picLocks noChangeAspect="1"/>
          </p:cNvPicPr>
          <p:nvPr/>
        </p:nvPicPr>
        <p:blipFill rotWithShape="1">
          <a:blip r:embed="rId2"/>
          <a:srcRect r="20639"/>
          <a:stretch/>
        </p:blipFill>
        <p:spPr>
          <a:xfrm>
            <a:off x="1804109" y="737821"/>
            <a:ext cx="8235241" cy="3350602"/>
          </a:xfrm>
          <a:prstGeom prst="rect">
            <a:avLst/>
          </a:prstGeom>
        </p:spPr>
      </p:pic>
      <p:sp>
        <p:nvSpPr>
          <p:cNvPr id="8" name="文本框 7">
            <a:extLst>
              <a:ext uri="{FF2B5EF4-FFF2-40B4-BE49-F238E27FC236}">
                <a16:creationId xmlns:a16="http://schemas.microsoft.com/office/drawing/2014/main" id="{113D06BA-2C60-486A-A1EA-693D7E5097BE}"/>
              </a:ext>
            </a:extLst>
          </p:cNvPr>
          <p:cNvSpPr txBox="1"/>
          <p:nvPr/>
        </p:nvSpPr>
        <p:spPr>
          <a:xfrm>
            <a:off x="2007869" y="4257794"/>
            <a:ext cx="8235241" cy="2031325"/>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假设</a:t>
            </a:r>
            <a:r>
              <a:rPr lang="en-US" altLang="zh-CN" dirty="0">
                <a:solidFill>
                  <a:srgbClr val="C00000"/>
                </a:solidFill>
                <a:latin typeface="宋体" panose="02010600030101010101" pitchFamily="2" charset="-122"/>
                <a:ea typeface="宋体" panose="02010600030101010101" pitchFamily="2" charset="-122"/>
              </a:rPr>
              <a:t>data</a:t>
            </a:r>
            <a:r>
              <a:rPr lang="zh-CN" altLang="en-US" dirty="0">
                <a:solidFill>
                  <a:srgbClr val="C00000"/>
                </a:solidFill>
                <a:latin typeface="宋体" panose="02010600030101010101" pitchFamily="2" charset="-122"/>
                <a:ea typeface="宋体" panose="02010600030101010101" pitchFamily="2" charset="-122"/>
              </a:rPr>
              <a:t>电平发送时间和持续时间可控，首先</a:t>
            </a:r>
            <a:r>
              <a:rPr lang="en-US" altLang="zh-CN" dirty="0">
                <a:solidFill>
                  <a:srgbClr val="C00000"/>
                </a:solidFill>
                <a:latin typeface="宋体" panose="02010600030101010101" pitchFamily="2" charset="-122"/>
                <a:ea typeface="宋体" panose="02010600030101010101" pitchFamily="2" charset="-122"/>
              </a:rPr>
              <a:t>data</a:t>
            </a:r>
            <a:r>
              <a:rPr lang="zh-CN" altLang="en-US" dirty="0">
                <a:solidFill>
                  <a:srgbClr val="C00000"/>
                </a:solidFill>
                <a:latin typeface="宋体" panose="02010600030101010101" pitchFamily="2" charset="-122"/>
                <a:ea typeface="宋体" panose="02010600030101010101" pitchFamily="2" charset="-122"/>
              </a:rPr>
              <a:t>通过同步器跨时钟传输给异步时钟域，异步时钟域接收到同步信号同时经过同步器反馈给原来的时钟域</a:t>
            </a:r>
            <a:endParaRPr lang="en-US" altLang="zh-CN" dirty="0">
              <a:solidFill>
                <a:srgbClr val="C00000"/>
              </a:solidFill>
              <a:latin typeface="宋体" panose="02010600030101010101" pitchFamily="2" charset="-122"/>
              <a:ea typeface="宋体" panose="02010600030101010101" pitchFamily="2" charset="-122"/>
            </a:endParaRPr>
          </a:p>
          <a:p>
            <a:r>
              <a:rPr lang="en-US" altLang="zh-CN" dirty="0">
                <a:solidFill>
                  <a:srgbClr val="C00000"/>
                </a:solidFill>
                <a:latin typeface="宋体" panose="02010600030101010101" pitchFamily="2" charset="-122"/>
                <a:ea typeface="宋体" panose="02010600030101010101" pitchFamily="2" charset="-122"/>
              </a:rPr>
              <a:t>   </a:t>
            </a:r>
            <a:r>
              <a:rPr lang="zh-CN" altLang="en-US" dirty="0">
                <a:solidFill>
                  <a:srgbClr val="7030A0"/>
                </a:solidFill>
                <a:latin typeface="宋体" panose="02010600030101010101" pitchFamily="2" charset="-122"/>
                <a:ea typeface="宋体" panose="02010600030101010101" pitchFamily="2" charset="-122"/>
              </a:rPr>
              <a:t>其中反馈信号</a:t>
            </a:r>
            <a:r>
              <a:rPr lang="en-US" altLang="zh-CN" dirty="0">
                <a:solidFill>
                  <a:srgbClr val="7030A0"/>
                </a:solidFill>
                <a:latin typeface="宋体" panose="02010600030101010101" pitchFamily="2" charset="-122"/>
                <a:ea typeface="宋体" panose="02010600030101010101" pitchFamily="2" charset="-122"/>
              </a:rPr>
              <a:t>data_d4</a:t>
            </a:r>
            <a:r>
              <a:rPr lang="zh-CN" altLang="en-US" dirty="0">
                <a:solidFill>
                  <a:srgbClr val="7030A0"/>
                </a:solidFill>
                <a:latin typeface="宋体" panose="02010600030101010101" pitchFamily="2" charset="-122"/>
                <a:ea typeface="宋体" panose="02010600030101010101" pitchFamily="2" charset="-122"/>
              </a:rPr>
              <a:t>将作为发送与结束的指示信号，在</a:t>
            </a:r>
            <a:r>
              <a:rPr lang="en-US" altLang="zh-CN" dirty="0">
                <a:solidFill>
                  <a:srgbClr val="7030A0"/>
                </a:solidFill>
                <a:latin typeface="宋体" panose="02010600030101010101" pitchFamily="2" charset="-122"/>
                <a:ea typeface="宋体" panose="02010600030101010101" pitchFamily="2" charset="-122"/>
              </a:rPr>
              <a:t>data_d4</a:t>
            </a:r>
            <a:r>
              <a:rPr lang="zh-CN" altLang="en-US" dirty="0">
                <a:solidFill>
                  <a:srgbClr val="7030A0"/>
                </a:solidFill>
                <a:latin typeface="宋体" panose="02010600030101010101" pitchFamily="2" charset="-122"/>
                <a:ea typeface="宋体" panose="02010600030101010101" pitchFamily="2" charset="-122"/>
              </a:rPr>
              <a:t>拉高之前，发送数据保持原有状态不变，</a:t>
            </a:r>
            <a:r>
              <a:rPr lang="en-US" altLang="zh-CN" dirty="0">
                <a:solidFill>
                  <a:srgbClr val="7030A0"/>
                </a:solidFill>
                <a:latin typeface="宋体" panose="02010600030101010101" pitchFamily="2" charset="-122"/>
                <a:ea typeface="宋体" panose="02010600030101010101" pitchFamily="2" charset="-122"/>
              </a:rPr>
              <a:t>data_d4</a:t>
            </a:r>
            <a:r>
              <a:rPr lang="zh-CN" altLang="en-US" dirty="0">
                <a:solidFill>
                  <a:srgbClr val="7030A0"/>
                </a:solidFill>
                <a:latin typeface="宋体" panose="02010600030101010101" pitchFamily="2" charset="-122"/>
                <a:ea typeface="宋体" panose="02010600030101010101" pitchFamily="2" charset="-122"/>
              </a:rPr>
              <a:t>拉高后表明数据传输成功，</a:t>
            </a:r>
            <a:r>
              <a:rPr lang="en-US" altLang="zh-CN" dirty="0">
                <a:solidFill>
                  <a:srgbClr val="7030A0"/>
                </a:solidFill>
                <a:latin typeface="宋体" panose="02010600030101010101" pitchFamily="2" charset="-122"/>
                <a:ea typeface="宋体" panose="02010600030101010101" pitchFamily="2" charset="-122"/>
              </a:rPr>
              <a:t>data</a:t>
            </a:r>
            <a:r>
              <a:rPr lang="zh-CN" altLang="en-US" dirty="0">
                <a:solidFill>
                  <a:srgbClr val="7030A0"/>
                </a:solidFill>
                <a:latin typeface="宋体" panose="02010600030101010101" pitchFamily="2" charset="-122"/>
                <a:ea typeface="宋体" panose="02010600030101010101" pitchFamily="2" charset="-122"/>
              </a:rPr>
              <a:t>可以停止传输了，当</a:t>
            </a:r>
            <a:r>
              <a:rPr lang="en-US" altLang="zh-CN" dirty="0">
                <a:solidFill>
                  <a:srgbClr val="7030A0"/>
                </a:solidFill>
                <a:latin typeface="宋体" panose="02010600030101010101" pitchFamily="2" charset="-122"/>
                <a:ea typeface="宋体" panose="02010600030101010101" pitchFamily="2" charset="-122"/>
              </a:rPr>
              <a:t>data_d4</a:t>
            </a:r>
            <a:r>
              <a:rPr lang="zh-CN" altLang="en-US" dirty="0">
                <a:solidFill>
                  <a:srgbClr val="7030A0"/>
                </a:solidFill>
                <a:latin typeface="宋体" panose="02010600030101010101" pitchFamily="2" charset="-122"/>
                <a:ea typeface="宋体" panose="02010600030101010101" pitchFamily="2" charset="-122"/>
              </a:rPr>
              <a:t>再次拉低时表明本次传输完全结束，可以开始下一次事务的传输（</a:t>
            </a:r>
            <a:r>
              <a:rPr lang="en-US" altLang="zh-CN" dirty="0">
                <a:solidFill>
                  <a:srgbClr val="7030A0"/>
                </a:solidFill>
                <a:latin typeface="宋体" panose="02010600030101010101" pitchFamily="2" charset="-122"/>
                <a:ea typeface="宋体" panose="02010600030101010101" pitchFamily="2" charset="-122"/>
              </a:rPr>
              <a:t>data)_d4</a:t>
            </a:r>
            <a:r>
              <a:rPr lang="zh-CN" altLang="en-US" dirty="0">
                <a:solidFill>
                  <a:srgbClr val="7030A0"/>
                </a:solidFill>
                <a:latin typeface="宋体" panose="02010600030101010101" pitchFamily="2" charset="-122"/>
                <a:ea typeface="宋体" panose="02010600030101010101" pitchFamily="2" charset="-122"/>
              </a:rPr>
              <a:t>对</a:t>
            </a:r>
            <a:r>
              <a:rPr lang="en-US" altLang="zh-CN" dirty="0">
                <a:solidFill>
                  <a:srgbClr val="7030A0"/>
                </a:solidFill>
                <a:latin typeface="宋体" panose="02010600030101010101" pitchFamily="2" charset="-122"/>
                <a:ea typeface="宋体" panose="02010600030101010101" pitchFamily="2" charset="-122"/>
              </a:rPr>
              <a:t>data</a:t>
            </a:r>
            <a:r>
              <a:rPr lang="zh-CN" altLang="en-US" dirty="0">
                <a:solidFill>
                  <a:srgbClr val="7030A0"/>
                </a:solidFill>
                <a:latin typeface="宋体" panose="02010600030101010101" pitchFamily="2" charset="-122"/>
                <a:ea typeface="宋体" panose="02010600030101010101" pitchFamily="2" charset="-122"/>
              </a:rPr>
              <a:t>的控制可以通过状态机实现）</a:t>
            </a:r>
            <a:endParaRPr lang="en-US" altLang="zh-CN" dirty="0">
              <a:solidFill>
                <a:srgbClr val="7030A0"/>
              </a:solidFill>
              <a:latin typeface="宋体" panose="02010600030101010101" pitchFamily="2" charset="-122"/>
              <a:ea typeface="宋体" panose="02010600030101010101" pitchFamily="2" charset="-122"/>
            </a:endParaRPr>
          </a:p>
          <a:p>
            <a:endParaRPr lang="zh-CN" altLang="en-US" dirty="0">
              <a:solidFill>
                <a:srgbClr val="7030A0"/>
              </a:solidFill>
            </a:endParaRPr>
          </a:p>
        </p:txBody>
      </p:sp>
    </p:spTree>
    <p:extLst>
      <p:ext uri="{BB962C8B-B14F-4D97-AF65-F5344CB8AC3E}">
        <p14:creationId xmlns:p14="http://schemas.microsoft.com/office/powerpoint/2010/main" val="3755280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0FA94-BFA7-4D13-BA5C-BCE84609BCC3}"/>
              </a:ext>
            </a:extLst>
          </p:cNvPr>
          <p:cNvSpPr>
            <a:spLocks noGrp="1"/>
          </p:cNvSpPr>
          <p:nvPr>
            <p:ph type="title"/>
          </p:nvPr>
        </p:nvSpPr>
        <p:spPr>
          <a:xfrm>
            <a:off x="1786475" y="674910"/>
            <a:ext cx="8911687" cy="696690"/>
          </a:xfrm>
        </p:spPr>
        <p:txBody>
          <a:bodyPr>
            <a:normAutofit/>
          </a:bodyPr>
          <a:lstStyle/>
          <a:p>
            <a:r>
              <a:rPr lang="zh-CN" altLang="en-US" sz="2800" dirty="0">
                <a:latin typeface="宋体" panose="02010600030101010101" pitchFamily="2" charset="-122"/>
                <a:ea typeface="宋体" panose="02010600030101010101" pitchFamily="2" charset="-122"/>
              </a:rPr>
              <a:t>带有反馈的脉冲同步器</a:t>
            </a:r>
          </a:p>
        </p:txBody>
      </p:sp>
      <p:pic>
        <p:nvPicPr>
          <p:cNvPr id="5" name="图片 4">
            <a:extLst>
              <a:ext uri="{FF2B5EF4-FFF2-40B4-BE49-F238E27FC236}">
                <a16:creationId xmlns:a16="http://schemas.microsoft.com/office/drawing/2014/main" id="{32F3EDA9-5E88-4EBF-B0F5-A810C45A7CCA}"/>
              </a:ext>
            </a:extLst>
          </p:cNvPr>
          <p:cNvPicPr>
            <a:picLocks noChangeAspect="1"/>
          </p:cNvPicPr>
          <p:nvPr/>
        </p:nvPicPr>
        <p:blipFill>
          <a:blip r:embed="rId2"/>
          <a:stretch>
            <a:fillRect/>
          </a:stretch>
        </p:blipFill>
        <p:spPr>
          <a:xfrm>
            <a:off x="1140748" y="1859781"/>
            <a:ext cx="9557414" cy="3138437"/>
          </a:xfrm>
          <a:prstGeom prst="rect">
            <a:avLst/>
          </a:prstGeom>
        </p:spPr>
      </p:pic>
      <p:sp>
        <p:nvSpPr>
          <p:cNvPr id="7" name="文本框 6">
            <a:extLst>
              <a:ext uri="{FF2B5EF4-FFF2-40B4-BE49-F238E27FC236}">
                <a16:creationId xmlns:a16="http://schemas.microsoft.com/office/drawing/2014/main" id="{77FAEF01-11A2-4DD1-84CC-A24A73FEEFF4}"/>
              </a:ext>
            </a:extLst>
          </p:cNvPr>
          <p:cNvSpPr txBox="1"/>
          <p:nvPr/>
        </p:nvSpPr>
        <p:spPr>
          <a:xfrm>
            <a:off x="1976438" y="5163233"/>
            <a:ext cx="8107362" cy="646331"/>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假设</a:t>
            </a:r>
            <a:r>
              <a:rPr lang="en-US" altLang="zh-CN" dirty="0">
                <a:solidFill>
                  <a:srgbClr val="C00000"/>
                </a:solidFill>
                <a:latin typeface="宋体" panose="02010600030101010101" pitchFamily="2" charset="-122"/>
                <a:ea typeface="宋体" panose="02010600030101010101" pitchFamily="2" charset="-122"/>
              </a:rPr>
              <a:t>data</a:t>
            </a:r>
            <a:r>
              <a:rPr lang="zh-CN" altLang="en-US" dirty="0">
                <a:solidFill>
                  <a:srgbClr val="C00000"/>
                </a:solidFill>
                <a:latin typeface="宋体" panose="02010600030101010101" pitchFamily="2" charset="-122"/>
                <a:ea typeface="宋体" panose="02010600030101010101" pitchFamily="2" charset="-122"/>
              </a:rPr>
              <a:t>只是发起时间可控，可考虑利用边沿检测逻辑将</a:t>
            </a:r>
            <a:r>
              <a:rPr lang="en-US" altLang="zh-CN" dirty="0">
                <a:solidFill>
                  <a:srgbClr val="C00000"/>
                </a:solidFill>
                <a:latin typeface="宋体" panose="02010600030101010101" pitchFamily="2" charset="-122"/>
                <a:ea typeface="宋体" panose="02010600030101010101" pitchFamily="2" charset="-122"/>
              </a:rPr>
              <a:t>data</a:t>
            </a:r>
            <a:r>
              <a:rPr lang="zh-CN" altLang="en-US" dirty="0">
                <a:solidFill>
                  <a:srgbClr val="C00000"/>
                </a:solidFill>
                <a:latin typeface="宋体" panose="02010600030101010101" pitchFamily="2" charset="-122"/>
                <a:ea typeface="宋体" panose="02010600030101010101" pitchFamily="2" charset="-122"/>
              </a:rPr>
              <a:t>转换成脉冲信号然后使用结合脉冲同步器的反馈结构</a:t>
            </a:r>
            <a:endParaRPr lang="zh-CN" altLang="en-US" dirty="0"/>
          </a:p>
        </p:txBody>
      </p:sp>
    </p:spTree>
    <p:extLst>
      <p:ext uri="{BB962C8B-B14F-4D97-AF65-F5344CB8AC3E}">
        <p14:creationId xmlns:p14="http://schemas.microsoft.com/office/powerpoint/2010/main" val="3392445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27441CE-AED4-47F5-9420-BA513384A79A}"/>
              </a:ext>
            </a:extLst>
          </p:cNvPr>
          <p:cNvSpPr txBox="1"/>
          <p:nvPr/>
        </p:nvSpPr>
        <p:spPr>
          <a:xfrm>
            <a:off x="2400300" y="5268396"/>
            <a:ext cx="6096000"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a:t>
            </a:r>
            <a:endParaRPr lang="zh-CN" altLang="en-US" dirty="0"/>
          </a:p>
        </p:txBody>
      </p:sp>
      <p:sp>
        <p:nvSpPr>
          <p:cNvPr id="12" name="文本框 11">
            <a:extLst>
              <a:ext uri="{FF2B5EF4-FFF2-40B4-BE49-F238E27FC236}">
                <a16:creationId xmlns:a16="http://schemas.microsoft.com/office/drawing/2014/main" id="{239C3BA0-BC3A-4255-8E79-70C785799FAF}"/>
              </a:ext>
            </a:extLst>
          </p:cNvPr>
          <p:cNvSpPr txBox="1"/>
          <p:nvPr/>
        </p:nvSpPr>
        <p:spPr>
          <a:xfrm>
            <a:off x="1609725" y="479493"/>
            <a:ext cx="8181975" cy="6647974"/>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单</a:t>
            </a:r>
            <a:r>
              <a:rPr lang="en-US" altLang="zh-CN" sz="2400" dirty="0">
                <a:latin typeface="宋体" panose="02010600030101010101" pitchFamily="2" charset="-122"/>
                <a:ea typeface="宋体" panose="02010600030101010101" pitchFamily="2" charset="-122"/>
              </a:rPr>
              <a:t>bit</a:t>
            </a:r>
            <a:r>
              <a:rPr lang="zh-CN" altLang="en-US" sz="2400" dirty="0">
                <a:latin typeface="宋体" panose="02010600030101010101" pitchFamily="2" charset="-122"/>
                <a:ea typeface="宋体" panose="02010600030101010101" pitchFamily="2" charset="-122"/>
              </a:rPr>
              <a:t>信号跨时钟方法总结</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1.</a:t>
            </a:r>
            <a:r>
              <a:rPr lang="zh-CN" altLang="en-US" dirty="0">
                <a:latin typeface="宋体" panose="02010600030101010101" pitchFamily="2" charset="-122"/>
                <a:ea typeface="宋体" panose="02010600030101010101" pitchFamily="2" charset="-122"/>
              </a:rPr>
              <a:t>在单有效事件传输背景下，首先要确认是否需要用单周期脉冲表示单有效事件，若没有要求，传输信号满足三边沿准则后可经同步器直接传输</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2.</a:t>
            </a:r>
            <a:r>
              <a:rPr lang="zh-CN" altLang="en-US" dirty="0">
                <a:latin typeface="宋体" panose="02010600030101010101" pitchFamily="2" charset="-122"/>
                <a:ea typeface="宋体" panose="02010600030101010101" pitchFamily="2" charset="-122"/>
              </a:rPr>
              <a:t>在单有效事件传输背景下，对于满足三边沿准则的慢时钟域到快时钟域的跨时钟信号可以优先考虑边沿检测电路，其他其他情况下可使用脉冲同步器</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3.</a:t>
            </a:r>
            <a:r>
              <a:rPr lang="zh-CN" altLang="en-US" dirty="0">
                <a:latin typeface="宋体" panose="02010600030101010101" pitchFamily="2" charset="-122"/>
                <a:ea typeface="宋体" panose="02010600030101010101" pitchFamily="2" charset="-122"/>
              </a:rPr>
              <a:t>边沿检测电路与脉冲同步器的思路类似，先保证跨时钟信号满足三边沿准则以传递有效状态，然后通过边沿检测获取单周期脉冲，二者的区别在于边沿检测电路的信号事先满足三边沿准则，脉冲同步器的信号需要翻转电路产生长电平，因此也可以考虑将不满足三边沿准则的短脉冲本地打拍取逻辑或输出得到满足三边沿准则的长电平信号再打拍来跨时钟，并在异步时钟域取上升沿检测信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这种方式代码写起来简单但可能导致资源消耗过多</a:t>
            </a:r>
            <a:r>
              <a:rPr lang="en-US" altLang="zh-CN" dirty="0">
                <a:latin typeface="宋体" panose="02010600030101010101" pitchFamily="2" charset="-122"/>
                <a:ea typeface="宋体" panose="02010600030101010101" pitchFamily="2" charset="-122"/>
              </a:rPr>
              <a:t>   </a:t>
            </a: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4.</a:t>
            </a:r>
            <a:r>
              <a:rPr lang="zh-CN" altLang="en-US" dirty="0">
                <a:latin typeface="宋体" panose="02010600030101010101" pitchFamily="2" charset="-122"/>
                <a:ea typeface="宋体" panose="02010600030101010101" pitchFamily="2" charset="-122"/>
              </a:rPr>
              <a:t>在多有效可控事件传输的背景下，可考虑对以上电路加入反馈控制</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5.</a:t>
            </a:r>
            <a:r>
              <a:rPr lang="zh-CN" altLang="en-US" dirty="0">
                <a:latin typeface="宋体" panose="02010600030101010101" pitchFamily="2" charset="-122"/>
                <a:ea typeface="宋体" panose="02010600030101010101" pitchFamily="2" charset="-122"/>
              </a:rPr>
              <a:t>在多有效不可控事件传输的背景下，如发生两有效事件无时钟间隔连发，则上述跨时钟方法无法保证有效状态的传递与有效事件数量的识别，此时只能引入缓存机制，采用如</a:t>
            </a:r>
            <a:r>
              <a:rPr lang="en-US" altLang="zh-CN" dirty="0">
                <a:latin typeface="宋体" panose="02010600030101010101" pitchFamily="2" charset="-122"/>
                <a:ea typeface="宋体" panose="02010600030101010101" pitchFamily="2" charset="-122"/>
              </a:rPr>
              <a:t>DPRAM</a:t>
            </a:r>
            <a:r>
              <a:rPr lang="zh-CN" altLang="en-US" dirty="0">
                <a:latin typeface="宋体" panose="02010600030101010101" pitchFamily="2" charset="-122"/>
                <a:ea typeface="宋体" panose="02010600030101010101" pitchFamily="2" charset="-122"/>
              </a:rPr>
              <a:t>或者异步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的方式保证数据的安全传输</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051314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70862-E0F9-43CD-BE63-77C26BBED4D0}"/>
              </a:ext>
            </a:extLst>
          </p:cNvPr>
          <p:cNvSpPr>
            <a:spLocks noGrp="1"/>
          </p:cNvSpPr>
          <p:nvPr>
            <p:ph type="title"/>
          </p:nvPr>
        </p:nvSpPr>
        <p:spPr>
          <a:xfrm>
            <a:off x="1516331" y="728885"/>
            <a:ext cx="8911687" cy="1280890"/>
          </a:xfrm>
        </p:spPr>
        <p:txBody>
          <a:bodyPr/>
          <a:lstStyle/>
          <a:p>
            <a:r>
              <a:rPr lang="zh-CN" altLang="en-US" sz="2400" dirty="0">
                <a:solidFill>
                  <a:schemeClr val="tx1"/>
                </a:solidFill>
                <a:latin typeface="宋体" panose="02010600030101010101" pitchFamily="2" charset="-122"/>
                <a:ea typeface="宋体" panose="02010600030101010101" pitchFamily="2" charset="-122"/>
                <a:cs typeface="+mn-cs"/>
              </a:rPr>
              <a:t>在使用跨时钟方法时需要注意的两个问题</a:t>
            </a:r>
          </a:p>
        </p:txBody>
      </p:sp>
      <p:sp>
        <p:nvSpPr>
          <p:cNvPr id="3" name="内容占位符 2">
            <a:extLst>
              <a:ext uri="{FF2B5EF4-FFF2-40B4-BE49-F238E27FC236}">
                <a16:creationId xmlns:a16="http://schemas.microsoft.com/office/drawing/2014/main" id="{722FF126-406B-4E7D-8B43-E35EDB3B0A30}"/>
              </a:ext>
            </a:extLst>
          </p:cNvPr>
          <p:cNvSpPr>
            <a:spLocks noGrp="1"/>
          </p:cNvSpPr>
          <p:nvPr>
            <p:ph idx="1"/>
          </p:nvPr>
        </p:nvSpPr>
        <p:spPr>
          <a:xfrm>
            <a:off x="1150937" y="1819275"/>
            <a:ext cx="8915400" cy="3777622"/>
          </a:xfrm>
        </p:spPr>
        <p:txBody>
          <a:bodyPr/>
          <a:lstStyle/>
          <a:p>
            <a:r>
              <a:rPr lang="zh-CN" altLang="en-US" dirty="0">
                <a:latin typeface="宋体" panose="02010600030101010101" pitchFamily="2" charset="-122"/>
                <a:ea typeface="宋体" panose="02010600030101010101" pitchFamily="2" charset="-122"/>
              </a:rPr>
              <a:t>需要跨时钟的信号必须是寄存器的直接输出，组合逻辑的输出不能直接跨时钟，必须在本地打拍后成为寄存器传输级信号才能作为同步器的输入</a:t>
            </a:r>
          </a:p>
        </p:txBody>
      </p:sp>
      <p:pic>
        <p:nvPicPr>
          <p:cNvPr id="5" name="图片 4">
            <a:extLst>
              <a:ext uri="{FF2B5EF4-FFF2-40B4-BE49-F238E27FC236}">
                <a16:creationId xmlns:a16="http://schemas.microsoft.com/office/drawing/2014/main" id="{3A96EE22-D080-49B4-AB0F-2E11F8D7D5DD}"/>
              </a:ext>
            </a:extLst>
          </p:cNvPr>
          <p:cNvPicPr>
            <a:picLocks noChangeAspect="1"/>
          </p:cNvPicPr>
          <p:nvPr/>
        </p:nvPicPr>
        <p:blipFill>
          <a:blip r:embed="rId2"/>
          <a:stretch>
            <a:fillRect/>
          </a:stretch>
        </p:blipFill>
        <p:spPr>
          <a:xfrm>
            <a:off x="2489525" y="2611111"/>
            <a:ext cx="6238224" cy="3667449"/>
          </a:xfrm>
          <a:prstGeom prst="rect">
            <a:avLst/>
          </a:prstGeom>
        </p:spPr>
      </p:pic>
    </p:spTree>
    <p:extLst>
      <p:ext uri="{BB962C8B-B14F-4D97-AF65-F5344CB8AC3E}">
        <p14:creationId xmlns:p14="http://schemas.microsoft.com/office/powerpoint/2010/main" val="2722661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CF8D548-9B3A-41F5-B7DB-1E4FEC0551AA}"/>
              </a:ext>
            </a:extLst>
          </p:cNvPr>
          <p:cNvSpPr txBox="1"/>
          <p:nvPr/>
        </p:nvSpPr>
        <p:spPr>
          <a:xfrm>
            <a:off x="1946029" y="870411"/>
            <a:ext cx="7725509"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组合逻辑输出会带有毛刺，相当于给寄存器的双稳态结构引入更多的无关状态，这会导致寄存器输出发生亚稳态的概率大大增加</a:t>
            </a:r>
            <a:endParaRPr lang="zh-CN" altLang="en-US" dirty="0"/>
          </a:p>
        </p:txBody>
      </p:sp>
      <p:pic>
        <p:nvPicPr>
          <p:cNvPr id="7" name="图片 6">
            <a:extLst>
              <a:ext uri="{FF2B5EF4-FFF2-40B4-BE49-F238E27FC236}">
                <a16:creationId xmlns:a16="http://schemas.microsoft.com/office/drawing/2014/main" id="{D820B80D-8B99-4CB9-9534-E62583197A3C}"/>
              </a:ext>
            </a:extLst>
          </p:cNvPr>
          <p:cNvPicPr>
            <a:picLocks noChangeAspect="1"/>
          </p:cNvPicPr>
          <p:nvPr/>
        </p:nvPicPr>
        <p:blipFill>
          <a:blip r:embed="rId2"/>
          <a:stretch>
            <a:fillRect/>
          </a:stretch>
        </p:blipFill>
        <p:spPr>
          <a:xfrm>
            <a:off x="2223976" y="1646259"/>
            <a:ext cx="6615224" cy="4168388"/>
          </a:xfrm>
          <a:prstGeom prst="rect">
            <a:avLst/>
          </a:prstGeom>
        </p:spPr>
      </p:pic>
      <p:sp>
        <p:nvSpPr>
          <p:cNvPr id="9" name="文本框 8">
            <a:extLst>
              <a:ext uri="{FF2B5EF4-FFF2-40B4-BE49-F238E27FC236}">
                <a16:creationId xmlns:a16="http://schemas.microsoft.com/office/drawing/2014/main" id="{2A63F9F9-E258-46FA-8809-3B21AF7A8AF0}"/>
              </a:ext>
            </a:extLst>
          </p:cNvPr>
          <p:cNvSpPr txBox="1"/>
          <p:nvPr/>
        </p:nvSpPr>
        <p:spPr>
          <a:xfrm>
            <a:off x="1946029" y="6125363"/>
            <a:ext cx="7156940"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因此对于组合逻辑输出跨时钟前需要打拍转换成寄存器输出</a:t>
            </a:r>
            <a:endParaRPr lang="zh-CN" altLang="en-US" dirty="0"/>
          </a:p>
        </p:txBody>
      </p:sp>
    </p:spTree>
    <p:extLst>
      <p:ext uri="{BB962C8B-B14F-4D97-AF65-F5344CB8AC3E}">
        <p14:creationId xmlns:p14="http://schemas.microsoft.com/office/powerpoint/2010/main" val="2510452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60ED5D-7060-4E51-A3F4-CDBE335E91A9}"/>
              </a:ext>
            </a:extLst>
          </p:cNvPr>
          <p:cNvSpPr>
            <a:spLocks noGrp="1"/>
          </p:cNvSpPr>
          <p:nvPr>
            <p:ph idx="1"/>
          </p:nvPr>
        </p:nvSpPr>
        <p:spPr>
          <a:xfrm>
            <a:off x="1555383" y="997264"/>
            <a:ext cx="8915400" cy="3777622"/>
          </a:xfrm>
        </p:spPr>
        <p:txBody>
          <a:bodyPr/>
          <a:lstStyle/>
          <a:p>
            <a:r>
              <a:rPr lang="zh-CN" altLang="en-US" dirty="0">
                <a:latin typeface="宋体" panose="02010600030101010101" pitchFamily="2" charset="-122"/>
                <a:ea typeface="宋体" panose="02010600030101010101" pitchFamily="2" charset="-122"/>
              </a:rPr>
              <a:t>同步器输出出现有效状态的具体</a:t>
            </a:r>
            <a:r>
              <a:rPr lang="en-US" altLang="zh-CN" dirty="0">
                <a:latin typeface="宋体" panose="02010600030101010101" pitchFamily="2" charset="-122"/>
                <a:ea typeface="宋体" panose="02010600030101010101" pitchFamily="2" charset="-122"/>
              </a:rPr>
              <a:t>Cycle</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Timing</a:t>
            </a:r>
            <a:r>
              <a:rPr lang="zh-CN" altLang="en-US" dirty="0">
                <a:latin typeface="宋体" panose="02010600030101010101" pitchFamily="2" charset="-122"/>
                <a:ea typeface="宋体" panose="02010600030101010101" pitchFamily="2" charset="-122"/>
              </a:rPr>
              <a:t>不确定</a:t>
            </a:r>
          </a:p>
        </p:txBody>
      </p:sp>
      <p:pic>
        <p:nvPicPr>
          <p:cNvPr id="5" name="图片 4">
            <a:extLst>
              <a:ext uri="{FF2B5EF4-FFF2-40B4-BE49-F238E27FC236}">
                <a16:creationId xmlns:a16="http://schemas.microsoft.com/office/drawing/2014/main" id="{BF372AA1-30B4-47BC-B1D9-2A889C9B6104}"/>
              </a:ext>
            </a:extLst>
          </p:cNvPr>
          <p:cNvPicPr>
            <a:picLocks noChangeAspect="1"/>
          </p:cNvPicPr>
          <p:nvPr/>
        </p:nvPicPr>
        <p:blipFill rotWithShape="1">
          <a:blip r:embed="rId2"/>
          <a:srcRect l="234" t="1707" r="19406" b="10574"/>
          <a:stretch/>
        </p:blipFill>
        <p:spPr>
          <a:xfrm>
            <a:off x="1721217" y="1634270"/>
            <a:ext cx="8067674" cy="3383870"/>
          </a:xfrm>
          <a:prstGeom prst="rect">
            <a:avLst/>
          </a:prstGeom>
        </p:spPr>
      </p:pic>
      <p:sp>
        <p:nvSpPr>
          <p:cNvPr id="7" name="文本框 6">
            <a:extLst>
              <a:ext uri="{FF2B5EF4-FFF2-40B4-BE49-F238E27FC236}">
                <a16:creationId xmlns:a16="http://schemas.microsoft.com/office/drawing/2014/main" id="{B1125FCE-6AD3-4A96-BA18-195E6F867C81}"/>
              </a:ext>
            </a:extLst>
          </p:cNvPr>
          <p:cNvSpPr txBox="1"/>
          <p:nvPr/>
        </p:nvSpPr>
        <p:spPr>
          <a:xfrm>
            <a:off x="2409824" y="5285814"/>
            <a:ext cx="7000875" cy="861774"/>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a:t>
            </a:r>
            <a:r>
              <a:rPr lang="zh-CN" altLang="en-US" sz="1600" dirty="0">
                <a:solidFill>
                  <a:srgbClr val="C00000"/>
                </a:solidFill>
                <a:latin typeface="宋体" panose="02010600030101010101" pitchFamily="2" charset="-122"/>
                <a:ea typeface="宋体" panose="02010600030101010101" pitchFamily="2" charset="-122"/>
              </a:rPr>
              <a:t>尽管两级同步器能保证第一拍产生的亚稳态在第二拍结束，但却无法保证第一拍亚稳态最终在第二拍稳定于何种状态，亚稳态本身具有随机性，这种问题最终会对多</a:t>
            </a:r>
            <a:r>
              <a:rPr lang="en-US" altLang="zh-CN" sz="1600" dirty="0">
                <a:solidFill>
                  <a:srgbClr val="C00000"/>
                </a:solidFill>
                <a:latin typeface="宋体" panose="02010600030101010101" pitchFamily="2" charset="-122"/>
                <a:ea typeface="宋体" panose="02010600030101010101" pitchFamily="2" charset="-122"/>
              </a:rPr>
              <a:t>bit</a:t>
            </a:r>
            <a:r>
              <a:rPr lang="zh-CN" altLang="en-US" sz="1600" dirty="0">
                <a:solidFill>
                  <a:srgbClr val="C00000"/>
                </a:solidFill>
                <a:latin typeface="宋体" panose="02010600030101010101" pitchFamily="2" charset="-122"/>
                <a:ea typeface="宋体" panose="02010600030101010101" pitchFamily="2" charset="-122"/>
              </a:rPr>
              <a:t>信号的传输产生影响</a:t>
            </a:r>
            <a:endParaRPr lang="zh-CN" altLang="en-US" dirty="0"/>
          </a:p>
        </p:txBody>
      </p:sp>
    </p:spTree>
    <p:extLst>
      <p:ext uri="{BB962C8B-B14F-4D97-AF65-F5344CB8AC3E}">
        <p14:creationId xmlns:p14="http://schemas.microsoft.com/office/powerpoint/2010/main" val="2206014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B63CD76-F667-469C-BE57-36695202F362}"/>
              </a:ext>
            </a:extLst>
          </p:cNvPr>
          <p:cNvSpPr>
            <a:spLocks noGrp="1"/>
          </p:cNvSpPr>
          <p:nvPr>
            <p:ph idx="1"/>
          </p:nvPr>
        </p:nvSpPr>
        <p:spPr>
          <a:xfrm>
            <a:off x="1304925" y="2390091"/>
            <a:ext cx="8915400" cy="3777622"/>
          </a:xfrm>
        </p:spPr>
        <p:txBody>
          <a:bodyPr/>
          <a:lstStyle/>
          <a:p>
            <a:pPr marL="0" indent="0">
              <a:buNone/>
            </a:pPr>
            <a:r>
              <a:rPr lang="zh-CN" altLang="en-US" dirty="0"/>
              <a:t>多</a:t>
            </a:r>
            <a:r>
              <a:rPr lang="en-US" altLang="zh-CN" dirty="0"/>
              <a:t>bit</a:t>
            </a:r>
            <a:r>
              <a:rPr lang="zh-CN" altLang="en-US" dirty="0"/>
              <a:t>信号传输场景（低速场景）：</a:t>
            </a:r>
            <a:endParaRPr lang="en-US" altLang="zh-CN" dirty="0"/>
          </a:p>
          <a:p>
            <a:pPr marL="0" indent="0">
              <a:buNone/>
            </a:pPr>
            <a:endParaRPr lang="en-US" altLang="zh-CN" dirty="0"/>
          </a:p>
          <a:p>
            <a:pPr marL="0" indent="0">
              <a:buNone/>
            </a:pPr>
            <a:r>
              <a:rPr lang="en-US" altLang="zh-CN" dirty="0"/>
              <a:t>      1.</a:t>
            </a:r>
            <a:r>
              <a:rPr lang="zh-CN" altLang="en-US" dirty="0"/>
              <a:t>可以合并成单比特的场景 </a:t>
            </a:r>
            <a:r>
              <a:rPr lang="en-US" altLang="zh-CN" dirty="0"/>
              <a:t>--------</a:t>
            </a:r>
            <a:r>
              <a:rPr lang="zh-CN" altLang="en-US" dirty="0"/>
              <a:t>多级使能在本地合并成一个使能信号在进行跨时钟传输</a:t>
            </a:r>
            <a:r>
              <a:rPr lang="en-US" altLang="zh-CN" dirty="0"/>
              <a:t> </a:t>
            </a:r>
          </a:p>
          <a:p>
            <a:pPr marL="0" indent="0">
              <a:buNone/>
            </a:pPr>
            <a:r>
              <a:rPr lang="en-US" altLang="zh-CN" dirty="0"/>
              <a:t>          </a:t>
            </a:r>
          </a:p>
          <a:p>
            <a:pPr marL="0" indent="0">
              <a:buNone/>
            </a:pPr>
            <a:r>
              <a:rPr lang="en-US" altLang="zh-CN" dirty="0"/>
              <a:t>     2.</a:t>
            </a:r>
            <a:r>
              <a:rPr lang="zh-CN" altLang="en-US" dirty="0"/>
              <a:t>连续变化的多</a:t>
            </a:r>
            <a:r>
              <a:rPr lang="en-US" altLang="zh-CN" dirty="0"/>
              <a:t>bit</a:t>
            </a:r>
            <a:r>
              <a:rPr lang="zh-CN" altLang="en-US" dirty="0"/>
              <a:t>信号如计数器数值传输</a:t>
            </a:r>
            <a:r>
              <a:rPr lang="en-US" altLang="zh-CN" dirty="0"/>
              <a:t>------------ </a:t>
            </a:r>
            <a:r>
              <a:rPr lang="zh-CN" altLang="en-US" dirty="0"/>
              <a:t>可以考虑使用</a:t>
            </a:r>
            <a:r>
              <a:rPr lang="en-US" altLang="zh-CN" dirty="0"/>
              <a:t>gray</a:t>
            </a:r>
            <a:r>
              <a:rPr lang="zh-CN" altLang="en-US" dirty="0"/>
              <a:t>码进行传输</a:t>
            </a:r>
            <a:endParaRPr lang="en-US" altLang="zh-CN" dirty="0"/>
          </a:p>
          <a:p>
            <a:pPr marL="0" indent="0">
              <a:buNone/>
            </a:pPr>
            <a:endParaRPr lang="en-US" altLang="zh-CN" dirty="0"/>
          </a:p>
          <a:p>
            <a:pPr marL="0" indent="0">
              <a:buNone/>
            </a:pPr>
            <a:r>
              <a:rPr lang="en-US" altLang="zh-CN" dirty="0"/>
              <a:t>     3.</a:t>
            </a:r>
            <a:r>
              <a:rPr lang="zh-CN" altLang="en-US" dirty="0"/>
              <a:t>对于不可预测的多</a:t>
            </a:r>
            <a:r>
              <a:rPr lang="en-US" altLang="zh-CN" dirty="0"/>
              <a:t>bit</a:t>
            </a:r>
            <a:r>
              <a:rPr lang="zh-CN" altLang="en-US" dirty="0"/>
              <a:t>信号我们必须保证每次变化产生多</a:t>
            </a:r>
            <a:r>
              <a:rPr lang="en-US" altLang="zh-CN" dirty="0"/>
              <a:t>bit</a:t>
            </a:r>
            <a:r>
              <a:rPr lang="zh-CN" altLang="en-US" dirty="0"/>
              <a:t>状态进行安全传输，一般情况下多</a:t>
            </a:r>
            <a:r>
              <a:rPr lang="en-US" altLang="zh-CN" dirty="0"/>
              <a:t>bit</a:t>
            </a:r>
            <a:r>
              <a:rPr lang="zh-CN" altLang="en-US" dirty="0"/>
              <a:t>传输多指这种场景</a:t>
            </a:r>
            <a:br>
              <a:rPr lang="en-US" altLang="zh-CN" dirty="0"/>
            </a:br>
            <a:endParaRPr lang="zh-CN" altLang="en-US" dirty="0"/>
          </a:p>
        </p:txBody>
      </p:sp>
      <p:sp>
        <p:nvSpPr>
          <p:cNvPr id="5" name="文本框 4">
            <a:extLst>
              <a:ext uri="{FF2B5EF4-FFF2-40B4-BE49-F238E27FC236}">
                <a16:creationId xmlns:a16="http://schemas.microsoft.com/office/drawing/2014/main" id="{22DF3B83-D29E-45D5-9ED8-CB191FB5E695}"/>
              </a:ext>
            </a:extLst>
          </p:cNvPr>
          <p:cNvSpPr txBox="1"/>
          <p:nvPr/>
        </p:nvSpPr>
        <p:spPr>
          <a:xfrm>
            <a:off x="1638300" y="623612"/>
            <a:ext cx="6096000" cy="646331"/>
          </a:xfrm>
          <a:prstGeom prst="rect">
            <a:avLst/>
          </a:prstGeom>
          <a:noFill/>
        </p:spPr>
        <p:txBody>
          <a:bodyPr wrap="square">
            <a:spAutoFit/>
          </a:bodyPr>
          <a:lstStyle/>
          <a:p>
            <a:r>
              <a:rPr lang="zh-CN" altLang="en-US" sz="3600" dirty="0">
                <a:latin typeface="宋体" panose="02010600030101010101" pitchFamily="2" charset="-122"/>
                <a:ea typeface="宋体" panose="02010600030101010101" pitchFamily="2" charset="-122"/>
              </a:rPr>
              <a:t>多</a:t>
            </a:r>
            <a:r>
              <a:rPr lang="en-US" altLang="zh-CN" sz="3600" dirty="0">
                <a:latin typeface="宋体" panose="02010600030101010101" pitchFamily="2" charset="-122"/>
                <a:ea typeface="宋体" panose="02010600030101010101" pitchFamily="2" charset="-122"/>
              </a:rPr>
              <a:t>bit</a:t>
            </a:r>
            <a:r>
              <a:rPr lang="zh-CN" altLang="en-US" sz="3600" dirty="0">
                <a:latin typeface="宋体" panose="02010600030101010101" pitchFamily="2" charset="-122"/>
                <a:ea typeface="宋体" panose="02010600030101010101" pitchFamily="2" charset="-122"/>
              </a:rPr>
              <a:t>信号跨时钟</a:t>
            </a:r>
            <a:endParaRPr lang="zh-CN" altLang="en-US" sz="3600" dirty="0"/>
          </a:p>
        </p:txBody>
      </p:sp>
      <p:sp>
        <p:nvSpPr>
          <p:cNvPr id="7" name="文本框 6">
            <a:extLst>
              <a:ext uri="{FF2B5EF4-FFF2-40B4-BE49-F238E27FC236}">
                <a16:creationId xmlns:a16="http://schemas.microsoft.com/office/drawing/2014/main" id="{EDDE419B-EC1D-4BC2-9C8B-0342D948A6F7}"/>
              </a:ext>
            </a:extLst>
          </p:cNvPr>
          <p:cNvSpPr txBox="1"/>
          <p:nvPr/>
        </p:nvSpPr>
        <p:spPr>
          <a:xfrm>
            <a:off x="2152650" y="1563171"/>
            <a:ext cx="7219950" cy="646331"/>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在进行多</a:t>
            </a:r>
            <a:r>
              <a:rPr lang="en-US" altLang="zh-CN" dirty="0">
                <a:solidFill>
                  <a:srgbClr val="C00000"/>
                </a:solidFill>
                <a:latin typeface="宋体" panose="02010600030101010101" pitchFamily="2" charset="-122"/>
                <a:ea typeface="宋体" panose="02010600030101010101" pitchFamily="2" charset="-122"/>
              </a:rPr>
              <a:t>bit</a:t>
            </a:r>
            <a:r>
              <a:rPr lang="zh-CN" altLang="en-US" dirty="0">
                <a:solidFill>
                  <a:srgbClr val="C00000"/>
                </a:solidFill>
                <a:latin typeface="宋体" panose="02010600030101010101" pitchFamily="2" charset="-122"/>
                <a:ea typeface="宋体" panose="02010600030101010101" pitchFamily="2" charset="-122"/>
              </a:rPr>
              <a:t>信号跨时钟前首先应考虑这个信号是否可用单</a:t>
            </a:r>
            <a:r>
              <a:rPr lang="en-US" altLang="zh-CN" dirty="0">
                <a:solidFill>
                  <a:srgbClr val="C00000"/>
                </a:solidFill>
                <a:latin typeface="宋体" panose="02010600030101010101" pitchFamily="2" charset="-122"/>
                <a:ea typeface="宋体" panose="02010600030101010101" pitchFamily="2" charset="-122"/>
              </a:rPr>
              <a:t>bit</a:t>
            </a:r>
            <a:r>
              <a:rPr lang="zh-CN" altLang="en-US" dirty="0">
                <a:solidFill>
                  <a:srgbClr val="C00000"/>
                </a:solidFill>
                <a:latin typeface="宋体" panose="02010600030101010101" pitchFamily="2" charset="-122"/>
                <a:ea typeface="宋体" panose="02010600030101010101" pitchFamily="2" charset="-122"/>
              </a:rPr>
              <a:t>信号传输代替</a:t>
            </a:r>
            <a:endParaRPr lang="zh-CN" altLang="en-US" dirty="0"/>
          </a:p>
        </p:txBody>
      </p:sp>
    </p:spTree>
    <p:extLst>
      <p:ext uri="{BB962C8B-B14F-4D97-AF65-F5344CB8AC3E}">
        <p14:creationId xmlns:p14="http://schemas.microsoft.com/office/powerpoint/2010/main" val="2400073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6AEFB4-B960-4C12-8113-355DE43F9313}"/>
              </a:ext>
            </a:extLst>
          </p:cNvPr>
          <p:cNvSpPr txBox="1"/>
          <p:nvPr/>
        </p:nvSpPr>
        <p:spPr>
          <a:xfrm>
            <a:off x="1619249" y="629721"/>
            <a:ext cx="7781925" cy="523220"/>
          </a:xfrm>
          <a:prstGeom prst="rect">
            <a:avLst/>
          </a:prstGeom>
          <a:noFill/>
        </p:spPr>
        <p:txBody>
          <a:bodyPr wrap="square">
            <a:spAutoFit/>
          </a:bodyPr>
          <a:lstStyle/>
          <a:p>
            <a:r>
              <a:rPr lang="zh-CN" altLang="en-US" sz="2800" dirty="0">
                <a:solidFill>
                  <a:schemeClr val="tx1"/>
                </a:solidFill>
                <a:latin typeface="宋体" panose="02010600030101010101" pitchFamily="2" charset="-122"/>
                <a:ea typeface="宋体" panose="02010600030101010101" pitchFamily="2" charset="-122"/>
                <a:cs typeface="+mn-cs"/>
              </a:rPr>
              <a:t>多</a:t>
            </a:r>
            <a:r>
              <a:rPr lang="en-US" altLang="zh-CN" sz="2800" dirty="0">
                <a:solidFill>
                  <a:schemeClr val="tx1"/>
                </a:solidFill>
                <a:latin typeface="宋体" panose="02010600030101010101" pitchFamily="2" charset="-122"/>
                <a:ea typeface="宋体" panose="02010600030101010101" pitchFamily="2" charset="-122"/>
                <a:cs typeface="+mn-cs"/>
              </a:rPr>
              <a:t>bit</a:t>
            </a:r>
            <a:r>
              <a:rPr lang="zh-CN" altLang="en-US" sz="2800" dirty="0">
                <a:solidFill>
                  <a:schemeClr val="tx1"/>
                </a:solidFill>
                <a:latin typeface="宋体" panose="02010600030101010101" pitchFamily="2" charset="-122"/>
                <a:ea typeface="宋体" panose="02010600030101010101" pitchFamily="2" charset="-122"/>
                <a:cs typeface="+mn-cs"/>
              </a:rPr>
              <a:t>传输相比于单</a:t>
            </a:r>
            <a:r>
              <a:rPr lang="en-US" altLang="zh-CN" sz="2800" dirty="0">
                <a:solidFill>
                  <a:schemeClr val="tx1"/>
                </a:solidFill>
                <a:latin typeface="宋体" panose="02010600030101010101" pitchFamily="2" charset="-122"/>
                <a:ea typeface="宋体" panose="02010600030101010101" pitchFamily="2" charset="-122"/>
                <a:cs typeface="+mn-cs"/>
              </a:rPr>
              <a:t>bit</a:t>
            </a:r>
            <a:r>
              <a:rPr lang="zh-CN" altLang="en-US" sz="2800" dirty="0">
                <a:solidFill>
                  <a:schemeClr val="tx1"/>
                </a:solidFill>
                <a:latin typeface="宋体" panose="02010600030101010101" pitchFamily="2" charset="-122"/>
                <a:ea typeface="宋体" panose="02010600030101010101" pitchFamily="2" charset="-122"/>
                <a:cs typeface="+mn-cs"/>
              </a:rPr>
              <a:t>传输多出的问题</a:t>
            </a:r>
            <a:endParaRPr lang="zh-CN" altLang="en-US" sz="2800" dirty="0"/>
          </a:p>
        </p:txBody>
      </p:sp>
      <p:sp>
        <p:nvSpPr>
          <p:cNvPr id="7" name="文本框 6">
            <a:extLst>
              <a:ext uri="{FF2B5EF4-FFF2-40B4-BE49-F238E27FC236}">
                <a16:creationId xmlns:a16="http://schemas.microsoft.com/office/drawing/2014/main" id="{ACD4A44F-62C1-4DB6-A78F-CA960CD479EE}"/>
              </a:ext>
            </a:extLst>
          </p:cNvPr>
          <p:cNvSpPr txBox="1"/>
          <p:nvPr/>
        </p:nvSpPr>
        <p:spPr>
          <a:xfrm>
            <a:off x="1733549" y="1601271"/>
            <a:ext cx="7572375" cy="923330"/>
          </a:xfrm>
          <a:prstGeom prst="rect">
            <a:avLst/>
          </a:prstGeom>
          <a:noFill/>
        </p:spPr>
        <p:txBody>
          <a:bodyPr wrap="square">
            <a:spAutoFit/>
          </a:bodyPr>
          <a:lstStyle/>
          <a:p>
            <a:r>
              <a:rPr lang="zh-CN" altLang="en-US" dirty="0">
                <a:solidFill>
                  <a:srgbClr val="C00000"/>
                </a:solidFill>
                <a:latin typeface="宋体" panose="02010600030101010101" pitchFamily="2" charset="-122"/>
                <a:ea typeface="宋体" panose="02010600030101010101" pitchFamily="2" charset="-122"/>
              </a:rPr>
              <a:t>   由于亚稳态的随机性，我们无法确保各</a:t>
            </a:r>
            <a:r>
              <a:rPr lang="en-US" altLang="zh-CN" dirty="0">
                <a:solidFill>
                  <a:srgbClr val="C00000"/>
                </a:solidFill>
                <a:latin typeface="宋体" panose="02010600030101010101" pitchFamily="2" charset="-122"/>
                <a:ea typeface="宋体" panose="02010600030101010101" pitchFamily="2" charset="-122"/>
              </a:rPr>
              <a:t>bit</a:t>
            </a:r>
            <a:r>
              <a:rPr lang="zh-CN" altLang="en-US" dirty="0">
                <a:solidFill>
                  <a:srgbClr val="C00000"/>
                </a:solidFill>
                <a:latin typeface="宋体" panose="02010600030101010101" pitchFamily="2" charset="-122"/>
                <a:ea typeface="宋体" panose="02010600030101010101" pitchFamily="2" charset="-122"/>
              </a:rPr>
              <a:t>信号同步器第一拍产生亚稳态的情况一致以及第二拍跨时钟输出有效状态的</a:t>
            </a:r>
            <a:r>
              <a:rPr lang="en-US" altLang="zh-CN" dirty="0">
                <a:solidFill>
                  <a:srgbClr val="C00000"/>
                </a:solidFill>
                <a:latin typeface="宋体" panose="02010600030101010101" pitchFamily="2" charset="-122"/>
                <a:ea typeface="宋体" panose="02010600030101010101" pitchFamily="2" charset="-122"/>
              </a:rPr>
              <a:t>cycle timing</a:t>
            </a:r>
            <a:r>
              <a:rPr lang="zh-CN" altLang="en-US" dirty="0">
                <a:solidFill>
                  <a:srgbClr val="C00000"/>
                </a:solidFill>
                <a:latin typeface="宋体" panose="02010600030101010101" pitchFamily="2" charset="-122"/>
                <a:ea typeface="宋体" panose="02010600030101010101" pitchFamily="2" charset="-122"/>
              </a:rPr>
              <a:t>，这将导致跨时钟输出产生无效状态</a:t>
            </a:r>
            <a:endParaRPr lang="zh-CN" altLang="en-US" dirty="0"/>
          </a:p>
        </p:txBody>
      </p:sp>
      <p:pic>
        <p:nvPicPr>
          <p:cNvPr id="3" name="图片 2">
            <a:extLst>
              <a:ext uri="{FF2B5EF4-FFF2-40B4-BE49-F238E27FC236}">
                <a16:creationId xmlns:a16="http://schemas.microsoft.com/office/drawing/2014/main" id="{9EF026D0-7A1A-4DB8-BB86-33C5308C65C0}"/>
              </a:ext>
            </a:extLst>
          </p:cNvPr>
          <p:cNvPicPr>
            <a:picLocks noChangeAspect="1"/>
          </p:cNvPicPr>
          <p:nvPr/>
        </p:nvPicPr>
        <p:blipFill>
          <a:blip r:embed="rId2"/>
          <a:stretch>
            <a:fillRect/>
          </a:stretch>
        </p:blipFill>
        <p:spPr>
          <a:xfrm>
            <a:off x="2648020" y="2877483"/>
            <a:ext cx="5861385" cy="3591722"/>
          </a:xfrm>
          <a:prstGeom prst="rect">
            <a:avLst/>
          </a:prstGeom>
        </p:spPr>
      </p:pic>
    </p:spTree>
    <p:extLst>
      <p:ext uri="{BB962C8B-B14F-4D97-AF65-F5344CB8AC3E}">
        <p14:creationId xmlns:p14="http://schemas.microsoft.com/office/powerpoint/2010/main" val="243661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5AB720-4781-4630-B1FC-AFFDEED318F7}"/>
              </a:ext>
            </a:extLst>
          </p:cNvPr>
          <p:cNvPicPr>
            <a:picLocks noChangeAspect="1"/>
          </p:cNvPicPr>
          <p:nvPr/>
        </p:nvPicPr>
        <p:blipFill rotWithShape="1">
          <a:blip r:embed="rId2"/>
          <a:srcRect r="23952"/>
          <a:stretch/>
        </p:blipFill>
        <p:spPr>
          <a:xfrm>
            <a:off x="1819275" y="466725"/>
            <a:ext cx="6867525" cy="4876800"/>
          </a:xfrm>
          <a:prstGeom prst="rect">
            <a:avLst/>
          </a:prstGeom>
        </p:spPr>
      </p:pic>
      <p:sp>
        <p:nvSpPr>
          <p:cNvPr id="7" name="文本框 6">
            <a:extLst>
              <a:ext uri="{FF2B5EF4-FFF2-40B4-BE49-F238E27FC236}">
                <a16:creationId xmlns:a16="http://schemas.microsoft.com/office/drawing/2014/main" id="{EFB9EFA6-9CD5-4349-A60D-F886F5BCFE57}"/>
              </a:ext>
            </a:extLst>
          </p:cNvPr>
          <p:cNvSpPr txBox="1"/>
          <p:nvPr/>
        </p:nvSpPr>
        <p:spPr>
          <a:xfrm>
            <a:off x="1323974" y="5610225"/>
            <a:ext cx="8296276" cy="584775"/>
          </a:xfrm>
          <a:prstGeom prst="rect">
            <a:avLst/>
          </a:prstGeom>
          <a:noFill/>
        </p:spPr>
        <p:txBody>
          <a:bodyPr wrap="square">
            <a:spAutoFit/>
          </a:bodyPr>
          <a:lstStyle/>
          <a:p>
            <a:r>
              <a:rPr lang="zh-CN" altLang="en-US" sz="1600" dirty="0">
                <a:latin typeface="宋体" panose="02010600030101010101" pitchFamily="2" charset="-122"/>
                <a:ea typeface="宋体" panose="02010600030101010101" pitchFamily="2" charset="-122"/>
              </a:rPr>
              <a:t>   可以看到原</a:t>
            </a:r>
            <a:r>
              <a:rPr lang="en-US" altLang="zh-CN" sz="1600" dirty="0">
                <a:latin typeface="宋体" panose="02010600030101010101" pitchFamily="2" charset="-122"/>
                <a:ea typeface="宋体" panose="02010600030101010101" pitchFamily="2" charset="-122"/>
              </a:rPr>
              <a:t>data[1:0]</a:t>
            </a:r>
            <a:r>
              <a:rPr lang="zh-CN" altLang="en-US" sz="1600" dirty="0">
                <a:latin typeface="宋体" panose="02010600030101010101" pitchFamily="2" charset="-122"/>
                <a:ea typeface="宋体" panose="02010600030101010101" pitchFamily="2" charset="-122"/>
              </a:rPr>
              <a:t>的状态是</a:t>
            </a:r>
            <a:r>
              <a:rPr lang="en-US" altLang="zh-CN" sz="1600" dirty="0">
                <a:latin typeface="宋体" panose="02010600030101010101" pitchFamily="2" charset="-122"/>
                <a:ea typeface="宋体" panose="02010600030101010101" pitchFamily="2" charset="-122"/>
              </a:rPr>
              <a:t>00—&gt;11—&gt;00,</a:t>
            </a:r>
            <a:r>
              <a:rPr lang="zh-CN" altLang="en-US" sz="1600" dirty="0">
                <a:latin typeface="宋体" panose="02010600030101010101" pitchFamily="2" charset="-122"/>
                <a:ea typeface="宋体" panose="02010600030101010101" pitchFamily="2" charset="-122"/>
              </a:rPr>
              <a:t>同步器输出为</a:t>
            </a:r>
            <a:r>
              <a:rPr lang="en-US" altLang="zh-CN" sz="1600" dirty="0">
                <a:latin typeface="宋体" panose="02010600030101010101" pitchFamily="2" charset="-122"/>
                <a:ea typeface="宋体" panose="02010600030101010101" pitchFamily="2" charset="-122"/>
              </a:rPr>
              <a:t>00 —&gt;</a:t>
            </a:r>
            <a:r>
              <a:rPr lang="en-US" altLang="zh-CN" sz="1600" dirty="0">
                <a:solidFill>
                  <a:srgbClr val="FF0000"/>
                </a:solidFill>
                <a:latin typeface="宋体" panose="02010600030101010101" pitchFamily="2" charset="-122"/>
                <a:ea typeface="宋体" panose="02010600030101010101" pitchFamily="2" charset="-122"/>
              </a:rPr>
              <a:t>01</a:t>
            </a:r>
            <a:r>
              <a:rPr lang="en-US" altLang="zh-CN" sz="1600" dirty="0">
                <a:latin typeface="宋体" panose="02010600030101010101" pitchFamily="2" charset="-122"/>
                <a:ea typeface="宋体" panose="02010600030101010101" pitchFamily="2" charset="-122"/>
              </a:rPr>
              <a:t>—&gt;11 —&gt;00</a:t>
            </a:r>
            <a:r>
              <a:rPr lang="zh-CN" altLang="en-US" sz="1600" dirty="0">
                <a:latin typeface="宋体" panose="02010600030101010101" pitchFamily="2" charset="-122"/>
                <a:ea typeface="宋体" panose="02010600030101010101" pitchFamily="2" charset="-122"/>
              </a:rPr>
              <a:t>，其中</a:t>
            </a:r>
            <a:r>
              <a:rPr lang="en-US" altLang="zh-CN" sz="1600" dirty="0">
                <a:latin typeface="宋体" panose="02010600030101010101" pitchFamily="2" charset="-122"/>
                <a:ea typeface="宋体" panose="02010600030101010101" pitchFamily="2" charset="-122"/>
              </a:rPr>
              <a:t>01</a:t>
            </a:r>
            <a:r>
              <a:rPr lang="zh-CN" altLang="en-US" sz="1600" dirty="0">
                <a:latin typeface="宋体" panose="02010600030101010101" pitchFamily="2" charset="-122"/>
                <a:ea typeface="宋体" panose="02010600030101010101" pitchFamily="2" charset="-122"/>
              </a:rPr>
              <a:t>是两</a:t>
            </a:r>
            <a:r>
              <a:rPr lang="en-US" altLang="zh-CN" sz="1600" dirty="0">
                <a:latin typeface="宋体" panose="02010600030101010101" pitchFamily="2" charset="-122"/>
                <a:ea typeface="宋体" panose="02010600030101010101" pitchFamily="2" charset="-122"/>
              </a:rPr>
              <a:t>bit</a:t>
            </a:r>
            <a:r>
              <a:rPr lang="zh-CN" altLang="en-US" sz="1600" dirty="0">
                <a:latin typeface="宋体" panose="02010600030101010101" pitchFamily="2" charset="-122"/>
                <a:ea typeface="宋体" panose="02010600030101010101" pitchFamily="2" charset="-122"/>
              </a:rPr>
              <a:t>信号传输时间不一样引起的无效状态</a:t>
            </a:r>
          </a:p>
        </p:txBody>
      </p:sp>
    </p:spTree>
    <p:extLst>
      <p:ext uri="{BB962C8B-B14F-4D97-AF65-F5344CB8AC3E}">
        <p14:creationId xmlns:p14="http://schemas.microsoft.com/office/powerpoint/2010/main" val="347368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F40DC-1AF2-4251-8ADC-1DED7897739E}"/>
              </a:ext>
            </a:extLst>
          </p:cNvPr>
          <p:cNvSpPr>
            <a:spLocks noGrp="1"/>
          </p:cNvSpPr>
          <p:nvPr>
            <p:ph type="title"/>
          </p:nvPr>
        </p:nvSpPr>
        <p:spPr>
          <a:xfrm>
            <a:off x="1640156" y="354479"/>
            <a:ext cx="8911687" cy="1280890"/>
          </a:xfrm>
        </p:spPr>
        <p:txBody>
          <a:bodyPr/>
          <a:lstStyle/>
          <a:p>
            <a:r>
              <a:rPr lang="zh-CN" altLang="en-US" dirty="0">
                <a:latin typeface="宋体" panose="02010600030101010101" pitchFamily="2" charset="-122"/>
                <a:ea typeface="宋体" panose="02010600030101010101" pitchFamily="2" charset="-122"/>
              </a:rPr>
              <a:t>异步时钟信号直接传输的问题</a:t>
            </a:r>
          </a:p>
        </p:txBody>
      </p:sp>
      <p:pic>
        <p:nvPicPr>
          <p:cNvPr id="5" name="内容占位符 4">
            <a:extLst>
              <a:ext uri="{FF2B5EF4-FFF2-40B4-BE49-F238E27FC236}">
                <a16:creationId xmlns:a16="http://schemas.microsoft.com/office/drawing/2014/main" id="{1331479C-371A-464A-B29B-03B0C64E860A}"/>
              </a:ext>
            </a:extLst>
          </p:cNvPr>
          <p:cNvPicPr>
            <a:picLocks noGrp="1" noChangeAspect="1"/>
          </p:cNvPicPr>
          <p:nvPr>
            <p:ph idx="1"/>
          </p:nvPr>
        </p:nvPicPr>
        <p:blipFill>
          <a:blip r:embed="rId2"/>
          <a:stretch>
            <a:fillRect/>
          </a:stretch>
        </p:blipFill>
        <p:spPr>
          <a:xfrm>
            <a:off x="1411458" y="1635369"/>
            <a:ext cx="6628571" cy="1609524"/>
          </a:xfrm>
        </p:spPr>
      </p:pic>
      <p:sp>
        <p:nvSpPr>
          <p:cNvPr id="6" name="矩形 5">
            <a:extLst>
              <a:ext uri="{FF2B5EF4-FFF2-40B4-BE49-F238E27FC236}">
                <a16:creationId xmlns:a16="http://schemas.microsoft.com/office/drawing/2014/main" id="{30437D54-B61E-47C9-A242-BFE880F18703}"/>
              </a:ext>
            </a:extLst>
          </p:cNvPr>
          <p:cNvSpPr/>
          <p:nvPr/>
        </p:nvSpPr>
        <p:spPr>
          <a:xfrm>
            <a:off x="3622431" y="1899138"/>
            <a:ext cx="926123" cy="5275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连接符: 曲线 8">
            <a:extLst>
              <a:ext uri="{FF2B5EF4-FFF2-40B4-BE49-F238E27FC236}">
                <a16:creationId xmlns:a16="http://schemas.microsoft.com/office/drawing/2014/main" id="{1A9E9FBD-4027-4D92-A2A5-224996F193E0}"/>
              </a:ext>
            </a:extLst>
          </p:cNvPr>
          <p:cNvCxnSpPr>
            <a:cxnSpLocks/>
          </p:cNvCxnSpPr>
          <p:nvPr/>
        </p:nvCxnSpPr>
        <p:spPr>
          <a:xfrm rot="16200000" flipH="1">
            <a:off x="4332044" y="2295304"/>
            <a:ext cx="837469" cy="4044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4A3D1FC-1CC0-46F2-891A-D31006A11E68}"/>
              </a:ext>
            </a:extLst>
          </p:cNvPr>
          <p:cNvSpPr txBox="1"/>
          <p:nvPr/>
        </p:nvSpPr>
        <p:spPr>
          <a:xfrm>
            <a:off x="5029201" y="2839574"/>
            <a:ext cx="914400" cy="276999"/>
          </a:xfrm>
          <a:prstGeom prst="rect">
            <a:avLst/>
          </a:prstGeom>
          <a:noFill/>
        </p:spPr>
        <p:txBody>
          <a:bodyPr wrap="square" rtlCol="0">
            <a:spAutoFit/>
          </a:bodyPr>
          <a:lstStyle/>
          <a:p>
            <a:r>
              <a:rPr lang="zh-CN" altLang="en-US" sz="1200" b="1" dirty="0">
                <a:solidFill>
                  <a:srgbClr val="FF0000"/>
                </a:solidFill>
                <a:latin typeface="宋体" panose="02010600030101010101" pitchFamily="2" charset="-122"/>
                <a:ea typeface="宋体" panose="02010600030101010101" pitchFamily="2" charset="-122"/>
              </a:rPr>
              <a:t>丢失</a:t>
            </a:r>
          </a:p>
        </p:txBody>
      </p:sp>
      <p:sp>
        <p:nvSpPr>
          <p:cNvPr id="19" name="文本框 18">
            <a:extLst>
              <a:ext uri="{FF2B5EF4-FFF2-40B4-BE49-F238E27FC236}">
                <a16:creationId xmlns:a16="http://schemas.microsoft.com/office/drawing/2014/main" id="{62822CEC-DC81-44EB-9C16-CD9DC26D3E7E}"/>
              </a:ext>
            </a:extLst>
          </p:cNvPr>
          <p:cNvSpPr txBox="1"/>
          <p:nvPr/>
        </p:nvSpPr>
        <p:spPr>
          <a:xfrm>
            <a:off x="8203907" y="2426677"/>
            <a:ext cx="1581859" cy="338554"/>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无法正常采样</a:t>
            </a:r>
          </a:p>
        </p:txBody>
      </p:sp>
    </p:spTree>
    <p:extLst>
      <p:ext uri="{BB962C8B-B14F-4D97-AF65-F5344CB8AC3E}">
        <p14:creationId xmlns:p14="http://schemas.microsoft.com/office/powerpoint/2010/main" val="4097422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3CE32D-4A5C-49F3-AFA0-021395D8D8B3}"/>
              </a:ext>
            </a:extLst>
          </p:cNvPr>
          <p:cNvSpPr>
            <a:spLocks noGrp="1"/>
          </p:cNvSpPr>
          <p:nvPr>
            <p:ph idx="1"/>
          </p:nvPr>
        </p:nvSpPr>
        <p:spPr>
          <a:xfrm>
            <a:off x="1408112" y="1540189"/>
            <a:ext cx="8915400" cy="3777622"/>
          </a:xfrm>
        </p:spPr>
        <p:txBody>
          <a:bodyPr/>
          <a:lstStyle/>
          <a:p>
            <a:pPr marL="0" indent="0">
              <a:buNone/>
            </a:pPr>
            <a:r>
              <a:rPr lang="en-US" altLang="zh-CN" dirty="0"/>
              <a:t> DMUX</a:t>
            </a:r>
            <a:r>
              <a:rPr lang="zh-CN" altLang="en-US" dirty="0"/>
              <a:t>电路</a:t>
            </a:r>
          </a:p>
        </p:txBody>
      </p:sp>
      <p:sp>
        <p:nvSpPr>
          <p:cNvPr id="5" name="文本框 4">
            <a:extLst>
              <a:ext uri="{FF2B5EF4-FFF2-40B4-BE49-F238E27FC236}">
                <a16:creationId xmlns:a16="http://schemas.microsoft.com/office/drawing/2014/main" id="{D59C4E1F-8343-4BD3-B1B7-453B918ACF5C}"/>
              </a:ext>
            </a:extLst>
          </p:cNvPr>
          <p:cNvSpPr txBox="1"/>
          <p:nvPr/>
        </p:nvSpPr>
        <p:spPr>
          <a:xfrm>
            <a:off x="1724025" y="763071"/>
            <a:ext cx="6096000"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多比特同步问题的解决方法</a:t>
            </a:r>
            <a:endParaRPr lang="zh-CN" altLang="en-US" sz="2400" dirty="0"/>
          </a:p>
        </p:txBody>
      </p:sp>
      <p:pic>
        <p:nvPicPr>
          <p:cNvPr id="7" name="图片 6">
            <a:extLst>
              <a:ext uri="{FF2B5EF4-FFF2-40B4-BE49-F238E27FC236}">
                <a16:creationId xmlns:a16="http://schemas.microsoft.com/office/drawing/2014/main" id="{3DBC82A9-3815-4242-8C08-E5CFF20C411B}"/>
              </a:ext>
            </a:extLst>
          </p:cNvPr>
          <p:cNvPicPr>
            <a:picLocks noChangeAspect="1"/>
          </p:cNvPicPr>
          <p:nvPr/>
        </p:nvPicPr>
        <p:blipFill>
          <a:blip r:embed="rId2"/>
          <a:stretch>
            <a:fillRect/>
          </a:stretch>
        </p:blipFill>
        <p:spPr>
          <a:xfrm>
            <a:off x="1514475" y="1922821"/>
            <a:ext cx="7781925" cy="3012358"/>
          </a:xfrm>
          <a:prstGeom prst="rect">
            <a:avLst/>
          </a:prstGeom>
        </p:spPr>
      </p:pic>
      <p:sp>
        <p:nvSpPr>
          <p:cNvPr id="9" name="文本框 8">
            <a:extLst>
              <a:ext uri="{FF2B5EF4-FFF2-40B4-BE49-F238E27FC236}">
                <a16:creationId xmlns:a16="http://schemas.microsoft.com/office/drawing/2014/main" id="{6439C6A7-F50C-4B6A-B642-4B29AA69DCA7}"/>
              </a:ext>
            </a:extLst>
          </p:cNvPr>
          <p:cNvSpPr txBox="1"/>
          <p:nvPr/>
        </p:nvSpPr>
        <p:spPr>
          <a:xfrm>
            <a:off x="1671638" y="5176123"/>
            <a:ext cx="8520112" cy="1231106"/>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DMUX</a:t>
            </a:r>
            <a:r>
              <a:rPr lang="zh-CN" altLang="en-US" sz="1400" dirty="0">
                <a:latin typeface="宋体" panose="02010600030101010101" pitchFamily="2" charset="-122"/>
                <a:ea typeface="宋体" panose="02010600030101010101" pitchFamily="2" charset="-122"/>
              </a:rPr>
              <a:t>电路为多</a:t>
            </a:r>
            <a:r>
              <a:rPr lang="en-US" altLang="zh-CN" sz="1400" dirty="0">
                <a:latin typeface="宋体" panose="02010600030101010101" pitchFamily="2" charset="-122"/>
                <a:ea typeface="宋体" panose="02010600030101010101" pitchFamily="2" charset="-122"/>
              </a:rPr>
              <a:t>bit</a:t>
            </a:r>
            <a:r>
              <a:rPr lang="zh-CN" altLang="en-US" sz="1400" dirty="0">
                <a:latin typeface="宋体" panose="02010600030101010101" pitchFamily="2" charset="-122"/>
                <a:ea typeface="宋体" panose="02010600030101010101" pitchFamily="2" charset="-122"/>
              </a:rPr>
              <a:t>信号配备了</a:t>
            </a:r>
            <a:r>
              <a:rPr lang="en-US" altLang="zh-CN" sz="1400" dirty="0">
                <a:latin typeface="宋体" panose="02010600030101010101" pitchFamily="2" charset="-122"/>
                <a:ea typeface="宋体" panose="02010600030101010101" pitchFamily="2" charset="-122"/>
              </a:rPr>
              <a:t>load</a:t>
            </a:r>
            <a:r>
              <a:rPr lang="zh-CN" altLang="en-US" sz="1400" dirty="0">
                <a:latin typeface="宋体" panose="02010600030101010101" pitchFamily="2" charset="-122"/>
                <a:ea typeface="宋体" panose="02010600030101010101" pitchFamily="2" charset="-122"/>
              </a:rPr>
              <a:t>脉冲信号，来指示异步时钟域安全采样的</a:t>
            </a:r>
            <a:r>
              <a:rPr lang="en-US" altLang="zh-CN" sz="1400" dirty="0">
                <a:latin typeface="宋体" panose="02010600030101010101" pitchFamily="2" charset="-122"/>
                <a:ea typeface="宋体" panose="02010600030101010101" pitchFamily="2" charset="-122"/>
              </a:rPr>
              <a:t>timing</a:t>
            </a:r>
            <a:r>
              <a:rPr lang="zh-CN" altLang="en-US" sz="1400" dirty="0">
                <a:latin typeface="宋体" panose="02010600030101010101" pitchFamily="2" charset="-122"/>
                <a:ea typeface="宋体" panose="02010600030101010101" pitchFamily="2" charset="-122"/>
              </a:rPr>
              <a:t>，当然这里要求</a:t>
            </a:r>
            <a:r>
              <a:rPr lang="en-US" altLang="zh-CN" sz="1400" dirty="0">
                <a:latin typeface="宋体" panose="02010600030101010101" pitchFamily="2" charset="-122"/>
                <a:ea typeface="宋体" panose="02010600030101010101" pitchFamily="2" charset="-122"/>
              </a:rPr>
              <a:t>data[1:0]</a:t>
            </a:r>
            <a:r>
              <a:rPr lang="zh-CN" altLang="en-US" sz="1400" dirty="0">
                <a:latin typeface="宋体" panose="02010600030101010101" pitchFamily="2" charset="-122"/>
                <a:ea typeface="宋体" panose="02010600030101010101" pitchFamily="2" charset="-122"/>
              </a:rPr>
              <a:t>要传输的状态持续很长时间，</a:t>
            </a:r>
            <a:r>
              <a:rPr lang="en-US" altLang="zh-CN" sz="1400" dirty="0">
                <a:latin typeface="宋体" panose="02010600030101010101" pitchFamily="2" charset="-122"/>
                <a:ea typeface="宋体" panose="02010600030101010101" pitchFamily="2" charset="-122"/>
              </a:rPr>
              <a:t>load</a:t>
            </a:r>
            <a:r>
              <a:rPr lang="zh-CN" altLang="en-US" sz="1400" dirty="0">
                <a:latin typeface="宋体" panose="02010600030101010101" pitchFamily="2" charset="-122"/>
                <a:ea typeface="宋体" panose="02010600030101010101" pitchFamily="2" charset="-122"/>
              </a:rPr>
              <a:t>信号通过脉冲同步器跨时钟，由于</a:t>
            </a:r>
            <a:r>
              <a:rPr lang="en-US" altLang="zh-CN" sz="1400" dirty="0">
                <a:latin typeface="宋体" panose="02010600030101010101" pitchFamily="2" charset="-122"/>
                <a:ea typeface="宋体" panose="02010600030101010101" pitchFamily="2" charset="-122"/>
              </a:rPr>
              <a:t>load</a:t>
            </a:r>
            <a:r>
              <a:rPr lang="zh-CN" altLang="en-US" sz="1400" dirty="0">
                <a:latin typeface="宋体" panose="02010600030101010101" pitchFamily="2" charset="-122"/>
                <a:ea typeface="宋体" panose="02010600030101010101" pitchFamily="2" charset="-122"/>
              </a:rPr>
              <a:t>脉冲指示</a:t>
            </a:r>
            <a:r>
              <a:rPr lang="en-US" altLang="zh-CN" sz="1400" dirty="0" err="1">
                <a:latin typeface="宋体" panose="02010600030101010101" pitchFamily="2" charset="-122"/>
                <a:ea typeface="宋体" panose="02010600030101010101" pitchFamily="2" charset="-122"/>
              </a:rPr>
              <a:t>bclk</a:t>
            </a:r>
            <a:r>
              <a:rPr lang="zh-CN" altLang="en-US" sz="1400" dirty="0">
                <a:latin typeface="宋体" panose="02010600030101010101" pitchFamily="2" charset="-122"/>
                <a:ea typeface="宋体" panose="02010600030101010101" pitchFamily="2" charset="-122"/>
              </a:rPr>
              <a:t>采样时</a:t>
            </a:r>
            <a:r>
              <a:rPr lang="en-US" altLang="zh-CN" sz="1400" dirty="0">
                <a:latin typeface="宋体" panose="02010600030101010101" pitchFamily="2" charset="-122"/>
                <a:ea typeface="宋体" panose="02010600030101010101" pitchFamily="2" charset="-122"/>
              </a:rPr>
              <a:t>data[1:0]</a:t>
            </a:r>
            <a:r>
              <a:rPr lang="zh-CN" altLang="en-US" sz="1400" dirty="0">
                <a:latin typeface="宋体" panose="02010600030101010101" pitchFamily="2" charset="-122"/>
                <a:ea typeface="宋体" panose="02010600030101010101" pitchFamily="2" charset="-122"/>
              </a:rPr>
              <a:t>是长电平，直接采样就很安全不会产生亚稳态</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load</a:t>
            </a:r>
            <a:r>
              <a:rPr lang="zh-CN" altLang="en-US" sz="1400" dirty="0">
                <a:latin typeface="宋体" panose="02010600030101010101" pitchFamily="2" charset="-122"/>
                <a:ea typeface="宋体" panose="02010600030101010101" pitchFamily="2" charset="-122"/>
              </a:rPr>
              <a:t>信号的反馈回路是为了提高传输的安全性，若对</a:t>
            </a:r>
            <a:r>
              <a:rPr lang="en-US" altLang="zh-CN" sz="1400" dirty="0">
                <a:latin typeface="宋体" panose="02010600030101010101" pitchFamily="2" charset="-122"/>
                <a:ea typeface="宋体" panose="02010600030101010101" pitchFamily="2" charset="-122"/>
              </a:rPr>
              <a:t>load</a:t>
            </a:r>
            <a:r>
              <a:rPr lang="zh-CN" altLang="en-US" sz="1400" dirty="0">
                <a:latin typeface="宋体" panose="02010600030101010101" pitchFamily="2" charset="-122"/>
                <a:ea typeface="宋体" panose="02010600030101010101" pitchFamily="2" charset="-122"/>
              </a:rPr>
              <a:t>信号传输很有把握，也可以不加反馈</a:t>
            </a:r>
            <a:r>
              <a:rPr lang="en-US" altLang="zh-CN" sz="1400" dirty="0">
                <a:latin typeface="宋体" panose="02010600030101010101" pitchFamily="2" charset="-122"/>
                <a:ea typeface="宋体" panose="02010600030101010101" pitchFamily="2" charset="-122"/>
              </a:rPr>
              <a:t> </a:t>
            </a:r>
            <a:endParaRPr lang="zh-CN" altLang="en-US" sz="1400" dirty="0"/>
          </a:p>
        </p:txBody>
      </p:sp>
    </p:spTree>
    <p:extLst>
      <p:ext uri="{BB962C8B-B14F-4D97-AF65-F5344CB8AC3E}">
        <p14:creationId xmlns:p14="http://schemas.microsoft.com/office/powerpoint/2010/main" val="1249209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00DAAB9-9B9B-41FA-A4EB-159E149FAB36}"/>
              </a:ext>
            </a:extLst>
          </p:cNvPr>
          <p:cNvSpPr txBox="1"/>
          <p:nvPr/>
        </p:nvSpPr>
        <p:spPr>
          <a:xfrm>
            <a:off x="1868488" y="2491859"/>
            <a:ext cx="8278812" cy="1200329"/>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   DMUX</a:t>
            </a:r>
            <a:r>
              <a:rPr lang="zh-CN" altLang="en-US" dirty="0">
                <a:latin typeface="宋体" panose="02010600030101010101" pitchFamily="2" charset="-122"/>
                <a:ea typeface="宋体" panose="02010600030101010101" pitchFamily="2" charset="-122"/>
              </a:rPr>
              <a:t>举例：图像处理</a:t>
            </a:r>
            <a:r>
              <a:rPr lang="en-US" altLang="zh-CN" dirty="0">
                <a:latin typeface="宋体" panose="02010600030101010101" pitchFamily="2" charset="-122"/>
                <a:ea typeface="宋体" panose="02010600030101010101" pitchFamily="2" charset="-122"/>
              </a:rPr>
              <a:t>FPGA</a:t>
            </a:r>
            <a:r>
              <a:rPr lang="zh-CN" altLang="en-US" dirty="0">
                <a:latin typeface="宋体" panose="02010600030101010101" pitchFamily="2" charset="-122"/>
                <a:ea typeface="宋体" panose="02010600030101010101" pitchFamily="2" charset="-122"/>
              </a:rPr>
              <a:t>中前端模块需要为后端组帧模块（与前端异步）传输一个丢包数</a:t>
            </a:r>
            <a:r>
              <a:rPr lang="en-US" altLang="zh-CN" dirty="0" err="1">
                <a:latin typeface="宋体" panose="02010600030101010101" pitchFamily="2" charset="-122"/>
                <a:ea typeface="宋体" panose="02010600030101010101" pitchFamily="2" charset="-122"/>
              </a:rPr>
              <a:t>pkt_loss_error</a:t>
            </a:r>
            <a:r>
              <a:rPr lang="en-US" altLang="zh-CN" dirty="0">
                <a:latin typeface="宋体" panose="02010600030101010101" pitchFamily="2" charset="-122"/>
                <a:ea typeface="宋体" panose="02010600030101010101" pitchFamily="2" charset="-122"/>
              </a:rPr>
              <a:t>[15:0]</a:t>
            </a:r>
            <a:r>
              <a:rPr lang="zh-CN" altLang="en-US" dirty="0">
                <a:latin typeface="宋体" panose="02010600030101010101" pitchFamily="2" charset="-122"/>
                <a:ea typeface="宋体" panose="02010600030101010101" pitchFamily="2" charset="-122"/>
              </a:rPr>
              <a:t>的多</a:t>
            </a:r>
            <a:r>
              <a:rPr lang="en-US" altLang="zh-CN" dirty="0">
                <a:latin typeface="宋体" panose="02010600030101010101" pitchFamily="2" charset="-122"/>
                <a:ea typeface="宋体" panose="02010600030101010101" pitchFamily="2" charset="-122"/>
              </a:rPr>
              <a:t>bit</a:t>
            </a:r>
            <a:r>
              <a:rPr lang="zh-CN" altLang="en-US" dirty="0">
                <a:latin typeface="宋体" panose="02010600030101010101" pitchFamily="2" charset="-122"/>
                <a:ea typeface="宋体" panose="02010600030101010101" pitchFamily="2" charset="-122"/>
              </a:rPr>
              <a:t>配置信号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这个信号在一帧的处理时间几乎不会更新，我们只需借助于前端模块状态机中的某个状态产生</a:t>
            </a:r>
            <a:r>
              <a:rPr lang="en-US" altLang="zh-CN" dirty="0">
                <a:latin typeface="宋体" panose="02010600030101010101" pitchFamily="2" charset="-122"/>
                <a:ea typeface="宋体" panose="02010600030101010101" pitchFamily="2" charset="-122"/>
              </a:rPr>
              <a:t>load</a:t>
            </a:r>
            <a:r>
              <a:rPr lang="zh-CN" altLang="en-US" dirty="0">
                <a:latin typeface="宋体" panose="02010600030101010101" pitchFamily="2" charset="-122"/>
                <a:ea typeface="宋体" panose="02010600030101010101" pitchFamily="2" charset="-122"/>
              </a:rPr>
              <a:t>脉冲就可以将丢包数安全传输给后端</a:t>
            </a:r>
            <a:endParaRPr lang="zh-CN" altLang="en-US" dirty="0"/>
          </a:p>
        </p:txBody>
      </p:sp>
    </p:spTree>
    <p:extLst>
      <p:ext uri="{BB962C8B-B14F-4D97-AF65-F5344CB8AC3E}">
        <p14:creationId xmlns:p14="http://schemas.microsoft.com/office/powerpoint/2010/main" val="2876598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299E1-2245-446B-9E01-BE3025565102}"/>
              </a:ext>
            </a:extLst>
          </p:cNvPr>
          <p:cNvSpPr>
            <a:spLocks noGrp="1"/>
          </p:cNvSpPr>
          <p:nvPr>
            <p:ph type="title"/>
          </p:nvPr>
        </p:nvSpPr>
        <p:spPr>
          <a:xfrm>
            <a:off x="4262889" y="1051514"/>
            <a:ext cx="3103513" cy="1280890"/>
          </a:xfrm>
        </p:spPr>
        <p:txBody>
          <a:bodyPr>
            <a:normAutofit/>
          </a:bodyPr>
          <a:lstStyle/>
          <a:p>
            <a:r>
              <a:rPr lang="zh-CN" altLang="en-US" sz="4200" dirty="0">
                <a:latin typeface="宋体" panose="02010600030101010101" pitchFamily="2" charset="-122"/>
                <a:ea typeface="宋体" panose="02010600030101010101" pitchFamily="2" charset="-122"/>
              </a:rPr>
              <a:t>异步</a:t>
            </a:r>
            <a:r>
              <a:rPr lang="en-US" altLang="zh-CN" sz="4200" dirty="0">
                <a:latin typeface="宋体" panose="02010600030101010101" pitchFamily="2" charset="-122"/>
                <a:ea typeface="宋体" panose="02010600030101010101" pitchFamily="2" charset="-122"/>
              </a:rPr>
              <a:t>FIFO</a:t>
            </a:r>
            <a:endParaRPr lang="zh-CN" altLang="en-US" sz="4200" dirty="0">
              <a:latin typeface="宋体" panose="02010600030101010101" pitchFamily="2" charset="-122"/>
              <a:ea typeface="宋体" panose="02010600030101010101" pitchFamily="2" charset="-122"/>
            </a:endParaRPr>
          </a:p>
        </p:txBody>
      </p:sp>
      <p:sp>
        <p:nvSpPr>
          <p:cNvPr id="5" name="内容占位符 2">
            <a:extLst>
              <a:ext uri="{FF2B5EF4-FFF2-40B4-BE49-F238E27FC236}">
                <a16:creationId xmlns:a16="http://schemas.microsoft.com/office/drawing/2014/main" id="{EA136C9C-FBE7-47F6-988E-858056292EC7}"/>
              </a:ext>
            </a:extLst>
          </p:cNvPr>
          <p:cNvSpPr>
            <a:spLocks noGrp="1"/>
          </p:cNvSpPr>
          <p:nvPr>
            <p:ph idx="1"/>
          </p:nvPr>
        </p:nvSpPr>
        <p:spPr>
          <a:xfrm>
            <a:off x="2271712" y="2184400"/>
            <a:ext cx="8915400" cy="3777622"/>
          </a:xfrm>
        </p:spPr>
        <p:txBody>
          <a:bodyPr/>
          <a:lstStyle/>
          <a:p>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简介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的运作机制</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的结构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格雷码及为什么使用格雷码</a:t>
            </a:r>
            <a:endParaRPr lang="en-US" altLang="zh-CN" sz="18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高级原理</a:t>
            </a:r>
            <a:endParaRPr lang="zh-CN" altLang="en-US" sz="1800"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55015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2315A-664D-48A2-9D30-B33D077311BF}"/>
              </a:ext>
            </a:extLst>
          </p:cNvPr>
          <p:cNvSpPr>
            <a:spLocks noGrp="1"/>
          </p:cNvSpPr>
          <p:nvPr>
            <p:ph type="title"/>
          </p:nvPr>
        </p:nvSpPr>
        <p:spPr>
          <a:xfrm>
            <a:off x="1737140" y="635833"/>
            <a:ext cx="8911687" cy="1280890"/>
          </a:xfrm>
        </p:spPr>
        <p:txBody>
          <a:bodyPr/>
          <a:lstStyle/>
          <a:p>
            <a:pPr algn="ct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简介</a:t>
            </a:r>
          </a:p>
        </p:txBody>
      </p:sp>
      <p:sp>
        <p:nvSpPr>
          <p:cNvPr id="3" name="内容占位符 2">
            <a:extLst>
              <a:ext uri="{FF2B5EF4-FFF2-40B4-BE49-F238E27FC236}">
                <a16:creationId xmlns:a16="http://schemas.microsoft.com/office/drawing/2014/main" id="{E34A20A0-27B8-458B-B87A-41AC8F2F7836}"/>
              </a:ext>
            </a:extLst>
          </p:cNvPr>
          <p:cNvSpPr>
            <a:spLocks noGrp="1"/>
          </p:cNvSpPr>
          <p:nvPr>
            <p:ph idx="1"/>
          </p:nvPr>
        </p:nvSpPr>
        <p:spPr>
          <a:xfrm>
            <a:off x="1737140" y="1916723"/>
            <a:ext cx="8915400" cy="3777622"/>
          </a:xfrm>
        </p:spPr>
        <p:txBody>
          <a:bodyPr/>
          <a:lstStyle/>
          <a:p>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First In First Out</a:t>
            </a:r>
            <a:r>
              <a:rPr lang="zh-CN" altLang="en-US" dirty="0">
                <a:latin typeface="宋体" panose="02010600030101010101" pitchFamily="2" charset="-122"/>
                <a:ea typeface="宋体" panose="02010600030101010101" pitchFamily="2" charset="-122"/>
              </a:rPr>
              <a:t>）表示先入先出是一种数据缓冲器，</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有一个写端口和一个读端口，使用时无需控制地址来读写数据，使用方便</a:t>
            </a:r>
            <a:endParaRPr lang="en-US" altLang="zh-CN" dirty="0">
              <a:latin typeface="宋体" panose="02010600030101010101" pitchFamily="2" charset="-122"/>
              <a:ea typeface="宋体" panose="02010600030101010101" pitchFamily="2" charset="-122"/>
            </a:endParaRPr>
          </a:p>
          <a:p>
            <a:endParaRPr lang="en-US" altLang="zh-CN" dirty="0"/>
          </a:p>
        </p:txBody>
      </p:sp>
      <p:pic>
        <p:nvPicPr>
          <p:cNvPr id="5" name="图片 4">
            <a:extLst>
              <a:ext uri="{FF2B5EF4-FFF2-40B4-BE49-F238E27FC236}">
                <a16:creationId xmlns:a16="http://schemas.microsoft.com/office/drawing/2014/main" id="{D7E1979D-FAFD-4220-86B5-47A319EB8743}"/>
              </a:ext>
            </a:extLst>
          </p:cNvPr>
          <p:cNvPicPr>
            <a:picLocks noChangeAspect="1"/>
          </p:cNvPicPr>
          <p:nvPr/>
        </p:nvPicPr>
        <p:blipFill>
          <a:blip r:embed="rId2"/>
          <a:stretch>
            <a:fillRect/>
          </a:stretch>
        </p:blipFill>
        <p:spPr>
          <a:xfrm>
            <a:off x="1737140" y="3470694"/>
            <a:ext cx="8067675" cy="1314450"/>
          </a:xfrm>
          <a:prstGeom prst="rect">
            <a:avLst/>
          </a:prstGeom>
        </p:spPr>
      </p:pic>
    </p:spTree>
    <p:extLst>
      <p:ext uri="{BB962C8B-B14F-4D97-AF65-F5344CB8AC3E}">
        <p14:creationId xmlns:p14="http://schemas.microsoft.com/office/powerpoint/2010/main" val="1216177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7285DD-D2DF-40D4-951C-91BC40B650AC}"/>
              </a:ext>
            </a:extLst>
          </p:cNvPr>
          <p:cNvSpPr>
            <a:spLocks noGrp="1"/>
          </p:cNvSpPr>
          <p:nvPr>
            <p:ph idx="1"/>
          </p:nvPr>
        </p:nvSpPr>
        <p:spPr>
          <a:xfrm>
            <a:off x="1756873" y="1676400"/>
            <a:ext cx="8915400" cy="3777622"/>
          </a:xfrm>
        </p:spPr>
        <p:txBody>
          <a:bodyPr/>
          <a:lstStyle/>
          <a:p>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在设计中主要用于解决不同时钟域之间的数据传输、在低速业务与高速业务之间进行数据缓冲、对输入数据收集到一定程度再进行处理的应用场合</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同步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是指</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的写端口和读端口都接在同一时钟域下，异步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则是读、写端口接在不同时钟域下；相比于同步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内部需要在异步时钟域下传递读、写指针，所以设计复杂度要高一些，而且异步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的深度的取值会受到设计的限制，同步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的深度在设计时则没有限制</a:t>
            </a:r>
          </a:p>
          <a:p>
            <a:endParaRPr lang="zh-CN" altLang="en-US" dirty="0"/>
          </a:p>
        </p:txBody>
      </p:sp>
    </p:spTree>
    <p:extLst>
      <p:ext uri="{BB962C8B-B14F-4D97-AF65-F5344CB8AC3E}">
        <p14:creationId xmlns:p14="http://schemas.microsoft.com/office/powerpoint/2010/main" val="2816592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60703-689A-43C1-BF7F-BB08661BCD32}"/>
              </a:ext>
            </a:extLst>
          </p:cNvPr>
          <p:cNvSpPr>
            <a:spLocks noGrp="1"/>
          </p:cNvSpPr>
          <p:nvPr>
            <p:ph type="title"/>
          </p:nvPr>
        </p:nvSpPr>
        <p:spPr>
          <a:xfrm>
            <a:off x="1640156" y="495156"/>
            <a:ext cx="8911687" cy="1280890"/>
          </a:xfrm>
        </p:spPr>
        <p:txBody>
          <a:bodyPr/>
          <a:lstStyle/>
          <a:p>
            <a:pPr algn="ct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的运作机制</a:t>
            </a:r>
          </a:p>
        </p:txBody>
      </p:sp>
      <p:sp>
        <p:nvSpPr>
          <p:cNvPr id="3" name="内容占位符 2">
            <a:extLst>
              <a:ext uri="{FF2B5EF4-FFF2-40B4-BE49-F238E27FC236}">
                <a16:creationId xmlns:a16="http://schemas.microsoft.com/office/drawing/2014/main" id="{5BE8251D-B33F-41AA-80B4-F7B4A89C54E8}"/>
              </a:ext>
            </a:extLst>
          </p:cNvPr>
          <p:cNvSpPr>
            <a:spLocks noGrp="1"/>
          </p:cNvSpPr>
          <p:nvPr>
            <p:ph idx="1"/>
          </p:nvPr>
        </p:nvSpPr>
        <p:spPr>
          <a:xfrm>
            <a:off x="1428627" y="1540189"/>
            <a:ext cx="8915400" cy="3777622"/>
          </a:xfrm>
        </p:spPr>
        <p:txBody>
          <a:bodyPr/>
          <a:lstStyle/>
          <a:p>
            <a:pPr marL="0" indent="0">
              <a:buNone/>
            </a:pPr>
            <a:r>
              <a:rPr lang="en-US" altLang="zh-CN" dirty="0"/>
              <a:t>  </a:t>
            </a:r>
            <a:r>
              <a:rPr lang="en-US" altLang="zh-CN" dirty="0">
                <a:latin typeface="宋体" panose="02010600030101010101" pitchFamily="2" charset="-122"/>
                <a:ea typeface="宋体" panose="02010600030101010101" pitchFamily="2" charset="-122"/>
              </a:rPr>
              <a:t>   FIFO</a:t>
            </a:r>
            <a:r>
              <a:rPr lang="zh-CN" altLang="en-US" dirty="0">
                <a:latin typeface="宋体" panose="02010600030101010101" pitchFamily="2" charset="-122"/>
                <a:ea typeface="宋体" panose="02010600030101010101" pitchFamily="2" charset="-122"/>
              </a:rPr>
              <a:t>本质是一个双口</a:t>
            </a:r>
            <a:r>
              <a:rPr lang="en-US" altLang="zh-CN" dirty="0">
                <a:latin typeface="宋体" panose="02010600030101010101" pitchFamily="2" charset="-122"/>
                <a:ea typeface="宋体" panose="02010600030101010101" pitchFamily="2" charset="-122"/>
              </a:rPr>
              <a:t>RAM</a:t>
            </a:r>
            <a:r>
              <a:rPr lang="zh-CN" altLang="en-US" dirty="0">
                <a:latin typeface="宋体" panose="02010600030101010101" pitchFamily="2" charset="-122"/>
                <a:ea typeface="宋体" panose="02010600030101010101" pitchFamily="2" charset="-122"/>
              </a:rPr>
              <a:t>，在内部读、写指针逻辑的控制下被封装成为了无地址映射的存储元件</a:t>
            </a:r>
          </a:p>
        </p:txBody>
      </p:sp>
      <p:pic>
        <p:nvPicPr>
          <p:cNvPr id="5" name="图片 4">
            <a:extLst>
              <a:ext uri="{FF2B5EF4-FFF2-40B4-BE49-F238E27FC236}">
                <a16:creationId xmlns:a16="http://schemas.microsoft.com/office/drawing/2014/main" id="{39E053C1-84EB-4E9E-B63E-5A34340A1885}"/>
              </a:ext>
            </a:extLst>
          </p:cNvPr>
          <p:cNvPicPr>
            <a:picLocks noChangeAspect="1"/>
          </p:cNvPicPr>
          <p:nvPr/>
        </p:nvPicPr>
        <p:blipFill>
          <a:blip r:embed="rId2"/>
          <a:stretch>
            <a:fillRect/>
          </a:stretch>
        </p:blipFill>
        <p:spPr>
          <a:xfrm>
            <a:off x="961902" y="2495550"/>
            <a:ext cx="10051954" cy="3867294"/>
          </a:xfrm>
          <a:prstGeom prst="rect">
            <a:avLst/>
          </a:prstGeom>
        </p:spPr>
      </p:pic>
    </p:spTree>
    <p:extLst>
      <p:ext uri="{BB962C8B-B14F-4D97-AF65-F5344CB8AC3E}">
        <p14:creationId xmlns:p14="http://schemas.microsoft.com/office/powerpoint/2010/main" val="774029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18DF798-9A28-42BC-8816-E1C5B85F98BC}"/>
              </a:ext>
            </a:extLst>
          </p:cNvPr>
          <p:cNvPicPr>
            <a:picLocks noChangeAspect="1"/>
          </p:cNvPicPr>
          <p:nvPr/>
        </p:nvPicPr>
        <p:blipFill>
          <a:blip r:embed="rId2"/>
          <a:stretch>
            <a:fillRect/>
          </a:stretch>
        </p:blipFill>
        <p:spPr>
          <a:xfrm>
            <a:off x="928064" y="380967"/>
            <a:ext cx="4572000" cy="2905125"/>
          </a:xfrm>
          <a:prstGeom prst="rect">
            <a:avLst/>
          </a:prstGeom>
        </p:spPr>
      </p:pic>
      <p:sp>
        <p:nvSpPr>
          <p:cNvPr id="7" name="文本框 6">
            <a:extLst>
              <a:ext uri="{FF2B5EF4-FFF2-40B4-BE49-F238E27FC236}">
                <a16:creationId xmlns:a16="http://schemas.microsoft.com/office/drawing/2014/main" id="{7262E006-3945-4E45-91DC-4143AEE58CB5}"/>
              </a:ext>
            </a:extLst>
          </p:cNvPr>
          <p:cNvSpPr txBox="1"/>
          <p:nvPr/>
        </p:nvSpPr>
        <p:spPr>
          <a:xfrm>
            <a:off x="5748106" y="1523924"/>
            <a:ext cx="6098102" cy="1015663"/>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由于存储空间有限，当写指针因填充数据绕了地址空间一圈追上写指针时，此时</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存储空间状态为满，继续写入数据会导致还没来得及读出的数据被覆盖，因此只能丢弃，这种情况称为</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上溢（</a:t>
            </a:r>
            <a:r>
              <a:rPr lang="en-US" altLang="zh-CN" sz="1400" dirty="0">
                <a:latin typeface="宋体" panose="02010600030101010101" pitchFamily="2" charset="-122"/>
                <a:ea typeface="宋体" panose="02010600030101010101" pitchFamily="2" charset="-122"/>
              </a:rPr>
              <a:t>overflow</a:t>
            </a:r>
            <a:r>
              <a:rPr lang="zh-CN" altLang="en-US" sz="1400" dirty="0">
                <a:latin typeface="宋体" panose="02010600030101010101" pitchFamily="2" charset="-122"/>
                <a:ea typeface="宋体" panose="02010600030101010101" pitchFamily="2" charset="-122"/>
              </a:rPr>
              <a:t>），为了提醒写入端是否能继续写入数据，</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需要生成满状态指示信号</a:t>
            </a:r>
            <a:r>
              <a:rPr lang="en-US" altLang="zh-CN" sz="1400" dirty="0">
                <a:latin typeface="宋体" panose="02010600030101010101" pitchFamily="2" charset="-122"/>
                <a:ea typeface="宋体" panose="02010600030101010101" pitchFamily="2" charset="-122"/>
              </a:rPr>
              <a:t>full</a:t>
            </a:r>
            <a:endParaRPr lang="zh-CN" altLang="en-US" dirty="0"/>
          </a:p>
        </p:txBody>
      </p:sp>
      <p:pic>
        <p:nvPicPr>
          <p:cNvPr id="9" name="图片 8">
            <a:extLst>
              <a:ext uri="{FF2B5EF4-FFF2-40B4-BE49-F238E27FC236}">
                <a16:creationId xmlns:a16="http://schemas.microsoft.com/office/drawing/2014/main" id="{6B360BFF-734F-46C9-AEF3-9F0C0C8CC7BB}"/>
              </a:ext>
            </a:extLst>
          </p:cNvPr>
          <p:cNvPicPr>
            <a:picLocks noChangeAspect="1"/>
          </p:cNvPicPr>
          <p:nvPr/>
        </p:nvPicPr>
        <p:blipFill>
          <a:blip r:embed="rId3"/>
          <a:stretch>
            <a:fillRect/>
          </a:stretch>
        </p:blipFill>
        <p:spPr>
          <a:xfrm>
            <a:off x="1035005" y="3571909"/>
            <a:ext cx="4648200" cy="2905125"/>
          </a:xfrm>
          <a:prstGeom prst="rect">
            <a:avLst/>
          </a:prstGeom>
        </p:spPr>
      </p:pic>
      <p:sp>
        <p:nvSpPr>
          <p:cNvPr id="11" name="文本框 10">
            <a:extLst>
              <a:ext uri="{FF2B5EF4-FFF2-40B4-BE49-F238E27FC236}">
                <a16:creationId xmlns:a16="http://schemas.microsoft.com/office/drawing/2014/main" id="{3F2BAE65-F9FD-460C-A852-CA22CA9610FA}"/>
              </a:ext>
            </a:extLst>
          </p:cNvPr>
          <p:cNvSpPr txBox="1"/>
          <p:nvPr/>
        </p:nvSpPr>
        <p:spPr>
          <a:xfrm>
            <a:off x="5683205" y="4318414"/>
            <a:ext cx="6395544" cy="95410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   另一方面，若数据不断读出，读指针首次追上写指针时，代表</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中所有的有效数据均被读出，此时</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状态为空。继续读出数据意味着会将之前读过的数据再次读出，属于读出无效数据，这种情况称为</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下溢（</a:t>
            </a:r>
            <a:r>
              <a:rPr lang="en-US" altLang="zh-CN" sz="1400" dirty="0">
                <a:latin typeface="宋体" panose="02010600030101010101" pitchFamily="2" charset="-122"/>
                <a:ea typeface="宋体" panose="02010600030101010101" pitchFamily="2" charset="-122"/>
              </a:rPr>
              <a:t>underflow</a:t>
            </a:r>
            <a:r>
              <a:rPr lang="zh-CN" altLang="en-US" sz="1400" dirty="0">
                <a:latin typeface="宋体" panose="02010600030101010101" pitchFamily="2" charset="-122"/>
                <a:ea typeface="宋体" panose="02010600030101010101" pitchFamily="2" charset="-122"/>
              </a:rPr>
              <a:t>），为了提醒读出端是否能继续读出数据，</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需要生成空状态提示信号</a:t>
            </a:r>
            <a:r>
              <a:rPr lang="en-US" altLang="zh-CN" sz="1400" dirty="0">
                <a:latin typeface="宋体" panose="02010600030101010101" pitchFamily="2" charset="-122"/>
                <a:ea typeface="宋体" panose="02010600030101010101" pitchFamily="2" charset="-122"/>
              </a:rPr>
              <a:t>empty</a:t>
            </a:r>
            <a:endParaRPr lang="zh-CN" altLang="en-US" sz="1400" dirty="0"/>
          </a:p>
        </p:txBody>
      </p:sp>
    </p:spTree>
    <p:extLst>
      <p:ext uri="{BB962C8B-B14F-4D97-AF65-F5344CB8AC3E}">
        <p14:creationId xmlns:p14="http://schemas.microsoft.com/office/powerpoint/2010/main" val="44242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0916-E542-49C7-8C48-E1051550C921}"/>
              </a:ext>
            </a:extLst>
          </p:cNvPr>
          <p:cNvSpPr>
            <a:spLocks noGrp="1"/>
          </p:cNvSpPr>
          <p:nvPr>
            <p:ph type="title"/>
          </p:nvPr>
        </p:nvSpPr>
        <p:spPr>
          <a:xfrm>
            <a:off x="1754200" y="781765"/>
            <a:ext cx="8911687" cy="750644"/>
          </a:xfrm>
        </p:spPr>
        <p:txBody>
          <a:bodyPr>
            <a:normAutofit/>
          </a:bodyPr>
          <a:lstStyle/>
          <a:p>
            <a:r>
              <a:rPr lang="en-US" altLang="zh-CN" sz="2000" dirty="0">
                <a:latin typeface="宋体" panose="02010600030101010101" pitchFamily="2" charset="-122"/>
                <a:ea typeface="宋体" panose="02010600030101010101" pitchFamily="2" charset="-122"/>
              </a:rPr>
              <a:t>FIFO</a:t>
            </a:r>
            <a:r>
              <a:rPr lang="zh-CN" altLang="en-US" sz="2000" dirty="0">
                <a:latin typeface="宋体" panose="02010600030101010101" pitchFamily="2" charset="-122"/>
                <a:ea typeface="宋体" panose="02010600030101010101" pitchFamily="2" charset="-122"/>
              </a:rPr>
              <a:t>空满状态的判断</a:t>
            </a:r>
          </a:p>
        </p:txBody>
      </p:sp>
      <p:pic>
        <p:nvPicPr>
          <p:cNvPr id="4" name="图片 3">
            <a:extLst>
              <a:ext uri="{FF2B5EF4-FFF2-40B4-BE49-F238E27FC236}">
                <a16:creationId xmlns:a16="http://schemas.microsoft.com/office/drawing/2014/main" id="{2C9DE963-C2F8-4880-94F6-B2BF082F9125}"/>
              </a:ext>
            </a:extLst>
          </p:cNvPr>
          <p:cNvPicPr>
            <a:picLocks noChangeAspect="1"/>
          </p:cNvPicPr>
          <p:nvPr/>
        </p:nvPicPr>
        <p:blipFill>
          <a:blip r:embed="rId2"/>
          <a:stretch>
            <a:fillRect/>
          </a:stretch>
        </p:blipFill>
        <p:spPr>
          <a:xfrm>
            <a:off x="1054188" y="1900763"/>
            <a:ext cx="4572000" cy="2905125"/>
          </a:xfrm>
          <a:prstGeom prst="rect">
            <a:avLst/>
          </a:prstGeom>
        </p:spPr>
      </p:pic>
      <p:pic>
        <p:nvPicPr>
          <p:cNvPr id="5" name="图片 4">
            <a:extLst>
              <a:ext uri="{FF2B5EF4-FFF2-40B4-BE49-F238E27FC236}">
                <a16:creationId xmlns:a16="http://schemas.microsoft.com/office/drawing/2014/main" id="{87290ABB-6B0F-49D0-A4B0-CC3B1D02A426}"/>
              </a:ext>
            </a:extLst>
          </p:cNvPr>
          <p:cNvPicPr>
            <a:picLocks noChangeAspect="1"/>
          </p:cNvPicPr>
          <p:nvPr/>
        </p:nvPicPr>
        <p:blipFill>
          <a:blip r:embed="rId3"/>
          <a:stretch>
            <a:fillRect/>
          </a:stretch>
        </p:blipFill>
        <p:spPr>
          <a:xfrm>
            <a:off x="6874553" y="1900763"/>
            <a:ext cx="4648200" cy="2905125"/>
          </a:xfrm>
          <a:prstGeom prst="rect">
            <a:avLst/>
          </a:prstGeom>
        </p:spPr>
      </p:pic>
      <p:sp>
        <p:nvSpPr>
          <p:cNvPr id="7" name="文本框 6">
            <a:extLst>
              <a:ext uri="{FF2B5EF4-FFF2-40B4-BE49-F238E27FC236}">
                <a16:creationId xmlns:a16="http://schemas.microsoft.com/office/drawing/2014/main" id="{97E56E51-1491-4265-8E16-56B8208EF30D}"/>
              </a:ext>
            </a:extLst>
          </p:cNvPr>
          <p:cNvSpPr txBox="1"/>
          <p:nvPr/>
        </p:nvSpPr>
        <p:spPr>
          <a:xfrm>
            <a:off x="908117" y="4188687"/>
            <a:ext cx="1692165" cy="523220"/>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ADDR</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3’b010</a:t>
            </a:r>
          </a:p>
          <a:p>
            <a:r>
              <a:rPr lang="en-US" altLang="zh-CN" sz="1400" dirty="0" err="1">
                <a:solidFill>
                  <a:srgbClr val="FF0000"/>
                </a:solidFill>
                <a:latin typeface="宋体" panose="02010600030101010101" pitchFamily="2" charset="-122"/>
                <a:ea typeface="宋体" panose="02010600030101010101" pitchFamily="2" charset="-122"/>
              </a:rPr>
              <a:t>wrap_flag</a:t>
            </a:r>
            <a:r>
              <a:rPr lang="zh-CN" altLang="en-US" sz="1400" dirty="0">
                <a:solidFill>
                  <a:srgbClr val="FF0000"/>
                </a:solidFill>
                <a:latin typeface="宋体" panose="02010600030101010101" pitchFamily="2" charset="-122"/>
                <a:ea typeface="宋体" panose="02010600030101010101" pitchFamily="2" charset="-122"/>
              </a:rPr>
              <a:t>：</a:t>
            </a:r>
            <a:r>
              <a:rPr lang="en-US" altLang="zh-CN" sz="1400" dirty="0">
                <a:solidFill>
                  <a:srgbClr val="FF0000"/>
                </a:solidFill>
                <a:latin typeface="宋体" panose="02010600030101010101" pitchFamily="2" charset="-122"/>
                <a:ea typeface="宋体" panose="02010600030101010101" pitchFamily="2" charset="-122"/>
              </a:rPr>
              <a:t>1’b1</a:t>
            </a:r>
            <a:endParaRPr lang="zh-CN" altLang="en-US" sz="1400" dirty="0">
              <a:solidFill>
                <a:srgbClr val="FF0000"/>
              </a:solidFill>
            </a:endParaRPr>
          </a:p>
        </p:txBody>
      </p:sp>
      <p:sp>
        <p:nvSpPr>
          <p:cNvPr id="8" name="文本框 7">
            <a:extLst>
              <a:ext uri="{FF2B5EF4-FFF2-40B4-BE49-F238E27FC236}">
                <a16:creationId xmlns:a16="http://schemas.microsoft.com/office/drawing/2014/main" id="{5E9B269D-89AD-4AA6-A3A7-0ABEDE897A47}"/>
              </a:ext>
            </a:extLst>
          </p:cNvPr>
          <p:cNvSpPr txBox="1"/>
          <p:nvPr/>
        </p:nvSpPr>
        <p:spPr>
          <a:xfrm>
            <a:off x="4333439" y="4188687"/>
            <a:ext cx="1692165" cy="523220"/>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ADDR</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3’b010</a:t>
            </a:r>
          </a:p>
          <a:p>
            <a:r>
              <a:rPr lang="en-US" altLang="zh-CN" sz="1400" dirty="0" err="1">
                <a:solidFill>
                  <a:srgbClr val="FF0000"/>
                </a:solidFill>
                <a:latin typeface="宋体" panose="02010600030101010101" pitchFamily="2" charset="-122"/>
                <a:ea typeface="宋体" panose="02010600030101010101" pitchFamily="2" charset="-122"/>
              </a:rPr>
              <a:t>wrap_flag</a:t>
            </a:r>
            <a:r>
              <a:rPr lang="zh-CN" altLang="en-US" sz="1400" dirty="0">
                <a:solidFill>
                  <a:srgbClr val="FF0000"/>
                </a:solidFill>
                <a:latin typeface="宋体" panose="02010600030101010101" pitchFamily="2" charset="-122"/>
                <a:ea typeface="宋体" panose="02010600030101010101" pitchFamily="2" charset="-122"/>
              </a:rPr>
              <a:t>：</a:t>
            </a:r>
            <a:r>
              <a:rPr lang="en-US" altLang="zh-CN" sz="1400" dirty="0">
                <a:solidFill>
                  <a:srgbClr val="FF0000"/>
                </a:solidFill>
                <a:latin typeface="宋体" panose="02010600030101010101" pitchFamily="2" charset="-122"/>
                <a:ea typeface="宋体" panose="02010600030101010101" pitchFamily="2" charset="-122"/>
              </a:rPr>
              <a:t>1’b0</a:t>
            </a:r>
            <a:endParaRPr lang="zh-CN" altLang="en-US" sz="1400" dirty="0">
              <a:solidFill>
                <a:srgbClr val="FF0000"/>
              </a:solidFill>
            </a:endParaRPr>
          </a:p>
        </p:txBody>
      </p:sp>
      <p:sp>
        <p:nvSpPr>
          <p:cNvPr id="9" name="文本框 8">
            <a:extLst>
              <a:ext uri="{FF2B5EF4-FFF2-40B4-BE49-F238E27FC236}">
                <a16:creationId xmlns:a16="http://schemas.microsoft.com/office/drawing/2014/main" id="{24FFD257-C4C9-41EE-ADF9-877ADCA7990C}"/>
              </a:ext>
            </a:extLst>
          </p:cNvPr>
          <p:cNvSpPr txBox="1"/>
          <p:nvPr/>
        </p:nvSpPr>
        <p:spPr>
          <a:xfrm>
            <a:off x="6655174" y="4188687"/>
            <a:ext cx="1692165" cy="523220"/>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ADDR</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3’b010</a:t>
            </a:r>
          </a:p>
          <a:p>
            <a:r>
              <a:rPr lang="en-US" altLang="zh-CN" sz="1400" dirty="0" err="1">
                <a:solidFill>
                  <a:srgbClr val="FF0000"/>
                </a:solidFill>
                <a:latin typeface="宋体" panose="02010600030101010101" pitchFamily="2" charset="-122"/>
                <a:ea typeface="宋体" panose="02010600030101010101" pitchFamily="2" charset="-122"/>
              </a:rPr>
              <a:t>wrap_flag</a:t>
            </a:r>
            <a:r>
              <a:rPr lang="zh-CN" altLang="en-US" sz="1400" dirty="0">
                <a:solidFill>
                  <a:srgbClr val="FF0000"/>
                </a:solidFill>
                <a:latin typeface="宋体" panose="02010600030101010101" pitchFamily="2" charset="-122"/>
                <a:ea typeface="宋体" panose="02010600030101010101" pitchFamily="2" charset="-122"/>
              </a:rPr>
              <a:t>：</a:t>
            </a:r>
            <a:r>
              <a:rPr lang="en-US" altLang="zh-CN" sz="1400" dirty="0">
                <a:solidFill>
                  <a:srgbClr val="FF0000"/>
                </a:solidFill>
                <a:latin typeface="宋体" panose="02010600030101010101" pitchFamily="2" charset="-122"/>
                <a:ea typeface="宋体" panose="02010600030101010101" pitchFamily="2" charset="-122"/>
              </a:rPr>
              <a:t>1’b1</a:t>
            </a:r>
            <a:endParaRPr lang="zh-CN" altLang="en-US" sz="1400" dirty="0">
              <a:solidFill>
                <a:srgbClr val="FF0000"/>
              </a:solidFill>
            </a:endParaRPr>
          </a:p>
        </p:txBody>
      </p:sp>
      <p:sp>
        <p:nvSpPr>
          <p:cNvPr id="10" name="文本框 9">
            <a:extLst>
              <a:ext uri="{FF2B5EF4-FFF2-40B4-BE49-F238E27FC236}">
                <a16:creationId xmlns:a16="http://schemas.microsoft.com/office/drawing/2014/main" id="{5FA2DC92-921A-427C-AB62-5C4808303855}"/>
              </a:ext>
            </a:extLst>
          </p:cNvPr>
          <p:cNvSpPr txBox="1"/>
          <p:nvPr/>
        </p:nvSpPr>
        <p:spPr>
          <a:xfrm>
            <a:off x="10156169" y="4188687"/>
            <a:ext cx="1692165" cy="523220"/>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ADDR</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3’b010</a:t>
            </a:r>
          </a:p>
          <a:p>
            <a:r>
              <a:rPr lang="en-US" altLang="zh-CN" sz="1400" dirty="0" err="1">
                <a:solidFill>
                  <a:srgbClr val="FF0000"/>
                </a:solidFill>
                <a:latin typeface="宋体" panose="02010600030101010101" pitchFamily="2" charset="-122"/>
                <a:ea typeface="宋体" panose="02010600030101010101" pitchFamily="2" charset="-122"/>
              </a:rPr>
              <a:t>wrap_flag</a:t>
            </a:r>
            <a:r>
              <a:rPr lang="zh-CN" altLang="en-US" sz="1400" dirty="0">
                <a:solidFill>
                  <a:srgbClr val="FF0000"/>
                </a:solidFill>
                <a:latin typeface="宋体" panose="02010600030101010101" pitchFamily="2" charset="-122"/>
                <a:ea typeface="宋体" panose="02010600030101010101" pitchFamily="2" charset="-122"/>
              </a:rPr>
              <a:t>：</a:t>
            </a:r>
            <a:r>
              <a:rPr lang="en-US" altLang="zh-CN" sz="1400" dirty="0">
                <a:solidFill>
                  <a:srgbClr val="FF0000"/>
                </a:solidFill>
                <a:latin typeface="宋体" panose="02010600030101010101" pitchFamily="2" charset="-122"/>
                <a:ea typeface="宋体" panose="02010600030101010101" pitchFamily="2" charset="-122"/>
              </a:rPr>
              <a:t>1’b1</a:t>
            </a:r>
            <a:endParaRPr lang="zh-CN" altLang="en-US" sz="1400" dirty="0">
              <a:solidFill>
                <a:srgbClr val="FF0000"/>
              </a:solidFill>
            </a:endParaRPr>
          </a:p>
        </p:txBody>
      </p:sp>
      <p:sp>
        <p:nvSpPr>
          <p:cNvPr id="12" name="文本框 11">
            <a:extLst>
              <a:ext uri="{FF2B5EF4-FFF2-40B4-BE49-F238E27FC236}">
                <a16:creationId xmlns:a16="http://schemas.microsoft.com/office/drawing/2014/main" id="{463FBDEC-9561-45C5-9833-95E18FE8C49F}"/>
              </a:ext>
            </a:extLst>
          </p:cNvPr>
          <p:cNvSpPr txBox="1"/>
          <p:nvPr/>
        </p:nvSpPr>
        <p:spPr>
          <a:xfrm>
            <a:off x="1453579" y="5174242"/>
            <a:ext cx="8115027" cy="1384995"/>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   为了区分空、满状态，读、写指针会在物理地址上多出</a:t>
            </a:r>
            <a:r>
              <a:rPr lang="en-US" altLang="zh-CN" sz="1400" dirty="0">
                <a:latin typeface="宋体" panose="02010600030101010101" pitchFamily="2" charset="-122"/>
                <a:ea typeface="宋体" panose="02010600030101010101" pitchFamily="2" charset="-122"/>
              </a:rPr>
              <a:t>1bit</a:t>
            </a:r>
            <a:r>
              <a:rPr lang="zh-CN" altLang="en-US" sz="1400" dirty="0">
                <a:latin typeface="宋体" panose="02010600030101010101" pitchFamily="2" charset="-122"/>
                <a:ea typeface="宋体" panose="02010600030101010101" pitchFamily="2" charset="-122"/>
              </a:rPr>
              <a:t>的回读标识</a:t>
            </a:r>
            <a:r>
              <a:rPr lang="en-US" altLang="zh-CN" sz="1400" dirty="0" err="1">
                <a:latin typeface="宋体" panose="02010600030101010101" pitchFamily="2" charset="-122"/>
                <a:ea typeface="宋体" panose="02010600030101010101" pitchFamily="2" charset="-122"/>
              </a:rPr>
              <a:t>wrap_flag</a:t>
            </a:r>
            <a:r>
              <a:rPr lang="zh-CN" altLang="en-US" sz="1400" dirty="0">
                <a:latin typeface="宋体" panose="02010600030101010101" pitchFamily="2" charset="-122"/>
                <a:ea typeface="宋体" panose="02010600030101010101" pitchFamily="2" charset="-122"/>
              </a:rPr>
              <a:t>用来区分</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每当指针从地址最大值回写到最小时，</a:t>
            </a:r>
            <a:r>
              <a:rPr lang="en-US" altLang="zh-CN" sz="1400" dirty="0" err="1">
                <a:latin typeface="宋体" panose="02010600030101010101" pitchFamily="2" charset="-122"/>
                <a:ea typeface="宋体" panose="02010600030101010101" pitchFamily="2" charset="-122"/>
              </a:rPr>
              <a:t>wrap_flag</a:t>
            </a:r>
            <a:r>
              <a:rPr lang="zh-CN" altLang="en-US" sz="1400" dirty="0">
                <a:latin typeface="宋体" panose="02010600030101010101" pitchFamily="2" charset="-122"/>
                <a:ea typeface="宋体" panose="02010600030101010101" pitchFamily="2" charset="-122"/>
              </a:rPr>
              <a:t>就要翻转一次</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当读、写指针的物理映射地址</a:t>
            </a:r>
            <a:r>
              <a:rPr lang="en-US" altLang="zh-CN" sz="1400" dirty="0">
                <a:latin typeface="宋体" panose="02010600030101010101" pitchFamily="2" charset="-122"/>
                <a:ea typeface="宋体" panose="02010600030101010101" pitchFamily="2" charset="-122"/>
              </a:rPr>
              <a:t>ADDR</a:t>
            </a:r>
            <a:r>
              <a:rPr lang="zh-CN" altLang="en-US" sz="1400" dirty="0">
                <a:latin typeface="宋体" panose="02010600030101010101" pitchFamily="2" charset="-122"/>
                <a:ea typeface="宋体" panose="02010600030101010101" pitchFamily="2" charset="-122"/>
              </a:rPr>
              <a:t>相等时，若</a:t>
            </a:r>
            <a:r>
              <a:rPr lang="en-US" altLang="zh-CN" sz="1400" dirty="0" err="1">
                <a:latin typeface="宋体" panose="02010600030101010101" pitchFamily="2" charset="-122"/>
                <a:ea typeface="宋体" panose="02010600030101010101" pitchFamily="2" charset="-122"/>
              </a:rPr>
              <a:t>wrap_flag</a:t>
            </a:r>
            <a:r>
              <a:rPr lang="zh-CN" altLang="en-US" sz="1400" dirty="0">
                <a:latin typeface="宋体" panose="02010600030101010101" pitchFamily="2" charset="-122"/>
                <a:ea typeface="宋体" panose="02010600030101010101" pitchFamily="2" charset="-122"/>
              </a:rPr>
              <a:t>不相等则判断此时</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的状态为满，反之则判断为空</a:t>
            </a:r>
            <a:endParaRPr lang="zh-CN" altLang="en-US" sz="1400" dirty="0"/>
          </a:p>
        </p:txBody>
      </p:sp>
      <p:sp>
        <p:nvSpPr>
          <p:cNvPr id="13" name="文本框 12">
            <a:extLst>
              <a:ext uri="{FF2B5EF4-FFF2-40B4-BE49-F238E27FC236}">
                <a16:creationId xmlns:a16="http://schemas.microsoft.com/office/drawing/2014/main" id="{0A631704-1264-4B96-9A34-0BFD33A23B5E}"/>
              </a:ext>
            </a:extLst>
          </p:cNvPr>
          <p:cNvSpPr txBox="1"/>
          <p:nvPr/>
        </p:nvSpPr>
        <p:spPr>
          <a:xfrm>
            <a:off x="3160484" y="1562697"/>
            <a:ext cx="780895" cy="307777"/>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FULL</a:t>
            </a:r>
            <a:endParaRPr lang="zh-CN" altLang="en-US" sz="1400" dirty="0">
              <a:solidFill>
                <a:srgbClr val="FF0000"/>
              </a:solidFill>
            </a:endParaRPr>
          </a:p>
        </p:txBody>
      </p:sp>
      <p:sp>
        <p:nvSpPr>
          <p:cNvPr id="14" name="文本框 13">
            <a:extLst>
              <a:ext uri="{FF2B5EF4-FFF2-40B4-BE49-F238E27FC236}">
                <a16:creationId xmlns:a16="http://schemas.microsoft.com/office/drawing/2014/main" id="{1EE4B297-6FA9-4F02-B67D-51E39D535C56}"/>
              </a:ext>
            </a:extLst>
          </p:cNvPr>
          <p:cNvSpPr txBox="1"/>
          <p:nvPr/>
        </p:nvSpPr>
        <p:spPr>
          <a:xfrm>
            <a:off x="8787711" y="1592986"/>
            <a:ext cx="780895" cy="307777"/>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EMPTY</a:t>
            </a:r>
            <a:endParaRPr lang="zh-CN" altLang="en-US" sz="1400" dirty="0">
              <a:solidFill>
                <a:srgbClr val="FF0000"/>
              </a:solidFill>
            </a:endParaRPr>
          </a:p>
        </p:txBody>
      </p:sp>
    </p:spTree>
    <p:extLst>
      <p:ext uri="{BB962C8B-B14F-4D97-AF65-F5344CB8AC3E}">
        <p14:creationId xmlns:p14="http://schemas.microsoft.com/office/powerpoint/2010/main" val="2306927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BA8BE-623C-42C9-A549-F5258C433FDF}"/>
              </a:ext>
            </a:extLst>
          </p:cNvPr>
          <p:cNvSpPr>
            <a:spLocks noGrp="1"/>
          </p:cNvSpPr>
          <p:nvPr>
            <p:ph type="title"/>
          </p:nvPr>
        </p:nvSpPr>
        <p:spPr>
          <a:xfrm>
            <a:off x="1640156" y="712397"/>
            <a:ext cx="8911687" cy="637131"/>
          </a:xfrm>
        </p:spPr>
        <p:txBody>
          <a:bodyPr>
            <a:normAutofit/>
          </a:bodyPr>
          <a:lstStyle/>
          <a:p>
            <a:r>
              <a:rPr lang="zh-CN" altLang="en-US" sz="2800" dirty="0">
                <a:latin typeface="宋体" panose="02010600030101010101" pitchFamily="2" charset="-122"/>
                <a:ea typeface="宋体" panose="02010600030101010101" pitchFamily="2" charset="-122"/>
              </a:rPr>
              <a:t>异步</a:t>
            </a:r>
            <a:r>
              <a:rPr lang="en-US" altLang="zh-CN" sz="2800" dirty="0">
                <a:latin typeface="宋体" panose="02010600030101010101" pitchFamily="2" charset="-122"/>
                <a:ea typeface="宋体" panose="02010600030101010101" pitchFamily="2" charset="-122"/>
              </a:rPr>
              <a:t>FIFO</a:t>
            </a:r>
            <a:r>
              <a:rPr lang="zh-CN" altLang="en-US" sz="2800" dirty="0">
                <a:latin typeface="宋体" panose="02010600030101010101" pitchFamily="2" charset="-122"/>
                <a:ea typeface="宋体" panose="02010600030101010101" pitchFamily="2" charset="-122"/>
              </a:rPr>
              <a:t>设计需要解决的问题</a:t>
            </a:r>
          </a:p>
        </p:txBody>
      </p:sp>
      <p:sp>
        <p:nvSpPr>
          <p:cNvPr id="5" name="文本框 4">
            <a:extLst>
              <a:ext uri="{FF2B5EF4-FFF2-40B4-BE49-F238E27FC236}">
                <a16:creationId xmlns:a16="http://schemas.microsoft.com/office/drawing/2014/main" id="{D9983E6F-9B7E-4671-8555-39FF221B6235}"/>
              </a:ext>
            </a:extLst>
          </p:cNvPr>
          <p:cNvSpPr txBox="1"/>
          <p:nvPr/>
        </p:nvSpPr>
        <p:spPr>
          <a:xfrm>
            <a:off x="1869789" y="1798636"/>
            <a:ext cx="8100324" cy="1200329"/>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rPr>
              <a:t>    读、写指针产生于不同的时钟域，若要产生空、满状态信号，需要将本地指针同步到异步时钟域去进行比较，这就意味要将多</a:t>
            </a:r>
            <a:r>
              <a:rPr lang="en-US" altLang="zh-CN" sz="1800" dirty="0">
                <a:latin typeface="宋体" panose="02010600030101010101" pitchFamily="2" charset="-122"/>
                <a:ea typeface="宋体" panose="02010600030101010101" pitchFamily="2" charset="-122"/>
              </a:rPr>
              <a:t>bit</a:t>
            </a:r>
            <a:r>
              <a:rPr lang="zh-CN" altLang="en-US" sz="1800" dirty="0">
                <a:latin typeface="宋体" panose="02010600030101010101" pitchFamily="2" charset="-122"/>
                <a:ea typeface="宋体" panose="02010600030101010101" pitchFamily="2" charset="-122"/>
              </a:rPr>
              <a:t>信号指针进行跨时钟处理，如何选择跨时钟方案不会出错且高效？经由同步指针产生空、满状态是否有效？</a:t>
            </a:r>
            <a:endParaRPr lang="zh-CN" altLang="en-US" dirty="0"/>
          </a:p>
        </p:txBody>
      </p:sp>
      <p:sp>
        <p:nvSpPr>
          <p:cNvPr id="7" name="文本框 6">
            <a:extLst>
              <a:ext uri="{FF2B5EF4-FFF2-40B4-BE49-F238E27FC236}">
                <a16:creationId xmlns:a16="http://schemas.microsoft.com/office/drawing/2014/main" id="{044547A1-C7AB-4508-B9EF-5EB767FE1A62}"/>
              </a:ext>
            </a:extLst>
          </p:cNvPr>
          <p:cNvSpPr txBox="1"/>
          <p:nvPr/>
        </p:nvSpPr>
        <p:spPr>
          <a:xfrm>
            <a:off x="1541868" y="3141857"/>
            <a:ext cx="8314734" cy="2739211"/>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跨时钟方案：</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方案一：采用</a:t>
            </a:r>
            <a:r>
              <a:rPr lang="en-US" altLang="zh-CN" sz="1400" dirty="0">
                <a:latin typeface="宋体" panose="02010600030101010101" pitchFamily="2" charset="-122"/>
                <a:ea typeface="宋体" panose="02010600030101010101" pitchFamily="2" charset="-122"/>
              </a:rPr>
              <a:t>DUX</a:t>
            </a:r>
            <a:r>
              <a:rPr lang="zh-CN" altLang="en-US" sz="1400" dirty="0">
                <a:latin typeface="宋体" panose="02010600030101010101" pitchFamily="2" charset="-122"/>
                <a:ea typeface="宋体" panose="02010600030101010101" pitchFamily="2" charset="-122"/>
              </a:rPr>
              <a:t>同步电路，同步指针需要维持长周期电平，更新本地指针的速度太慢导致空、满状态判决速度太慢</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方案二</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在读、写时钟域各自维护一个对方的指针计数器，双方通过脉冲信号同步器指示指针计数器自加。首先异步</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读、写数据的更新大多是背靠背的，脉冲同步器或其他单</a:t>
            </a:r>
            <a:r>
              <a:rPr lang="en-US" altLang="zh-CN" sz="1400" dirty="0">
                <a:latin typeface="宋体" panose="02010600030101010101" pitchFamily="2" charset="-122"/>
                <a:ea typeface="宋体" panose="02010600030101010101" pitchFamily="2" charset="-122"/>
              </a:rPr>
              <a:t>bit</a:t>
            </a:r>
            <a:r>
              <a:rPr lang="zh-CN" altLang="en-US" sz="1400" dirty="0">
                <a:latin typeface="宋体" panose="02010600030101010101" pitchFamily="2" charset="-122"/>
                <a:ea typeface="宋体" panose="02010600030101010101" pitchFamily="2" charset="-122"/>
              </a:rPr>
              <a:t>跨时钟域方法都极有可能丢失有效传输次数，并且这种错误会逐次累加不可纠正，最终造成空、满状态判断死锁</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 方案三：在多</a:t>
            </a:r>
            <a:r>
              <a:rPr lang="en-US" altLang="zh-CN" sz="1400" dirty="0">
                <a:latin typeface="宋体" panose="02010600030101010101" pitchFamily="2" charset="-122"/>
                <a:ea typeface="宋体" panose="02010600030101010101" pitchFamily="2" charset="-122"/>
              </a:rPr>
              <a:t>bit</a:t>
            </a:r>
            <a:r>
              <a:rPr lang="zh-CN" altLang="en-US" sz="1400" dirty="0">
                <a:latin typeface="宋体" panose="02010600030101010101" pitchFamily="2" charset="-122"/>
                <a:ea typeface="宋体" panose="02010600030101010101" pitchFamily="2" charset="-122"/>
              </a:rPr>
              <a:t>二进制信号连续变化时，</a:t>
            </a:r>
            <a:r>
              <a:rPr lang="en-US" altLang="zh-CN" sz="1400" dirty="0">
                <a:latin typeface="宋体" panose="02010600030101010101" pitchFamily="2" charset="-122"/>
                <a:ea typeface="宋体" panose="02010600030101010101" pitchFamily="2" charset="-122"/>
              </a:rPr>
              <a:t>gray</a:t>
            </a:r>
            <a:r>
              <a:rPr lang="zh-CN" altLang="en-US" sz="1400" dirty="0">
                <a:latin typeface="宋体" panose="02010600030101010101" pitchFamily="2" charset="-122"/>
                <a:ea typeface="宋体" panose="02010600030101010101" pitchFamily="2" charset="-122"/>
              </a:rPr>
              <a:t>码只更新一</a:t>
            </a:r>
            <a:r>
              <a:rPr lang="en-US" altLang="zh-CN" sz="1400" dirty="0">
                <a:latin typeface="宋体" panose="02010600030101010101" pitchFamily="2" charset="-122"/>
                <a:ea typeface="宋体" panose="02010600030101010101" pitchFamily="2" charset="-122"/>
              </a:rPr>
              <a:t>bit</a:t>
            </a:r>
            <a:r>
              <a:rPr lang="zh-CN" altLang="en-US" sz="1400" dirty="0">
                <a:latin typeface="宋体" panose="02010600030101010101" pitchFamily="2" charset="-122"/>
                <a:ea typeface="宋体" panose="02010600030101010101" pitchFamily="2" charset="-122"/>
              </a:rPr>
              <a:t>，可用二级同步器直接跨时钟，跨时钟效率较高</a:t>
            </a:r>
            <a:r>
              <a:rPr lang="en-US" altLang="zh-CN" sz="1400"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230877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A290D-B252-49CA-9CC6-19215B6B90BE}"/>
              </a:ext>
            </a:extLst>
          </p:cNvPr>
          <p:cNvSpPr>
            <a:spLocks noGrp="1"/>
          </p:cNvSpPr>
          <p:nvPr>
            <p:ph type="title"/>
          </p:nvPr>
        </p:nvSpPr>
        <p:spPr>
          <a:xfrm>
            <a:off x="1959878" y="659279"/>
            <a:ext cx="8911687" cy="1280890"/>
          </a:xfrm>
        </p:spPr>
        <p:txBody>
          <a:bodyPr/>
          <a:lstStyle/>
          <a:p>
            <a:r>
              <a:rPr lang="zh-CN" altLang="en-US" dirty="0">
                <a:latin typeface="宋体" panose="02010600030101010101" pitchFamily="2" charset="-122"/>
                <a:ea typeface="宋体" panose="02010600030101010101" pitchFamily="2" charset="-122"/>
              </a:rPr>
              <a:t>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的结构</a:t>
            </a:r>
          </a:p>
        </p:txBody>
      </p:sp>
      <p:pic>
        <p:nvPicPr>
          <p:cNvPr id="5" name="图片 4">
            <a:extLst>
              <a:ext uri="{FF2B5EF4-FFF2-40B4-BE49-F238E27FC236}">
                <a16:creationId xmlns:a16="http://schemas.microsoft.com/office/drawing/2014/main" id="{BE9CB7A4-BCAD-4649-AF7A-0732D1F3EFF3}"/>
              </a:ext>
            </a:extLst>
          </p:cNvPr>
          <p:cNvPicPr>
            <a:picLocks noChangeAspect="1"/>
          </p:cNvPicPr>
          <p:nvPr/>
        </p:nvPicPr>
        <p:blipFill>
          <a:blip r:embed="rId2"/>
          <a:stretch>
            <a:fillRect/>
          </a:stretch>
        </p:blipFill>
        <p:spPr>
          <a:xfrm>
            <a:off x="1557905" y="1848468"/>
            <a:ext cx="9076190" cy="4028571"/>
          </a:xfrm>
          <a:prstGeom prst="rect">
            <a:avLst/>
          </a:prstGeom>
        </p:spPr>
      </p:pic>
    </p:spTree>
    <p:extLst>
      <p:ext uri="{BB962C8B-B14F-4D97-AF65-F5344CB8AC3E}">
        <p14:creationId xmlns:p14="http://schemas.microsoft.com/office/powerpoint/2010/main" val="54470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1A15B4E-DFDF-4731-84DA-80A662144FF6}"/>
              </a:ext>
            </a:extLst>
          </p:cNvPr>
          <p:cNvPicPr>
            <a:picLocks noChangeAspect="1"/>
          </p:cNvPicPr>
          <p:nvPr/>
        </p:nvPicPr>
        <p:blipFill>
          <a:blip r:embed="rId2"/>
          <a:stretch>
            <a:fillRect/>
          </a:stretch>
        </p:blipFill>
        <p:spPr>
          <a:xfrm>
            <a:off x="1830656" y="404638"/>
            <a:ext cx="5751244" cy="3024362"/>
          </a:xfrm>
          <a:prstGeom prst="rect">
            <a:avLst/>
          </a:prstGeom>
        </p:spPr>
      </p:pic>
      <p:pic>
        <p:nvPicPr>
          <p:cNvPr id="5" name="图片 4">
            <a:extLst>
              <a:ext uri="{FF2B5EF4-FFF2-40B4-BE49-F238E27FC236}">
                <a16:creationId xmlns:a16="http://schemas.microsoft.com/office/drawing/2014/main" id="{34FC71A1-8C15-4853-8B34-E85CD2124804}"/>
              </a:ext>
            </a:extLst>
          </p:cNvPr>
          <p:cNvPicPr>
            <a:picLocks noChangeAspect="1"/>
          </p:cNvPicPr>
          <p:nvPr/>
        </p:nvPicPr>
        <p:blipFill>
          <a:blip r:embed="rId3"/>
          <a:stretch>
            <a:fillRect/>
          </a:stretch>
        </p:blipFill>
        <p:spPr>
          <a:xfrm>
            <a:off x="1696933" y="3678607"/>
            <a:ext cx="5884967" cy="2688301"/>
          </a:xfrm>
          <a:prstGeom prst="rect">
            <a:avLst/>
          </a:prstGeom>
        </p:spPr>
      </p:pic>
      <p:sp>
        <p:nvSpPr>
          <p:cNvPr id="6" name="文本框 5">
            <a:extLst>
              <a:ext uri="{FF2B5EF4-FFF2-40B4-BE49-F238E27FC236}">
                <a16:creationId xmlns:a16="http://schemas.microsoft.com/office/drawing/2014/main" id="{8F155C0A-204C-4274-8BC7-AA17E25A7A4F}"/>
              </a:ext>
            </a:extLst>
          </p:cNvPr>
          <p:cNvSpPr txBox="1"/>
          <p:nvPr/>
        </p:nvSpPr>
        <p:spPr>
          <a:xfrm>
            <a:off x="8165807" y="2912452"/>
            <a:ext cx="2195537" cy="830997"/>
          </a:xfrm>
          <a:prstGeom prst="rect">
            <a:avLst/>
          </a:prstGeom>
          <a:noFill/>
        </p:spPr>
        <p:txBody>
          <a:bodyPr wrap="square" rtlCol="0">
            <a:spAutoFit/>
          </a:bodyPr>
          <a:lstStyle/>
          <a:p>
            <a:r>
              <a:rPr lang="zh-CN" altLang="en-US" sz="1600" b="1" dirty="0">
                <a:solidFill>
                  <a:srgbClr val="002060"/>
                </a:solidFill>
                <a:latin typeface="宋体" panose="02010600030101010101" pitchFamily="2" charset="-122"/>
                <a:ea typeface="宋体" panose="02010600030101010101" pitchFamily="2" charset="-122"/>
              </a:rPr>
              <a:t>信号跳变违背异步时钟域的时序要求引起亚稳态，输出无效</a:t>
            </a:r>
          </a:p>
        </p:txBody>
      </p:sp>
    </p:spTree>
    <p:extLst>
      <p:ext uri="{BB962C8B-B14F-4D97-AF65-F5344CB8AC3E}">
        <p14:creationId xmlns:p14="http://schemas.microsoft.com/office/powerpoint/2010/main" val="28245801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B4BE82-1B70-440A-96BD-9C5376B97DEF}"/>
              </a:ext>
            </a:extLst>
          </p:cNvPr>
          <p:cNvSpPr>
            <a:spLocks noGrp="1"/>
          </p:cNvSpPr>
          <p:nvPr>
            <p:ph idx="1"/>
          </p:nvPr>
        </p:nvSpPr>
        <p:spPr>
          <a:xfrm>
            <a:off x="1638300" y="832337"/>
            <a:ext cx="8915400" cy="5474678"/>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双口</a:t>
            </a:r>
            <a:r>
              <a:rPr lang="en-US" altLang="zh-CN" dirty="0">
                <a:latin typeface="宋体" panose="02010600030101010101" pitchFamily="2" charset="-122"/>
                <a:ea typeface="宋体" panose="02010600030101010101" pitchFamily="2" charset="-122"/>
              </a:rPr>
              <a:t>RAM</a:t>
            </a:r>
            <a:r>
              <a:rPr lang="zh-CN" altLang="en-US" dirty="0">
                <a:latin typeface="宋体" panose="02010600030101010101" pitchFamily="2" charset="-122"/>
                <a:ea typeface="宋体" panose="02010600030101010101" pitchFamily="2" charset="-122"/>
              </a:rPr>
              <a:t>：作为存储元件，</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本质是一个双端口</a:t>
            </a:r>
            <a:r>
              <a:rPr lang="en-US" altLang="zh-CN" dirty="0">
                <a:latin typeface="宋体" panose="02010600030101010101" pitchFamily="2" charset="-122"/>
                <a:ea typeface="宋体" panose="02010600030101010101" pitchFamily="2" charset="-122"/>
              </a:rPr>
              <a:t>RAM</a:t>
            </a:r>
            <a:r>
              <a:rPr lang="zh-CN" altLang="en-US" dirty="0">
                <a:latin typeface="宋体" panose="02010600030101010101" pitchFamily="2" charset="-122"/>
                <a:ea typeface="宋体" panose="02010600030101010101" pitchFamily="2" charset="-122"/>
              </a:rPr>
              <a:t>，只不过</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通过内部指针逻辑控制</a:t>
            </a:r>
            <a:r>
              <a:rPr lang="en-US" altLang="zh-CN" dirty="0">
                <a:latin typeface="宋体" panose="02010600030101010101" pitchFamily="2" charset="-122"/>
                <a:ea typeface="宋体" panose="02010600030101010101" pitchFamily="2" charset="-122"/>
              </a:rPr>
              <a:t>RAM</a:t>
            </a:r>
            <a:r>
              <a:rPr lang="zh-CN" altLang="en-US" dirty="0">
                <a:latin typeface="宋体" panose="02010600030101010101" pitchFamily="2" charset="-122"/>
                <a:ea typeface="宋体" panose="02010600030101010101" pitchFamily="2" charset="-122"/>
              </a:rPr>
              <a:t>的地址映射接口，将其封装成一个无需地址映射的存储元件</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写地址生成模块：给双口</a:t>
            </a:r>
            <a:r>
              <a:rPr lang="en-US" altLang="zh-CN" dirty="0">
                <a:latin typeface="宋体" panose="02010600030101010101" pitchFamily="2" charset="-122"/>
                <a:ea typeface="宋体" panose="02010600030101010101" pitchFamily="2" charset="-122"/>
              </a:rPr>
              <a:t>RAM</a:t>
            </a:r>
            <a:r>
              <a:rPr lang="zh-CN" altLang="en-US" dirty="0">
                <a:latin typeface="宋体" panose="02010600030101010101" pitchFamily="2" charset="-122"/>
                <a:ea typeface="宋体" panose="02010600030101010101" pitchFamily="2" charset="-122"/>
              </a:rPr>
              <a:t>提供带写入数据的二进制映射地址，在收到写使能后，该二进制地址指针会自动加</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（若当前地址已经是最大值则下一次递增结果为最小值）</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读地址生成模块：与写地址模块功能类似，在读使能的作用下生成连续变化的二进制读地址指针</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写控制逻辑：在收到写使能后，该模块会先查看</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状态，如果</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为写满状态，则不会将写使能传递下去保护</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不会被复写，但是在这种情况下发起写使能的数据会被</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丢失（溢出</a:t>
            </a:r>
            <a:r>
              <a:rPr lang="en-US" altLang="zh-CN" dirty="0">
                <a:latin typeface="宋体" panose="02010600030101010101" pitchFamily="2" charset="-122"/>
                <a:ea typeface="宋体" panose="02010600030101010101" pitchFamily="2" charset="-122"/>
              </a:rPr>
              <a:t>overflow</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读控制逻辑：在收到读使能后，该模块会先查看</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状态，如果</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为读空状态，则不会将读使能传递下去，但此时数据端口依旧保持上次读的数据，这个无效数据将被下游读出造成下溢（</a:t>
            </a:r>
            <a:r>
              <a:rPr lang="en-US" altLang="zh-CN" dirty="0">
                <a:latin typeface="宋体" panose="02010600030101010101" pitchFamily="2" charset="-122"/>
                <a:ea typeface="宋体" panose="02010600030101010101" pitchFamily="2" charset="-122"/>
              </a:rPr>
              <a:t>underflow</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格雷码同步：将二进制读、写地址转换成格雷码读、写地址，并通过二级同步器传给写、读端口</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7.</a:t>
            </a:r>
            <a:r>
              <a:rPr lang="zh-CN" altLang="en-US" dirty="0">
                <a:latin typeface="宋体" panose="02010600030101010101" pitchFamily="2" charset="-122"/>
                <a:ea typeface="宋体" panose="02010600030101010101" pitchFamily="2" charset="-122"/>
              </a:rPr>
              <a:t>空、满状态产生模块：将本地地址指针与同步指针进行比较，判断产生空、慢状态</a:t>
            </a:r>
            <a:endParaRPr lang="en-US" altLang="zh-CN" dirty="0">
              <a:latin typeface="宋体" panose="02010600030101010101" pitchFamily="2" charset="-122"/>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1823363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924D28-AC49-4399-AFC9-4D0C88D3C381}"/>
              </a:ext>
            </a:extLst>
          </p:cNvPr>
          <p:cNvSpPr>
            <a:spLocks noGrp="1"/>
          </p:cNvSpPr>
          <p:nvPr>
            <p:ph idx="1"/>
          </p:nvPr>
        </p:nvSpPr>
        <p:spPr>
          <a:xfrm>
            <a:off x="1581150" y="781050"/>
            <a:ext cx="8915400" cy="4222436"/>
          </a:xfrm>
        </p:spPr>
        <p:txBody>
          <a:bodyPr/>
          <a:lstStyle/>
          <a:p>
            <a:pPr marL="0" indent="0">
              <a:buNone/>
            </a:pPr>
            <a:r>
              <a:rPr lang="zh-CN" altLang="en-US" dirty="0"/>
              <a:t>      </a:t>
            </a:r>
            <a:r>
              <a:rPr lang="zh-CN" altLang="en-US" sz="1400" dirty="0">
                <a:latin typeface="宋体" panose="02010600030101010101" pitchFamily="2" charset="-122"/>
                <a:ea typeface="宋体" panose="02010600030101010101" pitchFamily="2" charset="-122"/>
              </a:rPr>
              <a:t>问题</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：从结构上来看用于判断空、满状态的不是读、写指针本身而是具有延时的同步指针，若在同步指针经过两级同步器期间原指针发生状态更新，那么经同步指针判断产生的空、状态是否有效？</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首先异步</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判断空、满是为了防止出现上溢和下溢的问题，同步指针更新慢只会使</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提前进入空、满影响</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传输效率，但不会使</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内部数据出现“脏读”或“脏写”，这顶多是为了设计安全考虑的保守问题</a:t>
            </a:r>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 以读时钟域为例，同步过来的写指针一定是落后于原指针的，但在本地读指针的视角而言，同步指针落后于原指针无非是让本地读指针早点追上同步指针早些进入空状态，保证</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内部存储不会发生下溢“脏读</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 </a:t>
            </a:r>
            <a:endParaRPr lang="zh-CN" altLang="en-US" sz="14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6CB311D8-CC45-4FC1-91A6-2ED3804C7B7D}"/>
              </a:ext>
            </a:extLst>
          </p:cNvPr>
          <p:cNvSpPr txBox="1"/>
          <p:nvPr/>
        </p:nvSpPr>
        <p:spPr>
          <a:xfrm>
            <a:off x="4549072" y="2557300"/>
            <a:ext cx="2118331" cy="261610"/>
          </a:xfrm>
          <a:prstGeom prst="rect">
            <a:avLst/>
          </a:prstGeom>
          <a:noFill/>
        </p:spPr>
        <p:txBody>
          <a:bodyPr wrap="square">
            <a:spAutoFit/>
          </a:bodyPr>
          <a:lstStyle/>
          <a:p>
            <a:r>
              <a:rPr lang="en-US" altLang="zh-CN" sz="1100" dirty="0">
                <a:solidFill>
                  <a:srgbClr val="FF0000"/>
                </a:solidFill>
              </a:rPr>
              <a:t>pessimistic  but  safe   EMPTY</a:t>
            </a:r>
            <a:endParaRPr lang="zh-CN" altLang="en-US" sz="1100" dirty="0">
              <a:solidFill>
                <a:srgbClr val="FF0000"/>
              </a:solidFill>
            </a:endParaRPr>
          </a:p>
        </p:txBody>
      </p:sp>
      <p:pic>
        <p:nvPicPr>
          <p:cNvPr id="4" name="图片 3">
            <a:extLst>
              <a:ext uri="{FF2B5EF4-FFF2-40B4-BE49-F238E27FC236}">
                <a16:creationId xmlns:a16="http://schemas.microsoft.com/office/drawing/2014/main" id="{AAB68931-4D24-48A3-AEC7-1CCB65703E50}"/>
              </a:ext>
            </a:extLst>
          </p:cNvPr>
          <p:cNvPicPr>
            <a:picLocks noChangeAspect="1"/>
          </p:cNvPicPr>
          <p:nvPr/>
        </p:nvPicPr>
        <p:blipFill>
          <a:blip r:embed="rId2"/>
          <a:stretch>
            <a:fillRect/>
          </a:stretch>
        </p:blipFill>
        <p:spPr>
          <a:xfrm>
            <a:off x="2631358" y="3012085"/>
            <a:ext cx="5438775" cy="2905125"/>
          </a:xfrm>
          <a:prstGeom prst="rect">
            <a:avLst/>
          </a:prstGeom>
        </p:spPr>
      </p:pic>
    </p:spTree>
    <p:extLst>
      <p:ext uri="{BB962C8B-B14F-4D97-AF65-F5344CB8AC3E}">
        <p14:creationId xmlns:p14="http://schemas.microsoft.com/office/powerpoint/2010/main" val="1188875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34F34402-F859-4CF3-835A-94340CCAF944}"/>
              </a:ext>
            </a:extLst>
          </p:cNvPr>
          <p:cNvSpPr txBox="1"/>
          <p:nvPr/>
        </p:nvSpPr>
        <p:spPr>
          <a:xfrm>
            <a:off x="1868488" y="840859"/>
            <a:ext cx="8221662" cy="1661993"/>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问题</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两级同步器是否需要将原指针的每一个状态都同步到异步时钟域？假如一个快时钟域的写指针需要同步到慢时钟域去，在慢时钟域采样时间间隔中，快时钟域原指针连续跳变多次，那么慢时钟域再次采样时丢失了中间有效状态，是否违背了一般意义下多比特信号跨时钟不丢状态的原则？</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显然是不用，原指针只需要将最新的状态同步过去判决空、满状态即可，漏采的状态可以丢弃，对下面的读时钟域而言，只需要关心有没有读空的问题，</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写入的快慢甚至写满都不影响“读不读”的判断</a:t>
            </a:r>
            <a:endParaRPr lang="zh-CN" altLang="en-US" sz="1400" dirty="0"/>
          </a:p>
        </p:txBody>
      </p:sp>
      <p:pic>
        <p:nvPicPr>
          <p:cNvPr id="18" name="图片 17">
            <a:extLst>
              <a:ext uri="{FF2B5EF4-FFF2-40B4-BE49-F238E27FC236}">
                <a16:creationId xmlns:a16="http://schemas.microsoft.com/office/drawing/2014/main" id="{1C0F8E5B-8F5A-40FA-BD32-115EE5947EA5}"/>
              </a:ext>
            </a:extLst>
          </p:cNvPr>
          <p:cNvPicPr>
            <a:picLocks noChangeAspect="1"/>
          </p:cNvPicPr>
          <p:nvPr/>
        </p:nvPicPr>
        <p:blipFill rotWithShape="1">
          <a:blip r:embed="rId2"/>
          <a:srcRect r="17000"/>
          <a:stretch/>
        </p:blipFill>
        <p:spPr>
          <a:xfrm>
            <a:off x="1385887" y="3119437"/>
            <a:ext cx="8704263" cy="3324225"/>
          </a:xfrm>
          <a:prstGeom prst="rect">
            <a:avLst/>
          </a:prstGeom>
        </p:spPr>
      </p:pic>
      <p:sp>
        <p:nvSpPr>
          <p:cNvPr id="19" name="文本框 18">
            <a:extLst>
              <a:ext uri="{FF2B5EF4-FFF2-40B4-BE49-F238E27FC236}">
                <a16:creationId xmlns:a16="http://schemas.microsoft.com/office/drawing/2014/main" id="{30339D72-EB87-4EE3-9738-D9994146C084}"/>
              </a:ext>
            </a:extLst>
          </p:cNvPr>
          <p:cNvSpPr txBox="1"/>
          <p:nvPr/>
        </p:nvSpPr>
        <p:spPr>
          <a:xfrm>
            <a:off x="3912277" y="3167390"/>
            <a:ext cx="647023" cy="261610"/>
          </a:xfrm>
          <a:prstGeom prst="rect">
            <a:avLst/>
          </a:prstGeom>
          <a:noFill/>
        </p:spPr>
        <p:txBody>
          <a:bodyPr wrap="square">
            <a:spAutoFit/>
          </a:bodyPr>
          <a:lstStyle/>
          <a:p>
            <a:r>
              <a:rPr lang="zh-CN" altLang="en-US" sz="1100" dirty="0">
                <a:solidFill>
                  <a:srgbClr val="FF0000"/>
                </a:solidFill>
              </a:rPr>
              <a:t>可读</a:t>
            </a:r>
          </a:p>
        </p:txBody>
      </p:sp>
      <p:sp>
        <p:nvSpPr>
          <p:cNvPr id="20" name="文本框 19">
            <a:extLst>
              <a:ext uri="{FF2B5EF4-FFF2-40B4-BE49-F238E27FC236}">
                <a16:creationId xmlns:a16="http://schemas.microsoft.com/office/drawing/2014/main" id="{EC70D9D1-A0D0-46E5-9DD7-4F7A1D7CB00B}"/>
              </a:ext>
            </a:extLst>
          </p:cNvPr>
          <p:cNvSpPr txBox="1"/>
          <p:nvPr/>
        </p:nvSpPr>
        <p:spPr>
          <a:xfrm>
            <a:off x="4502827" y="3167390"/>
            <a:ext cx="647023" cy="261610"/>
          </a:xfrm>
          <a:prstGeom prst="rect">
            <a:avLst/>
          </a:prstGeom>
          <a:noFill/>
        </p:spPr>
        <p:txBody>
          <a:bodyPr wrap="square">
            <a:spAutoFit/>
          </a:bodyPr>
          <a:lstStyle/>
          <a:p>
            <a:r>
              <a:rPr lang="zh-CN" altLang="en-US" sz="1100" dirty="0">
                <a:solidFill>
                  <a:srgbClr val="FF0000"/>
                </a:solidFill>
              </a:rPr>
              <a:t>可读</a:t>
            </a:r>
          </a:p>
        </p:txBody>
      </p:sp>
      <p:sp>
        <p:nvSpPr>
          <p:cNvPr id="21" name="文本框 20">
            <a:extLst>
              <a:ext uri="{FF2B5EF4-FFF2-40B4-BE49-F238E27FC236}">
                <a16:creationId xmlns:a16="http://schemas.microsoft.com/office/drawing/2014/main" id="{E52C774B-2E3F-4D95-8B4D-906296C52660}"/>
              </a:ext>
            </a:extLst>
          </p:cNvPr>
          <p:cNvSpPr txBox="1"/>
          <p:nvPr/>
        </p:nvSpPr>
        <p:spPr>
          <a:xfrm>
            <a:off x="5149850" y="3167390"/>
            <a:ext cx="647023" cy="261610"/>
          </a:xfrm>
          <a:prstGeom prst="rect">
            <a:avLst/>
          </a:prstGeom>
          <a:noFill/>
        </p:spPr>
        <p:txBody>
          <a:bodyPr wrap="square">
            <a:spAutoFit/>
          </a:bodyPr>
          <a:lstStyle/>
          <a:p>
            <a:r>
              <a:rPr lang="zh-CN" altLang="en-US" sz="1100" dirty="0">
                <a:solidFill>
                  <a:srgbClr val="FF0000"/>
                </a:solidFill>
              </a:rPr>
              <a:t>可读</a:t>
            </a:r>
          </a:p>
        </p:txBody>
      </p:sp>
      <p:sp>
        <p:nvSpPr>
          <p:cNvPr id="22" name="文本框 21">
            <a:extLst>
              <a:ext uri="{FF2B5EF4-FFF2-40B4-BE49-F238E27FC236}">
                <a16:creationId xmlns:a16="http://schemas.microsoft.com/office/drawing/2014/main" id="{177FABBA-6666-48D8-8A3F-29365F09D79D}"/>
              </a:ext>
            </a:extLst>
          </p:cNvPr>
          <p:cNvSpPr txBox="1"/>
          <p:nvPr/>
        </p:nvSpPr>
        <p:spPr>
          <a:xfrm>
            <a:off x="3124877" y="3150885"/>
            <a:ext cx="647023" cy="261610"/>
          </a:xfrm>
          <a:prstGeom prst="rect">
            <a:avLst/>
          </a:prstGeom>
          <a:noFill/>
        </p:spPr>
        <p:txBody>
          <a:bodyPr wrap="square">
            <a:spAutoFit/>
          </a:bodyPr>
          <a:lstStyle/>
          <a:p>
            <a:r>
              <a:rPr lang="zh-CN" altLang="en-US" sz="1100" dirty="0">
                <a:solidFill>
                  <a:srgbClr val="FF0000"/>
                </a:solidFill>
              </a:rPr>
              <a:t>不可读</a:t>
            </a:r>
          </a:p>
        </p:txBody>
      </p:sp>
      <p:sp>
        <p:nvSpPr>
          <p:cNvPr id="23" name="文本框 22">
            <a:extLst>
              <a:ext uri="{FF2B5EF4-FFF2-40B4-BE49-F238E27FC236}">
                <a16:creationId xmlns:a16="http://schemas.microsoft.com/office/drawing/2014/main" id="{1AA45DF6-D2DD-4CBF-AD7D-785F412FFB62}"/>
              </a:ext>
            </a:extLst>
          </p:cNvPr>
          <p:cNvSpPr txBox="1"/>
          <p:nvPr/>
        </p:nvSpPr>
        <p:spPr>
          <a:xfrm>
            <a:off x="5738018" y="3167390"/>
            <a:ext cx="647023" cy="261610"/>
          </a:xfrm>
          <a:prstGeom prst="rect">
            <a:avLst/>
          </a:prstGeom>
          <a:noFill/>
        </p:spPr>
        <p:txBody>
          <a:bodyPr wrap="square">
            <a:spAutoFit/>
          </a:bodyPr>
          <a:lstStyle/>
          <a:p>
            <a:r>
              <a:rPr lang="en-US" altLang="zh-CN" sz="1100" dirty="0">
                <a:solidFill>
                  <a:srgbClr val="FF0000"/>
                </a:solidFill>
              </a:rPr>
              <a:t>…</a:t>
            </a:r>
            <a:endParaRPr lang="zh-CN" altLang="en-US" sz="1100" dirty="0">
              <a:solidFill>
                <a:srgbClr val="FF0000"/>
              </a:solidFill>
            </a:endParaRPr>
          </a:p>
        </p:txBody>
      </p:sp>
      <p:sp>
        <p:nvSpPr>
          <p:cNvPr id="24" name="文本框 23">
            <a:extLst>
              <a:ext uri="{FF2B5EF4-FFF2-40B4-BE49-F238E27FC236}">
                <a16:creationId xmlns:a16="http://schemas.microsoft.com/office/drawing/2014/main" id="{5C1734F1-3632-4820-A370-A3A9F8ADD320}"/>
              </a:ext>
            </a:extLst>
          </p:cNvPr>
          <p:cNvSpPr txBox="1"/>
          <p:nvPr/>
        </p:nvSpPr>
        <p:spPr>
          <a:xfrm>
            <a:off x="5332296" y="5829186"/>
            <a:ext cx="647023" cy="261610"/>
          </a:xfrm>
          <a:prstGeom prst="rect">
            <a:avLst/>
          </a:prstGeom>
          <a:noFill/>
        </p:spPr>
        <p:txBody>
          <a:bodyPr wrap="square">
            <a:spAutoFit/>
          </a:bodyPr>
          <a:lstStyle/>
          <a:p>
            <a:r>
              <a:rPr lang="zh-CN" altLang="en-US" sz="1100" dirty="0">
                <a:solidFill>
                  <a:srgbClr val="FF0000"/>
                </a:solidFill>
              </a:rPr>
              <a:t>不读</a:t>
            </a:r>
          </a:p>
        </p:txBody>
      </p:sp>
      <p:sp>
        <p:nvSpPr>
          <p:cNvPr id="25" name="文本框 24">
            <a:extLst>
              <a:ext uri="{FF2B5EF4-FFF2-40B4-BE49-F238E27FC236}">
                <a16:creationId xmlns:a16="http://schemas.microsoft.com/office/drawing/2014/main" id="{04B45D8B-C17B-434B-8FEF-05D5F17C533E}"/>
              </a:ext>
            </a:extLst>
          </p:cNvPr>
          <p:cNvSpPr txBox="1"/>
          <p:nvPr/>
        </p:nvSpPr>
        <p:spPr>
          <a:xfrm>
            <a:off x="6881696" y="5886336"/>
            <a:ext cx="647023" cy="261610"/>
          </a:xfrm>
          <a:prstGeom prst="rect">
            <a:avLst/>
          </a:prstGeom>
          <a:noFill/>
        </p:spPr>
        <p:txBody>
          <a:bodyPr wrap="square">
            <a:spAutoFit/>
          </a:bodyPr>
          <a:lstStyle/>
          <a:p>
            <a:r>
              <a:rPr lang="zh-CN" altLang="en-US" sz="1100" dirty="0">
                <a:solidFill>
                  <a:srgbClr val="FF0000"/>
                </a:solidFill>
              </a:rPr>
              <a:t>不读</a:t>
            </a:r>
          </a:p>
        </p:txBody>
      </p:sp>
      <p:sp>
        <p:nvSpPr>
          <p:cNvPr id="27" name="文本框 26">
            <a:extLst>
              <a:ext uri="{FF2B5EF4-FFF2-40B4-BE49-F238E27FC236}">
                <a16:creationId xmlns:a16="http://schemas.microsoft.com/office/drawing/2014/main" id="{B0C300DC-D5FD-49E6-BC61-A9E837F029FB}"/>
              </a:ext>
            </a:extLst>
          </p:cNvPr>
          <p:cNvSpPr txBox="1"/>
          <p:nvPr/>
        </p:nvSpPr>
        <p:spPr>
          <a:xfrm>
            <a:off x="8906552" y="5886336"/>
            <a:ext cx="647023" cy="261610"/>
          </a:xfrm>
          <a:prstGeom prst="rect">
            <a:avLst/>
          </a:prstGeom>
          <a:noFill/>
        </p:spPr>
        <p:txBody>
          <a:bodyPr wrap="square">
            <a:spAutoFit/>
          </a:bodyPr>
          <a:lstStyle/>
          <a:p>
            <a:r>
              <a:rPr lang="zh-CN" altLang="en-US" sz="1100" dirty="0">
                <a:solidFill>
                  <a:srgbClr val="FF0000"/>
                </a:solidFill>
              </a:rPr>
              <a:t>读</a:t>
            </a:r>
          </a:p>
        </p:txBody>
      </p:sp>
    </p:spTree>
    <p:extLst>
      <p:ext uri="{BB962C8B-B14F-4D97-AF65-F5344CB8AC3E}">
        <p14:creationId xmlns:p14="http://schemas.microsoft.com/office/powerpoint/2010/main" val="955216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FD5A2B-D783-4227-A168-F3252C04A42D}"/>
              </a:ext>
            </a:extLst>
          </p:cNvPr>
          <p:cNvSpPr txBox="1"/>
          <p:nvPr/>
        </p:nvSpPr>
        <p:spPr>
          <a:xfrm>
            <a:off x="2456266" y="2965284"/>
            <a:ext cx="7085023" cy="707886"/>
          </a:xfrm>
          <a:prstGeom prst="rect">
            <a:avLst/>
          </a:prstGeom>
          <a:noFill/>
        </p:spPr>
        <p:txBody>
          <a:bodyPr wrap="square">
            <a:spAutoFit/>
          </a:bodyPr>
          <a:lstStyle/>
          <a:p>
            <a:r>
              <a:rPr lang="zh-CN" altLang="en-US" sz="4000" dirty="0">
                <a:latin typeface="宋体" panose="02010600030101010101" pitchFamily="2" charset="-122"/>
                <a:ea typeface="宋体" panose="02010600030101010101" pitchFamily="2" charset="-122"/>
              </a:rPr>
              <a:t>格雷码及为什么使用格雷码</a:t>
            </a:r>
            <a:endParaRPr lang="zh-CN" altLang="en-US" sz="4000" dirty="0"/>
          </a:p>
        </p:txBody>
      </p:sp>
    </p:spTree>
    <p:extLst>
      <p:ext uri="{BB962C8B-B14F-4D97-AF65-F5344CB8AC3E}">
        <p14:creationId xmlns:p14="http://schemas.microsoft.com/office/powerpoint/2010/main" val="17916970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B78BE007-9C03-4C21-84A3-54C9C0A6E12A}"/>
              </a:ext>
            </a:extLst>
          </p:cNvPr>
          <p:cNvGraphicFramePr>
            <a:graphicFrameLocks noGrp="1"/>
          </p:cNvGraphicFramePr>
          <p:nvPr>
            <p:extLst>
              <p:ext uri="{D42A27DB-BD31-4B8C-83A1-F6EECF244321}">
                <p14:modId xmlns:p14="http://schemas.microsoft.com/office/powerpoint/2010/main" val="1916800311"/>
              </p:ext>
            </p:extLst>
          </p:nvPr>
        </p:nvGraphicFramePr>
        <p:xfrm>
          <a:off x="7485509" y="2019573"/>
          <a:ext cx="3526761" cy="4190450"/>
        </p:xfrm>
        <a:graphic>
          <a:graphicData uri="http://schemas.openxmlformats.org/drawingml/2006/table">
            <a:tbl>
              <a:tblPr firstRow="1" bandRow="1">
                <a:tableStyleId>{5C22544A-7EE6-4342-B048-85BDC9FD1C3A}</a:tableStyleId>
              </a:tblPr>
              <a:tblGrid>
                <a:gridCol w="1175587">
                  <a:extLst>
                    <a:ext uri="{9D8B030D-6E8A-4147-A177-3AD203B41FA5}">
                      <a16:colId xmlns:a16="http://schemas.microsoft.com/office/drawing/2014/main" val="3130101692"/>
                    </a:ext>
                  </a:extLst>
                </a:gridCol>
                <a:gridCol w="1175587">
                  <a:extLst>
                    <a:ext uri="{9D8B030D-6E8A-4147-A177-3AD203B41FA5}">
                      <a16:colId xmlns:a16="http://schemas.microsoft.com/office/drawing/2014/main" val="2691502334"/>
                    </a:ext>
                  </a:extLst>
                </a:gridCol>
                <a:gridCol w="1175587">
                  <a:extLst>
                    <a:ext uri="{9D8B030D-6E8A-4147-A177-3AD203B41FA5}">
                      <a16:colId xmlns:a16="http://schemas.microsoft.com/office/drawing/2014/main" val="2878880434"/>
                    </a:ext>
                  </a:extLst>
                </a:gridCol>
              </a:tblGrid>
              <a:tr h="415162">
                <a:tc>
                  <a:txBody>
                    <a:bodyPr/>
                    <a:lstStyle/>
                    <a:p>
                      <a:r>
                        <a:rPr lang="en-US" altLang="zh-CN" dirty="0"/>
                        <a:t>  </a:t>
                      </a:r>
                      <a:r>
                        <a:rPr lang="zh-CN" altLang="en-US" dirty="0"/>
                        <a:t>十进制</a:t>
                      </a:r>
                    </a:p>
                  </a:txBody>
                  <a:tcPr/>
                </a:tc>
                <a:tc>
                  <a:txBody>
                    <a:bodyPr/>
                    <a:lstStyle/>
                    <a:p>
                      <a:r>
                        <a:rPr lang="zh-CN" altLang="en-US" dirty="0"/>
                        <a:t>二进制</a:t>
                      </a:r>
                    </a:p>
                  </a:txBody>
                  <a:tcPr/>
                </a:tc>
                <a:tc>
                  <a:txBody>
                    <a:bodyPr/>
                    <a:lstStyle/>
                    <a:p>
                      <a:r>
                        <a:rPr lang="zh-CN" altLang="en-US" dirty="0"/>
                        <a:t>格雷码</a:t>
                      </a:r>
                    </a:p>
                  </a:txBody>
                  <a:tcPr/>
                </a:tc>
                <a:extLst>
                  <a:ext uri="{0D108BD9-81ED-4DB2-BD59-A6C34878D82A}">
                    <a16:rowId xmlns:a16="http://schemas.microsoft.com/office/drawing/2014/main" val="1178990768"/>
                  </a:ext>
                </a:extLst>
              </a:tr>
              <a:tr h="471911">
                <a:tc>
                  <a:txBody>
                    <a:bodyPr/>
                    <a:lstStyle/>
                    <a:p>
                      <a:r>
                        <a:rPr lang="en-US" altLang="zh-CN" dirty="0"/>
                        <a:t>3’d0</a:t>
                      </a:r>
                      <a:endParaRPr lang="zh-CN" altLang="en-US" dirty="0"/>
                    </a:p>
                  </a:txBody>
                  <a:tcPr/>
                </a:tc>
                <a:tc>
                  <a:txBody>
                    <a:bodyPr/>
                    <a:lstStyle/>
                    <a:p>
                      <a:r>
                        <a:rPr lang="en-US" altLang="zh-CN" dirty="0"/>
                        <a:t>3’b000</a:t>
                      </a:r>
                      <a:endParaRPr lang="zh-CN" altLang="en-US" dirty="0"/>
                    </a:p>
                  </a:txBody>
                  <a:tcPr/>
                </a:tc>
                <a:tc>
                  <a:txBody>
                    <a:bodyPr/>
                    <a:lstStyle/>
                    <a:p>
                      <a:r>
                        <a:rPr lang="en-US" altLang="zh-CN" dirty="0"/>
                        <a:t>3’b000</a:t>
                      </a:r>
                      <a:endParaRPr lang="zh-CN" altLang="en-US" dirty="0"/>
                    </a:p>
                  </a:txBody>
                  <a:tcPr/>
                </a:tc>
                <a:extLst>
                  <a:ext uri="{0D108BD9-81ED-4DB2-BD59-A6C34878D82A}">
                    <a16:rowId xmlns:a16="http://schemas.microsoft.com/office/drawing/2014/main" val="3250587724"/>
                  </a:ext>
                </a:extLst>
              </a:tr>
              <a:tr h="471911">
                <a:tc>
                  <a:txBody>
                    <a:bodyPr/>
                    <a:lstStyle/>
                    <a:p>
                      <a:r>
                        <a:rPr lang="en-US" altLang="zh-CN" dirty="0"/>
                        <a:t>3’d1</a:t>
                      </a:r>
                      <a:endParaRPr lang="zh-CN" altLang="en-US" dirty="0"/>
                    </a:p>
                  </a:txBody>
                  <a:tcPr/>
                </a:tc>
                <a:tc>
                  <a:txBody>
                    <a:bodyPr/>
                    <a:lstStyle/>
                    <a:p>
                      <a:r>
                        <a:rPr lang="en-US" altLang="zh-CN" dirty="0"/>
                        <a:t>3’b001</a:t>
                      </a:r>
                      <a:endParaRPr lang="zh-CN" altLang="en-US" dirty="0"/>
                    </a:p>
                  </a:txBody>
                  <a:tcPr/>
                </a:tc>
                <a:tc>
                  <a:txBody>
                    <a:bodyPr/>
                    <a:lstStyle/>
                    <a:p>
                      <a:r>
                        <a:rPr lang="en-US" altLang="zh-CN" dirty="0"/>
                        <a:t>3’b001</a:t>
                      </a:r>
                      <a:endParaRPr lang="zh-CN" altLang="en-US" dirty="0"/>
                    </a:p>
                  </a:txBody>
                  <a:tcPr/>
                </a:tc>
                <a:extLst>
                  <a:ext uri="{0D108BD9-81ED-4DB2-BD59-A6C34878D82A}">
                    <a16:rowId xmlns:a16="http://schemas.microsoft.com/office/drawing/2014/main" val="596286648"/>
                  </a:ext>
                </a:extLst>
              </a:tr>
              <a:tr h="471911">
                <a:tc>
                  <a:txBody>
                    <a:bodyPr/>
                    <a:lstStyle/>
                    <a:p>
                      <a:r>
                        <a:rPr lang="en-US" altLang="zh-CN" dirty="0"/>
                        <a:t>3’d2</a:t>
                      </a:r>
                      <a:endParaRPr lang="zh-CN" altLang="en-US" dirty="0"/>
                    </a:p>
                  </a:txBody>
                  <a:tcPr/>
                </a:tc>
                <a:tc>
                  <a:txBody>
                    <a:bodyPr/>
                    <a:lstStyle/>
                    <a:p>
                      <a:r>
                        <a:rPr lang="en-US" altLang="zh-CN" dirty="0"/>
                        <a:t>3’b010</a:t>
                      </a:r>
                      <a:endParaRPr lang="zh-CN" altLang="en-US" dirty="0"/>
                    </a:p>
                  </a:txBody>
                  <a:tcPr/>
                </a:tc>
                <a:tc>
                  <a:txBody>
                    <a:bodyPr/>
                    <a:lstStyle/>
                    <a:p>
                      <a:r>
                        <a:rPr lang="en-US" altLang="zh-CN" dirty="0"/>
                        <a:t>3’b011</a:t>
                      </a:r>
                      <a:endParaRPr lang="zh-CN" altLang="en-US" dirty="0"/>
                    </a:p>
                  </a:txBody>
                  <a:tcPr/>
                </a:tc>
                <a:extLst>
                  <a:ext uri="{0D108BD9-81ED-4DB2-BD59-A6C34878D82A}">
                    <a16:rowId xmlns:a16="http://schemas.microsoft.com/office/drawing/2014/main" val="2552203495"/>
                  </a:ext>
                </a:extLst>
              </a:tr>
              <a:tr h="471911">
                <a:tc>
                  <a:txBody>
                    <a:bodyPr/>
                    <a:lstStyle/>
                    <a:p>
                      <a:r>
                        <a:rPr lang="en-US" altLang="zh-CN" dirty="0"/>
                        <a:t>3’d3</a:t>
                      </a:r>
                      <a:endParaRPr lang="zh-CN" altLang="en-US" dirty="0"/>
                    </a:p>
                  </a:txBody>
                  <a:tcPr/>
                </a:tc>
                <a:tc>
                  <a:txBody>
                    <a:bodyPr/>
                    <a:lstStyle/>
                    <a:p>
                      <a:r>
                        <a:rPr lang="en-US" altLang="zh-CN" dirty="0"/>
                        <a:t>3’b011</a:t>
                      </a:r>
                      <a:endParaRPr lang="zh-CN" altLang="en-US" dirty="0"/>
                    </a:p>
                  </a:txBody>
                  <a:tcPr/>
                </a:tc>
                <a:tc>
                  <a:txBody>
                    <a:bodyPr/>
                    <a:lstStyle/>
                    <a:p>
                      <a:r>
                        <a:rPr lang="en-US" altLang="zh-CN" dirty="0"/>
                        <a:t>3’b010</a:t>
                      </a:r>
                      <a:endParaRPr lang="zh-CN" altLang="en-US" dirty="0"/>
                    </a:p>
                  </a:txBody>
                  <a:tcPr/>
                </a:tc>
                <a:extLst>
                  <a:ext uri="{0D108BD9-81ED-4DB2-BD59-A6C34878D82A}">
                    <a16:rowId xmlns:a16="http://schemas.microsoft.com/office/drawing/2014/main" val="3886057730"/>
                  </a:ext>
                </a:extLst>
              </a:tr>
              <a:tr h="471911">
                <a:tc>
                  <a:txBody>
                    <a:bodyPr/>
                    <a:lstStyle/>
                    <a:p>
                      <a:r>
                        <a:rPr lang="en-US" altLang="zh-CN" dirty="0"/>
                        <a:t>3’d4</a:t>
                      </a:r>
                      <a:endParaRPr lang="zh-CN" altLang="en-US" dirty="0"/>
                    </a:p>
                  </a:txBody>
                  <a:tcPr/>
                </a:tc>
                <a:tc>
                  <a:txBody>
                    <a:bodyPr/>
                    <a:lstStyle/>
                    <a:p>
                      <a:r>
                        <a:rPr lang="en-US" altLang="zh-CN" dirty="0"/>
                        <a:t>3’b100</a:t>
                      </a:r>
                      <a:endParaRPr lang="zh-CN" altLang="en-US" dirty="0"/>
                    </a:p>
                  </a:txBody>
                  <a:tcPr/>
                </a:tc>
                <a:tc>
                  <a:txBody>
                    <a:bodyPr/>
                    <a:lstStyle/>
                    <a:p>
                      <a:r>
                        <a:rPr lang="en-US" altLang="zh-CN" dirty="0"/>
                        <a:t>3’b110</a:t>
                      </a:r>
                      <a:endParaRPr lang="zh-CN" altLang="en-US" dirty="0"/>
                    </a:p>
                  </a:txBody>
                  <a:tcPr/>
                </a:tc>
                <a:extLst>
                  <a:ext uri="{0D108BD9-81ED-4DB2-BD59-A6C34878D82A}">
                    <a16:rowId xmlns:a16="http://schemas.microsoft.com/office/drawing/2014/main" val="3746815959"/>
                  </a:ext>
                </a:extLst>
              </a:tr>
              <a:tr h="471911">
                <a:tc>
                  <a:txBody>
                    <a:bodyPr/>
                    <a:lstStyle/>
                    <a:p>
                      <a:r>
                        <a:rPr lang="en-US" altLang="zh-CN" dirty="0"/>
                        <a:t>3’d5</a:t>
                      </a:r>
                      <a:endParaRPr lang="zh-CN" altLang="en-US" dirty="0"/>
                    </a:p>
                  </a:txBody>
                  <a:tcPr/>
                </a:tc>
                <a:tc>
                  <a:txBody>
                    <a:bodyPr/>
                    <a:lstStyle/>
                    <a:p>
                      <a:r>
                        <a:rPr lang="en-US" altLang="zh-CN" dirty="0"/>
                        <a:t>3’b101</a:t>
                      </a:r>
                      <a:endParaRPr lang="zh-CN" altLang="en-US" dirty="0"/>
                    </a:p>
                  </a:txBody>
                  <a:tcPr/>
                </a:tc>
                <a:tc>
                  <a:txBody>
                    <a:bodyPr/>
                    <a:lstStyle/>
                    <a:p>
                      <a:r>
                        <a:rPr lang="en-US" altLang="zh-CN" dirty="0"/>
                        <a:t>3’b111</a:t>
                      </a:r>
                      <a:endParaRPr lang="zh-CN" altLang="en-US" dirty="0"/>
                    </a:p>
                  </a:txBody>
                  <a:tcPr/>
                </a:tc>
                <a:extLst>
                  <a:ext uri="{0D108BD9-81ED-4DB2-BD59-A6C34878D82A}">
                    <a16:rowId xmlns:a16="http://schemas.microsoft.com/office/drawing/2014/main" val="3564924053"/>
                  </a:ext>
                </a:extLst>
              </a:tr>
              <a:tr h="471911">
                <a:tc>
                  <a:txBody>
                    <a:bodyPr/>
                    <a:lstStyle/>
                    <a:p>
                      <a:r>
                        <a:rPr lang="en-US" altLang="zh-CN" dirty="0"/>
                        <a:t>3’d6</a:t>
                      </a:r>
                      <a:endParaRPr lang="zh-CN" altLang="en-US" dirty="0"/>
                    </a:p>
                  </a:txBody>
                  <a:tcPr/>
                </a:tc>
                <a:tc>
                  <a:txBody>
                    <a:bodyPr/>
                    <a:lstStyle/>
                    <a:p>
                      <a:r>
                        <a:rPr lang="en-US" altLang="zh-CN" dirty="0"/>
                        <a:t>3’b110</a:t>
                      </a:r>
                      <a:endParaRPr lang="zh-CN" altLang="en-US" dirty="0"/>
                    </a:p>
                  </a:txBody>
                  <a:tcPr/>
                </a:tc>
                <a:tc>
                  <a:txBody>
                    <a:bodyPr/>
                    <a:lstStyle/>
                    <a:p>
                      <a:r>
                        <a:rPr lang="en-US" altLang="zh-CN" dirty="0"/>
                        <a:t>3’b101</a:t>
                      </a:r>
                      <a:endParaRPr lang="zh-CN" altLang="en-US" dirty="0"/>
                    </a:p>
                  </a:txBody>
                  <a:tcPr/>
                </a:tc>
                <a:extLst>
                  <a:ext uri="{0D108BD9-81ED-4DB2-BD59-A6C34878D82A}">
                    <a16:rowId xmlns:a16="http://schemas.microsoft.com/office/drawing/2014/main" val="1885240230"/>
                  </a:ext>
                </a:extLst>
              </a:tr>
              <a:tr h="471911">
                <a:tc>
                  <a:txBody>
                    <a:bodyPr/>
                    <a:lstStyle/>
                    <a:p>
                      <a:r>
                        <a:rPr lang="en-US" altLang="zh-CN" dirty="0"/>
                        <a:t>3’d7</a:t>
                      </a:r>
                      <a:endParaRPr lang="zh-CN" altLang="en-US" dirty="0"/>
                    </a:p>
                  </a:txBody>
                  <a:tcPr/>
                </a:tc>
                <a:tc>
                  <a:txBody>
                    <a:bodyPr/>
                    <a:lstStyle/>
                    <a:p>
                      <a:r>
                        <a:rPr lang="en-US" altLang="zh-CN" dirty="0"/>
                        <a:t>3’b111</a:t>
                      </a:r>
                      <a:endParaRPr lang="zh-CN" altLang="en-US" dirty="0"/>
                    </a:p>
                  </a:txBody>
                  <a:tcPr/>
                </a:tc>
                <a:tc>
                  <a:txBody>
                    <a:bodyPr/>
                    <a:lstStyle/>
                    <a:p>
                      <a:r>
                        <a:rPr lang="en-US" altLang="zh-CN" dirty="0"/>
                        <a:t>3’b100</a:t>
                      </a:r>
                      <a:endParaRPr lang="zh-CN" altLang="en-US" dirty="0"/>
                    </a:p>
                  </a:txBody>
                  <a:tcPr/>
                </a:tc>
                <a:extLst>
                  <a:ext uri="{0D108BD9-81ED-4DB2-BD59-A6C34878D82A}">
                    <a16:rowId xmlns:a16="http://schemas.microsoft.com/office/drawing/2014/main" val="2882010425"/>
                  </a:ext>
                </a:extLst>
              </a:tr>
            </a:tbl>
          </a:graphicData>
        </a:graphic>
      </p:graphicFrame>
      <p:sp>
        <p:nvSpPr>
          <p:cNvPr id="7" name="文本框 6">
            <a:extLst>
              <a:ext uri="{FF2B5EF4-FFF2-40B4-BE49-F238E27FC236}">
                <a16:creationId xmlns:a16="http://schemas.microsoft.com/office/drawing/2014/main" id="{31E37F48-4FC6-47BA-B375-2369F5A7CF38}"/>
              </a:ext>
            </a:extLst>
          </p:cNvPr>
          <p:cNvSpPr txBox="1"/>
          <p:nvPr/>
        </p:nvSpPr>
        <p:spPr>
          <a:xfrm>
            <a:off x="2424147" y="582193"/>
            <a:ext cx="6098192" cy="523220"/>
          </a:xfrm>
          <a:prstGeom prst="rect">
            <a:avLst/>
          </a:prstGeom>
          <a:noFill/>
        </p:spPr>
        <p:txBody>
          <a:bodyPr wrap="square">
            <a:spAutoFit/>
          </a:bodyPr>
          <a:lstStyle/>
          <a:p>
            <a:pPr algn="ctr"/>
            <a:r>
              <a:rPr lang="zh-CN" altLang="en-US" sz="2800" dirty="0">
                <a:latin typeface="宋体" panose="02010600030101010101" pitchFamily="2" charset="-122"/>
                <a:ea typeface="宋体" panose="02010600030101010101" pitchFamily="2" charset="-122"/>
              </a:rPr>
              <a:t>格雷码的特点</a:t>
            </a:r>
            <a:endParaRPr lang="zh-CN" altLang="en-US" sz="2800" dirty="0"/>
          </a:p>
        </p:txBody>
      </p:sp>
      <p:sp>
        <p:nvSpPr>
          <p:cNvPr id="9" name="文本框 8">
            <a:extLst>
              <a:ext uri="{FF2B5EF4-FFF2-40B4-BE49-F238E27FC236}">
                <a16:creationId xmlns:a16="http://schemas.microsoft.com/office/drawing/2014/main" id="{5CCFC6E0-1E2A-48F3-8242-CE73D6CD3ACC}"/>
              </a:ext>
            </a:extLst>
          </p:cNvPr>
          <p:cNvSpPr txBox="1"/>
          <p:nvPr/>
        </p:nvSpPr>
        <p:spPr>
          <a:xfrm>
            <a:off x="747261" y="1398900"/>
            <a:ext cx="6403978" cy="286232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单</a:t>
            </a:r>
            <a:r>
              <a:rPr lang="en-US" altLang="zh-CN" dirty="0">
                <a:latin typeface="宋体" panose="02010600030101010101" pitchFamily="2" charset="-122"/>
                <a:ea typeface="宋体" panose="02010600030101010101" pitchFamily="2" charset="-122"/>
              </a:rPr>
              <a:t>bit</a:t>
            </a:r>
            <a:r>
              <a:rPr lang="zh-CN" altLang="en-US" dirty="0">
                <a:latin typeface="宋体" panose="02010600030101010101" pitchFamily="2" charset="-122"/>
                <a:ea typeface="宋体" panose="02010600030101010101" pitchFamily="2" charset="-122"/>
              </a:rPr>
              <a:t>翻转</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每两个相邻编码之间只有一位是不同的，并且对于</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位格雷码，当从最高位编码（对应二进制</a:t>
            </a:r>
            <a:r>
              <a:rPr lang="en-US" altLang="zh-CN" dirty="0">
                <a:latin typeface="宋体" panose="02010600030101010101" pitchFamily="2" charset="-122"/>
                <a:ea typeface="宋体" panose="02010600030101010101" pitchFamily="2" charset="-122"/>
              </a:rPr>
              <a:t>2^N -1</a:t>
            </a:r>
            <a:r>
              <a:rPr lang="zh-CN" altLang="en-US" dirty="0">
                <a:latin typeface="宋体" panose="02010600030101010101" pitchFamily="2" charset="-122"/>
                <a:ea typeface="宋体" panose="02010600030101010101" pitchFamily="2" charset="-122"/>
              </a:rPr>
              <a:t>）跳转到最低位编码（对应</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）时也只会发生</a:t>
            </a:r>
            <a:r>
              <a:rPr lang="en-US" altLang="zh-CN" dirty="0">
                <a:latin typeface="宋体" panose="02010600030101010101" pitchFamily="2" charset="-122"/>
                <a:ea typeface="宋体" panose="02010600030101010101" pitchFamily="2" charset="-122"/>
              </a:rPr>
              <a:t>1bit</a:t>
            </a:r>
            <a:r>
              <a:rPr lang="zh-CN" altLang="en-US" dirty="0">
                <a:latin typeface="宋体" panose="02010600030101010101" pitchFamily="2" charset="-122"/>
                <a:ea typeface="宋体" panose="02010600030101010101" pitchFamily="2" charset="-122"/>
              </a:rPr>
              <a:t>跳转</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solidFill>
                  <a:srgbClr val="FF0000"/>
                </a:solidFill>
                <a:latin typeface="宋体" panose="02010600030101010101" pitchFamily="2" charset="-122"/>
                <a:ea typeface="宋体" panose="02010600030101010101" pitchFamily="2" charset="-122"/>
              </a:rPr>
              <a:t>单</a:t>
            </a:r>
            <a:r>
              <a:rPr lang="en-US" altLang="zh-CN" dirty="0">
                <a:solidFill>
                  <a:srgbClr val="FF0000"/>
                </a:solidFill>
                <a:latin typeface="宋体" panose="02010600030101010101" pitchFamily="2" charset="-122"/>
                <a:ea typeface="宋体" panose="02010600030101010101" pitchFamily="2" charset="-122"/>
              </a:rPr>
              <a:t>bit</a:t>
            </a:r>
            <a:r>
              <a:rPr lang="zh-CN" altLang="en-US" dirty="0">
                <a:solidFill>
                  <a:srgbClr val="FF0000"/>
                </a:solidFill>
                <a:latin typeface="宋体" panose="02010600030101010101" pitchFamily="2" charset="-122"/>
                <a:ea typeface="宋体" panose="02010600030101010101" pitchFamily="2" charset="-122"/>
              </a:rPr>
              <a:t>跳转意味着格雷码在通过二级同步器跨时钟时，输出不会出现不可控的中间状态，只能是正确的更新状态或者保持原来的状态</a:t>
            </a:r>
            <a:endParaRPr lang="zh-CN" altLang="en-US" dirty="0">
              <a:solidFill>
                <a:srgbClr val="FF0000"/>
              </a:solidFill>
            </a:endParaRPr>
          </a:p>
        </p:txBody>
      </p:sp>
      <p:sp>
        <p:nvSpPr>
          <p:cNvPr id="13" name="箭头: 下弧形 12">
            <a:extLst>
              <a:ext uri="{FF2B5EF4-FFF2-40B4-BE49-F238E27FC236}">
                <a16:creationId xmlns:a16="http://schemas.microsoft.com/office/drawing/2014/main" id="{FDDA011D-B974-4B8C-B732-BF42466B585A}"/>
              </a:ext>
            </a:extLst>
          </p:cNvPr>
          <p:cNvSpPr/>
          <p:nvPr/>
        </p:nvSpPr>
        <p:spPr>
          <a:xfrm rot="16200000">
            <a:off x="9683429" y="3924026"/>
            <a:ext cx="3470115" cy="5953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92CA4DF1-6031-4DCD-88CE-B2FF32C2DB00}"/>
              </a:ext>
            </a:extLst>
          </p:cNvPr>
          <p:cNvSpPr txBox="1"/>
          <p:nvPr/>
        </p:nvSpPr>
        <p:spPr>
          <a:xfrm>
            <a:off x="1113022" y="4409666"/>
            <a:ext cx="6098102" cy="147732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知乎问题：假如一个快时钟域的写指针需要同步到慢时钟域去，在慢时钟域采样时间间隔中，快时钟域</a:t>
            </a:r>
            <a:r>
              <a:rPr lang="en-US" altLang="zh-CN" dirty="0">
                <a:latin typeface="宋体" panose="02010600030101010101" pitchFamily="2" charset="-122"/>
                <a:ea typeface="宋体" panose="02010600030101010101" pitchFamily="2" charset="-122"/>
              </a:rPr>
              <a:t>gray</a:t>
            </a:r>
            <a:r>
              <a:rPr lang="zh-CN" altLang="en-US" dirty="0">
                <a:latin typeface="宋体" panose="02010600030101010101" pitchFamily="2" charset="-122"/>
                <a:ea typeface="宋体" panose="02010600030101010101" pitchFamily="2" charset="-122"/>
              </a:rPr>
              <a:t>码连续跳变多次，那么慢时钟域再次采样时，</a:t>
            </a:r>
            <a:r>
              <a:rPr lang="zh-CN" altLang="en-US" u="sng" dirty="0">
                <a:latin typeface="宋体" panose="02010600030101010101" pitchFamily="2" charset="-122"/>
                <a:ea typeface="宋体" panose="02010600030101010101" pitchFamily="2" charset="-122"/>
              </a:rPr>
              <a:t>慢时钟域的</a:t>
            </a:r>
            <a:r>
              <a:rPr lang="en-US" altLang="zh-CN" u="sng" dirty="0">
                <a:latin typeface="宋体" panose="02010600030101010101" pitchFamily="2" charset="-122"/>
                <a:ea typeface="宋体" panose="02010600030101010101" pitchFamily="2" charset="-122"/>
              </a:rPr>
              <a:t>gray</a:t>
            </a:r>
            <a:r>
              <a:rPr lang="zh-CN" altLang="en-US" u="sng" dirty="0">
                <a:latin typeface="宋体" panose="02010600030101010101" pitchFamily="2" charset="-122"/>
                <a:ea typeface="宋体" panose="02010600030101010101" pitchFamily="2" charset="-122"/>
              </a:rPr>
              <a:t>码多</a:t>
            </a:r>
            <a:r>
              <a:rPr lang="en-US" altLang="zh-CN" u="sng" dirty="0">
                <a:latin typeface="宋体" panose="02010600030101010101" pitchFamily="2" charset="-122"/>
                <a:ea typeface="宋体" panose="02010600030101010101" pitchFamily="2" charset="-122"/>
              </a:rPr>
              <a:t>bit</a:t>
            </a:r>
            <a:r>
              <a:rPr lang="zh-CN" altLang="en-US" u="sng" dirty="0">
                <a:latin typeface="宋体" panose="02010600030101010101" pitchFamily="2" charset="-122"/>
                <a:ea typeface="宋体" panose="02010600030101010101" pitchFamily="2" charset="-122"/>
              </a:rPr>
              <a:t>跳转，这样是否导致违背了多</a:t>
            </a:r>
            <a:r>
              <a:rPr lang="en-US" altLang="zh-CN" u="sng" dirty="0">
                <a:latin typeface="宋体" panose="02010600030101010101" pitchFamily="2" charset="-122"/>
                <a:ea typeface="宋体" panose="02010600030101010101" pitchFamily="2" charset="-122"/>
              </a:rPr>
              <a:t>bit</a:t>
            </a:r>
            <a:r>
              <a:rPr lang="zh-CN" altLang="en-US" u="sng" dirty="0">
                <a:latin typeface="宋体" panose="02010600030101010101" pitchFamily="2" charset="-122"/>
                <a:ea typeface="宋体" panose="02010600030101010101" pitchFamily="2" charset="-122"/>
              </a:rPr>
              <a:t>跨时钟不产生中间状态的原则</a:t>
            </a:r>
            <a:r>
              <a:rPr lang="en-US" altLang="zh-CN" dirty="0">
                <a:latin typeface="宋体" panose="02010600030101010101" pitchFamily="2" charset="-122"/>
                <a:ea typeface="宋体" panose="02010600030101010101" pitchFamily="2" charset="-122"/>
              </a:rPr>
              <a:t>?</a:t>
            </a:r>
            <a:endParaRPr lang="zh-CN" altLang="en-US" dirty="0"/>
          </a:p>
        </p:txBody>
      </p:sp>
    </p:spTree>
    <p:extLst>
      <p:ext uri="{BB962C8B-B14F-4D97-AF65-F5344CB8AC3E}">
        <p14:creationId xmlns:p14="http://schemas.microsoft.com/office/powerpoint/2010/main" val="15276045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4EBBCF-152B-4BDE-98E6-7E5EA3266BBB}"/>
              </a:ext>
            </a:extLst>
          </p:cNvPr>
          <p:cNvSpPr>
            <a:spLocks noGrp="1"/>
          </p:cNvSpPr>
          <p:nvPr>
            <p:ph idx="1"/>
          </p:nvPr>
        </p:nvSpPr>
        <p:spPr>
          <a:xfrm>
            <a:off x="1820862" y="755650"/>
            <a:ext cx="8915400" cy="1250950"/>
          </a:xfrm>
        </p:spPr>
        <p:txBody>
          <a:bodyPr/>
          <a:lstStyle/>
          <a:p>
            <a:pPr marL="0" indent="0">
              <a:buNone/>
            </a:pPr>
            <a:r>
              <a:rPr lang="zh-CN" altLang="en-US" dirty="0">
                <a:latin typeface="宋体" panose="02010600030101010101" pitchFamily="2" charset="-122"/>
                <a:ea typeface="宋体" panose="02010600030101010101" pitchFamily="2" charset="-122"/>
              </a:rPr>
              <a:t>   首先，</a:t>
            </a:r>
            <a:r>
              <a:rPr lang="en-US" altLang="zh-CN" dirty="0">
                <a:latin typeface="宋体" panose="02010600030101010101" pitchFamily="2" charset="-122"/>
                <a:ea typeface="宋体" panose="02010600030101010101" pitchFamily="2" charset="-122"/>
              </a:rPr>
              <a:t>gray</a:t>
            </a:r>
            <a:r>
              <a:rPr lang="zh-CN" altLang="en-US" dirty="0">
                <a:latin typeface="宋体" panose="02010600030101010101" pitchFamily="2" charset="-122"/>
                <a:ea typeface="宋体" panose="02010600030101010101" pitchFamily="2" charset="-122"/>
              </a:rPr>
              <a:t>码的单</a:t>
            </a:r>
            <a:r>
              <a:rPr lang="en-US" altLang="zh-CN" dirty="0">
                <a:latin typeface="宋体" panose="02010600030101010101" pitchFamily="2" charset="-122"/>
                <a:ea typeface="宋体" panose="02010600030101010101" pitchFamily="2" charset="-122"/>
              </a:rPr>
              <a:t>bit</a:t>
            </a:r>
            <a:r>
              <a:rPr lang="zh-CN" altLang="en-US" dirty="0">
                <a:latin typeface="宋体" panose="02010600030101010101" pitchFamily="2" charset="-122"/>
                <a:ea typeface="宋体" panose="02010600030101010101" pitchFamily="2" charset="-122"/>
              </a:rPr>
              <a:t>跳变是针对发送时钟域的相邻时钟周期而言；其次，发送时钟域的时钟周期只要不是极端的小（小过接收时钟域的建立时间与保持时间窗口）就能保证在产生亚稳态的窗口内保持至多</a:t>
            </a:r>
            <a:r>
              <a:rPr lang="en-US" altLang="zh-CN" dirty="0">
                <a:latin typeface="宋体" panose="02010600030101010101" pitchFamily="2" charset="-122"/>
                <a:ea typeface="宋体" panose="02010600030101010101" pitchFamily="2" charset="-122"/>
              </a:rPr>
              <a:t>1bit</a:t>
            </a:r>
            <a:r>
              <a:rPr lang="zh-CN" altLang="en-US" dirty="0">
                <a:latin typeface="宋体" panose="02010600030101010101" pitchFamily="2" charset="-122"/>
                <a:ea typeface="宋体" panose="02010600030101010101" pitchFamily="2" charset="-122"/>
              </a:rPr>
              <a:t>的跳变，所以不存在两个相邻的采样边沿发生多</a:t>
            </a:r>
            <a:r>
              <a:rPr lang="en-US" altLang="zh-CN" dirty="0">
                <a:latin typeface="宋体" panose="02010600030101010101" pitchFamily="2" charset="-122"/>
                <a:ea typeface="宋体" panose="02010600030101010101" pitchFamily="2" charset="-122"/>
              </a:rPr>
              <a:t>bit</a:t>
            </a:r>
            <a:r>
              <a:rPr lang="zh-CN" altLang="en-US" dirty="0">
                <a:latin typeface="宋体" panose="02010600030101010101" pitchFamily="2" charset="-122"/>
                <a:ea typeface="宋体" panose="02010600030101010101" pitchFamily="2" charset="-122"/>
              </a:rPr>
              <a:t>跳变导致同步后产生不可控的中间状态</a:t>
            </a:r>
          </a:p>
        </p:txBody>
      </p:sp>
      <p:pic>
        <p:nvPicPr>
          <p:cNvPr id="4" name="图片 3">
            <a:extLst>
              <a:ext uri="{FF2B5EF4-FFF2-40B4-BE49-F238E27FC236}">
                <a16:creationId xmlns:a16="http://schemas.microsoft.com/office/drawing/2014/main" id="{8C571871-6D93-41FE-8C25-44BAA3E1107B}"/>
              </a:ext>
            </a:extLst>
          </p:cNvPr>
          <p:cNvPicPr>
            <a:picLocks noChangeAspect="1"/>
          </p:cNvPicPr>
          <p:nvPr/>
        </p:nvPicPr>
        <p:blipFill rotWithShape="1">
          <a:blip r:embed="rId2"/>
          <a:srcRect r="23115" b="16935"/>
          <a:stretch/>
        </p:blipFill>
        <p:spPr>
          <a:xfrm>
            <a:off x="2160587" y="2114550"/>
            <a:ext cx="8062913" cy="3924300"/>
          </a:xfrm>
          <a:prstGeom prst="rect">
            <a:avLst/>
          </a:prstGeom>
        </p:spPr>
      </p:pic>
      <p:pic>
        <p:nvPicPr>
          <p:cNvPr id="6" name="图片 5">
            <a:extLst>
              <a:ext uri="{FF2B5EF4-FFF2-40B4-BE49-F238E27FC236}">
                <a16:creationId xmlns:a16="http://schemas.microsoft.com/office/drawing/2014/main" id="{3847B157-BDF3-48F3-9CF1-84C289BAE3BB}"/>
              </a:ext>
            </a:extLst>
          </p:cNvPr>
          <p:cNvPicPr>
            <a:picLocks noChangeAspect="1"/>
          </p:cNvPicPr>
          <p:nvPr/>
        </p:nvPicPr>
        <p:blipFill>
          <a:blip r:embed="rId3"/>
          <a:stretch>
            <a:fillRect/>
          </a:stretch>
        </p:blipFill>
        <p:spPr>
          <a:xfrm>
            <a:off x="2959100" y="4383087"/>
            <a:ext cx="495300" cy="238125"/>
          </a:xfrm>
          <a:prstGeom prst="rect">
            <a:avLst/>
          </a:prstGeom>
        </p:spPr>
      </p:pic>
    </p:spTree>
    <p:extLst>
      <p:ext uri="{BB962C8B-B14F-4D97-AF65-F5344CB8AC3E}">
        <p14:creationId xmlns:p14="http://schemas.microsoft.com/office/powerpoint/2010/main" val="205129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89DC7FF-6040-43C2-B40C-50D2AD9DD90C}"/>
              </a:ext>
            </a:extLst>
          </p:cNvPr>
          <p:cNvSpPr txBox="1"/>
          <p:nvPr/>
        </p:nvSpPr>
        <p:spPr>
          <a:xfrm>
            <a:off x="1817688" y="948809"/>
            <a:ext cx="7866062" cy="1477328"/>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对称性</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当</a:t>
            </a:r>
            <a:r>
              <a:rPr lang="en-US" altLang="zh-CN" dirty="0">
                <a:latin typeface="宋体" panose="02010600030101010101" pitchFamily="2" charset="-122"/>
                <a:ea typeface="宋体" panose="02010600030101010101" pitchFamily="2" charset="-122"/>
              </a:rPr>
              <a:t>gray</a:t>
            </a:r>
            <a:r>
              <a:rPr lang="zh-CN" altLang="en-US" dirty="0">
                <a:latin typeface="宋体" panose="02010600030101010101" pitchFamily="2" charset="-122"/>
                <a:ea typeface="宋体" panose="02010600030101010101" pitchFamily="2" charset="-122"/>
              </a:rPr>
              <a:t>码第</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位从</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跳变到</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时，之后</a:t>
            </a:r>
            <a:r>
              <a:rPr lang="en-US" altLang="zh-CN" dirty="0">
                <a:latin typeface="宋体" panose="02010600030101010101" pitchFamily="2" charset="-122"/>
                <a:ea typeface="宋体" panose="02010600030101010101" pitchFamily="2" charset="-122"/>
              </a:rPr>
              <a:t>gray</a:t>
            </a:r>
            <a:r>
              <a:rPr lang="zh-CN" altLang="en-US" dirty="0">
                <a:latin typeface="宋体" panose="02010600030101010101" pitchFamily="2" charset="-122"/>
                <a:ea typeface="宋体" panose="02010600030101010101" pitchFamily="2" charset="-122"/>
              </a:rPr>
              <a:t>码的</a:t>
            </a:r>
            <a:r>
              <a:rPr lang="en-US" altLang="zh-CN" dirty="0">
                <a:latin typeface="宋体" panose="02010600030101010101" pitchFamily="2" charset="-122"/>
                <a:ea typeface="宋体" panose="02010600030101010101" pitchFamily="2" charset="-122"/>
              </a:rPr>
              <a:t>N-1</a:t>
            </a:r>
            <a:r>
              <a:rPr lang="zh-CN" altLang="en-US" dirty="0">
                <a:latin typeface="宋体" panose="02010600030101010101" pitchFamily="2" charset="-122"/>
                <a:ea typeface="宋体" panose="02010600030101010101" pitchFamily="2" charset="-122"/>
              </a:rPr>
              <a:t>位会关于前半段轴对称，其余的高位与之前的</a:t>
            </a:r>
            <a:r>
              <a:rPr lang="en-US" altLang="zh-CN" dirty="0">
                <a:latin typeface="宋体" panose="02010600030101010101" pitchFamily="2" charset="-122"/>
                <a:ea typeface="宋体" panose="02010600030101010101" pitchFamily="2" charset="-122"/>
              </a:rPr>
              <a:t>gray</a:t>
            </a:r>
            <a:r>
              <a:rPr lang="zh-CN" altLang="en-US" dirty="0">
                <a:latin typeface="宋体" panose="02010600030101010101" pitchFamily="2" charset="-122"/>
                <a:ea typeface="宋体" panose="02010600030101010101" pitchFamily="2" charset="-122"/>
              </a:rPr>
              <a:t>码相同</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a:t>
            </a:r>
          </a:p>
        </p:txBody>
      </p:sp>
      <p:graphicFrame>
        <p:nvGraphicFramePr>
          <p:cNvPr id="10" name="表格 5">
            <a:extLst>
              <a:ext uri="{FF2B5EF4-FFF2-40B4-BE49-F238E27FC236}">
                <a16:creationId xmlns:a16="http://schemas.microsoft.com/office/drawing/2014/main" id="{5D9E608A-A4B5-4B0A-906E-BDFF447F2F25}"/>
              </a:ext>
            </a:extLst>
          </p:cNvPr>
          <p:cNvGraphicFramePr>
            <a:graphicFrameLocks noGrp="1"/>
          </p:cNvGraphicFramePr>
          <p:nvPr>
            <p:extLst>
              <p:ext uri="{D42A27DB-BD31-4B8C-83A1-F6EECF244321}">
                <p14:modId xmlns:p14="http://schemas.microsoft.com/office/powerpoint/2010/main" val="1610793048"/>
              </p:ext>
            </p:extLst>
          </p:nvPr>
        </p:nvGraphicFramePr>
        <p:xfrm>
          <a:off x="3104009" y="2426137"/>
          <a:ext cx="3526761" cy="4190450"/>
        </p:xfrm>
        <a:graphic>
          <a:graphicData uri="http://schemas.openxmlformats.org/drawingml/2006/table">
            <a:tbl>
              <a:tblPr firstRow="1" bandRow="1">
                <a:tableStyleId>{5C22544A-7EE6-4342-B048-85BDC9FD1C3A}</a:tableStyleId>
              </a:tblPr>
              <a:tblGrid>
                <a:gridCol w="1175587">
                  <a:extLst>
                    <a:ext uri="{9D8B030D-6E8A-4147-A177-3AD203B41FA5}">
                      <a16:colId xmlns:a16="http://schemas.microsoft.com/office/drawing/2014/main" val="3130101692"/>
                    </a:ext>
                  </a:extLst>
                </a:gridCol>
                <a:gridCol w="1175587">
                  <a:extLst>
                    <a:ext uri="{9D8B030D-6E8A-4147-A177-3AD203B41FA5}">
                      <a16:colId xmlns:a16="http://schemas.microsoft.com/office/drawing/2014/main" val="2691502334"/>
                    </a:ext>
                  </a:extLst>
                </a:gridCol>
                <a:gridCol w="1175587">
                  <a:extLst>
                    <a:ext uri="{9D8B030D-6E8A-4147-A177-3AD203B41FA5}">
                      <a16:colId xmlns:a16="http://schemas.microsoft.com/office/drawing/2014/main" val="2878880434"/>
                    </a:ext>
                  </a:extLst>
                </a:gridCol>
              </a:tblGrid>
              <a:tr h="415162">
                <a:tc>
                  <a:txBody>
                    <a:bodyPr/>
                    <a:lstStyle/>
                    <a:p>
                      <a:r>
                        <a:rPr lang="en-US" altLang="zh-CN" dirty="0"/>
                        <a:t>  </a:t>
                      </a:r>
                      <a:r>
                        <a:rPr lang="zh-CN" altLang="en-US" dirty="0"/>
                        <a:t>十进制</a:t>
                      </a:r>
                    </a:p>
                  </a:txBody>
                  <a:tcPr/>
                </a:tc>
                <a:tc>
                  <a:txBody>
                    <a:bodyPr/>
                    <a:lstStyle/>
                    <a:p>
                      <a:r>
                        <a:rPr lang="zh-CN" altLang="en-US" dirty="0"/>
                        <a:t>二进制</a:t>
                      </a:r>
                    </a:p>
                  </a:txBody>
                  <a:tcPr/>
                </a:tc>
                <a:tc>
                  <a:txBody>
                    <a:bodyPr/>
                    <a:lstStyle/>
                    <a:p>
                      <a:r>
                        <a:rPr lang="zh-CN" altLang="en-US" dirty="0"/>
                        <a:t>格雷码</a:t>
                      </a:r>
                    </a:p>
                  </a:txBody>
                  <a:tcPr/>
                </a:tc>
                <a:extLst>
                  <a:ext uri="{0D108BD9-81ED-4DB2-BD59-A6C34878D82A}">
                    <a16:rowId xmlns:a16="http://schemas.microsoft.com/office/drawing/2014/main" val="1178990768"/>
                  </a:ext>
                </a:extLst>
              </a:tr>
              <a:tr h="471911">
                <a:tc>
                  <a:txBody>
                    <a:bodyPr/>
                    <a:lstStyle/>
                    <a:p>
                      <a:r>
                        <a:rPr lang="en-US" altLang="zh-CN" dirty="0"/>
                        <a:t>3’d0</a:t>
                      </a:r>
                      <a:endParaRPr lang="zh-CN" altLang="en-US" dirty="0"/>
                    </a:p>
                  </a:txBody>
                  <a:tcPr/>
                </a:tc>
                <a:tc>
                  <a:txBody>
                    <a:bodyPr/>
                    <a:lstStyle/>
                    <a:p>
                      <a:r>
                        <a:rPr lang="en-US" altLang="zh-CN" dirty="0"/>
                        <a:t>3’b000</a:t>
                      </a:r>
                      <a:endParaRPr lang="zh-CN" altLang="en-US" dirty="0"/>
                    </a:p>
                  </a:txBody>
                  <a:tcPr/>
                </a:tc>
                <a:tc>
                  <a:txBody>
                    <a:bodyPr/>
                    <a:lstStyle/>
                    <a:p>
                      <a:r>
                        <a:rPr lang="en-US" altLang="zh-CN" dirty="0"/>
                        <a:t>3’b</a:t>
                      </a:r>
                      <a:r>
                        <a:rPr lang="en-US" altLang="zh-CN" dirty="0">
                          <a:solidFill>
                            <a:schemeClr val="accent6">
                              <a:lumMod val="75000"/>
                            </a:schemeClr>
                          </a:solidFill>
                        </a:rPr>
                        <a:t>0</a:t>
                      </a:r>
                      <a:r>
                        <a:rPr lang="en-US" altLang="zh-CN" dirty="0">
                          <a:solidFill>
                            <a:schemeClr val="accent2">
                              <a:lumMod val="60000"/>
                              <a:lumOff val="40000"/>
                            </a:schemeClr>
                          </a:solidFill>
                        </a:rPr>
                        <a:t>0</a:t>
                      </a:r>
                      <a:r>
                        <a:rPr lang="en-US" altLang="zh-CN" dirty="0">
                          <a:solidFill>
                            <a:srgbClr val="FF0000"/>
                          </a:solidFill>
                        </a:rPr>
                        <a:t>0</a:t>
                      </a:r>
                      <a:endParaRPr lang="zh-CN" altLang="en-US" dirty="0">
                        <a:solidFill>
                          <a:srgbClr val="FF0000"/>
                        </a:solidFill>
                      </a:endParaRPr>
                    </a:p>
                  </a:txBody>
                  <a:tcPr/>
                </a:tc>
                <a:extLst>
                  <a:ext uri="{0D108BD9-81ED-4DB2-BD59-A6C34878D82A}">
                    <a16:rowId xmlns:a16="http://schemas.microsoft.com/office/drawing/2014/main" val="3250587724"/>
                  </a:ext>
                </a:extLst>
              </a:tr>
              <a:tr h="471911">
                <a:tc>
                  <a:txBody>
                    <a:bodyPr/>
                    <a:lstStyle/>
                    <a:p>
                      <a:r>
                        <a:rPr lang="en-US" altLang="zh-CN" dirty="0"/>
                        <a:t>3’d1</a:t>
                      </a:r>
                      <a:endParaRPr lang="zh-CN" altLang="en-US" dirty="0"/>
                    </a:p>
                  </a:txBody>
                  <a:tcPr/>
                </a:tc>
                <a:tc>
                  <a:txBody>
                    <a:bodyPr/>
                    <a:lstStyle/>
                    <a:p>
                      <a:r>
                        <a:rPr lang="en-US" altLang="zh-CN" dirty="0"/>
                        <a:t>3’b001</a:t>
                      </a:r>
                      <a:endParaRPr lang="zh-CN" altLang="en-US" dirty="0"/>
                    </a:p>
                  </a:txBody>
                  <a:tcPr/>
                </a:tc>
                <a:tc>
                  <a:txBody>
                    <a:bodyPr/>
                    <a:lstStyle/>
                    <a:p>
                      <a:r>
                        <a:rPr lang="en-US" altLang="zh-CN" dirty="0"/>
                        <a:t>3’b</a:t>
                      </a:r>
                      <a:r>
                        <a:rPr lang="en-US" altLang="zh-CN" dirty="0">
                          <a:solidFill>
                            <a:schemeClr val="accent6">
                              <a:lumMod val="75000"/>
                            </a:schemeClr>
                          </a:solidFill>
                        </a:rPr>
                        <a:t>0</a:t>
                      </a:r>
                      <a:r>
                        <a:rPr lang="en-US" altLang="zh-CN" dirty="0">
                          <a:solidFill>
                            <a:schemeClr val="accent2">
                              <a:lumMod val="60000"/>
                              <a:lumOff val="40000"/>
                            </a:schemeClr>
                          </a:solidFill>
                        </a:rPr>
                        <a:t>0</a:t>
                      </a:r>
                      <a:r>
                        <a:rPr lang="en-US" altLang="zh-CN" dirty="0"/>
                        <a:t>1</a:t>
                      </a:r>
                      <a:endParaRPr lang="zh-CN" altLang="en-US" dirty="0"/>
                    </a:p>
                  </a:txBody>
                  <a:tcPr/>
                </a:tc>
                <a:extLst>
                  <a:ext uri="{0D108BD9-81ED-4DB2-BD59-A6C34878D82A}">
                    <a16:rowId xmlns:a16="http://schemas.microsoft.com/office/drawing/2014/main" val="596286648"/>
                  </a:ext>
                </a:extLst>
              </a:tr>
              <a:tr h="471911">
                <a:tc>
                  <a:txBody>
                    <a:bodyPr/>
                    <a:lstStyle/>
                    <a:p>
                      <a:r>
                        <a:rPr lang="en-US" altLang="zh-CN" dirty="0"/>
                        <a:t>3’d2</a:t>
                      </a:r>
                      <a:endParaRPr lang="zh-CN" altLang="en-US" dirty="0"/>
                    </a:p>
                  </a:txBody>
                  <a:tcPr/>
                </a:tc>
                <a:tc>
                  <a:txBody>
                    <a:bodyPr/>
                    <a:lstStyle/>
                    <a:p>
                      <a:r>
                        <a:rPr lang="en-US" altLang="zh-CN" dirty="0"/>
                        <a:t>3’b010</a:t>
                      </a:r>
                      <a:endParaRPr lang="zh-CN" altLang="en-US" dirty="0"/>
                    </a:p>
                  </a:txBody>
                  <a:tcPr/>
                </a:tc>
                <a:tc>
                  <a:txBody>
                    <a:bodyPr/>
                    <a:lstStyle/>
                    <a:p>
                      <a:r>
                        <a:rPr lang="en-US" altLang="zh-CN" dirty="0"/>
                        <a:t>3’b</a:t>
                      </a:r>
                      <a:r>
                        <a:rPr lang="en-US" altLang="zh-CN" dirty="0">
                          <a:solidFill>
                            <a:schemeClr val="accent6">
                              <a:lumMod val="75000"/>
                            </a:schemeClr>
                          </a:solidFill>
                        </a:rPr>
                        <a:t>0</a:t>
                      </a:r>
                      <a:r>
                        <a:rPr lang="en-US" altLang="zh-CN" dirty="0">
                          <a:solidFill>
                            <a:schemeClr val="accent5"/>
                          </a:solidFill>
                        </a:rPr>
                        <a:t>1</a:t>
                      </a:r>
                      <a:r>
                        <a:rPr lang="en-US" altLang="zh-CN" dirty="0"/>
                        <a:t>1</a:t>
                      </a:r>
                      <a:endParaRPr lang="zh-CN" altLang="en-US" dirty="0"/>
                    </a:p>
                  </a:txBody>
                  <a:tcPr/>
                </a:tc>
                <a:extLst>
                  <a:ext uri="{0D108BD9-81ED-4DB2-BD59-A6C34878D82A}">
                    <a16:rowId xmlns:a16="http://schemas.microsoft.com/office/drawing/2014/main" val="2552203495"/>
                  </a:ext>
                </a:extLst>
              </a:tr>
              <a:tr h="471911">
                <a:tc>
                  <a:txBody>
                    <a:bodyPr/>
                    <a:lstStyle/>
                    <a:p>
                      <a:r>
                        <a:rPr lang="en-US" altLang="zh-CN" dirty="0"/>
                        <a:t>3’d3</a:t>
                      </a:r>
                      <a:endParaRPr lang="zh-CN" altLang="en-US" dirty="0"/>
                    </a:p>
                  </a:txBody>
                  <a:tcPr/>
                </a:tc>
                <a:tc>
                  <a:txBody>
                    <a:bodyPr/>
                    <a:lstStyle/>
                    <a:p>
                      <a:r>
                        <a:rPr lang="en-US" altLang="zh-CN" dirty="0"/>
                        <a:t>3’b011</a:t>
                      </a:r>
                      <a:endParaRPr lang="zh-CN" altLang="en-US" dirty="0"/>
                    </a:p>
                  </a:txBody>
                  <a:tcPr/>
                </a:tc>
                <a:tc>
                  <a:txBody>
                    <a:bodyPr/>
                    <a:lstStyle/>
                    <a:p>
                      <a:r>
                        <a:rPr lang="en-US" altLang="zh-CN" dirty="0"/>
                        <a:t>3’b</a:t>
                      </a:r>
                      <a:r>
                        <a:rPr lang="en-US" altLang="zh-CN" dirty="0">
                          <a:solidFill>
                            <a:schemeClr val="accent6">
                              <a:lumMod val="75000"/>
                            </a:schemeClr>
                          </a:solidFill>
                        </a:rPr>
                        <a:t>0</a:t>
                      </a:r>
                      <a:r>
                        <a:rPr lang="en-US" altLang="zh-CN" dirty="0">
                          <a:solidFill>
                            <a:schemeClr val="accent5"/>
                          </a:solidFill>
                        </a:rPr>
                        <a:t>1</a:t>
                      </a:r>
                      <a:r>
                        <a:rPr lang="en-US" altLang="zh-CN" dirty="0"/>
                        <a:t>0</a:t>
                      </a:r>
                      <a:endParaRPr lang="zh-CN" altLang="en-US" dirty="0"/>
                    </a:p>
                  </a:txBody>
                  <a:tcPr/>
                </a:tc>
                <a:extLst>
                  <a:ext uri="{0D108BD9-81ED-4DB2-BD59-A6C34878D82A}">
                    <a16:rowId xmlns:a16="http://schemas.microsoft.com/office/drawing/2014/main" val="3886057730"/>
                  </a:ext>
                </a:extLst>
              </a:tr>
              <a:tr h="471911">
                <a:tc>
                  <a:txBody>
                    <a:bodyPr/>
                    <a:lstStyle/>
                    <a:p>
                      <a:r>
                        <a:rPr lang="en-US" altLang="zh-CN" dirty="0"/>
                        <a:t>3’d4</a:t>
                      </a:r>
                      <a:endParaRPr lang="zh-CN" altLang="en-US" dirty="0"/>
                    </a:p>
                  </a:txBody>
                  <a:tcPr/>
                </a:tc>
                <a:tc>
                  <a:txBody>
                    <a:bodyPr/>
                    <a:lstStyle/>
                    <a:p>
                      <a:r>
                        <a:rPr lang="en-US" altLang="zh-CN" dirty="0"/>
                        <a:t>3’b100</a:t>
                      </a:r>
                      <a:endParaRPr lang="zh-CN" altLang="en-US" dirty="0"/>
                    </a:p>
                  </a:txBody>
                  <a:tcPr/>
                </a:tc>
                <a:tc>
                  <a:txBody>
                    <a:bodyPr/>
                    <a:lstStyle/>
                    <a:p>
                      <a:r>
                        <a:rPr lang="en-US" altLang="zh-CN" dirty="0"/>
                        <a:t>3’b</a:t>
                      </a:r>
                      <a:r>
                        <a:rPr lang="en-US" altLang="zh-CN" dirty="0">
                          <a:solidFill>
                            <a:srgbClr val="7030A0"/>
                          </a:solidFill>
                        </a:rPr>
                        <a:t>1</a:t>
                      </a:r>
                      <a:r>
                        <a:rPr lang="en-US" altLang="zh-CN" dirty="0"/>
                        <a:t>10</a:t>
                      </a:r>
                      <a:endParaRPr lang="zh-CN" altLang="en-US" dirty="0"/>
                    </a:p>
                  </a:txBody>
                  <a:tcPr/>
                </a:tc>
                <a:extLst>
                  <a:ext uri="{0D108BD9-81ED-4DB2-BD59-A6C34878D82A}">
                    <a16:rowId xmlns:a16="http://schemas.microsoft.com/office/drawing/2014/main" val="3746815959"/>
                  </a:ext>
                </a:extLst>
              </a:tr>
              <a:tr h="471911">
                <a:tc>
                  <a:txBody>
                    <a:bodyPr/>
                    <a:lstStyle/>
                    <a:p>
                      <a:r>
                        <a:rPr lang="en-US" altLang="zh-CN" dirty="0"/>
                        <a:t>3’d5</a:t>
                      </a:r>
                      <a:endParaRPr lang="zh-CN" altLang="en-US" dirty="0"/>
                    </a:p>
                  </a:txBody>
                  <a:tcPr/>
                </a:tc>
                <a:tc>
                  <a:txBody>
                    <a:bodyPr/>
                    <a:lstStyle/>
                    <a:p>
                      <a:r>
                        <a:rPr lang="en-US" altLang="zh-CN" dirty="0"/>
                        <a:t>3’b101</a:t>
                      </a:r>
                      <a:endParaRPr lang="zh-CN" altLang="en-US" dirty="0"/>
                    </a:p>
                  </a:txBody>
                  <a:tcPr/>
                </a:tc>
                <a:tc>
                  <a:txBody>
                    <a:bodyPr/>
                    <a:lstStyle/>
                    <a:p>
                      <a:r>
                        <a:rPr lang="en-US" altLang="zh-CN" dirty="0"/>
                        <a:t>3’b</a:t>
                      </a:r>
                      <a:r>
                        <a:rPr lang="en-US" altLang="zh-CN" dirty="0">
                          <a:solidFill>
                            <a:srgbClr val="7030A0"/>
                          </a:solidFill>
                        </a:rPr>
                        <a:t>1</a:t>
                      </a:r>
                      <a:r>
                        <a:rPr lang="en-US" altLang="zh-CN" dirty="0"/>
                        <a:t>11</a:t>
                      </a:r>
                      <a:endParaRPr lang="zh-CN" altLang="en-US" dirty="0"/>
                    </a:p>
                  </a:txBody>
                  <a:tcPr/>
                </a:tc>
                <a:extLst>
                  <a:ext uri="{0D108BD9-81ED-4DB2-BD59-A6C34878D82A}">
                    <a16:rowId xmlns:a16="http://schemas.microsoft.com/office/drawing/2014/main" val="3564924053"/>
                  </a:ext>
                </a:extLst>
              </a:tr>
              <a:tr h="471911">
                <a:tc>
                  <a:txBody>
                    <a:bodyPr/>
                    <a:lstStyle/>
                    <a:p>
                      <a:r>
                        <a:rPr lang="en-US" altLang="zh-CN" dirty="0"/>
                        <a:t>3’d6</a:t>
                      </a:r>
                      <a:endParaRPr lang="zh-CN" altLang="en-US" dirty="0"/>
                    </a:p>
                  </a:txBody>
                  <a:tcPr/>
                </a:tc>
                <a:tc>
                  <a:txBody>
                    <a:bodyPr/>
                    <a:lstStyle/>
                    <a:p>
                      <a:r>
                        <a:rPr lang="en-US" altLang="zh-CN" dirty="0"/>
                        <a:t>3’b110</a:t>
                      </a:r>
                      <a:endParaRPr lang="zh-CN" altLang="en-US" dirty="0"/>
                    </a:p>
                  </a:txBody>
                  <a:tcPr/>
                </a:tc>
                <a:tc>
                  <a:txBody>
                    <a:bodyPr/>
                    <a:lstStyle/>
                    <a:p>
                      <a:r>
                        <a:rPr lang="en-US" altLang="zh-CN" dirty="0"/>
                        <a:t>3’b</a:t>
                      </a:r>
                      <a:r>
                        <a:rPr lang="en-US" altLang="zh-CN" dirty="0">
                          <a:solidFill>
                            <a:srgbClr val="7030A0"/>
                          </a:solidFill>
                        </a:rPr>
                        <a:t>1</a:t>
                      </a:r>
                      <a:r>
                        <a:rPr lang="en-US" altLang="zh-CN" dirty="0"/>
                        <a:t>01</a:t>
                      </a:r>
                      <a:endParaRPr lang="zh-CN" altLang="en-US" dirty="0"/>
                    </a:p>
                  </a:txBody>
                  <a:tcPr/>
                </a:tc>
                <a:extLst>
                  <a:ext uri="{0D108BD9-81ED-4DB2-BD59-A6C34878D82A}">
                    <a16:rowId xmlns:a16="http://schemas.microsoft.com/office/drawing/2014/main" val="1885240230"/>
                  </a:ext>
                </a:extLst>
              </a:tr>
              <a:tr h="471911">
                <a:tc>
                  <a:txBody>
                    <a:bodyPr/>
                    <a:lstStyle/>
                    <a:p>
                      <a:r>
                        <a:rPr lang="en-US" altLang="zh-CN" dirty="0"/>
                        <a:t>3’d7</a:t>
                      </a:r>
                      <a:endParaRPr lang="zh-CN" altLang="en-US" dirty="0"/>
                    </a:p>
                  </a:txBody>
                  <a:tcPr/>
                </a:tc>
                <a:tc>
                  <a:txBody>
                    <a:bodyPr/>
                    <a:lstStyle/>
                    <a:p>
                      <a:r>
                        <a:rPr lang="en-US" altLang="zh-CN" dirty="0"/>
                        <a:t>3’b111</a:t>
                      </a:r>
                      <a:endParaRPr lang="zh-CN" altLang="en-US" dirty="0"/>
                    </a:p>
                  </a:txBody>
                  <a:tcPr/>
                </a:tc>
                <a:tc>
                  <a:txBody>
                    <a:bodyPr/>
                    <a:lstStyle/>
                    <a:p>
                      <a:r>
                        <a:rPr lang="en-US" altLang="zh-CN" dirty="0"/>
                        <a:t>3’b</a:t>
                      </a:r>
                      <a:r>
                        <a:rPr lang="en-US" altLang="zh-CN" dirty="0">
                          <a:solidFill>
                            <a:srgbClr val="7030A0"/>
                          </a:solidFill>
                        </a:rPr>
                        <a:t>1</a:t>
                      </a:r>
                      <a:r>
                        <a:rPr lang="en-US" altLang="zh-CN" dirty="0"/>
                        <a:t>00</a:t>
                      </a:r>
                      <a:endParaRPr lang="zh-CN" altLang="en-US" dirty="0"/>
                    </a:p>
                  </a:txBody>
                  <a:tcPr/>
                </a:tc>
                <a:extLst>
                  <a:ext uri="{0D108BD9-81ED-4DB2-BD59-A6C34878D82A}">
                    <a16:rowId xmlns:a16="http://schemas.microsoft.com/office/drawing/2014/main" val="2882010425"/>
                  </a:ext>
                </a:extLst>
              </a:tr>
            </a:tbl>
          </a:graphicData>
        </a:graphic>
      </p:graphicFrame>
      <p:cxnSp>
        <p:nvCxnSpPr>
          <p:cNvPr id="12" name="直接连接符 11">
            <a:extLst>
              <a:ext uri="{FF2B5EF4-FFF2-40B4-BE49-F238E27FC236}">
                <a16:creationId xmlns:a16="http://schemas.microsoft.com/office/drawing/2014/main" id="{78570DC4-DB3C-4E4F-A396-3AAA48CC5A62}"/>
              </a:ext>
            </a:extLst>
          </p:cNvPr>
          <p:cNvCxnSpPr>
            <a:cxnSpLocks/>
          </p:cNvCxnSpPr>
          <p:nvPr/>
        </p:nvCxnSpPr>
        <p:spPr>
          <a:xfrm flipH="1">
            <a:off x="5175250" y="3308350"/>
            <a:ext cx="167005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07C4B4DC-C9B3-4BDF-8C1D-26A4C37768DF}"/>
              </a:ext>
            </a:extLst>
          </p:cNvPr>
          <p:cNvCxnSpPr>
            <a:cxnSpLocks/>
          </p:cNvCxnSpPr>
          <p:nvPr/>
        </p:nvCxnSpPr>
        <p:spPr>
          <a:xfrm flipH="1">
            <a:off x="5175250" y="3765550"/>
            <a:ext cx="167005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接连接符 14">
            <a:extLst>
              <a:ext uri="{FF2B5EF4-FFF2-40B4-BE49-F238E27FC236}">
                <a16:creationId xmlns:a16="http://schemas.microsoft.com/office/drawing/2014/main" id="{63F1F64F-4C98-42D5-BE93-E7576E9D4C21}"/>
              </a:ext>
            </a:extLst>
          </p:cNvPr>
          <p:cNvCxnSpPr>
            <a:cxnSpLocks/>
          </p:cNvCxnSpPr>
          <p:nvPr/>
        </p:nvCxnSpPr>
        <p:spPr>
          <a:xfrm flipH="1">
            <a:off x="5130800" y="4724400"/>
            <a:ext cx="167005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右大括号 16">
            <a:extLst>
              <a:ext uri="{FF2B5EF4-FFF2-40B4-BE49-F238E27FC236}">
                <a16:creationId xmlns:a16="http://schemas.microsoft.com/office/drawing/2014/main" id="{C72021DF-2AD6-4695-A6FE-D5043AA571AB}"/>
              </a:ext>
            </a:extLst>
          </p:cNvPr>
          <p:cNvSpPr/>
          <p:nvPr/>
        </p:nvSpPr>
        <p:spPr>
          <a:xfrm>
            <a:off x="7241552" y="2854331"/>
            <a:ext cx="530910" cy="1822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右大括号 17">
            <a:extLst>
              <a:ext uri="{FF2B5EF4-FFF2-40B4-BE49-F238E27FC236}">
                <a16:creationId xmlns:a16="http://schemas.microsoft.com/office/drawing/2014/main" id="{DF5172AC-7FF0-4A66-8A17-3E69B9BB293C}"/>
              </a:ext>
            </a:extLst>
          </p:cNvPr>
          <p:cNvSpPr/>
          <p:nvPr/>
        </p:nvSpPr>
        <p:spPr>
          <a:xfrm>
            <a:off x="9128685" y="2901961"/>
            <a:ext cx="530910" cy="36512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199F971A-8163-45F4-AFFF-88AE2264CC30}"/>
              </a:ext>
            </a:extLst>
          </p:cNvPr>
          <p:cNvSpPr txBox="1"/>
          <p:nvPr/>
        </p:nvSpPr>
        <p:spPr>
          <a:xfrm>
            <a:off x="7772462" y="3577709"/>
            <a:ext cx="1308038" cy="276999"/>
          </a:xfrm>
          <a:prstGeom prst="rect">
            <a:avLst/>
          </a:prstGeom>
          <a:noFill/>
        </p:spPr>
        <p:txBody>
          <a:bodyPr wrap="square">
            <a:spAutoFit/>
          </a:bodyPr>
          <a:lstStyle/>
          <a:p>
            <a:r>
              <a:rPr lang="en-US" altLang="zh-CN" sz="1200" dirty="0">
                <a:solidFill>
                  <a:srgbClr val="FF0000"/>
                </a:solidFill>
                <a:latin typeface="宋体" panose="02010600030101010101" pitchFamily="2" charset="-122"/>
                <a:ea typeface="宋体" panose="02010600030101010101" pitchFamily="2" charset="-122"/>
                <a:cs typeface="Times New Roman" panose="02020603050405020304" pitchFamily="18" charset="0"/>
              </a:rPr>
              <a:t>gray[0]</a:t>
            </a:r>
            <a:r>
              <a:rPr lang="zh-CN" altLang="en-US" sz="12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轴对称</a:t>
            </a:r>
            <a:endParaRPr lang="zh-CN" altLang="en-US"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A01870B1-CD44-4288-A9CE-CFA4B9D927D9}"/>
              </a:ext>
            </a:extLst>
          </p:cNvPr>
          <p:cNvSpPr txBox="1"/>
          <p:nvPr/>
        </p:nvSpPr>
        <p:spPr>
          <a:xfrm>
            <a:off x="9789146" y="4585900"/>
            <a:ext cx="1628153" cy="276999"/>
          </a:xfrm>
          <a:prstGeom prst="rect">
            <a:avLst/>
          </a:prstGeom>
          <a:noFill/>
        </p:spPr>
        <p:txBody>
          <a:bodyPr wrap="square">
            <a:spAutoFit/>
          </a:bodyPr>
          <a:lstStyle/>
          <a:p>
            <a:r>
              <a:rPr lang="en-US" altLang="zh-CN" sz="1200" dirty="0">
                <a:solidFill>
                  <a:srgbClr val="FF0000"/>
                </a:solidFill>
                <a:latin typeface="宋体" panose="02010600030101010101" pitchFamily="2" charset="-122"/>
                <a:ea typeface="宋体" panose="02010600030101010101" pitchFamily="2" charset="-122"/>
              </a:rPr>
              <a:t>gray[1:0]</a:t>
            </a:r>
            <a:r>
              <a:rPr lang="zh-CN" altLang="en-US" sz="1200" dirty="0">
                <a:solidFill>
                  <a:srgbClr val="FF0000"/>
                </a:solidFill>
                <a:latin typeface="宋体" panose="02010600030101010101" pitchFamily="2" charset="-122"/>
                <a:ea typeface="宋体" panose="02010600030101010101" pitchFamily="2" charset="-122"/>
              </a:rPr>
              <a:t>轴对称</a:t>
            </a: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0576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64944E-66B3-4FAB-AE4A-C3FDD96D4B3B}"/>
              </a:ext>
            </a:extLst>
          </p:cNvPr>
          <p:cNvSpPr txBox="1"/>
          <p:nvPr/>
        </p:nvSpPr>
        <p:spPr>
          <a:xfrm>
            <a:off x="1563688" y="826016"/>
            <a:ext cx="6099174"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二进制码与</a:t>
            </a:r>
            <a:r>
              <a:rPr lang="en-US" altLang="zh-CN" dirty="0">
                <a:latin typeface="宋体" panose="02010600030101010101" pitchFamily="2" charset="-122"/>
                <a:ea typeface="宋体" panose="02010600030101010101" pitchFamily="2" charset="-122"/>
              </a:rPr>
              <a:t>gray</a:t>
            </a:r>
            <a:r>
              <a:rPr lang="zh-CN" altLang="en-US" dirty="0">
                <a:latin typeface="宋体" panose="02010600030101010101" pitchFamily="2" charset="-122"/>
                <a:ea typeface="宋体" panose="02010600030101010101" pitchFamily="2" charset="-122"/>
              </a:rPr>
              <a:t>码的转换关系</a:t>
            </a:r>
            <a:endParaRPr lang="en-US" altLang="zh-CN" dirty="0">
              <a:latin typeface="宋体" panose="02010600030101010101" pitchFamily="2" charset="-122"/>
              <a:ea typeface="宋体" panose="02010600030101010101" pitchFamily="2" charset="-122"/>
            </a:endParaRPr>
          </a:p>
        </p:txBody>
      </p:sp>
      <p:graphicFrame>
        <p:nvGraphicFramePr>
          <p:cNvPr id="6" name="表格 5">
            <a:extLst>
              <a:ext uri="{FF2B5EF4-FFF2-40B4-BE49-F238E27FC236}">
                <a16:creationId xmlns:a16="http://schemas.microsoft.com/office/drawing/2014/main" id="{1454A9FA-5F7A-4B67-985A-963FCA7C7578}"/>
              </a:ext>
            </a:extLst>
          </p:cNvPr>
          <p:cNvGraphicFramePr>
            <a:graphicFrameLocks noGrp="1"/>
          </p:cNvGraphicFramePr>
          <p:nvPr>
            <p:extLst>
              <p:ext uri="{D42A27DB-BD31-4B8C-83A1-F6EECF244321}">
                <p14:modId xmlns:p14="http://schemas.microsoft.com/office/powerpoint/2010/main" val="80779213"/>
              </p:ext>
            </p:extLst>
          </p:nvPr>
        </p:nvGraphicFramePr>
        <p:xfrm>
          <a:off x="7808912" y="1924323"/>
          <a:ext cx="3526761" cy="4190450"/>
        </p:xfrm>
        <a:graphic>
          <a:graphicData uri="http://schemas.openxmlformats.org/drawingml/2006/table">
            <a:tbl>
              <a:tblPr firstRow="1" bandRow="1">
                <a:tableStyleId>{5C22544A-7EE6-4342-B048-85BDC9FD1C3A}</a:tableStyleId>
              </a:tblPr>
              <a:tblGrid>
                <a:gridCol w="1175587">
                  <a:extLst>
                    <a:ext uri="{9D8B030D-6E8A-4147-A177-3AD203B41FA5}">
                      <a16:colId xmlns:a16="http://schemas.microsoft.com/office/drawing/2014/main" val="3130101692"/>
                    </a:ext>
                  </a:extLst>
                </a:gridCol>
                <a:gridCol w="1175587">
                  <a:extLst>
                    <a:ext uri="{9D8B030D-6E8A-4147-A177-3AD203B41FA5}">
                      <a16:colId xmlns:a16="http://schemas.microsoft.com/office/drawing/2014/main" val="2691502334"/>
                    </a:ext>
                  </a:extLst>
                </a:gridCol>
                <a:gridCol w="1175587">
                  <a:extLst>
                    <a:ext uri="{9D8B030D-6E8A-4147-A177-3AD203B41FA5}">
                      <a16:colId xmlns:a16="http://schemas.microsoft.com/office/drawing/2014/main" val="2878880434"/>
                    </a:ext>
                  </a:extLst>
                </a:gridCol>
              </a:tblGrid>
              <a:tr h="415162">
                <a:tc>
                  <a:txBody>
                    <a:bodyPr/>
                    <a:lstStyle/>
                    <a:p>
                      <a:r>
                        <a:rPr lang="en-US" altLang="zh-CN" dirty="0"/>
                        <a:t>  </a:t>
                      </a:r>
                      <a:r>
                        <a:rPr lang="zh-CN" altLang="en-US" dirty="0"/>
                        <a:t>十进制</a:t>
                      </a:r>
                    </a:p>
                  </a:txBody>
                  <a:tcPr/>
                </a:tc>
                <a:tc>
                  <a:txBody>
                    <a:bodyPr/>
                    <a:lstStyle/>
                    <a:p>
                      <a:r>
                        <a:rPr lang="zh-CN" altLang="en-US" dirty="0"/>
                        <a:t>二进制</a:t>
                      </a:r>
                    </a:p>
                  </a:txBody>
                  <a:tcPr/>
                </a:tc>
                <a:tc>
                  <a:txBody>
                    <a:bodyPr/>
                    <a:lstStyle/>
                    <a:p>
                      <a:r>
                        <a:rPr lang="zh-CN" altLang="en-US" dirty="0"/>
                        <a:t>格雷码</a:t>
                      </a:r>
                    </a:p>
                  </a:txBody>
                  <a:tcPr/>
                </a:tc>
                <a:extLst>
                  <a:ext uri="{0D108BD9-81ED-4DB2-BD59-A6C34878D82A}">
                    <a16:rowId xmlns:a16="http://schemas.microsoft.com/office/drawing/2014/main" val="1178990768"/>
                  </a:ext>
                </a:extLst>
              </a:tr>
              <a:tr h="471911">
                <a:tc>
                  <a:txBody>
                    <a:bodyPr/>
                    <a:lstStyle/>
                    <a:p>
                      <a:r>
                        <a:rPr lang="en-US" altLang="zh-CN" dirty="0"/>
                        <a:t>3’d0</a:t>
                      </a:r>
                      <a:endParaRPr lang="zh-CN" altLang="en-US" dirty="0"/>
                    </a:p>
                  </a:txBody>
                  <a:tcPr/>
                </a:tc>
                <a:tc>
                  <a:txBody>
                    <a:bodyPr/>
                    <a:lstStyle/>
                    <a:p>
                      <a:r>
                        <a:rPr lang="en-US" altLang="zh-CN" dirty="0"/>
                        <a:t>3’b000</a:t>
                      </a:r>
                      <a:endParaRPr lang="zh-CN" altLang="en-US" dirty="0"/>
                    </a:p>
                  </a:txBody>
                  <a:tcPr/>
                </a:tc>
                <a:tc>
                  <a:txBody>
                    <a:bodyPr/>
                    <a:lstStyle/>
                    <a:p>
                      <a:r>
                        <a:rPr lang="en-US" altLang="zh-CN" dirty="0"/>
                        <a:t>3’b000</a:t>
                      </a:r>
                      <a:endParaRPr lang="zh-CN" altLang="en-US" dirty="0"/>
                    </a:p>
                  </a:txBody>
                  <a:tcPr/>
                </a:tc>
                <a:extLst>
                  <a:ext uri="{0D108BD9-81ED-4DB2-BD59-A6C34878D82A}">
                    <a16:rowId xmlns:a16="http://schemas.microsoft.com/office/drawing/2014/main" val="3250587724"/>
                  </a:ext>
                </a:extLst>
              </a:tr>
              <a:tr h="471911">
                <a:tc>
                  <a:txBody>
                    <a:bodyPr/>
                    <a:lstStyle/>
                    <a:p>
                      <a:r>
                        <a:rPr lang="en-US" altLang="zh-CN" dirty="0"/>
                        <a:t>3’d1</a:t>
                      </a:r>
                      <a:endParaRPr lang="zh-CN" altLang="en-US" dirty="0"/>
                    </a:p>
                  </a:txBody>
                  <a:tcPr/>
                </a:tc>
                <a:tc>
                  <a:txBody>
                    <a:bodyPr/>
                    <a:lstStyle/>
                    <a:p>
                      <a:r>
                        <a:rPr lang="en-US" altLang="zh-CN" dirty="0"/>
                        <a:t>3’b001</a:t>
                      </a:r>
                      <a:endParaRPr lang="zh-CN" altLang="en-US" dirty="0"/>
                    </a:p>
                  </a:txBody>
                  <a:tcPr/>
                </a:tc>
                <a:tc>
                  <a:txBody>
                    <a:bodyPr/>
                    <a:lstStyle/>
                    <a:p>
                      <a:r>
                        <a:rPr lang="en-US" altLang="zh-CN" dirty="0"/>
                        <a:t>3’b001</a:t>
                      </a:r>
                      <a:endParaRPr lang="zh-CN" altLang="en-US" dirty="0"/>
                    </a:p>
                  </a:txBody>
                  <a:tcPr/>
                </a:tc>
                <a:extLst>
                  <a:ext uri="{0D108BD9-81ED-4DB2-BD59-A6C34878D82A}">
                    <a16:rowId xmlns:a16="http://schemas.microsoft.com/office/drawing/2014/main" val="596286648"/>
                  </a:ext>
                </a:extLst>
              </a:tr>
              <a:tr h="471911">
                <a:tc>
                  <a:txBody>
                    <a:bodyPr/>
                    <a:lstStyle/>
                    <a:p>
                      <a:r>
                        <a:rPr lang="en-US" altLang="zh-CN" dirty="0"/>
                        <a:t>3’d2</a:t>
                      </a:r>
                      <a:endParaRPr lang="zh-CN" altLang="en-US" dirty="0"/>
                    </a:p>
                  </a:txBody>
                  <a:tcPr/>
                </a:tc>
                <a:tc>
                  <a:txBody>
                    <a:bodyPr/>
                    <a:lstStyle/>
                    <a:p>
                      <a:r>
                        <a:rPr lang="en-US" altLang="zh-CN" dirty="0"/>
                        <a:t>3’b010</a:t>
                      </a:r>
                      <a:endParaRPr lang="zh-CN" altLang="en-US" dirty="0"/>
                    </a:p>
                  </a:txBody>
                  <a:tcPr/>
                </a:tc>
                <a:tc>
                  <a:txBody>
                    <a:bodyPr/>
                    <a:lstStyle/>
                    <a:p>
                      <a:r>
                        <a:rPr lang="en-US" altLang="zh-CN" dirty="0"/>
                        <a:t>3’b011</a:t>
                      </a:r>
                      <a:endParaRPr lang="zh-CN" altLang="en-US" dirty="0"/>
                    </a:p>
                  </a:txBody>
                  <a:tcPr/>
                </a:tc>
                <a:extLst>
                  <a:ext uri="{0D108BD9-81ED-4DB2-BD59-A6C34878D82A}">
                    <a16:rowId xmlns:a16="http://schemas.microsoft.com/office/drawing/2014/main" val="2552203495"/>
                  </a:ext>
                </a:extLst>
              </a:tr>
              <a:tr h="471911">
                <a:tc>
                  <a:txBody>
                    <a:bodyPr/>
                    <a:lstStyle/>
                    <a:p>
                      <a:r>
                        <a:rPr lang="en-US" altLang="zh-CN" dirty="0"/>
                        <a:t>3’d3</a:t>
                      </a:r>
                      <a:endParaRPr lang="zh-CN" altLang="en-US" dirty="0"/>
                    </a:p>
                  </a:txBody>
                  <a:tcPr/>
                </a:tc>
                <a:tc>
                  <a:txBody>
                    <a:bodyPr/>
                    <a:lstStyle/>
                    <a:p>
                      <a:r>
                        <a:rPr lang="en-US" altLang="zh-CN" dirty="0"/>
                        <a:t>3’b011</a:t>
                      </a:r>
                      <a:endParaRPr lang="zh-CN" altLang="en-US" dirty="0"/>
                    </a:p>
                  </a:txBody>
                  <a:tcPr/>
                </a:tc>
                <a:tc>
                  <a:txBody>
                    <a:bodyPr/>
                    <a:lstStyle/>
                    <a:p>
                      <a:r>
                        <a:rPr lang="en-US" altLang="zh-CN" dirty="0"/>
                        <a:t>3’b010</a:t>
                      </a:r>
                      <a:endParaRPr lang="zh-CN" altLang="en-US" dirty="0"/>
                    </a:p>
                  </a:txBody>
                  <a:tcPr/>
                </a:tc>
                <a:extLst>
                  <a:ext uri="{0D108BD9-81ED-4DB2-BD59-A6C34878D82A}">
                    <a16:rowId xmlns:a16="http://schemas.microsoft.com/office/drawing/2014/main" val="3886057730"/>
                  </a:ext>
                </a:extLst>
              </a:tr>
              <a:tr h="471911">
                <a:tc>
                  <a:txBody>
                    <a:bodyPr/>
                    <a:lstStyle/>
                    <a:p>
                      <a:r>
                        <a:rPr lang="en-US" altLang="zh-CN" dirty="0"/>
                        <a:t>3’d4</a:t>
                      </a:r>
                      <a:endParaRPr lang="zh-CN" altLang="en-US" dirty="0"/>
                    </a:p>
                  </a:txBody>
                  <a:tcPr/>
                </a:tc>
                <a:tc>
                  <a:txBody>
                    <a:bodyPr/>
                    <a:lstStyle/>
                    <a:p>
                      <a:r>
                        <a:rPr lang="en-US" altLang="zh-CN" dirty="0"/>
                        <a:t>3’b100</a:t>
                      </a:r>
                      <a:endParaRPr lang="zh-CN" altLang="en-US" dirty="0"/>
                    </a:p>
                  </a:txBody>
                  <a:tcPr/>
                </a:tc>
                <a:tc>
                  <a:txBody>
                    <a:bodyPr/>
                    <a:lstStyle/>
                    <a:p>
                      <a:r>
                        <a:rPr lang="en-US" altLang="zh-CN" dirty="0"/>
                        <a:t>3’b110</a:t>
                      </a:r>
                      <a:endParaRPr lang="zh-CN" altLang="en-US" dirty="0"/>
                    </a:p>
                  </a:txBody>
                  <a:tcPr/>
                </a:tc>
                <a:extLst>
                  <a:ext uri="{0D108BD9-81ED-4DB2-BD59-A6C34878D82A}">
                    <a16:rowId xmlns:a16="http://schemas.microsoft.com/office/drawing/2014/main" val="3746815959"/>
                  </a:ext>
                </a:extLst>
              </a:tr>
              <a:tr h="471911">
                <a:tc>
                  <a:txBody>
                    <a:bodyPr/>
                    <a:lstStyle/>
                    <a:p>
                      <a:r>
                        <a:rPr lang="en-US" altLang="zh-CN" dirty="0"/>
                        <a:t>3’d5</a:t>
                      </a:r>
                      <a:endParaRPr lang="zh-CN" altLang="en-US" dirty="0"/>
                    </a:p>
                  </a:txBody>
                  <a:tcPr/>
                </a:tc>
                <a:tc>
                  <a:txBody>
                    <a:bodyPr/>
                    <a:lstStyle/>
                    <a:p>
                      <a:r>
                        <a:rPr lang="en-US" altLang="zh-CN" dirty="0"/>
                        <a:t>3’b101</a:t>
                      </a:r>
                      <a:endParaRPr lang="zh-CN" altLang="en-US" dirty="0"/>
                    </a:p>
                  </a:txBody>
                  <a:tcPr/>
                </a:tc>
                <a:tc>
                  <a:txBody>
                    <a:bodyPr/>
                    <a:lstStyle/>
                    <a:p>
                      <a:r>
                        <a:rPr lang="en-US" altLang="zh-CN" dirty="0"/>
                        <a:t>3’b111</a:t>
                      </a:r>
                      <a:endParaRPr lang="zh-CN" altLang="en-US" dirty="0"/>
                    </a:p>
                  </a:txBody>
                  <a:tcPr/>
                </a:tc>
                <a:extLst>
                  <a:ext uri="{0D108BD9-81ED-4DB2-BD59-A6C34878D82A}">
                    <a16:rowId xmlns:a16="http://schemas.microsoft.com/office/drawing/2014/main" val="3564924053"/>
                  </a:ext>
                </a:extLst>
              </a:tr>
              <a:tr h="471911">
                <a:tc>
                  <a:txBody>
                    <a:bodyPr/>
                    <a:lstStyle/>
                    <a:p>
                      <a:r>
                        <a:rPr lang="en-US" altLang="zh-CN" dirty="0"/>
                        <a:t>3’d6</a:t>
                      </a:r>
                      <a:endParaRPr lang="zh-CN" altLang="en-US" dirty="0"/>
                    </a:p>
                  </a:txBody>
                  <a:tcPr/>
                </a:tc>
                <a:tc>
                  <a:txBody>
                    <a:bodyPr/>
                    <a:lstStyle/>
                    <a:p>
                      <a:r>
                        <a:rPr lang="en-US" altLang="zh-CN" dirty="0"/>
                        <a:t>3’b110</a:t>
                      </a:r>
                      <a:endParaRPr lang="zh-CN" altLang="en-US" dirty="0"/>
                    </a:p>
                  </a:txBody>
                  <a:tcPr/>
                </a:tc>
                <a:tc>
                  <a:txBody>
                    <a:bodyPr/>
                    <a:lstStyle/>
                    <a:p>
                      <a:r>
                        <a:rPr lang="en-US" altLang="zh-CN" dirty="0"/>
                        <a:t>3’b101</a:t>
                      </a:r>
                      <a:endParaRPr lang="zh-CN" altLang="en-US" dirty="0"/>
                    </a:p>
                  </a:txBody>
                  <a:tcPr/>
                </a:tc>
                <a:extLst>
                  <a:ext uri="{0D108BD9-81ED-4DB2-BD59-A6C34878D82A}">
                    <a16:rowId xmlns:a16="http://schemas.microsoft.com/office/drawing/2014/main" val="1885240230"/>
                  </a:ext>
                </a:extLst>
              </a:tr>
              <a:tr h="471911">
                <a:tc>
                  <a:txBody>
                    <a:bodyPr/>
                    <a:lstStyle/>
                    <a:p>
                      <a:r>
                        <a:rPr lang="en-US" altLang="zh-CN" dirty="0"/>
                        <a:t>3’d7</a:t>
                      </a:r>
                      <a:endParaRPr lang="zh-CN" altLang="en-US" dirty="0"/>
                    </a:p>
                  </a:txBody>
                  <a:tcPr/>
                </a:tc>
                <a:tc>
                  <a:txBody>
                    <a:bodyPr/>
                    <a:lstStyle/>
                    <a:p>
                      <a:r>
                        <a:rPr lang="en-US" altLang="zh-CN" dirty="0"/>
                        <a:t>3’b111</a:t>
                      </a:r>
                      <a:endParaRPr lang="zh-CN" altLang="en-US" dirty="0"/>
                    </a:p>
                  </a:txBody>
                  <a:tcPr/>
                </a:tc>
                <a:tc>
                  <a:txBody>
                    <a:bodyPr/>
                    <a:lstStyle/>
                    <a:p>
                      <a:r>
                        <a:rPr lang="en-US" altLang="zh-CN" dirty="0"/>
                        <a:t>3’b100</a:t>
                      </a:r>
                      <a:endParaRPr lang="zh-CN" altLang="en-US" dirty="0"/>
                    </a:p>
                  </a:txBody>
                  <a:tcPr/>
                </a:tc>
                <a:extLst>
                  <a:ext uri="{0D108BD9-81ED-4DB2-BD59-A6C34878D82A}">
                    <a16:rowId xmlns:a16="http://schemas.microsoft.com/office/drawing/2014/main" val="2882010425"/>
                  </a:ext>
                </a:extLst>
              </a:tr>
            </a:tbl>
          </a:graphicData>
        </a:graphic>
      </p:graphicFrame>
      <p:sp>
        <p:nvSpPr>
          <p:cNvPr id="8" name="文本框 7">
            <a:extLst>
              <a:ext uri="{FF2B5EF4-FFF2-40B4-BE49-F238E27FC236}">
                <a16:creationId xmlns:a16="http://schemas.microsoft.com/office/drawing/2014/main" id="{22EF8ED2-A93E-4821-9E47-8B7A608550CF}"/>
              </a:ext>
            </a:extLst>
          </p:cNvPr>
          <p:cNvSpPr txBox="1"/>
          <p:nvPr/>
        </p:nvSpPr>
        <p:spPr>
          <a:xfrm>
            <a:off x="1246188" y="1850509"/>
            <a:ext cx="6099174" cy="923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二进制转换成格雷码：</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assign    gray  =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bin &gt;&gt;1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^bin;</a:t>
            </a:r>
            <a:endParaRPr lang="zh-CN" altLang="en-US" dirty="0"/>
          </a:p>
        </p:txBody>
      </p:sp>
      <p:sp>
        <p:nvSpPr>
          <p:cNvPr id="9" name="文本框 8">
            <a:extLst>
              <a:ext uri="{FF2B5EF4-FFF2-40B4-BE49-F238E27FC236}">
                <a16:creationId xmlns:a16="http://schemas.microsoft.com/office/drawing/2014/main" id="{51542B60-CA7C-4EA3-9C9F-718E66F18B62}"/>
              </a:ext>
            </a:extLst>
          </p:cNvPr>
          <p:cNvSpPr txBox="1"/>
          <p:nvPr/>
        </p:nvSpPr>
        <p:spPr>
          <a:xfrm>
            <a:off x="1333502" y="3699483"/>
            <a:ext cx="6099174" cy="2031325"/>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格雷码转换成二进制码：</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bin[N-1]  = gray[N-1]</a:t>
            </a: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for(</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=0;i&lt;(N-1);i+1)begin</a:t>
            </a:r>
          </a:p>
          <a:p>
            <a:r>
              <a:rPr lang="en-US" altLang="zh-CN" dirty="0">
                <a:latin typeface="宋体" panose="02010600030101010101" pitchFamily="2" charset="-122"/>
                <a:ea typeface="宋体" panose="02010600030101010101" pitchFamily="2" charset="-122"/>
              </a:rPr>
              <a:t>           bin[</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^(gray[N-1:0]&gt;&gt;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a:t>
            </a:r>
          </a:p>
          <a:p>
            <a:r>
              <a:rPr lang="en-US" altLang="zh-CN" dirty="0">
                <a:latin typeface="宋体" panose="02010600030101010101" pitchFamily="2" charset="-122"/>
                <a:ea typeface="宋体" panose="02010600030101010101" pitchFamily="2" charset="-122"/>
              </a:rPr>
              <a:t>    end</a:t>
            </a:r>
            <a:endParaRPr lang="zh-CN" altLang="en-US" dirty="0"/>
          </a:p>
        </p:txBody>
      </p:sp>
    </p:spTree>
    <p:extLst>
      <p:ext uri="{BB962C8B-B14F-4D97-AF65-F5344CB8AC3E}">
        <p14:creationId xmlns:p14="http://schemas.microsoft.com/office/powerpoint/2010/main" val="39549826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9970B-C884-4D1E-9250-E6DF5BE185BF}"/>
              </a:ext>
            </a:extLst>
          </p:cNvPr>
          <p:cNvSpPr>
            <a:spLocks noGrp="1"/>
          </p:cNvSpPr>
          <p:nvPr>
            <p:ph type="title"/>
          </p:nvPr>
        </p:nvSpPr>
        <p:spPr>
          <a:xfrm>
            <a:off x="1767425" y="751110"/>
            <a:ext cx="8911687" cy="1280890"/>
          </a:xfrm>
        </p:spPr>
        <p:txBody>
          <a:bodyPr/>
          <a:lstStyle/>
          <a:p>
            <a:pPr algn="ct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高级原理</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深度的确定</a:t>
            </a:r>
          </a:p>
        </p:txBody>
      </p:sp>
      <p:sp>
        <p:nvSpPr>
          <p:cNvPr id="4" name="文本框 3">
            <a:extLst>
              <a:ext uri="{FF2B5EF4-FFF2-40B4-BE49-F238E27FC236}">
                <a16:creationId xmlns:a16="http://schemas.microsoft.com/office/drawing/2014/main" id="{C05D7058-B110-4199-A9B9-696C3421B832}"/>
              </a:ext>
            </a:extLst>
          </p:cNvPr>
          <p:cNvSpPr txBox="1"/>
          <p:nvPr/>
        </p:nvSpPr>
        <p:spPr>
          <a:xfrm>
            <a:off x="3608388" y="2729984"/>
            <a:ext cx="6099174" cy="1938992"/>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计算理论最小深度</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2.FIFO</a:t>
            </a:r>
            <a:r>
              <a:rPr lang="zh-CN" altLang="en-US" sz="2400" dirty="0">
                <a:latin typeface="宋体" panose="02010600030101010101" pitchFamily="2" charset="-122"/>
                <a:ea typeface="宋体" panose="02010600030101010101" pitchFamily="2" charset="-122"/>
              </a:rPr>
              <a:t>深度的选择</a:t>
            </a:r>
            <a:endParaRPr lang="zh-CN" altLang="en-US" sz="2400" dirty="0"/>
          </a:p>
        </p:txBody>
      </p:sp>
    </p:spTree>
    <p:extLst>
      <p:ext uri="{BB962C8B-B14F-4D97-AF65-F5344CB8AC3E}">
        <p14:creationId xmlns:p14="http://schemas.microsoft.com/office/powerpoint/2010/main" val="3773765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9DB9DFB-D6C7-4E2A-B8D5-9E785B845339}"/>
              </a:ext>
            </a:extLst>
          </p:cNvPr>
          <p:cNvSpPr txBox="1"/>
          <p:nvPr/>
        </p:nvSpPr>
        <p:spPr>
          <a:xfrm>
            <a:off x="1754188" y="790059"/>
            <a:ext cx="6099174" cy="369332"/>
          </a:xfrm>
          <a:prstGeom prst="rect">
            <a:avLst/>
          </a:prstGeom>
          <a:noFill/>
        </p:spPr>
        <p:txBody>
          <a:bodyPr wrap="square">
            <a:spAutoFit/>
          </a:bodyPr>
          <a:lstStyle/>
          <a:p>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计算理论最小深度</a:t>
            </a:r>
            <a:endParaRPr lang="en-US" altLang="zh-CN" sz="1800" dirty="0">
              <a:latin typeface="宋体" panose="02010600030101010101" pitchFamily="2" charset="-122"/>
              <a:ea typeface="宋体" panose="02010600030101010101" pitchFamily="2" charset="-122"/>
            </a:endParaRPr>
          </a:p>
        </p:txBody>
      </p:sp>
      <p:sp>
        <p:nvSpPr>
          <p:cNvPr id="10" name="内容占位符 2">
            <a:extLst>
              <a:ext uri="{FF2B5EF4-FFF2-40B4-BE49-F238E27FC236}">
                <a16:creationId xmlns:a16="http://schemas.microsoft.com/office/drawing/2014/main" id="{2D221E31-7445-4DCD-9CE0-02DF04A2F567}"/>
              </a:ext>
            </a:extLst>
          </p:cNvPr>
          <p:cNvSpPr>
            <a:spLocks noGrp="1"/>
          </p:cNvSpPr>
          <p:nvPr>
            <p:ph idx="1"/>
          </p:nvPr>
        </p:nvSpPr>
        <p:spPr>
          <a:xfrm>
            <a:off x="1655762" y="1841500"/>
            <a:ext cx="9456738" cy="3777622"/>
          </a:xfrm>
        </p:spPr>
        <p:txBody>
          <a:bodyPr>
            <a:normAutofit/>
          </a:bodyPr>
          <a:lstStyle/>
          <a:p>
            <a:r>
              <a:rPr lang="zh-CN" altLang="en-US" sz="1400" dirty="0">
                <a:latin typeface="宋体" panose="02010600030101010101" pitchFamily="2" charset="-122"/>
                <a:ea typeface="宋体" panose="02010600030101010101" pitchFamily="2" charset="-122"/>
              </a:rPr>
              <a:t>由于</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会占用芯片面积，</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过大会造成面积浪费，过小会导致</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上溢，因此计算理论最小深度是很有必要的</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高速数据一般是在特定的一段时间里高速传输，假设在一个传输周期里，数据会在一部分时间里突发，剩下的时间里不传输数据。在计算</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深度时，我们考虑</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中囤积数据最多的场景，就是当相邻传输周期的突发时段刚好背靠背进行时，</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需要缓存的数据量最大，</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最小深度需要满足这个缓存需求。另外在有限个传输周期中还需要求</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中缓存的数据能被读空，不能产生累积，否则迟早发生上溢，这也需要对读、写端口的速率做出要求</a:t>
            </a:r>
          </a:p>
        </p:txBody>
      </p:sp>
      <p:pic>
        <p:nvPicPr>
          <p:cNvPr id="12" name="图片 11">
            <a:extLst>
              <a:ext uri="{FF2B5EF4-FFF2-40B4-BE49-F238E27FC236}">
                <a16:creationId xmlns:a16="http://schemas.microsoft.com/office/drawing/2014/main" id="{233B722E-0659-4AD3-832F-EB6ADA013875}"/>
              </a:ext>
            </a:extLst>
          </p:cNvPr>
          <p:cNvPicPr>
            <a:picLocks noChangeAspect="1"/>
          </p:cNvPicPr>
          <p:nvPr/>
        </p:nvPicPr>
        <p:blipFill>
          <a:blip r:embed="rId3"/>
          <a:stretch>
            <a:fillRect/>
          </a:stretch>
        </p:blipFill>
        <p:spPr>
          <a:xfrm>
            <a:off x="1196975" y="4146549"/>
            <a:ext cx="3608886" cy="473075"/>
          </a:xfrm>
          <a:prstGeom prst="rect">
            <a:avLst/>
          </a:prstGeom>
        </p:spPr>
      </p:pic>
      <p:sp>
        <p:nvSpPr>
          <p:cNvPr id="13" name="右大括号 12">
            <a:extLst>
              <a:ext uri="{FF2B5EF4-FFF2-40B4-BE49-F238E27FC236}">
                <a16:creationId xmlns:a16="http://schemas.microsoft.com/office/drawing/2014/main" id="{7412C2D9-AF5E-4981-9594-79707E82B696}"/>
              </a:ext>
            </a:extLst>
          </p:cNvPr>
          <p:cNvSpPr/>
          <p:nvPr/>
        </p:nvSpPr>
        <p:spPr>
          <a:xfrm rot="5400000">
            <a:off x="2829968" y="3038225"/>
            <a:ext cx="342900" cy="36088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FF135AD-E374-4A9B-AFA5-0D6FFAF80880}"/>
              </a:ext>
            </a:extLst>
          </p:cNvPr>
          <p:cNvSpPr txBox="1"/>
          <p:nvPr/>
        </p:nvSpPr>
        <p:spPr>
          <a:xfrm>
            <a:off x="2414588" y="5269466"/>
            <a:ext cx="1452562"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传输周期</a:t>
            </a:r>
            <a:endParaRPr lang="zh-CN" altLang="en-US" dirty="0"/>
          </a:p>
        </p:txBody>
      </p:sp>
      <p:pic>
        <p:nvPicPr>
          <p:cNvPr id="17" name="图片 16">
            <a:extLst>
              <a:ext uri="{FF2B5EF4-FFF2-40B4-BE49-F238E27FC236}">
                <a16:creationId xmlns:a16="http://schemas.microsoft.com/office/drawing/2014/main" id="{BF6D03DD-5077-48AB-9B90-D6B0068489EE}"/>
              </a:ext>
            </a:extLst>
          </p:cNvPr>
          <p:cNvPicPr>
            <a:picLocks noChangeAspect="1"/>
          </p:cNvPicPr>
          <p:nvPr/>
        </p:nvPicPr>
        <p:blipFill>
          <a:blip r:embed="rId4"/>
          <a:stretch>
            <a:fillRect/>
          </a:stretch>
        </p:blipFill>
        <p:spPr>
          <a:xfrm>
            <a:off x="5937250" y="4284002"/>
            <a:ext cx="5891212" cy="387216"/>
          </a:xfrm>
          <a:prstGeom prst="rect">
            <a:avLst/>
          </a:prstGeom>
        </p:spPr>
      </p:pic>
      <p:sp>
        <p:nvSpPr>
          <p:cNvPr id="18" name="文本框 17">
            <a:extLst>
              <a:ext uri="{FF2B5EF4-FFF2-40B4-BE49-F238E27FC236}">
                <a16:creationId xmlns:a16="http://schemas.microsoft.com/office/drawing/2014/main" id="{5E9A7575-C938-4EA0-950A-9CB200279830}"/>
              </a:ext>
            </a:extLst>
          </p:cNvPr>
          <p:cNvSpPr txBox="1"/>
          <p:nvPr/>
        </p:nvSpPr>
        <p:spPr>
          <a:xfrm>
            <a:off x="8208962" y="5249790"/>
            <a:ext cx="1804987"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背靠背传输</a:t>
            </a:r>
            <a:endParaRPr lang="zh-CN" altLang="en-US" dirty="0"/>
          </a:p>
        </p:txBody>
      </p:sp>
    </p:spTree>
    <p:extLst>
      <p:ext uri="{BB962C8B-B14F-4D97-AF65-F5344CB8AC3E}">
        <p14:creationId xmlns:p14="http://schemas.microsoft.com/office/powerpoint/2010/main" val="253463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71B3F-B47F-4E8E-B86E-84BD53E812B0}"/>
              </a:ext>
            </a:extLst>
          </p:cNvPr>
          <p:cNvSpPr>
            <a:spLocks noGrp="1"/>
          </p:cNvSpPr>
          <p:nvPr>
            <p:ph type="title"/>
          </p:nvPr>
        </p:nvSpPr>
        <p:spPr>
          <a:xfrm>
            <a:off x="1383250" y="3024410"/>
            <a:ext cx="8911687" cy="1280890"/>
          </a:xfrm>
        </p:spPr>
        <p:txBody>
          <a:bodyPr>
            <a:normAutofit/>
          </a:bodyPr>
          <a:lstStyle/>
          <a:p>
            <a:pPr algn="ctr"/>
            <a:r>
              <a:rPr lang="zh-CN" altLang="en-US" sz="6000" dirty="0">
                <a:latin typeface="宋体" panose="02010600030101010101" pitchFamily="2" charset="-122"/>
                <a:ea typeface="宋体" panose="02010600030101010101" pitchFamily="2" charset="-122"/>
              </a:rPr>
              <a:t>亚稳态</a:t>
            </a:r>
          </a:p>
        </p:txBody>
      </p:sp>
    </p:spTree>
    <p:extLst>
      <p:ext uri="{BB962C8B-B14F-4D97-AF65-F5344CB8AC3E}">
        <p14:creationId xmlns:p14="http://schemas.microsoft.com/office/powerpoint/2010/main" val="32977313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FD419E-4C81-421E-95D0-40EA6E8A5740}"/>
              </a:ext>
            </a:extLst>
          </p:cNvPr>
          <p:cNvSpPr txBox="1"/>
          <p:nvPr/>
        </p:nvSpPr>
        <p:spPr>
          <a:xfrm>
            <a:off x="1957388" y="804790"/>
            <a:ext cx="8539162" cy="147732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考虑如下问题：</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写时钟频率为</a:t>
            </a:r>
            <a:r>
              <a:rPr lang="en-US" altLang="zh-CN" dirty="0">
                <a:latin typeface="宋体" panose="02010600030101010101" pitchFamily="2" charset="-122"/>
                <a:ea typeface="宋体" panose="02010600030101010101" pitchFamily="2" charset="-122"/>
              </a:rPr>
              <a:t>100MHz</a:t>
            </a:r>
            <a:r>
              <a:rPr lang="zh-CN" altLang="en-US" dirty="0">
                <a:latin typeface="宋体" panose="02010600030101010101" pitchFamily="2" charset="-122"/>
                <a:ea typeface="宋体" panose="02010600030101010101" pitchFamily="2" charset="-122"/>
              </a:rPr>
              <a:t>，读时钟频率为</a:t>
            </a:r>
            <a:r>
              <a:rPr lang="en-US" altLang="zh-CN" dirty="0">
                <a:latin typeface="宋体" panose="02010600030101010101" pitchFamily="2" charset="-122"/>
                <a:ea typeface="宋体" panose="02010600030101010101" pitchFamily="2" charset="-122"/>
              </a:rPr>
              <a:t>200MHz</a:t>
            </a:r>
            <a:r>
              <a:rPr lang="zh-CN" altLang="en-US" dirty="0">
                <a:latin typeface="宋体" panose="02010600030101010101" pitchFamily="2" charset="-122"/>
                <a:ea typeface="宋体" panose="02010600030101010101" pitchFamily="2" charset="-122"/>
              </a:rPr>
              <a:t>，每</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个写时钟写入</a:t>
            </a:r>
            <a:r>
              <a:rPr lang="en-US" altLang="zh-CN" dirty="0">
                <a:latin typeface="宋体" panose="02010600030101010101" pitchFamily="2" charset="-122"/>
                <a:ea typeface="宋体" panose="02010600030101010101" pitchFamily="2" charset="-122"/>
              </a:rPr>
              <a:t>60</a:t>
            </a:r>
            <a:r>
              <a:rPr lang="zh-CN" altLang="en-US" dirty="0">
                <a:latin typeface="宋体" panose="02010600030101010101" pitchFamily="2" charset="-122"/>
                <a:ea typeface="宋体" panose="02010600030101010101" pitchFamily="2" charset="-122"/>
              </a:rPr>
              <a:t>个数据，而每</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个读时钟读出</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个数据，是否存在</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最小深度解，若存在则求出最小深度解</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15" name="文本框 14">
            <a:extLst>
              <a:ext uri="{FF2B5EF4-FFF2-40B4-BE49-F238E27FC236}">
                <a16:creationId xmlns:a16="http://schemas.microsoft.com/office/drawing/2014/main" id="{2105E1D3-39B9-4411-9B3C-FBE68E29C1F7}"/>
              </a:ext>
            </a:extLst>
          </p:cNvPr>
          <p:cNvSpPr txBox="1"/>
          <p:nvPr/>
        </p:nvSpPr>
        <p:spPr>
          <a:xfrm>
            <a:off x="1828007" y="2647602"/>
            <a:ext cx="6099174" cy="1384995"/>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首先比较有效数据吞吐速率：</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平均写入带宽：</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120/200</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×100MHz = 60Mdata/s</a:t>
            </a:r>
          </a:p>
          <a:p>
            <a:r>
              <a:rPr lang="en-US" altLang="zh-CN" sz="1400" dirty="0">
                <a:latin typeface="宋体" panose="02010600030101010101" pitchFamily="2" charset="-122"/>
                <a:ea typeface="宋体" panose="02010600030101010101" pitchFamily="2" charset="-122"/>
              </a:rPr>
              <a:t>      </a:t>
            </a:r>
          </a:p>
          <a:p>
            <a:r>
              <a:rPr lang="en-US" altLang="zh-CN" sz="1400" dirty="0">
                <a:latin typeface="宋体" panose="02010600030101010101" pitchFamily="2" charset="-122"/>
                <a:ea typeface="宋体" panose="02010600030101010101" pitchFamily="2" charset="-122"/>
              </a:rPr>
              <a:t>   </a:t>
            </a:r>
            <a:endParaRPr lang="zh-CN" altLang="en-US" sz="1400" dirty="0"/>
          </a:p>
        </p:txBody>
      </p:sp>
      <p:sp>
        <p:nvSpPr>
          <p:cNvPr id="17" name="文本框 16">
            <a:extLst>
              <a:ext uri="{FF2B5EF4-FFF2-40B4-BE49-F238E27FC236}">
                <a16:creationId xmlns:a16="http://schemas.microsoft.com/office/drawing/2014/main" id="{472AEA23-9ACC-4D0E-A37C-3D3571A68652}"/>
              </a:ext>
            </a:extLst>
          </p:cNvPr>
          <p:cNvSpPr txBox="1"/>
          <p:nvPr/>
        </p:nvSpPr>
        <p:spPr>
          <a:xfrm>
            <a:off x="2309813" y="3947577"/>
            <a:ext cx="6099174" cy="738664"/>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平均读出带宽：</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3/10</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200MHz = 60 </a:t>
            </a:r>
            <a:r>
              <a:rPr lang="en-US" altLang="zh-CN" sz="1400" dirty="0" err="1">
                <a:latin typeface="宋体" panose="02010600030101010101" pitchFamily="2" charset="-122"/>
                <a:ea typeface="宋体" panose="02010600030101010101" pitchFamily="2" charset="-122"/>
              </a:rPr>
              <a:t>Mdata</a:t>
            </a:r>
            <a:r>
              <a:rPr lang="en-US" altLang="zh-CN" sz="1400" dirty="0">
                <a:latin typeface="宋体" panose="02010600030101010101" pitchFamily="2" charset="-122"/>
                <a:ea typeface="宋体" panose="02010600030101010101" pitchFamily="2" charset="-122"/>
              </a:rPr>
              <a:t> /s</a:t>
            </a:r>
          </a:p>
          <a:p>
            <a:r>
              <a:rPr lang="en-US" altLang="zh-CN" sz="1400" dirty="0">
                <a:latin typeface="宋体" panose="02010600030101010101" pitchFamily="2" charset="-122"/>
                <a:ea typeface="宋体" panose="02010600030101010101" pitchFamily="2" charset="-122"/>
              </a:rPr>
              <a:t>      </a:t>
            </a:r>
          </a:p>
        </p:txBody>
      </p:sp>
      <p:sp>
        <p:nvSpPr>
          <p:cNvPr id="18" name="文本框 17">
            <a:extLst>
              <a:ext uri="{FF2B5EF4-FFF2-40B4-BE49-F238E27FC236}">
                <a16:creationId xmlns:a16="http://schemas.microsoft.com/office/drawing/2014/main" id="{B189295F-60A3-40DE-B998-800F9E32ADA6}"/>
              </a:ext>
            </a:extLst>
          </p:cNvPr>
          <p:cNvSpPr txBox="1"/>
          <p:nvPr/>
        </p:nvSpPr>
        <p:spPr>
          <a:xfrm>
            <a:off x="2335213" y="4876741"/>
            <a:ext cx="6099174" cy="738664"/>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   写入带宽速率与读出带宽速率持平，</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不会产生累加上溢，存在</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最小深度解</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21941135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3E530C-72A0-477E-8045-56AF614CFD54}"/>
              </a:ext>
            </a:extLst>
          </p:cNvPr>
          <p:cNvPicPr>
            <a:picLocks noChangeAspect="1"/>
          </p:cNvPicPr>
          <p:nvPr/>
        </p:nvPicPr>
        <p:blipFill>
          <a:blip r:embed="rId2"/>
          <a:stretch>
            <a:fillRect/>
          </a:stretch>
        </p:blipFill>
        <p:spPr>
          <a:xfrm>
            <a:off x="2101850" y="1408777"/>
            <a:ext cx="7988300" cy="394623"/>
          </a:xfrm>
          <a:prstGeom prst="rect">
            <a:avLst/>
          </a:prstGeom>
        </p:spPr>
      </p:pic>
      <p:sp>
        <p:nvSpPr>
          <p:cNvPr id="5" name="右大括号 4">
            <a:extLst>
              <a:ext uri="{FF2B5EF4-FFF2-40B4-BE49-F238E27FC236}">
                <a16:creationId xmlns:a16="http://schemas.microsoft.com/office/drawing/2014/main" id="{B0D69B57-C1BE-4E31-9D0A-75ED06ADA241}"/>
              </a:ext>
            </a:extLst>
          </p:cNvPr>
          <p:cNvSpPr/>
          <p:nvPr/>
        </p:nvSpPr>
        <p:spPr>
          <a:xfrm rot="5400000">
            <a:off x="5898357" y="-1855789"/>
            <a:ext cx="342900" cy="79359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AEFC58C-281B-4D54-9429-9BF51F3D5F58}"/>
              </a:ext>
            </a:extLst>
          </p:cNvPr>
          <p:cNvSpPr txBox="1"/>
          <p:nvPr/>
        </p:nvSpPr>
        <p:spPr>
          <a:xfrm>
            <a:off x="5645150" y="2420937"/>
            <a:ext cx="1452562" cy="307777"/>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200cycle</a:t>
            </a:r>
            <a:endParaRPr lang="zh-CN" altLang="en-US" sz="1400" dirty="0"/>
          </a:p>
        </p:txBody>
      </p:sp>
      <p:sp>
        <p:nvSpPr>
          <p:cNvPr id="7" name="右大括号 6">
            <a:extLst>
              <a:ext uri="{FF2B5EF4-FFF2-40B4-BE49-F238E27FC236}">
                <a16:creationId xmlns:a16="http://schemas.microsoft.com/office/drawing/2014/main" id="{B971D79C-A475-4FFE-B472-E246A3C11D57}"/>
              </a:ext>
            </a:extLst>
          </p:cNvPr>
          <p:cNvSpPr/>
          <p:nvPr/>
        </p:nvSpPr>
        <p:spPr>
          <a:xfrm rot="16200000">
            <a:off x="5954386" y="-1297049"/>
            <a:ext cx="253073" cy="50212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C2E7FA6-CA7B-4E6A-95E1-0D5CF315C181}"/>
              </a:ext>
            </a:extLst>
          </p:cNvPr>
          <p:cNvSpPr txBox="1"/>
          <p:nvPr/>
        </p:nvSpPr>
        <p:spPr>
          <a:xfrm>
            <a:off x="5543550" y="710608"/>
            <a:ext cx="1452562" cy="307777"/>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120cycle</a:t>
            </a:r>
            <a:endParaRPr lang="zh-CN" altLang="en-US" dirty="0"/>
          </a:p>
        </p:txBody>
      </p:sp>
      <p:cxnSp>
        <p:nvCxnSpPr>
          <p:cNvPr id="10" name="直接箭头连接符 9">
            <a:extLst>
              <a:ext uri="{FF2B5EF4-FFF2-40B4-BE49-F238E27FC236}">
                <a16:creationId xmlns:a16="http://schemas.microsoft.com/office/drawing/2014/main" id="{FCBDBF1F-D5C3-4415-9CC6-65B14DE32D05}"/>
              </a:ext>
            </a:extLst>
          </p:cNvPr>
          <p:cNvCxnSpPr/>
          <p:nvPr/>
        </p:nvCxnSpPr>
        <p:spPr>
          <a:xfrm>
            <a:off x="8591553" y="963546"/>
            <a:ext cx="0" cy="44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94FD040-488E-4353-AEC6-59B177BCB69D}"/>
              </a:ext>
            </a:extLst>
          </p:cNvPr>
          <p:cNvSpPr txBox="1"/>
          <p:nvPr/>
        </p:nvSpPr>
        <p:spPr>
          <a:xfrm>
            <a:off x="7791450" y="617148"/>
            <a:ext cx="2127250" cy="307777"/>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最大累计数据时刻</a:t>
            </a:r>
            <a:endParaRPr lang="zh-CN" altLang="en-US" dirty="0"/>
          </a:p>
        </p:txBody>
      </p:sp>
      <p:sp>
        <p:nvSpPr>
          <p:cNvPr id="13" name="文本框 12">
            <a:extLst>
              <a:ext uri="{FF2B5EF4-FFF2-40B4-BE49-F238E27FC236}">
                <a16:creationId xmlns:a16="http://schemas.microsoft.com/office/drawing/2014/main" id="{6BFBDF13-89D8-4E35-8C1F-63C9ADCFFF0C}"/>
              </a:ext>
            </a:extLst>
          </p:cNvPr>
          <p:cNvSpPr txBox="1"/>
          <p:nvPr/>
        </p:nvSpPr>
        <p:spPr>
          <a:xfrm>
            <a:off x="1915319" y="2728714"/>
            <a:ext cx="7777162" cy="366254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考虑数据传输最密集的场景：两个传输周期的突发阶段背靠背并且突发阶段的数据也是连续发送，如果没有数据读出，那么</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内部就有</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a:t>
            </a:r>
            <a:r>
              <a:rPr lang="en-US" altLang="zh-CN" sz="1400" dirty="0">
                <a:latin typeface="宋体" panose="02010600030101010101" pitchFamily="2" charset="-122"/>
                <a:ea typeface="宋体" panose="02010600030101010101" pitchFamily="2" charset="-122"/>
              </a:rPr>
              <a:t>data</a:t>
            </a:r>
            <a:r>
              <a:rPr lang="zh-CN" altLang="en-US" sz="1400" dirty="0">
                <a:latin typeface="宋体" panose="02010600030101010101" pitchFamily="2" charset="-122"/>
                <a:ea typeface="宋体" panose="02010600030101010101" pitchFamily="2" charset="-122"/>
              </a:rPr>
              <a:t>写入，考虑读出的数据量，二者相减即为</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实际需要缓存的数据量，即</a:t>
            </a:r>
            <a:r>
              <a:rPr lang="en-US" altLang="zh-CN" sz="1400" dirty="0">
                <a:latin typeface="宋体" panose="02010600030101010101" pitchFamily="2" charset="-122"/>
                <a:ea typeface="宋体" panose="02010600030101010101" pitchFamily="2" charset="-122"/>
              </a:rPr>
              <a:t>FIFO</a:t>
            </a:r>
            <a:r>
              <a:rPr lang="zh-CN" altLang="en-US" sz="1400" dirty="0">
                <a:latin typeface="宋体" panose="02010600030101010101" pitchFamily="2" charset="-122"/>
                <a:ea typeface="宋体" panose="02010600030101010101" pitchFamily="2" charset="-122"/>
              </a:rPr>
              <a:t>最小深度</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写一个数据需要的时间  </a:t>
            </a:r>
            <a:r>
              <a:rPr lang="en-US" altLang="zh-CN" sz="1400" dirty="0">
                <a:latin typeface="宋体" panose="02010600030101010101" pitchFamily="2" charset="-122"/>
                <a:ea typeface="宋体" panose="02010600030101010101" pitchFamily="2" charset="-122"/>
              </a:rPr>
              <a:t>=  1/(100MHz) = 10ns</a:t>
            </a:r>
          </a:p>
          <a:p>
            <a:r>
              <a:rPr lang="en-US" altLang="zh-CN" sz="1400" dirty="0">
                <a:latin typeface="宋体" panose="02010600030101010101" pitchFamily="2" charset="-122"/>
                <a:ea typeface="宋体" panose="02010600030101010101" pitchFamily="2" charset="-122"/>
              </a:rPr>
              <a:t>    </a:t>
            </a:r>
          </a:p>
          <a:p>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最大突发传输中，写完所有数据所需要的时间 </a:t>
            </a:r>
            <a:r>
              <a:rPr lang="en-US" altLang="zh-CN" sz="1400" dirty="0">
                <a:latin typeface="宋体" panose="02010600030101010101" pitchFamily="2" charset="-122"/>
                <a:ea typeface="宋体" panose="02010600030101010101" pitchFamily="2" charset="-122"/>
              </a:rPr>
              <a:t>= 120 ×10 ns = 1200ns</a:t>
            </a:r>
          </a:p>
          <a:p>
            <a:r>
              <a:rPr lang="en-US" altLang="zh-CN" sz="1400" dirty="0">
                <a:latin typeface="宋体" panose="02010600030101010101" pitchFamily="2" charset="-122"/>
                <a:ea typeface="宋体" panose="02010600030101010101" pitchFamily="2" charset="-122"/>
              </a:rPr>
              <a:t> </a:t>
            </a:r>
          </a:p>
          <a:p>
            <a:r>
              <a:rPr lang="en-US" altLang="zh-CN" sz="1400" dirty="0">
                <a:latin typeface="宋体" panose="02010600030101010101" pitchFamily="2" charset="-122"/>
                <a:ea typeface="宋体" panose="02010600030101010101" pitchFamily="2" charset="-122"/>
              </a:rPr>
              <a:t>      1200ns</a:t>
            </a:r>
            <a:r>
              <a:rPr lang="zh-CN" altLang="en-US" sz="1400" dirty="0">
                <a:latin typeface="宋体" panose="02010600030101010101" pitchFamily="2" charset="-122"/>
                <a:ea typeface="宋体" panose="02010600030101010101" pitchFamily="2" charset="-122"/>
              </a:rPr>
              <a:t>读出的数据量：（</a:t>
            </a:r>
            <a:r>
              <a:rPr lang="en-US" altLang="zh-CN" sz="1400" dirty="0">
                <a:latin typeface="宋体" panose="02010600030101010101" pitchFamily="2" charset="-122"/>
                <a:ea typeface="宋体" panose="02010600030101010101" pitchFamily="2" charset="-122"/>
              </a:rPr>
              <a:t>1200ns×200MHz)× </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3/10</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  72 data</a:t>
            </a: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         </a:t>
            </a:r>
          </a:p>
          <a:p>
            <a:r>
              <a:rPr lang="en-US" altLang="zh-CN" sz="1400" dirty="0">
                <a:latin typeface="宋体" panose="02010600030101010101" pitchFamily="2" charset="-122"/>
                <a:ea typeface="宋体" panose="02010600030101010101" pitchFamily="2" charset="-122"/>
              </a:rPr>
              <a:t>      FIFO</a:t>
            </a:r>
            <a:r>
              <a:rPr lang="zh-CN" altLang="en-US" sz="1400" dirty="0">
                <a:latin typeface="宋体" panose="02010600030101010101" pitchFamily="2" charset="-122"/>
                <a:ea typeface="宋体" panose="02010600030101010101" pitchFamily="2" charset="-122"/>
              </a:rPr>
              <a:t>理论最小深度 </a:t>
            </a:r>
            <a:r>
              <a:rPr lang="en-US" altLang="zh-CN" sz="1400" dirty="0">
                <a:latin typeface="宋体" panose="02010600030101010101" pitchFamily="2" charset="-122"/>
                <a:ea typeface="宋体" panose="02010600030101010101" pitchFamily="2" charset="-122"/>
              </a:rPr>
              <a:t>= 120 – 72 = 48</a:t>
            </a:r>
          </a:p>
          <a:p>
            <a:r>
              <a:rPr lang="en-US" altLang="zh-CN" sz="1400" dirty="0">
                <a:latin typeface="宋体" panose="02010600030101010101" pitchFamily="2" charset="-122"/>
                <a:ea typeface="宋体" panose="02010600030101010101" pitchFamily="2" charset="-122"/>
              </a:rPr>
              <a:t>  </a:t>
            </a:r>
          </a:p>
          <a:p>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3030912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0D970C-0526-4B8B-B7B8-6924DD160783}"/>
              </a:ext>
            </a:extLst>
          </p:cNvPr>
          <p:cNvSpPr txBox="1"/>
          <p:nvPr/>
        </p:nvSpPr>
        <p:spPr>
          <a:xfrm>
            <a:off x="1830388" y="777359"/>
            <a:ext cx="6099174"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2</a:t>
            </a:r>
            <a:r>
              <a:rPr lang="en-US" altLang="zh-CN" sz="1800"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深度的选择</a:t>
            </a:r>
            <a:endParaRPr lang="en-US" altLang="zh-CN" sz="18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24A99136-595D-44FA-8693-E4B4F1D77AE4}"/>
              </a:ext>
            </a:extLst>
          </p:cNvPr>
          <p:cNvSpPr txBox="1"/>
          <p:nvPr/>
        </p:nvSpPr>
        <p:spPr>
          <a:xfrm>
            <a:off x="1956594" y="1564759"/>
            <a:ext cx="8278812"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考虑到当</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深度为</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的幂时，格雷码集完备，每次指针跳变时只发生一比特的翻转，所以异步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的深度通常会选择</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的幂，但如果最小深度与</a:t>
            </a:r>
            <a:r>
              <a:rPr lang="en-US" altLang="zh-CN" dirty="0">
                <a:latin typeface="宋体" panose="02010600030101010101" pitchFamily="2" charset="-122"/>
                <a:ea typeface="宋体" panose="02010600030101010101" pitchFamily="2" charset="-122"/>
              </a:rPr>
              <a:t>2^N</a:t>
            </a:r>
            <a:r>
              <a:rPr lang="zh-CN" altLang="en-US" dirty="0">
                <a:latin typeface="宋体" panose="02010600030101010101" pitchFamily="2" charset="-122"/>
                <a:ea typeface="宋体" panose="02010600030101010101" pitchFamily="2" charset="-122"/>
              </a:rPr>
              <a:t>差距较大时，会浪费大量的存储资源，比如</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最小深度为</a:t>
            </a:r>
            <a:r>
              <a:rPr lang="en-US" altLang="zh-CN" dirty="0">
                <a:latin typeface="宋体" panose="02010600030101010101" pitchFamily="2" charset="-122"/>
                <a:ea typeface="宋体" panose="02010600030101010101" pitchFamily="2" charset="-122"/>
              </a:rPr>
              <a:t>280</a:t>
            </a:r>
            <a:r>
              <a:rPr lang="zh-CN" altLang="en-US" dirty="0">
                <a:latin typeface="宋体" panose="02010600030101010101" pitchFamily="2" charset="-122"/>
                <a:ea typeface="宋体" panose="02010600030101010101" pitchFamily="2" charset="-122"/>
              </a:rPr>
              <a:t>，向上取最相近的</a:t>
            </a:r>
            <a:r>
              <a:rPr lang="en-US" altLang="zh-CN" dirty="0">
                <a:latin typeface="宋体" panose="02010600030101010101" pitchFamily="2" charset="-122"/>
                <a:ea typeface="宋体" panose="02010600030101010101" pitchFamily="2" charset="-122"/>
              </a:rPr>
              <a:t>2^N</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512</a:t>
            </a:r>
            <a:r>
              <a:rPr lang="zh-CN" altLang="en-US" dirty="0">
                <a:latin typeface="宋体" panose="02010600030101010101" pitchFamily="2" charset="-122"/>
                <a:ea typeface="宋体" panose="02010600030101010101" pitchFamily="2" charset="-122"/>
              </a:rPr>
              <a:t>，有无优化方案呢？</a:t>
            </a:r>
            <a:endParaRPr lang="zh-CN" altLang="en-US" dirty="0"/>
          </a:p>
        </p:txBody>
      </p:sp>
      <p:sp>
        <p:nvSpPr>
          <p:cNvPr id="8" name="文本框 7">
            <a:extLst>
              <a:ext uri="{FF2B5EF4-FFF2-40B4-BE49-F238E27FC236}">
                <a16:creationId xmlns:a16="http://schemas.microsoft.com/office/drawing/2014/main" id="{86484356-6182-45CE-9DE5-7E4CBF478F51}"/>
              </a:ext>
            </a:extLst>
          </p:cNvPr>
          <p:cNvSpPr txBox="1"/>
          <p:nvPr/>
        </p:nvSpPr>
        <p:spPr>
          <a:xfrm>
            <a:off x="2103438" y="4092913"/>
            <a:ext cx="8431212" cy="923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方案一：同步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的深度可以任选，考虑将同步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与异步</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串联，可以做到节省存储资源，缺点是数据流在通过</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是会因为保守空、满状态的判断而增加路径延时，串联</a:t>
            </a:r>
            <a:r>
              <a:rPr lang="en-US" altLang="zh-CN" dirty="0">
                <a:latin typeface="宋体" panose="02010600030101010101" pitchFamily="2" charset="-122"/>
                <a:ea typeface="宋体" panose="02010600030101010101" pitchFamily="2" charset="-122"/>
              </a:rPr>
              <a:t>FIFO</a:t>
            </a:r>
            <a:r>
              <a:rPr lang="zh-CN" altLang="en-US" dirty="0">
                <a:latin typeface="宋体" panose="02010600030101010101" pitchFamily="2" charset="-122"/>
                <a:ea typeface="宋体" panose="02010600030101010101" pitchFamily="2" charset="-122"/>
              </a:rPr>
              <a:t>将加大这一路径延时</a:t>
            </a:r>
            <a:endParaRPr lang="zh-CN" altLang="en-US" dirty="0"/>
          </a:p>
        </p:txBody>
      </p:sp>
    </p:spTree>
    <p:extLst>
      <p:ext uri="{BB962C8B-B14F-4D97-AF65-F5344CB8AC3E}">
        <p14:creationId xmlns:p14="http://schemas.microsoft.com/office/powerpoint/2010/main" val="3905874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74C31C0-AB6C-4409-8FA9-C27A16EE9AD1}"/>
              </a:ext>
            </a:extLst>
          </p:cNvPr>
          <p:cNvSpPr txBox="1"/>
          <p:nvPr/>
        </p:nvSpPr>
        <p:spPr>
          <a:xfrm>
            <a:off x="1957388" y="771009"/>
            <a:ext cx="7135812"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方案二：利用格雷码集的对称性对原本完备给雷码集做修改，可以做到适配任意偶数深度要求</a:t>
            </a:r>
            <a:endParaRPr lang="zh-CN" altLang="en-US" dirty="0"/>
          </a:p>
        </p:txBody>
      </p:sp>
      <p:graphicFrame>
        <p:nvGraphicFramePr>
          <p:cNvPr id="6" name="表格 5">
            <a:extLst>
              <a:ext uri="{FF2B5EF4-FFF2-40B4-BE49-F238E27FC236}">
                <a16:creationId xmlns:a16="http://schemas.microsoft.com/office/drawing/2014/main" id="{657DA25D-C5F0-47D9-AE72-877032014499}"/>
              </a:ext>
            </a:extLst>
          </p:cNvPr>
          <p:cNvGraphicFramePr>
            <a:graphicFrameLocks noGrp="1"/>
          </p:cNvGraphicFramePr>
          <p:nvPr>
            <p:extLst>
              <p:ext uri="{D42A27DB-BD31-4B8C-83A1-F6EECF244321}">
                <p14:modId xmlns:p14="http://schemas.microsoft.com/office/powerpoint/2010/main" val="2413078656"/>
              </p:ext>
            </p:extLst>
          </p:nvPr>
        </p:nvGraphicFramePr>
        <p:xfrm>
          <a:off x="1312862" y="2210073"/>
          <a:ext cx="3526761" cy="4190450"/>
        </p:xfrm>
        <a:graphic>
          <a:graphicData uri="http://schemas.openxmlformats.org/drawingml/2006/table">
            <a:tbl>
              <a:tblPr firstRow="1" bandRow="1">
                <a:tableStyleId>{5C22544A-7EE6-4342-B048-85BDC9FD1C3A}</a:tableStyleId>
              </a:tblPr>
              <a:tblGrid>
                <a:gridCol w="1175587">
                  <a:extLst>
                    <a:ext uri="{9D8B030D-6E8A-4147-A177-3AD203B41FA5}">
                      <a16:colId xmlns:a16="http://schemas.microsoft.com/office/drawing/2014/main" val="3130101692"/>
                    </a:ext>
                  </a:extLst>
                </a:gridCol>
                <a:gridCol w="1175587">
                  <a:extLst>
                    <a:ext uri="{9D8B030D-6E8A-4147-A177-3AD203B41FA5}">
                      <a16:colId xmlns:a16="http://schemas.microsoft.com/office/drawing/2014/main" val="2691502334"/>
                    </a:ext>
                  </a:extLst>
                </a:gridCol>
                <a:gridCol w="1175587">
                  <a:extLst>
                    <a:ext uri="{9D8B030D-6E8A-4147-A177-3AD203B41FA5}">
                      <a16:colId xmlns:a16="http://schemas.microsoft.com/office/drawing/2014/main" val="2878880434"/>
                    </a:ext>
                  </a:extLst>
                </a:gridCol>
              </a:tblGrid>
              <a:tr h="415162">
                <a:tc>
                  <a:txBody>
                    <a:bodyPr/>
                    <a:lstStyle/>
                    <a:p>
                      <a:r>
                        <a:rPr lang="en-US" altLang="zh-CN" dirty="0"/>
                        <a:t>  </a:t>
                      </a:r>
                      <a:r>
                        <a:rPr lang="zh-CN" altLang="en-US" dirty="0"/>
                        <a:t>十进制</a:t>
                      </a:r>
                    </a:p>
                  </a:txBody>
                  <a:tcPr/>
                </a:tc>
                <a:tc>
                  <a:txBody>
                    <a:bodyPr/>
                    <a:lstStyle/>
                    <a:p>
                      <a:r>
                        <a:rPr lang="zh-CN" altLang="en-US" dirty="0"/>
                        <a:t>二进制</a:t>
                      </a:r>
                    </a:p>
                  </a:txBody>
                  <a:tcPr/>
                </a:tc>
                <a:tc>
                  <a:txBody>
                    <a:bodyPr/>
                    <a:lstStyle/>
                    <a:p>
                      <a:r>
                        <a:rPr lang="zh-CN" altLang="en-US" dirty="0"/>
                        <a:t>格雷码</a:t>
                      </a:r>
                    </a:p>
                  </a:txBody>
                  <a:tcPr/>
                </a:tc>
                <a:extLst>
                  <a:ext uri="{0D108BD9-81ED-4DB2-BD59-A6C34878D82A}">
                    <a16:rowId xmlns:a16="http://schemas.microsoft.com/office/drawing/2014/main" val="1178990768"/>
                  </a:ext>
                </a:extLst>
              </a:tr>
              <a:tr h="471911">
                <a:tc>
                  <a:txBody>
                    <a:bodyPr/>
                    <a:lstStyle/>
                    <a:p>
                      <a:r>
                        <a:rPr lang="en-US" altLang="zh-CN" dirty="0"/>
                        <a:t>3’d0</a:t>
                      </a:r>
                      <a:endParaRPr lang="zh-CN" altLang="en-US" dirty="0"/>
                    </a:p>
                  </a:txBody>
                  <a:tcPr/>
                </a:tc>
                <a:tc>
                  <a:txBody>
                    <a:bodyPr/>
                    <a:lstStyle/>
                    <a:p>
                      <a:r>
                        <a:rPr lang="en-US" altLang="zh-CN" dirty="0"/>
                        <a:t>3’b000</a:t>
                      </a:r>
                      <a:endParaRPr lang="zh-CN" altLang="en-US" dirty="0"/>
                    </a:p>
                  </a:txBody>
                  <a:tcPr/>
                </a:tc>
                <a:tc>
                  <a:txBody>
                    <a:bodyPr/>
                    <a:lstStyle/>
                    <a:p>
                      <a:r>
                        <a:rPr lang="en-US" altLang="zh-CN" dirty="0"/>
                        <a:t>3’b000</a:t>
                      </a:r>
                      <a:endParaRPr lang="zh-CN" altLang="en-US" dirty="0"/>
                    </a:p>
                  </a:txBody>
                  <a:tcPr/>
                </a:tc>
                <a:extLst>
                  <a:ext uri="{0D108BD9-81ED-4DB2-BD59-A6C34878D82A}">
                    <a16:rowId xmlns:a16="http://schemas.microsoft.com/office/drawing/2014/main" val="3250587724"/>
                  </a:ext>
                </a:extLst>
              </a:tr>
              <a:tr h="471911">
                <a:tc>
                  <a:txBody>
                    <a:bodyPr/>
                    <a:lstStyle/>
                    <a:p>
                      <a:r>
                        <a:rPr lang="en-US" altLang="zh-CN" dirty="0"/>
                        <a:t>3’d1</a:t>
                      </a:r>
                      <a:endParaRPr lang="zh-CN" altLang="en-US" dirty="0"/>
                    </a:p>
                  </a:txBody>
                  <a:tcPr/>
                </a:tc>
                <a:tc>
                  <a:txBody>
                    <a:bodyPr/>
                    <a:lstStyle/>
                    <a:p>
                      <a:r>
                        <a:rPr lang="en-US" altLang="zh-CN" dirty="0"/>
                        <a:t>3’b001</a:t>
                      </a:r>
                      <a:endParaRPr lang="zh-CN" altLang="en-US" dirty="0"/>
                    </a:p>
                  </a:txBody>
                  <a:tcPr/>
                </a:tc>
                <a:tc>
                  <a:txBody>
                    <a:bodyPr/>
                    <a:lstStyle/>
                    <a:p>
                      <a:r>
                        <a:rPr lang="en-US" altLang="zh-CN" dirty="0"/>
                        <a:t>3’b001</a:t>
                      </a:r>
                      <a:endParaRPr lang="zh-CN" altLang="en-US" dirty="0"/>
                    </a:p>
                  </a:txBody>
                  <a:tcPr/>
                </a:tc>
                <a:extLst>
                  <a:ext uri="{0D108BD9-81ED-4DB2-BD59-A6C34878D82A}">
                    <a16:rowId xmlns:a16="http://schemas.microsoft.com/office/drawing/2014/main" val="596286648"/>
                  </a:ext>
                </a:extLst>
              </a:tr>
              <a:tr h="471911">
                <a:tc>
                  <a:txBody>
                    <a:bodyPr/>
                    <a:lstStyle/>
                    <a:p>
                      <a:r>
                        <a:rPr lang="en-US" altLang="zh-CN" dirty="0"/>
                        <a:t>3’d2</a:t>
                      </a:r>
                      <a:endParaRPr lang="zh-CN" altLang="en-US" dirty="0"/>
                    </a:p>
                  </a:txBody>
                  <a:tcPr/>
                </a:tc>
                <a:tc>
                  <a:txBody>
                    <a:bodyPr/>
                    <a:lstStyle/>
                    <a:p>
                      <a:r>
                        <a:rPr lang="en-US" altLang="zh-CN" dirty="0"/>
                        <a:t>3’b010</a:t>
                      </a:r>
                      <a:endParaRPr lang="zh-CN" altLang="en-US" dirty="0"/>
                    </a:p>
                  </a:txBody>
                  <a:tcPr/>
                </a:tc>
                <a:tc>
                  <a:txBody>
                    <a:bodyPr/>
                    <a:lstStyle/>
                    <a:p>
                      <a:r>
                        <a:rPr lang="en-US" altLang="zh-CN" dirty="0"/>
                        <a:t>3’b011</a:t>
                      </a:r>
                      <a:endParaRPr lang="zh-CN" altLang="en-US" dirty="0"/>
                    </a:p>
                  </a:txBody>
                  <a:tcPr/>
                </a:tc>
                <a:extLst>
                  <a:ext uri="{0D108BD9-81ED-4DB2-BD59-A6C34878D82A}">
                    <a16:rowId xmlns:a16="http://schemas.microsoft.com/office/drawing/2014/main" val="2552203495"/>
                  </a:ext>
                </a:extLst>
              </a:tr>
              <a:tr h="471911">
                <a:tc>
                  <a:txBody>
                    <a:bodyPr/>
                    <a:lstStyle/>
                    <a:p>
                      <a:r>
                        <a:rPr lang="en-US" altLang="zh-CN" dirty="0"/>
                        <a:t>3’d3</a:t>
                      </a:r>
                      <a:endParaRPr lang="zh-CN" altLang="en-US" dirty="0"/>
                    </a:p>
                  </a:txBody>
                  <a:tcPr/>
                </a:tc>
                <a:tc>
                  <a:txBody>
                    <a:bodyPr/>
                    <a:lstStyle/>
                    <a:p>
                      <a:r>
                        <a:rPr lang="en-US" altLang="zh-CN" dirty="0"/>
                        <a:t>3’b011</a:t>
                      </a:r>
                      <a:endParaRPr lang="zh-CN" altLang="en-US" dirty="0"/>
                    </a:p>
                  </a:txBody>
                  <a:tcPr/>
                </a:tc>
                <a:tc>
                  <a:txBody>
                    <a:bodyPr/>
                    <a:lstStyle/>
                    <a:p>
                      <a:r>
                        <a:rPr lang="en-US" altLang="zh-CN" dirty="0"/>
                        <a:t>3’b010</a:t>
                      </a:r>
                      <a:endParaRPr lang="zh-CN" altLang="en-US" dirty="0"/>
                    </a:p>
                  </a:txBody>
                  <a:tcPr/>
                </a:tc>
                <a:extLst>
                  <a:ext uri="{0D108BD9-81ED-4DB2-BD59-A6C34878D82A}">
                    <a16:rowId xmlns:a16="http://schemas.microsoft.com/office/drawing/2014/main" val="3886057730"/>
                  </a:ext>
                </a:extLst>
              </a:tr>
              <a:tr h="471911">
                <a:tc>
                  <a:txBody>
                    <a:bodyPr/>
                    <a:lstStyle/>
                    <a:p>
                      <a:r>
                        <a:rPr lang="en-US" altLang="zh-CN" dirty="0"/>
                        <a:t>3’d4</a:t>
                      </a:r>
                      <a:endParaRPr lang="zh-CN" altLang="en-US" dirty="0"/>
                    </a:p>
                  </a:txBody>
                  <a:tcPr/>
                </a:tc>
                <a:tc>
                  <a:txBody>
                    <a:bodyPr/>
                    <a:lstStyle/>
                    <a:p>
                      <a:r>
                        <a:rPr lang="en-US" altLang="zh-CN" dirty="0"/>
                        <a:t>3’b100</a:t>
                      </a:r>
                      <a:endParaRPr lang="zh-CN" altLang="en-US" dirty="0"/>
                    </a:p>
                  </a:txBody>
                  <a:tcPr/>
                </a:tc>
                <a:tc>
                  <a:txBody>
                    <a:bodyPr/>
                    <a:lstStyle/>
                    <a:p>
                      <a:r>
                        <a:rPr lang="en-US" altLang="zh-CN" dirty="0"/>
                        <a:t>3’b110</a:t>
                      </a:r>
                      <a:endParaRPr lang="zh-CN" altLang="en-US" dirty="0"/>
                    </a:p>
                  </a:txBody>
                  <a:tcPr/>
                </a:tc>
                <a:extLst>
                  <a:ext uri="{0D108BD9-81ED-4DB2-BD59-A6C34878D82A}">
                    <a16:rowId xmlns:a16="http://schemas.microsoft.com/office/drawing/2014/main" val="3746815959"/>
                  </a:ext>
                </a:extLst>
              </a:tr>
              <a:tr h="471911">
                <a:tc>
                  <a:txBody>
                    <a:bodyPr/>
                    <a:lstStyle/>
                    <a:p>
                      <a:r>
                        <a:rPr lang="en-US" altLang="zh-CN" dirty="0"/>
                        <a:t>3’d5</a:t>
                      </a:r>
                      <a:endParaRPr lang="zh-CN" altLang="en-US" dirty="0"/>
                    </a:p>
                  </a:txBody>
                  <a:tcPr/>
                </a:tc>
                <a:tc>
                  <a:txBody>
                    <a:bodyPr/>
                    <a:lstStyle/>
                    <a:p>
                      <a:r>
                        <a:rPr lang="en-US" altLang="zh-CN" dirty="0"/>
                        <a:t>3’b101</a:t>
                      </a:r>
                      <a:endParaRPr lang="zh-CN" altLang="en-US" dirty="0"/>
                    </a:p>
                  </a:txBody>
                  <a:tcPr/>
                </a:tc>
                <a:tc>
                  <a:txBody>
                    <a:bodyPr/>
                    <a:lstStyle/>
                    <a:p>
                      <a:r>
                        <a:rPr lang="en-US" altLang="zh-CN" dirty="0"/>
                        <a:t>3’b111</a:t>
                      </a:r>
                      <a:endParaRPr lang="zh-CN" altLang="en-US" dirty="0"/>
                    </a:p>
                  </a:txBody>
                  <a:tcPr/>
                </a:tc>
                <a:extLst>
                  <a:ext uri="{0D108BD9-81ED-4DB2-BD59-A6C34878D82A}">
                    <a16:rowId xmlns:a16="http://schemas.microsoft.com/office/drawing/2014/main" val="3564924053"/>
                  </a:ext>
                </a:extLst>
              </a:tr>
              <a:tr h="471911">
                <a:tc>
                  <a:txBody>
                    <a:bodyPr/>
                    <a:lstStyle/>
                    <a:p>
                      <a:r>
                        <a:rPr lang="en-US" altLang="zh-CN" dirty="0"/>
                        <a:t>3’d6</a:t>
                      </a:r>
                      <a:endParaRPr lang="zh-CN" altLang="en-US" dirty="0"/>
                    </a:p>
                  </a:txBody>
                  <a:tcPr/>
                </a:tc>
                <a:tc>
                  <a:txBody>
                    <a:bodyPr/>
                    <a:lstStyle/>
                    <a:p>
                      <a:r>
                        <a:rPr lang="en-US" altLang="zh-CN" dirty="0"/>
                        <a:t>3’b110</a:t>
                      </a:r>
                      <a:endParaRPr lang="zh-CN" altLang="en-US" dirty="0"/>
                    </a:p>
                  </a:txBody>
                  <a:tcPr/>
                </a:tc>
                <a:tc>
                  <a:txBody>
                    <a:bodyPr/>
                    <a:lstStyle/>
                    <a:p>
                      <a:r>
                        <a:rPr lang="en-US" altLang="zh-CN" dirty="0"/>
                        <a:t>3’b101</a:t>
                      </a:r>
                      <a:endParaRPr lang="zh-CN" altLang="en-US" dirty="0"/>
                    </a:p>
                  </a:txBody>
                  <a:tcPr/>
                </a:tc>
                <a:extLst>
                  <a:ext uri="{0D108BD9-81ED-4DB2-BD59-A6C34878D82A}">
                    <a16:rowId xmlns:a16="http://schemas.microsoft.com/office/drawing/2014/main" val="1885240230"/>
                  </a:ext>
                </a:extLst>
              </a:tr>
              <a:tr h="471911">
                <a:tc>
                  <a:txBody>
                    <a:bodyPr/>
                    <a:lstStyle/>
                    <a:p>
                      <a:r>
                        <a:rPr lang="en-US" altLang="zh-CN" dirty="0"/>
                        <a:t>3’d7</a:t>
                      </a:r>
                      <a:endParaRPr lang="zh-CN" altLang="en-US" dirty="0"/>
                    </a:p>
                  </a:txBody>
                  <a:tcPr/>
                </a:tc>
                <a:tc>
                  <a:txBody>
                    <a:bodyPr/>
                    <a:lstStyle/>
                    <a:p>
                      <a:r>
                        <a:rPr lang="en-US" altLang="zh-CN" dirty="0"/>
                        <a:t>3’b111</a:t>
                      </a:r>
                      <a:endParaRPr lang="zh-CN" altLang="en-US" dirty="0"/>
                    </a:p>
                  </a:txBody>
                  <a:tcPr/>
                </a:tc>
                <a:tc>
                  <a:txBody>
                    <a:bodyPr/>
                    <a:lstStyle/>
                    <a:p>
                      <a:r>
                        <a:rPr lang="en-US" altLang="zh-CN" dirty="0"/>
                        <a:t>3’b100</a:t>
                      </a:r>
                      <a:endParaRPr lang="zh-CN" altLang="en-US" dirty="0"/>
                    </a:p>
                  </a:txBody>
                  <a:tcPr/>
                </a:tc>
                <a:extLst>
                  <a:ext uri="{0D108BD9-81ED-4DB2-BD59-A6C34878D82A}">
                    <a16:rowId xmlns:a16="http://schemas.microsoft.com/office/drawing/2014/main" val="2882010425"/>
                  </a:ext>
                </a:extLst>
              </a:tr>
            </a:tbl>
          </a:graphicData>
        </a:graphic>
      </p:graphicFrame>
      <p:sp>
        <p:nvSpPr>
          <p:cNvPr id="11" name="弧形 10">
            <a:extLst>
              <a:ext uri="{FF2B5EF4-FFF2-40B4-BE49-F238E27FC236}">
                <a16:creationId xmlns:a16="http://schemas.microsoft.com/office/drawing/2014/main" id="{391AB2BD-9066-4387-90E0-C36050185B9E}"/>
              </a:ext>
            </a:extLst>
          </p:cNvPr>
          <p:cNvSpPr/>
          <p:nvPr/>
        </p:nvSpPr>
        <p:spPr>
          <a:xfrm rot="10800000" flipH="1">
            <a:off x="3276599" y="2692400"/>
            <a:ext cx="3526761" cy="3575050"/>
          </a:xfrm>
          <a:prstGeom prst="arc">
            <a:avLst>
              <a:gd name="adj1" fmla="val 16200000"/>
              <a:gd name="adj2" fmla="val 5481156"/>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2" name="弧形 11">
            <a:extLst>
              <a:ext uri="{FF2B5EF4-FFF2-40B4-BE49-F238E27FC236}">
                <a16:creationId xmlns:a16="http://schemas.microsoft.com/office/drawing/2014/main" id="{1DB906DD-4442-4730-AC98-258F7E1759D5}"/>
              </a:ext>
            </a:extLst>
          </p:cNvPr>
          <p:cNvSpPr/>
          <p:nvPr/>
        </p:nvSpPr>
        <p:spPr>
          <a:xfrm rot="10800000" flipH="1">
            <a:off x="3076243" y="3340098"/>
            <a:ext cx="3526760" cy="2368552"/>
          </a:xfrm>
          <a:prstGeom prst="arc">
            <a:avLst>
              <a:gd name="adj1" fmla="val 16440009"/>
              <a:gd name="adj2" fmla="val 5481156"/>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3" name="弧形 12">
            <a:extLst>
              <a:ext uri="{FF2B5EF4-FFF2-40B4-BE49-F238E27FC236}">
                <a16:creationId xmlns:a16="http://schemas.microsoft.com/office/drawing/2014/main" id="{79C51424-6213-4A13-B66E-118BE443B591}"/>
              </a:ext>
            </a:extLst>
          </p:cNvPr>
          <p:cNvSpPr/>
          <p:nvPr/>
        </p:nvSpPr>
        <p:spPr>
          <a:xfrm rot="10800000" flipH="1">
            <a:off x="3870825" y="3803649"/>
            <a:ext cx="2021809" cy="1441450"/>
          </a:xfrm>
          <a:prstGeom prst="arc">
            <a:avLst>
              <a:gd name="adj1" fmla="val 16440009"/>
              <a:gd name="adj2" fmla="val 5625343"/>
            </a:avLst>
          </a:prstGeom>
          <a:ln>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66104F6-50E0-4D1F-9F3F-BFDDA9876A4F}"/>
              </a:ext>
            </a:extLst>
          </p:cNvPr>
          <p:cNvSpPr txBox="1"/>
          <p:nvPr/>
        </p:nvSpPr>
        <p:spPr>
          <a:xfrm>
            <a:off x="7121026" y="2470150"/>
            <a:ext cx="3526761" cy="147732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当我们要求一个任意偶数深度</a:t>
            </a:r>
            <a:r>
              <a:rPr lang="en-US" altLang="zh-CN" dirty="0">
                <a:latin typeface="宋体" panose="02010600030101010101" pitchFamily="2" charset="-122"/>
                <a:ea typeface="宋体" panose="02010600030101010101" pitchFamily="2" charset="-122"/>
              </a:rPr>
              <a:t>depth</a:t>
            </a:r>
            <a:r>
              <a:rPr lang="zh-CN" altLang="en-US" dirty="0">
                <a:latin typeface="宋体" panose="02010600030101010101" pitchFamily="2" charset="-122"/>
                <a:ea typeface="宋体" panose="02010600030101010101" pitchFamily="2" charset="-122"/>
              </a:rPr>
              <a:t>时，向上取最近的完备格雷码集数量为</a:t>
            </a:r>
            <a:r>
              <a:rPr lang="en-US" altLang="zh-CN" dirty="0">
                <a:latin typeface="宋体" panose="02010600030101010101" pitchFamily="2" charset="-122"/>
                <a:ea typeface="宋体" panose="02010600030101010101" pitchFamily="2" charset="-122"/>
              </a:rPr>
              <a:t>2^n,</a:t>
            </a:r>
            <a:r>
              <a:rPr lang="zh-CN" altLang="en-US" dirty="0">
                <a:latin typeface="宋体" panose="02010600030101010101" pitchFamily="2" charset="-122"/>
                <a:ea typeface="宋体" panose="02010600030101010101" pitchFamily="2" charset="-122"/>
              </a:rPr>
              <a:t>截取</a:t>
            </a:r>
            <a:r>
              <a:rPr lang="en-US" altLang="zh-CN" dirty="0">
                <a:latin typeface="宋体" panose="02010600030101010101" pitchFamily="2" charset="-122"/>
                <a:ea typeface="宋体" panose="02010600030101010101" pitchFamily="2" charset="-122"/>
              </a:rPr>
              <a:t>gray</a:t>
            </a:r>
            <a:r>
              <a:rPr lang="zh-CN" altLang="en-US" dirty="0">
                <a:latin typeface="宋体" panose="02010600030101010101" pitchFamily="2" charset="-122"/>
                <a:ea typeface="宋体" panose="02010600030101010101" pitchFamily="2" charset="-122"/>
              </a:rPr>
              <a:t>码计数区间为（</a:t>
            </a:r>
            <a:r>
              <a:rPr lang="en-US" altLang="zh-CN" dirty="0">
                <a:latin typeface="宋体" panose="02010600030101010101" pitchFamily="2" charset="-122"/>
                <a:ea typeface="宋体" panose="02010600030101010101" pitchFamily="2" charset="-122"/>
              </a:rPr>
              <a:t> 2^n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 – (depth/2)</a:t>
            </a:r>
            <a:r>
              <a:rPr lang="zh-CN" altLang="en-US" dirty="0">
                <a:latin typeface="宋体" panose="02010600030101010101" pitchFamily="2" charset="-122"/>
                <a:ea typeface="宋体" panose="02010600030101010101" pitchFamily="2" charset="-122"/>
              </a:rPr>
              <a:t>至（</a:t>
            </a:r>
            <a:r>
              <a:rPr lang="en-US" altLang="zh-CN" dirty="0">
                <a:latin typeface="宋体" panose="02010600030101010101" pitchFamily="2" charset="-122"/>
                <a:ea typeface="宋体" panose="02010600030101010101" pitchFamily="2" charset="-122"/>
              </a:rPr>
              <a:t>2 ^n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 +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depth/2 </a:t>
            </a:r>
            <a:r>
              <a:rPr lang="zh-CN" altLang="en-US" dirty="0">
                <a:latin typeface="宋体" panose="02010600030101010101" pitchFamily="2" charset="-122"/>
                <a:ea typeface="宋体" panose="02010600030101010101" pitchFamily="2" charset="-122"/>
              </a:rPr>
              <a:t>）</a:t>
            </a:r>
            <a:endParaRPr lang="zh-CN" altLang="en-US" dirty="0"/>
          </a:p>
        </p:txBody>
      </p:sp>
    </p:spTree>
    <p:extLst>
      <p:ext uri="{BB962C8B-B14F-4D97-AF65-F5344CB8AC3E}">
        <p14:creationId xmlns:p14="http://schemas.microsoft.com/office/powerpoint/2010/main" val="22077160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4867B-F6A7-45FD-8866-3E054E28ECB6}"/>
              </a:ext>
            </a:extLst>
          </p:cNvPr>
          <p:cNvSpPr>
            <a:spLocks noGrp="1"/>
          </p:cNvSpPr>
          <p:nvPr>
            <p:ph type="title"/>
          </p:nvPr>
        </p:nvSpPr>
        <p:spPr>
          <a:xfrm>
            <a:off x="3464987" y="2922810"/>
            <a:ext cx="5262025" cy="1280890"/>
          </a:xfrm>
        </p:spPr>
        <p:txBody>
          <a:bodyPr>
            <a:normAutofit/>
          </a:bodyPr>
          <a:lstStyle/>
          <a:p>
            <a:r>
              <a:rPr lang="zh-CN" altLang="en-US" sz="4400" dirty="0">
                <a:latin typeface="宋体" panose="02010600030101010101" pitchFamily="2" charset="-122"/>
                <a:ea typeface="宋体" panose="02010600030101010101" pitchFamily="2" charset="-122"/>
              </a:rPr>
              <a:t>异步复位与亚稳态</a:t>
            </a:r>
          </a:p>
        </p:txBody>
      </p:sp>
    </p:spTree>
    <p:extLst>
      <p:ext uri="{BB962C8B-B14F-4D97-AF65-F5344CB8AC3E}">
        <p14:creationId xmlns:p14="http://schemas.microsoft.com/office/powerpoint/2010/main" val="1688929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7D829-909C-4D9B-9D3A-1A710DB2F557}"/>
              </a:ext>
            </a:extLst>
          </p:cNvPr>
          <p:cNvSpPr>
            <a:spLocks noGrp="1"/>
          </p:cNvSpPr>
          <p:nvPr>
            <p:ph type="title"/>
          </p:nvPr>
        </p:nvSpPr>
        <p:spPr>
          <a:xfrm>
            <a:off x="2078575" y="852710"/>
            <a:ext cx="8911687" cy="1280890"/>
          </a:xfrm>
        </p:spPr>
        <p:txBody>
          <a:bodyPr>
            <a:normAutofit/>
          </a:bodyPr>
          <a:lstStyle/>
          <a:p>
            <a:r>
              <a:rPr lang="zh-CN" altLang="en-US" sz="2000" dirty="0">
                <a:latin typeface="宋体" panose="02010600030101010101" pitchFamily="2" charset="-122"/>
                <a:ea typeface="宋体" panose="02010600030101010101" pitchFamily="2" charset="-122"/>
              </a:rPr>
              <a:t>异步复位释放时可能会违背时钟域的亚稳态稳定时间窗口产生亚稳态</a:t>
            </a:r>
          </a:p>
        </p:txBody>
      </p:sp>
      <p:pic>
        <p:nvPicPr>
          <p:cNvPr id="5" name="图片 4">
            <a:extLst>
              <a:ext uri="{FF2B5EF4-FFF2-40B4-BE49-F238E27FC236}">
                <a16:creationId xmlns:a16="http://schemas.microsoft.com/office/drawing/2014/main" id="{7AC2EB81-5E01-4D8E-923E-8F44866EAC1D}"/>
              </a:ext>
            </a:extLst>
          </p:cNvPr>
          <p:cNvPicPr>
            <a:picLocks noChangeAspect="1"/>
          </p:cNvPicPr>
          <p:nvPr/>
        </p:nvPicPr>
        <p:blipFill>
          <a:blip r:embed="rId2"/>
          <a:stretch>
            <a:fillRect/>
          </a:stretch>
        </p:blipFill>
        <p:spPr>
          <a:xfrm>
            <a:off x="755650" y="2133600"/>
            <a:ext cx="2908300" cy="1906717"/>
          </a:xfrm>
          <a:prstGeom prst="rect">
            <a:avLst/>
          </a:prstGeom>
        </p:spPr>
      </p:pic>
      <p:pic>
        <p:nvPicPr>
          <p:cNvPr id="9" name="图片 8">
            <a:extLst>
              <a:ext uri="{FF2B5EF4-FFF2-40B4-BE49-F238E27FC236}">
                <a16:creationId xmlns:a16="http://schemas.microsoft.com/office/drawing/2014/main" id="{8B5BE968-1E3C-44F2-A8AC-6FEDC9C1B7BD}"/>
              </a:ext>
            </a:extLst>
          </p:cNvPr>
          <p:cNvPicPr>
            <a:picLocks noChangeAspect="1"/>
          </p:cNvPicPr>
          <p:nvPr/>
        </p:nvPicPr>
        <p:blipFill rotWithShape="1">
          <a:blip r:embed="rId3"/>
          <a:srcRect r="36909"/>
          <a:stretch/>
        </p:blipFill>
        <p:spPr>
          <a:xfrm>
            <a:off x="4389439" y="1974850"/>
            <a:ext cx="5967411" cy="2514600"/>
          </a:xfrm>
          <a:prstGeom prst="rect">
            <a:avLst/>
          </a:prstGeom>
        </p:spPr>
      </p:pic>
    </p:spTree>
    <p:extLst>
      <p:ext uri="{BB962C8B-B14F-4D97-AF65-F5344CB8AC3E}">
        <p14:creationId xmlns:p14="http://schemas.microsoft.com/office/powerpoint/2010/main" val="22808154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F5E0F73-71D1-4E54-BAF4-A188D33095DD}"/>
              </a:ext>
            </a:extLst>
          </p:cNvPr>
          <p:cNvSpPr txBox="1"/>
          <p:nvPr/>
        </p:nvSpPr>
        <p:spPr>
          <a:xfrm>
            <a:off x="1843088" y="859909"/>
            <a:ext cx="6099174"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异步复位，同步释放</a:t>
            </a:r>
            <a:endParaRPr lang="zh-CN" altLang="en-US" dirty="0"/>
          </a:p>
        </p:txBody>
      </p:sp>
      <p:pic>
        <p:nvPicPr>
          <p:cNvPr id="11" name="图片 10">
            <a:extLst>
              <a:ext uri="{FF2B5EF4-FFF2-40B4-BE49-F238E27FC236}">
                <a16:creationId xmlns:a16="http://schemas.microsoft.com/office/drawing/2014/main" id="{CBCDD2E6-C13C-4A58-B7FC-2FC9451EC5EB}"/>
              </a:ext>
            </a:extLst>
          </p:cNvPr>
          <p:cNvPicPr>
            <a:picLocks noChangeAspect="1"/>
          </p:cNvPicPr>
          <p:nvPr/>
        </p:nvPicPr>
        <p:blipFill rotWithShape="1">
          <a:blip r:embed="rId2"/>
          <a:srcRect l="-1292" t="-4848" r="34932" b="4848"/>
          <a:stretch/>
        </p:blipFill>
        <p:spPr>
          <a:xfrm>
            <a:off x="2222500" y="3645416"/>
            <a:ext cx="6851650" cy="2619375"/>
          </a:xfrm>
          <a:prstGeom prst="rect">
            <a:avLst/>
          </a:prstGeom>
        </p:spPr>
      </p:pic>
      <p:pic>
        <p:nvPicPr>
          <p:cNvPr id="13" name="图片 12">
            <a:extLst>
              <a:ext uri="{FF2B5EF4-FFF2-40B4-BE49-F238E27FC236}">
                <a16:creationId xmlns:a16="http://schemas.microsoft.com/office/drawing/2014/main" id="{03229BFA-D725-4DB4-A70F-9ADFB4714A29}"/>
              </a:ext>
            </a:extLst>
          </p:cNvPr>
          <p:cNvPicPr>
            <a:picLocks noChangeAspect="1"/>
          </p:cNvPicPr>
          <p:nvPr/>
        </p:nvPicPr>
        <p:blipFill>
          <a:blip r:embed="rId3"/>
          <a:stretch>
            <a:fillRect/>
          </a:stretch>
        </p:blipFill>
        <p:spPr>
          <a:xfrm>
            <a:off x="2967096" y="1364734"/>
            <a:ext cx="6257808" cy="2430978"/>
          </a:xfrm>
          <a:prstGeom prst="rect">
            <a:avLst/>
          </a:prstGeom>
        </p:spPr>
      </p:pic>
    </p:spTree>
    <p:extLst>
      <p:ext uri="{BB962C8B-B14F-4D97-AF65-F5344CB8AC3E}">
        <p14:creationId xmlns:p14="http://schemas.microsoft.com/office/powerpoint/2010/main" val="2351290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D4BA5-B1A4-4FF9-BDF0-DC0313C70781}"/>
              </a:ext>
            </a:extLst>
          </p:cNvPr>
          <p:cNvSpPr>
            <a:spLocks noGrp="1"/>
          </p:cNvSpPr>
          <p:nvPr>
            <p:ph type="title"/>
          </p:nvPr>
        </p:nvSpPr>
        <p:spPr>
          <a:xfrm>
            <a:off x="3541187" y="2788555"/>
            <a:ext cx="5401725" cy="1280890"/>
          </a:xfrm>
        </p:spPr>
        <p:txBody>
          <a:bodyPr/>
          <a:lstStyle/>
          <a:p>
            <a:r>
              <a:rPr lang="zh-CN" altLang="en-US" dirty="0">
                <a:latin typeface="宋体" panose="02010600030101010101" pitchFamily="2" charset="-122"/>
                <a:ea typeface="宋体" panose="02010600030101010101" pitchFamily="2" charset="-122"/>
              </a:rPr>
              <a:t>跨复位域解决方案</a:t>
            </a:r>
            <a:endParaRPr lang="zh-CN" altLang="en-US" dirty="0"/>
          </a:p>
        </p:txBody>
      </p:sp>
      <p:sp>
        <p:nvSpPr>
          <p:cNvPr id="5" name="文本框 4">
            <a:extLst>
              <a:ext uri="{FF2B5EF4-FFF2-40B4-BE49-F238E27FC236}">
                <a16:creationId xmlns:a16="http://schemas.microsoft.com/office/drawing/2014/main" id="{C3A1CD67-D48A-42E5-9DB7-0422BFABE795}"/>
              </a:ext>
            </a:extLst>
          </p:cNvPr>
          <p:cNvSpPr txBox="1"/>
          <p:nvPr/>
        </p:nvSpPr>
        <p:spPr>
          <a:xfrm>
            <a:off x="3125788" y="4269859"/>
            <a:ext cx="6099174" cy="369332"/>
          </a:xfrm>
          <a:prstGeom prst="rect">
            <a:avLst/>
          </a:prstGeom>
          <a:noFill/>
        </p:spPr>
        <p:txBody>
          <a:bodyPr wrap="square">
            <a:spAutoFit/>
          </a:bodyPr>
          <a:lstStyle/>
          <a:p>
            <a:r>
              <a:rPr lang="zh-CN" altLang="en-US" dirty="0">
                <a:hlinkClick r:id="rId2"/>
              </a:rPr>
              <a:t>跨复位域小结 </a:t>
            </a:r>
            <a:r>
              <a:rPr lang="en-US" altLang="zh-CN" dirty="0">
                <a:hlinkClick r:id="rId2"/>
              </a:rPr>
              <a:t>| </a:t>
            </a:r>
            <a:r>
              <a:rPr lang="zh-CN" altLang="en-US" dirty="0">
                <a:hlinkClick r:id="rId2"/>
              </a:rPr>
              <a:t>大卫和小王的博客园 </a:t>
            </a:r>
            <a:r>
              <a:rPr lang="en-US" altLang="zh-CN" dirty="0">
                <a:hlinkClick r:id="rId2"/>
              </a:rPr>
              <a:t>(david-luge.cn)</a:t>
            </a:r>
            <a:endParaRPr lang="zh-CN" altLang="en-US" dirty="0"/>
          </a:p>
        </p:txBody>
      </p:sp>
    </p:spTree>
    <p:extLst>
      <p:ext uri="{BB962C8B-B14F-4D97-AF65-F5344CB8AC3E}">
        <p14:creationId xmlns:p14="http://schemas.microsoft.com/office/powerpoint/2010/main" val="293019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57D9C-3F42-4CB3-93C2-0C99620AD451}"/>
              </a:ext>
            </a:extLst>
          </p:cNvPr>
          <p:cNvSpPr>
            <a:spLocks noGrp="1"/>
          </p:cNvSpPr>
          <p:nvPr>
            <p:ph type="title"/>
          </p:nvPr>
        </p:nvSpPr>
        <p:spPr>
          <a:xfrm>
            <a:off x="1640156" y="538385"/>
            <a:ext cx="8911687" cy="1280890"/>
          </a:xfrm>
        </p:spPr>
        <p:txBody>
          <a:bodyPr/>
          <a:lstStyle/>
          <a:p>
            <a:r>
              <a:rPr lang="zh-CN" altLang="en-US" dirty="0">
                <a:latin typeface="宋体" panose="02010600030101010101" pitchFamily="2" charset="-122"/>
                <a:ea typeface="宋体" panose="02010600030101010101" pitchFamily="2" charset="-122"/>
              </a:rPr>
              <a:t>亚稳态</a:t>
            </a:r>
          </a:p>
        </p:txBody>
      </p:sp>
      <p:sp>
        <p:nvSpPr>
          <p:cNvPr id="3" name="内容占位符 2">
            <a:extLst>
              <a:ext uri="{FF2B5EF4-FFF2-40B4-BE49-F238E27FC236}">
                <a16:creationId xmlns:a16="http://schemas.microsoft.com/office/drawing/2014/main" id="{F49BD1FC-2CA1-4FEC-826B-C4E5B6624FE3}"/>
              </a:ext>
            </a:extLst>
          </p:cNvPr>
          <p:cNvSpPr>
            <a:spLocks noGrp="1"/>
          </p:cNvSpPr>
          <p:nvPr>
            <p:ph idx="1"/>
          </p:nvPr>
        </p:nvSpPr>
        <p:spPr>
          <a:xfrm>
            <a:off x="1636443" y="1514474"/>
            <a:ext cx="8915400" cy="4638675"/>
          </a:xfrm>
        </p:spPr>
        <p:txBody>
          <a:bodyPr>
            <a:normAutofit fontScale="85000" lnSpcReduction="20000"/>
          </a:bodyPr>
          <a:lstStyle/>
          <a:p>
            <a:r>
              <a:rPr lang="zh-CN" altLang="en-US" dirty="0">
                <a:latin typeface="宋体" panose="02010600030101010101" pitchFamily="2" charset="-122"/>
                <a:ea typeface="宋体" panose="02010600030101010101" pitchFamily="2" charset="-122"/>
              </a:rPr>
              <a:t>定义：</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时序元件（如锁存器、触发器）输出必须是稳定的</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亚稳态则是指时序元件的输出在稳定的</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之间摇摆，此时是一种</a:t>
            </a:r>
            <a:r>
              <a:rPr lang="zh-CN" altLang="en-US" b="1" dirty="0">
                <a:latin typeface="宋体" panose="02010600030101010101" pitchFamily="2" charset="-122"/>
                <a:ea typeface="宋体" panose="02010600030101010101" pitchFamily="2" charset="-122"/>
              </a:rPr>
              <a:t>不可预知</a:t>
            </a:r>
            <a:r>
              <a:rPr lang="zh-CN" altLang="en-US" dirty="0">
                <a:latin typeface="宋体" panose="02010600030101010101" pitchFamily="2" charset="-122"/>
                <a:ea typeface="宋体" panose="02010600030101010101" pitchFamily="2" charset="-122"/>
              </a:rPr>
              <a:t>的</a:t>
            </a:r>
            <a:r>
              <a:rPr lang="zh-CN" altLang="en-US" b="1" dirty="0">
                <a:latin typeface="宋体" panose="02010600030101010101" pitchFamily="2" charset="-122"/>
                <a:ea typeface="宋体" panose="02010600030101010101" pitchFamily="2" charset="-122"/>
              </a:rPr>
              <a:t>无效</a:t>
            </a:r>
            <a:r>
              <a:rPr lang="zh-CN" altLang="en-US" dirty="0">
                <a:latin typeface="宋体" panose="02010600030101010101" pitchFamily="2" charset="-122"/>
                <a:ea typeface="宋体" panose="02010600030101010101" pitchFamily="2" charset="-122"/>
              </a:rPr>
              <a:t>状态</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亚稳态的危害：</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1.</a:t>
            </a:r>
            <a:r>
              <a:rPr lang="zh-CN" altLang="en-US" dirty="0">
                <a:latin typeface="宋体" panose="02010600030101010101" pitchFamily="2" charset="-122"/>
                <a:ea typeface="宋体" panose="02010600030101010101" pitchFamily="2" charset="-122"/>
              </a:rPr>
              <a:t>亚稳态最终可能稳定在错误的电平上导致错误传输</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2.</a:t>
            </a:r>
            <a:r>
              <a:rPr lang="zh-CN" altLang="en-US" dirty="0">
                <a:latin typeface="宋体" panose="02010600030101010101" pitchFamily="2" charset="-122"/>
                <a:ea typeface="宋体" panose="02010600030101010101" pitchFamily="2" charset="-122"/>
              </a:rPr>
              <a:t>亚稳态可能会进一步传播下去引起数字设计中其他部分瘫痪</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亚稳态产生的原因：</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异步时钟域信号的跳变违背本地时钟域的时序要求（在触发器建立时间窗口和保持时间窗口期间保持信号稳定不跳变）</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p>
          <a:p>
            <a:r>
              <a:rPr lang="zh-CN" altLang="en-US" dirty="0">
                <a:latin typeface="宋体" panose="02010600030101010101" pitchFamily="2" charset="-122"/>
                <a:ea typeface="宋体" panose="02010600030101010101" pitchFamily="2" charset="-122"/>
              </a:rPr>
              <a:t>亚稳态的解决方法：</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亚稳态电平无法确定它何时结束以及结束时保持在何种状态上，只能依靠时序元件自身的双稳态反馈结构让输出电平过段时间自己稳定下来</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5314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AE29F-6CFB-4FD2-B02C-A03F30760638}"/>
              </a:ext>
            </a:extLst>
          </p:cNvPr>
          <p:cNvSpPr>
            <a:spLocks noGrp="1"/>
          </p:cNvSpPr>
          <p:nvPr>
            <p:ph type="title"/>
          </p:nvPr>
        </p:nvSpPr>
        <p:spPr>
          <a:xfrm>
            <a:off x="-388669" y="462185"/>
            <a:ext cx="8911687" cy="1280890"/>
          </a:xfrm>
        </p:spPr>
        <p:txBody>
          <a:bodyPr>
            <a:normAutofit/>
          </a:bodyPr>
          <a:lstStyle/>
          <a:p>
            <a:pPr algn="ctr"/>
            <a:r>
              <a:rPr lang="zh-CN" altLang="en-US" sz="4400" dirty="0">
                <a:latin typeface="宋体" panose="02010600030101010101" pitchFamily="2" charset="-122"/>
                <a:ea typeface="宋体" panose="02010600030101010101" pitchFamily="2" charset="-122"/>
              </a:rPr>
              <a:t>亚稳态产生的原因</a:t>
            </a:r>
          </a:p>
        </p:txBody>
      </p:sp>
      <p:sp>
        <p:nvSpPr>
          <p:cNvPr id="4" name="标题 1">
            <a:extLst>
              <a:ext uri="{FF2B5EF4-FFF2-40B4-BE49-F238E27FC236}">
                <a16:creationId xmlns:a16="http://schemas.microsoft.com/office/drawing/2014/main" id="{0E02DF6D-9755-4972-8868-57578CE9C9E7}"/>
              </a:ext>
            </a:extLst>
          </p:cNvPr>
          <p:cNvSpPr txBox="1">
            <a:spLocks/>
          </p:cNvSpPr>
          <p:nvPr/>
        </p:nvSpPr>
        <p:spPr>
          <a:xfrm>
            <a:off x="1744931" y="311966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zh-CN" altLang="en-US" sz="4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18D09839-B859-4520-9805-0EEB8A521C1E}"/>
              </a:ext>
            </a:extLst>
          </p:cNvPr>
          <p:cNvSpPr txBox="1"/>
          <p:nvPr/>
        </p:nvSpPr>
        <p:spPr>
          <a:xfrm>
            <a:off x="2172627" y="1524000"/>
            <a:ext cx="8056293" cy="4524315"/>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时序元件</a:t>
            </a:r>
            <a:endParaRPr lang="en-US" altLang="zh-CN" sz="3600" dirty="0">
              <a:latin typeface="宋体" panose="02010600030101010101" pitchFamily="2" charset="-122"/>
              <a:ea typeface="宋体" panose="02010600030101010101" pitchFamily="2" charset="-122"/>
            </a:endParaRPr>
          </a:p>
          <a:p>
            <a:endParaRPr lang="en-US" altLang="zh-CN" sz="3600" dirty="0">
              <a:latin typeface="宋体" panose="02010600030101010101" pitchFamily="2" charset="-122"/>
              <a:ea typeface="宋体" panose="02010600030101010101" pitchFamily="2" charset="-122"/>
            </a:endParaRPr>
          </a:p>
          <a:p>
            <a:r>
              <a:rPr lang="en-US" altLang="zh-CN" sz="36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锁存器</a:t>
            </a:r>
            <a:r>
              <a:rPr lang="en-US" altLang="zh-CN" sz="2400" dirty="0">
                <a:latin typeface="宋体" panose="02010600030101010101" pitchFamily="2" charset="-122"/>
                <a:ea typeface="宋体" panose="02010600030101010101" pitchFamily="2" charset="-122"/>
              </a:rPr>
              <a:t> </a:t>
            </a: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2.</a:t>
            </a:r>
            <a:r>
              <a:rPr lang="zh-CN" altLang="en-US" sz="2400" dirty="0">
                <a:latin typeface="宋体" panose="02010600030101010101" pitchFamily="2" charset="-122"/>
                <a:ea typeface="宋体" panose="02010600030101010101" pitchFamily="2" charset="-122"/>
              </a:rPr>
              <a:t>触发器（本质上相当于反相位双相位锁存器）</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p>
          <a:p>
            <a:r>
              <a:rPr lang="en-US" altLang="zh-CN" sz="2400" dirty="0">
                <a:latin typeface="宋体" panose="02010600030101010101" pitchFamily="2" charset="-122"/>
                <a:ea typeface="宋体" panose="02010600030101010101" pitchFamily="2" charset="-122"/>
              </a:rPr>
              <a:t>      3.</a:t>
            </a:r>
            <a:r>
              <a:rPr lang="zh-CN" altLang="en-US" sz="2400" dirty="0">
                <a:latin typeface="宋体" panose="02010600030101010101" pitchFamily="2" charset="-122"/>
                <a:ea typeface="宋体" panose="02010600030101010101" pitchFamily="2" charset="-122"/>
              </a:rPr>
              <a:t>时序约束与亚稳态</a:t>
            </a:r>
            <a:r>
              <a:rPr lang="en-US" altLang="zh-CN" sz="2400" dirty="0">
                <a:latin typeface="宋体" panose="02010600030101010101" pitchFamily="2" charset="-122"/>
                <a:ea typeface="宋体" panose="02010600030101010101" pitchFamily="2" charset="-122"/>
              </a:rPr>
              <a:t>  </a:t>
            </a:r>
          </a:p>
          <a:p>
            <a:r>
              <a:rPr lang="en-US" altLang="zh-CN" sz="3600" dirty="0">
                <a:latin typeface="宋体" panose="02010600030101010101" pitchFamily="2" charset="-122"/>
                <a:ea typeface="宋体" panose="02010600030101010101" pitchFamily="2" charset="-122"/>
              </a:rPr>
              <a:t>   </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57223287"/>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3922</TotalTime>
  <Words>6169</Words>
  <Application>Microsoft Office PowerPoint</Application>
  <PresentationFormat>宽屏</PresentationFormat>
  <Paragraphs>491</Paragraphs>
  <Slides>77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77</vt:i4>
      </vt:variant>
    </vt:vector>
  </HeadingPairs>
  <TitlesOfParts>
    <vt:vector size="85" baseType="lpstr">
      <vt:lpstr>等线</vt:lpstr>
      <vt:lpstr>宋体</vt:lpstr>
      <vt:lpstr>Arial</vt:lpstr>
      <vt:lpstr>Cambria Math</vt:lpstr>
      <vt:lpstr>Century Gothic</vt:lpstr>
      <vt:lpstr>Times New Roman</vt:lpstr>
      <vt:lpstr>Wingdings 3</vt:lpstr>
      <vt:lpstr>丝状</vt:lpstr>
      <vt:lpstr>亚稳态与跨时钟</vt:lpstr>
      <vt:lpstr>异步时钟域</vt:lpstr>
      <vt:lpstr>异步时钟域设计举例</vt:lpstr>
      <vt:lpstr>1.一般来讲压缩核的处理速度与频率正相关，但过高的频率可能会导致压缩质量下降，所以压缩核的时钟频率可调需要单独列为一个时钟域  2.数据帧打包输出模块的输出数据流受下游处理模块的影响，不能太快，固定为较慢的32MHZ  3.其他处理模块速度几乎没有限制，但为了这些模块之间数据流传输的便利，尽量使用同步时钟域，这里默认与SDRAM的时钟同步</vt:lpstr>
      <vt:lpstr>异步时钟信号直接传输的问题</vt:lpstr>
      <vt:lpstr>PowerPoint 演示文稿</vt:lpstr>
      <vt:lpstr>亚稳态</vt:lpstr>
      <vt:lpstr>亚稳态</vt:lpstr>
      <vt:lpstr>亚稳态产生的原因</vt:lpstr>
      <vt:lpstr>锁存器（latch）</vt:lpstr>
      <vt:lpstr>晶体管/传输门      VS     双稳态反馈结构</vt:lpstr>
      <vt:lpstr>双稳态反馈结构的运作机制</vt:lpstr>
      <vt:lpstr>导致双稳态反馈回路产生亚稳态的两种情景</vt:lpstr>
      <vt:lpstr>PowerPoint 演示文稿</vt:lpstr>
      <vt:lpstr>反相位双锁存器结构的运作机制</vt:lpstr>
      <vt:lpstr>PowerPoint 演示文稿</vt:lpstr>
      <vt:lpstr>总结      1.触发器的边沿触发功能的实现可简述为三步：主锁更新状态、主锁输出状态、从锁维持状态，其中后两步的主锁与从锁交替维持状态保证触发器在一个时钟周期内输出统一      2.触发器中主锁存器起着决定当前时钟周期输出状态的作用，时序约束中的建立时间与保持时间窗口也是针对主锁存器而言的 </vt:lpstr>
      <vt:lpstr>时序约束与亚稳态</vt:lpstr>
      <vt:lpstr>PowerPoint 演示文稿</vt:lpstr>
      <vt:lpstr>PowerPoint 演示文稿</vt:lpstr>
      <vt:lpstr>跨时钟域方法</vt:lpstr>
      <vt:lpstr>PowerPoint 演示文稿</vt:lpstr>
      <vt:lpstr>跨时钟域的两种思路</vt:lpstr>
      <vt:lpstr>同步器及相关处理逻辑</vt:lpstr>
      <vt:lpstr>同步器与亚稳态 </vt:lpstr>
      <vt:lpstr>PowerPoint 演示文稿</vt:lpstr>
      <vt:lpstr>同步器解决亚稳态问题的理论依据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带有反馈的脉冲同步器</vt:lpstr>
      <vt:lpstr>PowerPoint 演示文稿</vt:lpstr>
      <vt:lpstr>在使用跨时钟方法时需要注意的两个问题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异步FIFO</vt:lpstr>
      <vt:lpstr>FIFO简介</vt:lpstr>
      <vt:lpstr>PowerPoint 演示文稿</vt:lpstr>
      <vt:lpstr>FIFO的运作机制</vt:lpstr>
      <vt:lpstr>PowerPoint 演示文稿</vt:lpstr>
      <vt:lpstr>FIFO空满状态的判断</vt:lpstr>
      <vt:lpstr>异步FIFO设计需要解决的问题</vt:lpstr>
      <vt:lpstr>异步FIFO的结构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FIFO高级原理——FIFO深度的确定</vt:lpstr>
      <vt:lpstr>PowerPoint 演示文稿</vt:lpstr>
      <vt:lpstr>PowerPoint 演示文稿</vt:lpstr>
      <vt:lpstr>PowerPoint 演示文稿</vt:lpstr>
      <vt:lpstr>PowerPoint 演示文稿</vt:lpstr>
      <vt:lpstr>PowerPoint 演示文稿</vt:lpstr>
      <vt:lpstr>异步复位与亚稳态</vt:lpstr>
      <vt:lpstr>异步复位释放时可能会违背时钟域的亚稳态稳定时间窗口产生亚稳态</vt:lpstr>
      <vt:lpstr>PowerPoint 演示文稿</vt:lpstr>
      <vt:lpstr>跨复位域解决方案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亚稳态与跨时钟</dc:title>
  <dc:creator>philoss2022@outlook.com</dc:creator>
  <cp:lastModifiedBy>philoss2022@outlook.com</cp:lastModifiedBy>
  <cp:revision>196</cp:revision>
  <dcterms:created xsi:type="dcterms:W3CDTF">2022-10-14T10:54:33Z</dcterms:created>
  <dcterms:modified xsi:type="dcterms:W3CDTF">2022-10-25T11:38:22Z</dcterms:modified>
</cp:coreProperties>
</file>