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officeDocument/2006/relationships/officeDocument" Target="/ppt/presentation.xml" Id="Rd542c3dd27794dd3" /><Relationship Type="http://schemas.openxmlformats.org/package/2006/relationships/metadata/core-properties" Target="/docProps/core.xml" Id="R11d1a2639523400e" /><Relationship Type="http://schemas.openxmlformats.org/officeDocument/2006/relationships/extended-properties" Target="/docProps/app.xml" Id="R2bc1cd09490e434f"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B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srgbClr val="000000"/>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cmpd="sng">
              <a:solidFill>
                <a:schemeClr val="lt1"/>
              </a:solidFill>
            </a:ln>
          </a:top>
        </a:tcBdr>
        <a:fill>
          <a:solidFill>
            <a:schemeClr val="accent1"/>
          </a:solidFill>
        </a:fill>
      </a:tcStyle>
    </a:lastRow>
    <a:firstRow>
      <a:tcTxStyle b="on">
        <a:fontRef idx="minor">
          <a:srgbClr val="000000"/>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60" autoAdjust="0"/>
  </p:normalViewPr>
  <p:slideViewPr>
    <p:cSldViewPr snapToGrid="0">
      <p:cViewPr varScale="1">
        <p:scale>
          <a:sx n="120" d="100"/>
          <a:sy n="120" d="100"/>
        </p:scale>
        <p:origin x="198" y="108"/>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theme/theme1.xml" Id="rId2" /><Relationship Type="http://schemas.openxmlformats.org/officeDocument/2006/relationships/notesMaster" Target="/ppt/notesMasters/notesMaster1.xml" Id="rId3" /><Relationship Type="http://schemas.openxmlformats.org/officeDocument/2006/relationships/slide" Target="/ppt/slides/slide1.xml" Id="rId4" /><Relationship Type="http://schemas.openxmlformats.org/officeDocument/2006/relationships/slide" Target="/ppt/slides/slide2.xml" Id="rId5" /><Relationship Type="http://schemas.openxmlformats.org/officeDocument/2006/relationships/slide" Target="/ppt/slides/slide3.xml" Id="rId6" /><Relationship Type="http://schemas.openxmlformats.org/officeDocument/2006/relationships/slide" Target="/ppt/slides/slide4.xml" Id="rId7" /><Relationship Type="http://schemas.openxmlformats.org/officeDocument/2006/relationships/slide" Target="/ppt/slides/slide5.xml" Id="rId8" /><Relationship Type="http://schemas.openxmlformats.org/officeDocument/2006/relationships/slide" Target="/ppt/slides/slide6.xml" Id="rId9" /><Relationship Type="http://schemas.openxmlformats.org/officeDocument/2006/relationships/slide" Target="/ppt/slides/slide7.xml" Id="rId10" /><Relationship Type="http://schemas.openxmlformats.org/officeDocument/2006/relationships/slide" Target="/ppt/slides/slide8.xml" Id="rId11" /><Relationship Type="http://schemas.openxmlformats.org/officeDocument/2006/relationships/slide" Target="/ppt/slides/slide9.xml" Id="rId12" /><Relationship Type="http://schemas.openxmlformats.org/officeDocument/2006/relationships/slide" Target="/ppt/slides/slide10.xml" Id="rId13" /><Relationship Type="http://schemas.openxmlformats.org/officeDocument/2006/relationships/slide" Target="/ppt/slides/slide11.xml" Id="rId14" /><Relationship Type="http://schemas.openxmlformats.org/officeDocument/2006/relationships/slide" Target="/ppt/slides/slide12.xml" Id="rId15" /><Relationship Type="http://schemas.openxmlformats.org/officeDocument/2006/relationships/slide" Target="/ppt/slides/slide13.xml" Id="rId16" /><Relationship Type="http://schemas.openxmlformats.org/officeDocument/2006/relationships/slide" Target="/ppt/slides/slide14.xml" Id="rId17" /><Relationship Type="http://schemas.openxmlformats.org/officeDocument/2006/relationships/slide" Target="/ppt/slides/slide15.xml" Id="rId18" /><Relationship Type="http://schemas.openxmlformats.org/officeDocument/2006/relationships/slide" Target="/ppt/slides/slide16.xml" Id="rId19" /><Relationship Type="http://schemas.openxmlformats.org/officeDocument/2006/relationships/slide" Target="/ppt/slides/slide17.xml" Id="rId20" /><Relationship Type="http://schemas.openxmlformats.org/officeDocument/2006/relationships/slide" Target="/ppt/slides/slide18.xml" Id="rId21" /><Relationship Type="http://schemas.openxmlformats.org/officeDocument/2006/relationships/slide" Target="/ppt/slides/slide19.xml" Id="rId22" /><Relationship Type="http://schemas.openxmlformats.org/officeDocument/2006/relationships/slide" Target="/ppt/slides/slide20.xml" Id="rId23" /><Relationship Type="http://schemas.openxmlformats.org/officeDocument/2006/relationships/slide" Target="/ppt/slides/slide21.xml" Id="rId24" /><Relationship Type="http://schemas.openxmlformats.org/officeDocument/2006/relationships/slide" Target="/ppt/slides/slide22.xml" Id="rId25" /><Relationship Type="http://schemas.openxmlformats.org/officeDocument/2006/relationships/slide" Target="/ppt/slides/slide23.xml" Id="rId26" /><Relationship Type="http://schemas.openxmlformats.org/officeDocument/2006/relationships/slide" Target="/ppt/slides/slide24.xml" Id="rId27" /><Relationship Type="http://schemas.openxmlformats.org/officeDocument/2006/relationships/slide" Target="/ppt/slides/slide25.xml" Id="rId28" /><Relationship Type="http://schemas.openxmlformats.org/officeDocument/2006/relationships/slide" Target="/ppt/slides/slide26.xml" Id="rId29" /><Relationship Type="http://schemas.openxmlformats.org/officeDocument/2006/relationships/slide" Target="/ppt/slides/slide27.xml" Id="rId30" /><Relationship Type="http://schemas.openxmlformats.org/officeDocument/2006/relationships/slide" Target="/ppt/slides/slide28.xml" Id="rId31" /><Relationship Type="http://schemas.openxmlformats.org/officeDocument/2006/relationships/slide" Target="/ppt/slides/slide29.xml" Id="rId32" /><Relationship Type="http://schemas.openxmlformats.org/officeDocument/2006/relationships/slide" Target="/ppt/slides/slide30.xml" Id="rId33" /><Relationship Type="http://schemas.openxmlformats.org/officeDocument/2006/relationships/slide" Target="/ppt/slides/slide31.xml" Id="rId34" /><Relationship Type="http://schemas.openxmlformats.org/officeDocument/2006/relationships/slide" Target="/ppt/slides/slide32.xml" Id="rId35" /><Relationship Type="http://schemas.openxmlformats.org/officeDocument/2006/relationships/slide" Target="/ppt/slides/slide33.xml" Id="rId36" /><Relationship Type="http://schemas.openxmlformats.org/officeDocument/2006/relationships/slide" Target="/ppt/slides/slide34.xml" Id="rId37" /><Relationship Type="http://schemas.openxmlformats.org/officeDocument/2006/relationships/slide" Target="/ppt/slides/slide35.xml" Id="rId38" /><Relationship Type="http://schemas.openxmlformats.org/officeDocument/2006/relationships/slide" Target="/ppt/slides/slide36.xml" Id="rId39" /><Relationship Type="http://schemas.openxmlformats.org/officeDocument/2006/relationships/tableStyles" Target="/ppt/tableStyles.xml" Id="rId40" /><Relationship Type="http://schemas.openxmlformats.org/officeDocument/2006/relationships/presProps" Target="/ppt/presProps.xml" Id="rId41" /><Relationship Type="http://schemas.openxmlformats.org/officeDocument/2006/relationships/viewProps" Target="/ppt/viewProps.xml" Id="rId42" /></Relationships>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10877-06CF-40D6-B920-0B68B1713F91}" type="datetimeFigureOut">
              <a:rPr lang="zh-CN" altLang="en-US" smtClean="0"/>
              <a:t>2022/11/28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DC8F50-5CF2-4DB0-9E35-0E89ED6E0F65}" type="slidenum">
              <a:rPr lang="zh-CN" altLang="en-US" smtClean="0"/>
              <a:t>‹#›</a:t>
            </a:fld>
            <a:endParaRPr lang="zh-CN" altLang="en-US"/>
          </a:p>
        </p:txBody>
      </p:sp>
    </p:spTree>
    <p:extLst>
      <p:ext uri="{BB962C8B-B14F-4D97-AF65-F5344CB8AC3E}">
        <p14:creationId xmlns:p14="http://schemas.microsoft.com/office/powerpoint/2010/main" val="3134980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Relationships xmlns="http://schemas.openxmlformats.org/package/2006/relationships"><Relationship Type="http://schemas.openxmlformats.org/officeDocument/2006/relationships/slide" Target="/ppt/slides/slide11.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endParaRPr lang="zh-CN" altLang="zh-CN"/>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lvl="0">
              <a:defRPr sz="5400"/>
            </a:lvl1pPr>
          </a:lstStyle>
          <a:p>
            <a:r>
              <a:rPr lang="zh-CN" altLang="zh-CN"/>
              <a:t>单击此处编辑母版标题样式</a:t>
            </a:r>
            <a:endParaRPr lang="en-US" altLang="en-US"/>
          </a:p>
        </p:txBody>
      </p:sp>
      <p:sp>
        <p:nvSpPr>
          <p:cNvPr id="3" name="Subtitle 2"/>
          <p:cNvSpPr>
            <a:spLocks noGrp="1"/>
          </p:cNvSpPr>
          <p:nvPr>
            <p:ph type="subTitle" idx="1"/>
          </p:nvPr>
        </p:nvSpPr>
        <p:spPr>
          <a:xfrm>
            <a:off x="2589213" y="4777379"/>
            <a:ext cx="8915399" cy="1126283"/>
          </a:xfrm>
        </p:spPr>
        <p:txBody>
          <a:bodyPr anchor="t"/>
          <a:lstStyle>
            <a:lvl1pPr marL="0" lvl="0" indent="0" algn="l">
              <a:buNone/>
              <a:defRPr>
                <a:solidFill>
                  <a:schemeClr val="tx1">
                    <a:lumMod val="65000"/>
                    <a:lumOff val="35000"/>
                  </a:schemeClr>
                </a:solidFill>
              </a:defRPr>
            </a:lvl1pPr>
            <a:lvl2pPr marL="457200" lvl="1" indent="0" algn="ctr">
              <a:buNone/>
              <a:defRPr>
                <a:solidFill>
                  <a:schemeClr val="tx1">
                    <a:tint val="75000"/>
                  </a:schemeClr>
                </a:solidFill>
              </a:defRPr>
            </a:lvl2pPr>
            <a:lvl3pPr marL="914400" lvl="2" indent="0" algn="ctr">
              <a:buNone/>
              <a:defRPr>
                <a:solidFill>
                  <a:schemeClr val="tx1">
                    <a:tint val="75000"/>
                  </a:schemeClr>
                </a:solidFill>
              </a:defRPr>
            </a:lvl3pPr>
            <a:lvl4pPr marL="1371600" lvl="3" indent="0" algn="ctr">
              <a:buNone/>
              <a:defRPr>
                <a:solidFill>
                  <a:schemeClr val="tx1">
                    <a:tint val="75000"/>
                  </a:schemeClr>
                </a:solidFill>
              </a:defRPr>
            </a:lvl4pPr>
            <a:lvl5pPr marL="1828800" lvl="4" indent="0" algn="ctr">
              <a:buNone/>
              <a:defRPr>
                <a:solidFill>
                  <a:schemeClr val="tx1">
                    <a:tint val="75000"/>
                  </a:schemeClr>
                </a:solidFill>
              </a:defRPr>
            </a:lvl5pPr>
            <a:lvl6pPr marL="2286000" lvl="5" indent="0" algn="ctr">
              <a:buNone/>
              <a:defRPr>
                <a:solidFill>
                  <a:schemeClr val="tx1">
                    <a:tint val="75000"/>
                  </a:schemeClr>
                </a:solidFill>
              </a:defRPr>
            </a:lvl6pPr>
            <a:lvl7pPr marL="2743200" lvl="6" indent="0" algn="ctr">
              <a:buNone/>
              <a:defRPr>
                <a:solidFill>
                  <a:schemeClr val="tx1">
                    <a:tint val="75000"/>
                  </a:schemeClr>
                </a:solidFill>
              </a:defRPr>
            </a:lvl7pPr>
            <a:lvl8pPr marL="3200400" lvl="7" indent="0" algn="ctr">
              <a:buNone/>
              <a:defRPr>
                <a:solidFill>
                  <a:schemeClr val="tx1">
                    <a:tint val="75000"/>
                  </a:schemeClr>
                </a:solidFill>
              </a:defRPr>
            </a:lvl8pPr>
            <a:lvl9pPr marL="3657600" lvl="8" indent="0" algn="ctr">
              <a:buNone/>
              <a:defRPr>
                <a:solidFill>
                  <a:schemeClr val="tx1">
                    <a:tint val="75000"/>
                  </a:schemeClr>
                </a:solidFill>
              </a:defRPr>
            </a:lvl9pPr>
          </a:lstStyle>
          <a:p>
            <a:r>
              <a:rPr lang="zh-CN" altLang="zh-CN"/>
              <a:t>单击此处编辑母版副标题样式</a:t>
            </a:r>
            <a:endParaRPr lang="en-US" altLang="en-US"/>
          </a:p>
        </p:txBody>
      </p:sp>
      <p:sp>
        <p:nvSpPr>
          <p:cNvPr id="4" name="Date Placeholder 3"/>
          <p:cNvSpPr>
            <a:spLocks noGrp="1"/>
          </p:cNvSpPr>
          <p:nvPr>
            <p:ph type="dt" idx="10"/>
          </p:nvPr>
        </p:nvSpPr>
        <p:spPr/>
        <p:txBody>
          <a:bodyPr/>
          <a:lstStyle/>
          <a:p>
            <a:fld id="{170E9E04-D65E-4456-90BC-E26A46342B92}" type="datetimeFigureOut">
              <a:rPr lang="zh-CN" altLang="zh-CN"/>
              <a:t>2022/11/28</a:t>
            </a:fld>
            <a:endParaRPr lang="zh-CN" altLang="zh-CN"/>
          </a:p>
        </p:txBody>
      </p:sp>
      <p:sp>
        <p:nvSpPr>
          <p:cNvPr id="5" name="Footer Placeholder 4"/>
          <p:cNvSpPr>
            <a:spLocks noGrp="1"/>
          </p:cNvSpPr>
          <p:nvPr>
            <p:ph type="ftr" idx="11"/>
          </p:nvPr>
        </p:nvSpPr>
        <p:spPr/>
        <p:txBody>
          <a:bodyPr/>
          <a:lstStyle/>
          <a:p>
            <a:endParaRPr lang="zh-CN" altLang="zh-CN"/>
          </a:p>
        </p:txBody>
      </p:sp>
      <p:sp>
        <p:nvSpPr>
          <p:cNvPr id="7" name="Freeform 6"/>
          <p:cNvSpPr/>
          <p:nvPr/>
        </p:nvSpPr>
        <p:spPr>
          <a:xfrm>
            <a:off x="0" y="4323810"/>
            <a:ext cx="1744652" cy="778589"/>
          </a:xfrm>
          <a:custGeom>
            <a:avLst/>
            <a:gdLst/>
            <a:ahLst/>
            <a:cxnLst/>
            <a:rect l="0" t="0" r="r" b="b"/>
            <a:pathLst>
              <a:path w="1744652" h="778589">
                <a:moveTo>
                  <a:pt x="1346008" y="778589"/>
                </a:moveTo>
                <a:cubicBezTo>
                  <a:pt x="1360078" y="778589"/>
                  <a:pt x="1369458" y="773899"/>
                  <a:pt x="1374148" y="769208"/>
                </a:cubicBezTo>
                <a:cubicBezTo>
                  <a:pt x="1374148" y="764518"/>
                  <a:pt x="1378838" y="764518"/>
                  <a:pt x="1378838" y="764518"/>
                </a:cubicBezTo>
                <a:cubicBezTo>
                  <a:pt x="1735272" y="408056"/>
                  <a:pt x="1735272" y="408056"/>
                  <a:pt x="1735272" y="408056"/>
                </a:cubicBezTo>
                <a:cubicBezTo>
                  <a:pt x="1744652" y="398675"/>
                  <a:pt x="1744652" y="379914"/>
                  <a:pt x="1735272" y="365843"/>
                </a:cubicBezTo>
                <a:cubicBezTo>
                  <a:pt x="1378838" y="14071"/>
                  <a:pt x="1378838" y="14071"/>
                  <a:pt x="1378838" y="14071"/>
                </a:cubicBezTo>
                <a:cubicBezTo>
                  <a:pt x="1378838" y="9381"/>
                  <a:pt x="1374148" y="9381"/>
                  <a:pt x="1374148" y="9381"/>
                </a:cubicBezTo>
                <a:cubicBezTo>
                  <a:pt x="1369458" y="4690"/>
                  <a:pt x="1360078" y="0"/>
                  <a:pt x="1346008" y="0"/>
                </a:cubicBezTo>
                <a:cubicBezTo>
                  <a:pt x="0" y="0"/>
                  <a:pt x="0" y="0"/>
                  <a:pt x="0" y="0"/>
                </a:cubicBezTo>
                <a:cubicBezTo>
                  <a:pt x="0" y="778589"/>
                  <a:pt x="0" y="778589"/>
                  <a:pt x="0" y="778589"/>
                </a:cubicBezTo>
                <a:lnTo>
                  <a:pt x="1346008" y="778589"/>
                </a:lnTo>
                <a:close/>
              </a:path>
            </a:pathLst>
          </a:custGeom>
          <a:solidFill>
            <a:schemeClr val="accent1"/>
          </a:solidFill>
          <a:ln>
            <a:noFill/>
          </a:ln>
        </p:spPr>
      </p:sp>
      <p:sp>
        <p:nvSpPr>
          <p:cNvPr id="6" name="Slide Number Placeholder 5"/>
          <p:cNvSpPr>
            <a:spLocks noGrp="1"/>
          </p:cNvSpPr>
          <p:nvPr>
            <p:ph type="sldNum" idx="12"/>
          </p:nvPr>
        </p:nvSpPr>
        <p:spPr>
          <a:xfrm>
            <a:off x="531812" y="4529540"/>
            <a:ext cx="779767" cy="365125"/>
          </a:xfrm>
        </p:spPr>
        <p:txBody>
          <a:bodyPr/>
          <a:lstStyle/>
          <a:p>
            <a:fld id="{CBA70F7E-B0DE-4F8C-9CCC-0C19D63D741C}" type="slidenum">
              <a:rPr lang="zh-CN" altLang="zh-CN"/>
              <a:t>‹#›</a:t>
            </a:fld>
            <a:endParaRPr lang="zh-CN" altLang="zh-CN"/>
          </a:p>
        </p:txBody>
      </p:sp>
    </p:spTree>
    <p:extLst>
      <p:ext uri="{BB962C8B-B14F-4D97-AF65-F5344CB8AC3E}">
        <p14:creationId xmlns:p14="http://schemas.microsoft.com/office/powerpoint/2010/main" val="3816022526"/>
      </p:ext>
    </p:extLst>
  </p:cSld>
  <p:clrMapOvr>
    <a:masterClrMapping/>
  </p:clrMapOvr>
</p:sldLayout>
</file>

<file path=ppt/slideLayouts/slideLayout10.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lvl="0" algn="l">
              <a:defRPr sz="4800" b="0"/>
            </a:lvl1pPr>
          </a:lstStyle>
          <a:p>
            <a:r>
              <a:rPr lang="zh-CN" altLang="zh-CN"/>
              <a:t>单击此处编辑母版标题样式</a:t>
            </a:r>
            <a:endParaRPr lang="en-US" alt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lvl="0" indent="0" algn="l">
              <a:buNone/>
              <a:defRPr sz="1800">
                <a:solidFill>
                  <a:schemeClr val="tx1">
                    <a:lumMod val="65000"/>
                    <a:lumOff val="35000"/>
                  </a:schemeClr>
                </a:solidFill>
              </a:defRPr>
            </a:lvl1pPr>
            <a:lvl2pPr marL="457200" lvl="1" indent="0">
              <a:buNone/>
              <a:defRPr sz="1800">
                <a:solidFill>
                  <a:schemeClr val="tx1">
                    <a:tint val="75000"/>
                  </a:schemeClr>
                </a:solidFill>
              </a:defRPr>
            </a:lvl2pPr>
            <a:lvl3pPr marL="914400" lvl="2" indent="0">
              <a:buNone/>
              <a:defRPr sz="1600">
                <a:solidFill>
                  <a:schemeClr val="tx1">
                    <a:tint val="75000"/>
                  </a:schemeClr>
                </a:solidFill>
              </a:defRPr>
            </a:lvl3pPr>
            <a:lvl4pPr marL="1371600" lvl="3" indent="0">
              <a:buNone/>
              <a:defRPr sz="1400">
                <a:solidFill>
                  <a:schemeClr val="tx1">
                    <a:tint val="75000"/>
                  </a:schemeClr>
                </a:solidFill>
              </a:defRPr>
            </a:lvl4pPr>
            <a:lvl5pPr marL="1828800" lvl="4" indent="0">
              <a:buNone/>
              <a:defRPr sz="1400">
                <a:solidFill>
                  <a:schemeClr val="tx1">
                    <a:tint val="75000"/>
                  </a:schemeClr>
                </a:solidFill>
              </a:defRPr>
            </a:lvl5pPr>
            <a:lvl6pPr marL="2286000" lvl="5" indent="0">
              <a:buNone/>
              <a:defRPr sz="1400">
                <a:solidFill>
                  <a:schemeClr val="tx1">
                    <a:tint val="75000"/>
                  </a:schemeClr>
                </a:solidFill>
              </a:defRPr>
            </a:lvl6pPr>
            <a:lvl7pPr marL="2743200" lvl="6" indent="0">
              <a:buNone/>
              <a:defRPr sz="1400">
                <a:solidFill>
                  <a:schemeClr val="tx1">
                    <a:tint val="75000"/>
                  </a:schemeClr>
                </a:solidFill>
              </a:defRPr>
            </a:lvl7pPr>
            <a:lvl8pPr marL="3200400" lvl="7" indent="0">
              <a:buNone/>
              <a:defRPr sz="1400">
                <a:solidFill>
                  <a:schemeClr val="tx1">
                    <a:tint val="75000"/>
                  </a:schemeClr>
                </a:solidFill>
              </a:defRPr>
            </a:lvl8pPr>
            <a:lvl9pPr marL="3657600" lvl="8" indent="0">
              <a:buNone/>
              <a:defRPr sz="1400">
                <a:solidFill>
                  <a:schemeClr val="tx1">
                    <a:tint val="75000"/>
                  </a:schemeClr>
                </a:solidFill>
              </a:defRPr>
            </a:lvl9pPr>
          </a:lstStyle>
          <a:p>
            <a:pPr lvl="0"/>
            <a:r>
              <a:rPr lang="zh-CN" altLang="zh-CN"/>
              <a:t>单击此处编辑母版文本样式</a:t>
            </a:r>
          </a:p>
        </p:txBody>
      </p:sp>
      <p:sp>
        <p:nvSpPr>
          <p:cNvPr id="4" name="Date Placeholder 3"/>
          <p:cNvSpPr>
            <a:spLocks noGrp="1"/>
          </p:cNvSpPr>
          <p:nvPr>
            <p:ph type="dt" idx="10"/>
          </p:nvPr>
        </p:nvSpPr>
        <p:spPr/>
        <p:txBody>
          <a:bodyPr/>
          <a:lstStyle/>
          <a:p>
            <a:fld id="{EAA96DD9-1640-407A-BCD5-FF27551F8F69}" type="datetimeFigureOut">
              <a:rPr lang="zh-CN" altLang="zh-CN"/>
              <a:t>2022/11/28</a:t>
            </a:fld>
            <a:endParaRPr lang="zh-CN" altLang="zh-CN"/>
          </a:p>
        </p:txBody>
      </p:sp>
      <p:sp>
        <p:nvSpPr>
          <p:cNvPr id="5" name="Footer Placeholder 4"/>
          <p:cNvSpPr>
            <a:spLocks noGrp="1"/>
          </p:cNvSpPr>
          <p:nvPr>
            <p:ph type="ftr" idx="11"/>
          </p:nvPr>
        </p:nvSpPr>
        <p:spPr/>
        <p:txBody>
          <a:bodyPr/>
          <a:lstStyle/>
          <a:p>
            <a:endParaRPr lang="zh-CN" altLang="zh-CN"/>
          </a:p>
        </p:txBody>
      </p:sp>
      <p:sp>
        <p:nvSpPr>
          <p:cNvPr id="9" name="Freeform 11"/>
          <p:cNvSpPr/>
          <p:nvPr/>
        </p:nvSpPr>
        <p:spPr>
          <a:xfrm flipV="1">
            <a:off x="-4189" y="317817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6" name="Slide Number Placeholder 5"/>
          <p:cNvSpPr>
            <a:spLocks noGrp="1"/>
          </p:cNvSpPr>
          <p:nvPr>
            <p:ph type="sldNum" idx="12"/>
          </p:nvPr>
        </p:nvSpPr>
        <p:spPr>
          <a:xfrm>
            <a:off x="531812" y="3244139"/>
            <a:ext cx="779767" cy="365125"/>
          </a:xfrm>
        </p:spPr>
        <p:txBody>
          <a:bodyPr/>
          <a:lstStyle/>
          <a:p>
            <a:fld id="{67086F60-B6F4-4ED5-B86A-0E53244508BE}" type="slidenum">
              <a:rPr lang="zh-CN" altLang="zh-CN"/>
              <a:t>‹#›</a:t>
            </a:fld>
            <a:endParaRPr lang="zh-CN" altLang="zh-CN"/>
          </a:p>
        </p:txBody>
      </p:sp>
    </p:spTree>
    <p:extLst>
      <p:ext uri="{BB962C8B-B14F-4D97-AF65-F5344CB8AC3E}">
        <p14:creationId xmlns:p14="http://schemas.microsoft.com/office/powerpoint/2010/main" val="2846445705"/>
      </p:ext>
    </p:extLst>
  </p:cSld>
  <p:clrMapOvr>
    <a:masterClrMapping/>
  </p:clrMapOvr>
</p:sldLayout>
</file>

<file path=ppt/slideLayouts/slideLayout11.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lvl="0" algn="l">
              <a:defRPr sz="4800" b="0"/>
            </a:lvl1pPr>
          </a:lstStyle>
          <a:p>
            <a:r>
              <a:rPr lang="zh-CN" altLang="zh-CN"/>
              <a:t>单击此处编辑母版标题样式</a:t>
            </a:r>
            <a:endParaRPr lang="en-US" altLang="en-US"/>
          </a:p>
        </p:txBody>
      </p:sp>
      <p:sp>
        <p:nvSpPr>
          <p:cNvPr id="13" name="Text Placeholder 9"/>
          <p:cNvSpPr>
            <a:spLocks noGrp="1"/>
          </p:cNvSpPr>
          <p:nvPr>
            <p:ph type="body" idx="13"/>
          </p:nvPr>
        </p:nvSpPr>
        <p:spPr>
          <a:xfrm>
            <a:off x="3275012" y="3505200"/>
            <a:ext cx="7536554" cy="381000"/>
          </a:xfrm>
        </p:spPr>
        <p:txBody>
          <a:bodyPr anchor="ctr"/>
          <a:lstStyle>
            <a:lvl1pPr marL="0" lvl="0" indent="0">
              <a:buFontTx/>
              <a:buNone/>
              <a:defRPr sz="1600">
                <a:solidFill>
                  <a:schemeClr val="tx1">
                    <a:lumMod val="50000"/>
                    <a:lumOff val="50000"/>
                  </a:schemeClr>
                </a:solidFill>
              </a:defRPr>
            </a:lvl1pPr>
            <a:lvl2pPr marL="457200" lvl="1" indent="0">
              <a:buFontTx/>
              <a:buNone/>
            </a:lvl2pPr>
            <a:lvl3pPr marL="914400" lvl="2" indent="0">
              <a:buFontTx/>
              <a:buNone/>
            </a:lvl3pPr>
            <a:lvl4pPr marL="1371600" lvl="3" indent="0">
              <a:buFontTx/>
              <a:buNone/>
            </a:lvl4pPr>
            <a:lvl5pPr marL="1828800" lvl="4" indent="0">
              <a:buFontTx/>
              <a:buNone/>
            </a:lvl5pPr>
          </a:lstStyle>
          <a:p>
            <a:pPr lvl="0"/>
            <a:r>
              <a:rPr lang="zh-CN" altLang="zh-CN"/>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lvl="0" indent="0" algn="l">
              <a:buNone/>
              <a:defRPr sz="1800">
                <a:solidFill>
                  <a:schemeClr val="tx1">
                    <a:lumMod val="65000"/>
                    <a:lumOff val="35000"/>
                  </a:schemeClr>
                </a:solidFill>
              </a:defRPr>
            </a:lvl1pPr>
            <a:lvl2pPr marL="457200" lvl="1" indent="0">
              <a:buNone/>
              <a:defRPr sz="1800">
                <a:solidFill>
                  <a:schemeClr val="tx1">
                    <a:tint val="75000"/>
                  </a:schemeClr>
                </a:solidFill>
              </a:defRPr>
            </a:lvl2pPr>
            <a:lvl3pPr marL="914400" lvl="2" indent="0">
              <a:buNone/>
              <a:defRPr sz="1600">
                <a:solidFill>
                  <a:schemeClr val="tx1">
                    <a:tint val="75000"/>
                  </a:schemeClr>
                </a:solidFill>
              </a:defRPr>
            </a:lvl3pPr>
            <a:lvl4pPr marL="1371600" lvl="3" indent="0">
              <a:buNone/>
              <a:defRPr sz="1400">
                <a:solidFill>
                  <a:schemeClr val="tx1">
                    <a:tint val="75000"/>
                  </a:schemeClr>
                </a:solidFill>
              </a:defRPr>
            </a:lvl4pPr>
            <a:lvl5pPr marL="1828800" lvl="4" indent="0">
              <a:buNone/>
              <a:defRPr sz="1400">
                <a:solidFill>
                  <a:schemeClr val="tx1">
                    <a:tint val="75000"/>
                  </a:schemeClr>
                </a:solidFill>
              </a:defRPr>
            </a:lvl5pPr>
            <a:lvl6pPr marL="2286000" lvl="5" indent="0">
              <a:buNone/>
              <a:defRPr sz="1400">
                <a:solidFill>
                  <a:schemeClr val="tx1">
                    <a:tint val="75000"/>
                  </a:schemeClr>
                </a:solidFill>
              </a:defRPr>
            </a:lvl6pPr>
            <a:lvl7pPr marL="2743200" lvl="6" indent="0">
              <a:buNone/>
              <a:defRPr sz="1400">
                <a:solidFill>
                  <a:schemeClr val="tx1">
                    <a:tint val="75000"/>
                  </a:schemeClr>
                </a:solidFill>
              </a:defRPr>
            </a:lvl7pPr>
            <a:lvl8pPr marL="3200400" lvl="7" indent="0">
              <a:buNone/>
              <a:defRPr sz="1400">
                <a:solidFill>
                  <a:schemeClr val="tx1">
                    <a:tint val="75000"/>
                  </a:schemeClr>
                </a:solidFill>
              </a:defRPr>
            </a:lvl8pPr>
            <a:lvl9pPr marL="3657600" lvl="8" indent="0">
              <a:buNone/>
              <a:defRPr sz="1400">
                <a:solidFill>
                  <a:schemeClr val="tx1">
                    <a:tint val="75000"/>
                  </a:schemeClr>
                </a:solidFill>
              </a:defRPr>
            </a:lvl9pPr>
          </a:lstStyle>
          <a:p>
            <a:pPr lvl="0"/>
            <a:r>
              <a:rPr lang="zh-CN" altLang="zh-CN"/>
              <a:t>单击此处编辑母版文本样式</a:t>
            </a:r>
          </a:p>
        </p:txBody>
      </p:sp>
      <p:sp>
        <p:nvSpPr>
          <p:cNvPr id="4" name="Date Placeholder 3"/>
          <p:cNvSpPr>
            <a:spLocks noGrp="1"/>
          </p:cNvSpPr>
          <p:nvPr>
            <p:ph type="dt" idx="10"/>
          </p:nvPr>
        </p:nvSpPr>
        <p:spPr/>
        <p:txBody>
          <a:bodyPr/>
          <a:lstStyle/>
          <a:p>
            <a:fld id="{5D3CA8A4-2666-414C-91CC-AC1A0295A27B}" type="datetimeFigureOut">
              <a:rPr lang="zh-CN" altLang="zh-CN"/>
              <a:t>2022/11/28</a:t>
            </a:fld>
            <a:endParaRPr lang="zh-CN" altLang="zh-CN"/>
          </a:p>
        </p:txBody>
      </p:sp>
      <p:sp>
        <p:nvSpPr>
          <p:cNvPr id="5" name="Footer Placeholder 4"/>
          <p:cNvSpPr>
            <a:spLocks noGrp="1"/>
          </p:cNvSpPr>
          <p:nvPr>
            <p:ph type="ftr" idx="11"/>
          </p:nvPr>
        </p:nvSpPr>
        <p:spPr/>
        <p:txBody>
          <a:bodyPr/>
          <a:lstStyle/>
          <a:p>
            <a:endParaRPr lang="zh-CN" altLang="zh-CN"/>
          </a:p>
        </p:txBody>
      </p:sp>
      <p:sp>
        <p:nvSpPr>
          <p:cNvPr id="11" name="Freeform 11"/>
          <p:cNvSpPr/>
          <p:nvPr/>
        </p:nvSpPr>
        <p:spPr>
          <a:xfrm flipV="1">
            <a:off x="-4189" y="317817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6" name="Slide Number Placeholder 5"/>
          <p:cNvSpPr>
            <a:spLocks noGrp="1"/>
          </p:cNvSpPr>
          <p:nvPr>
            <p:ph type="sldNum" idx="12"/>
          </p:nvPr>
        </p:nvSpPr>
        <p:spPr>
          <a:xfrm>
            <a:off x="531812" y="3244139"/>
            <a:ext cx="779767" cy="365125"/>
          </a:xfrm>
        </p:spPr>
        <p:txBody>
          <a:bodyPr/>
          <a:lstStyle/>
          <a:p>
            <a:fld id="{26F62E2D-DE06-4083-AC5C-DAF07AD5AADA}" type="slidenum">
              <a:rPr lang="zh-CN" altLang="zh-CN"/>
              <a:t>‹#›</a:t>
            </a:fld>
            <a:endParaRPr lang="zh-CN" altLang="zh-CN"/>
          </a:p>
        </p:txBody>
      </p:sp>
      <p:sp>
        <p:nvSpPr>
          <p:cNvPr id="14" name="TextBox 13"/>
          <p:cNvSpPr txBox="1"/>
          <p:nvPr/>
        </p:nvSpPr>
        <p:spPr>
          <a:xfrm>
            <a:off x="2467652" y="648005"/>
            <a:ext cx="609600" cy="584776"/>
          </a:xfrm>
          <a:prstGeom prst="rect">
            <a:avLst/>
          </a:prstGeom>
        </p:spPr>
        <p:txBody>
          <a:bodyPr vert="horz" lIns="91440" tIns="45720" rIns="91440" bIns="45720" anchor="ctr"/>
          <a:lstStyle/>
          <a:p>
            <a:pPr lvl="0"/>
            <a:r>
              <a:rPr lang="en-US" altLang="en-US" sz="8000" baseline="0">
                <a:ln>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anchor="ctr"/>
          <a:lstStyle/>
          <a:p>
            <a:pPr lvl="0"/>
            <a:r>
              <a:rPr lang="en-US" altLang="en-US" sz="8000" baseline="0">
                <a:ln>
                  <a:noFill/>
                </a:ln>
                <a:solidFill>
                  <a:schemeClr val="accent1"/>
                </a:solidFill>
                <a:effectLst/>
                <a:latin typeface="Arial"/>
              </a:rPr>
              <a:t>”</a:t>
            </a:r>
          </a:p>
        </p:txBody>
      </p:sp>
    </p:spTree>
    <p:extLst>
      <p:ext uri="{BB962C8B-B14F-4D97-AF65-F5344CB8AC3E}">
        <p14:creationId xmlns:p14="http://schemas.microsoft.com/office/powerpoint/2010/main" val="358819833"/>
      </p:ext>
    </p:extLst>
  </p:cSld>
  <p:clrMapOvr>
    <a:masterClrMapping/>
  </p:clrMapOvr>
</p:sldLayout>
</file>

<file path=ppt/slideLayouts/slideLayout12.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lvl="0" algn="l">
              <a:defRPr sz="4800" b="0"/>
            </a:lvl1pPr>
          </a:lstStyle>
          <a:p>
            <a:r>
              <a:rPr lang="zh-CN" altLang="zh-CN"/>
              <a:t>单击此处编辑母版标题样式</a:t>
            </a:r>
            <a:endParaRPr lang="en-US" altLang="en-US"/>
          </a:p>
        </p:txBody>
      </p:sp>
      <p:sp>
        <p:nvSpPr>
          <p:cNvPr id="4" name="Text Placeholder 3"/>
          <p:cNvSpPr>
            <a:spLocks noGrp="1"/>
          </p:cNvSpPr>
          <p:nvPr>
            <p:ph type="body" idx="2"/>
          </p:nvPr>
        </p:nvSpPr>
        <p:spPr>
          <a:xfrm>
            <a:off x="2589213" y="5181600"/>
            <a:ext cx="8915400" cy="729622"/>
          </a:xfrm>
        </p:spPr>
        <p:txBody>
          <a:bodyPr vert="horz" lIns="91440" tIns="45720" rIns="91440" bIns="45720" anchor="t">
            <a:normAutofit/>
          </a:bodyPr>
          <a:lstStyle>
            <a:lvl1pPr lvl="0">
              <a:buNone/>
              <a:defRPr lang="en-US" altLang="en-US">
                <a:solidFill>
                  <a:schemeClr val="tx1">
                    <a:lumMod val="65000"/>
                    <a:lumOff val="35000"/>
                  </a:schemeClr>
                </a:solidFill>
              </a:defRPr>
            </a:lvl1pPr>
          </a:lstStyle>
          <a:p>
            <a:pPr marL="0" lvl="0" indent="0">
              <a:buNone/>
            </a:pPr>
            <a:r>
              <a:rPr lang="zh-CN" altLang="zh-CN"/>
              <a:t>单击此处编辑母版文本样式</a:t>
            </a:r>
          </a:p>
        </p:txBody>
      </p:sp>
      <p:sp>
        <p:nvSpPr>
          <p:cNvPr id="5" name="Date Placeholder 4"/>
          <p:cNvSpPr>
            <a:spLocks noGrp="1"/>
          </p:cNvSpPr>
          <p:nvPr>
            <p:ph type="dt" idx="10"/>
          </p:nvPr>
        </p:nvSpPr>
        <p:spPr/>
        <p:txBody>
          <a:bodyPr/>
          <a:lstStyle/>
          <a:p>
            <a:fld id="{11A83AF3-0987-46FA-8DF3-479A49B3273D}" type="datetimeFigureOut">
              <a:rPr lang="zh-CN" altLang="zh-CN"/>
              <a:t>2022/11/28</a:t>
            </a:fld>
            <a:endParaRPr lang="zh-CN" altLang="zh-CN"/>
          </a:p>
        </p:txBody>
      </p:sp>
      <p:sp>
        <p:nvSpPr>
          <p:cNvPr id="6" name="Footer Placeholder 5"/>
          <p:cNvSpPr>
            <a:spLocks noGrp="1"/>
          </p:cNvSpPr>
          <p:nvPr>
            <p:ph type="ftr" idx="11"/>
          </p:nvPr>
        </p:nvSpPr>
        <p:spPr/>
        <p:txBody>
          <a:bodyPr/>
          <a:lstStyle/>
          <a:p>
            <a:endParaRPr lang="zh-CN" altLang="zh-CN"/>
          </a:p>
        </p:txBody>
      </p:sp>
      <p:sp>
        <p:nvSpPr>
          <p:cNvPr id="9" name="Freeform 11"/>
          <p:cNvSpPr/>
          <p:nvPr/>
        </p:nvSpPr>
        <p:spPr>
          <a:xfrm flipV="1">
            <a:off x="-4189" y="491172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7" name="Slide Number Placeholder 6"/>
          <p:cNvSpPr>
            <a:spLocks noGrp="1"/>
          </p:cNvSpPr>
          <p:nvPr>
            <p:ph type="sldNum" idx="12"/>
          </p:nvPr>
        </p:nvSpPr>
        <p:spPr>
          <a:xfrm>
            <a:off x="531812" y="4983087"/>
            <a:ext cx="779767" cy="365125"/>
          </a:xfrm>
        </p:spPr>
        <p:txBody>
          <a:bodyPr/>
          <a:lstStyle/>
          <a:p>
            <a:fld id="{C2A371EA-6AA6-4138-8324-F651F388542A}" type="slidenum">
              <a:rPr lang="zh-CN" altLang="zh-CN"/>
              <a:t>‹#›</a:t>
            </a:fld>
            <a:endParaRPr lang="zh-CN" altLang="zh-CN"/>
          </a:p>
        </p:txBody>
      </p:sp>
    </p:spTree>
    <p:extLst>
      <p:ext uri="{BB962C8B-B14F-4D97-AF65-F5344CB8AC3E}">
        <p14:creationId xmlns:p14="http://schemas.microsoft.com/office/powerpoint/2010/main" val="340239707"/>
      </p:ext>
    </p:extLst>
  </p:cSld>
  <p:clrMapOvr>
    <a:masterClrMapping/>
  </p:clrMapOvr>
</p:sldLayout>
</file>

<file path=ppt/slideLayouts/slideLayout13.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lvl="0" algn="l">
              <a:defRPr sz="4800" b="0"/>
            </a:lvl1pPr>
          </a:lstStyle>
          <a:p>
            <a:r>
              <a:rPr lang="zh-CN" altLang="zh-CN"/>
              <a:t>单击此处编辑母版标题样式</a:t>
            </a:r>
            <a:endParaRPr lang="en-US" altLang="en-US"/>
          </a:p>
        </p:txBody>
      </p:sp>
      <p:sp>
        <p:nvSpPr>
          <p:cNvPr id="21" name="Text Placeholder 9"/>
          <p:cNvSpPr>
            <a:spLocks noGrp="1"/>
          </p:cNvSpPr>
          <p:nvPr>
            <p:ph type="body" idx="13"/>
          </p:nvPr>
        </p:nvSpPr>
        <p:spPr>
          <a:xfrm>
            <a:off x="2589212" y="4343400"/>
            <a:ext cx="8915400" cy="838200"/>
          </a:xfrm>
        </p:spPr>
        <p:txBody>
          <a:bodyPr anchor="b"/>
          <a:lstStyle>
            <a:lvl1pPr marL="0" lvl="0" indent="0">
              <a:buFontTx/>
              <a:buNone/>
              <a:defRPr sz="2400">
                <a:solidFill>
                  <a:schemeClr val="accent1"/>
                </a:solidFill>
              </a:defRPr>
            </a:lvl1pPr>
            <a:lvl2pPr marL="457200" lvl="1" indent="0">
              <a:buFontTx/>
              <a:buNone/>
            </a:lvl2pPr>
            <a:lvl3pPr marL="914400" lvl="2" indent="0">
              <a:buFontTx/>
              <a:buNone/>
            </a:lvl3pPr>
            <a:lvl4pPr marL="1371600" lvl="3" indent="0">
              <a:buFontTx/>
              <a:buNone/>
            </a:lvl4pPr>
            <a:lvl5pPr marL="1828800" lvl="4" indent="0">
              <a:buFontTx/>
              <a:buNone/>
            </a:lvl5pPr>
          </a:lstStyle>
          <a:p>
            <a:pPr lvl="0"/>
            <a:r>
              <a:rPr lang="zh-CN" altLang="zh-CN"/>
              <a:t>单击此处编辑母版文本样式</a:t>
            </a:r>
          </a:p>
        </p:txBody>
      </p:sp>
      <p:sp>
        <p:nvSpPr>
          <p:cNvPr id="4" name="Text Placeholder 3"/>
          <p:cNvSpPr>
            <a:spLocks noGrp="1"/>
          </p:cNvSpPr>
          <p:nvPr>
            <p:ph type="body" idx="2"/>
          </p:nvPr>
        </p:nvSpPr>
        <p:spPr>
          <a:xfrm>
            <a:off x="2589213" y="5181600"/>
            <a:ext cx="8915400" cy="729622"/>
          </a:xfrm>
        </p:spPr>
        <p:txBody>
          <a:bodyPr vert="horz" lIns="91440" tIns="45720" rIns="91440" bIns="45720" anchor="t">
            <a:normAutofit/>
          </a:bodyPr>
          <a:lstStyle>
            <a:lvl1pPr lvl="0">
              <a:buNone/>
              <a:defRPr lang="en-US" altLang="en-US">
                <a:solidFill>
                  <a:schemeClr val="tx1">
                    <a:lumMod val="65000"/>
                    <a:lumOff val="35000"/>
                  </a:schemeClr>
                </a:solidFill>
              </a:defRPr>
            </a:lvl1pPr>
          </a:lstStyle>
          <a:p>
            <a:pPr marL="0" lvl="0" indent="0">
              <a:buNone/>
            </a:pPr>
            <a:r>
              <a:rPr lang="zh-CN" altLang="zh-CN"/>
              <a:t>单击此处编辑母版文本样式</a:t>
            </a:r>
          </a:p>
        </p:txBody>
      </p:sp>
      <p:sp>
        <p:nvSpPr>
          <p:cNvPr id="5" name="Date Placeholder 4"/>
          <p:cNvSpPr>
            <a:spLocks noGrp="1"/>
          </p:cNvSpPr>
          <p:nvPr>
            <p:ph type="dt" idx="10"/>
          </p:nvPr>
        </p:nvSpPr>
        <p:spPr/>
        <p:txBody>
          <a:bodyPr/>
          <a:lstStyle/>
          <a:p>
            <a:fld id="{F580B4AE-E5B7-41FD-8FBE-FD8FC30335CB}" type="datetimeFigureOut">
              <a:rPr lang="zh-CN" altLang="zh-CN"/>
              <a:t>2022/11/28</a:t>
            </a:fld>
            <a:endParaRPr lang="zh-CN" altLang="zh-CN"/>
          </a:p>
        </p:txBody>
      </p:sp>
      <p:sp>
        <p:nvSpPr>
          <p:cNvPr id="6" name="Footer Placeholder 5"/>
          <p:cNvSpPr>
            <a:spLocks noGrp="1"/>
          </p:cNvSpPr>
          <p:nvPr>
            <p:ph type="ftr" idx="11"/>
          </p:nvPr>
        </p:nvSpPr>
        <p:spPr/>
        <p:txBody>
          <a:bodyPr/>
          <a:lstStyle/>
          <a:p>
            <a:endParaRPr lang="zh-CN" altLang="zh-CN"/>
          </a:p>
        </p:txBody>
      </p:sp>
      <p:sp>
        <p:nvSpPr>
          <p:cNvPr id="11" name="Freeform 11"/>
          <p:cNvSpPr/>
          <p:nvPr/>
        </p:nvSpPr>
        <p:spPr>
          <a:xfrm flipV="1">
            <a:off x="-4189" y="491172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7" name="Slide Number Placeholder 6"/>
          <p:cNvSpPr>
            <a:spLocks noGrp="1"/>
          </p:cNvSpPr>
          <p:nvPr>
            <p:ph type="sldNum" idx="12"/>
          </p:nvPr>
        </p:nvSpPr>
        <p:spPr>
          <a:xfrm>
            <a:off x="531812" y="4983087"/>
            <a:ext cx="779767" cy="365125"/>
          </a:xfrm>
        </p:spPr>
        <p:txBody>
          <a:bodyPr/>
          <a:lstStyle/>
          <a:p>
            <a:fld id="{AF3A3375-93C4-4972-ABF7-2C27D7EF5C4A}" type="slidenum">
              <a:rPr lang="zh-CN" altLang="zh-CN"/>
              <a:t>‹#›</a:t>
            </a:fld>
            <a:endParaRPr lang="zh-CN" altLang="zh-CN"/>
          </a:p>
        </p:txBody>
      </p:sp>
      <p:sp>
        <p:nvSpPr>
          <p:cNvPr id="17" name="TextBox 16"/>
          <p:cNvSpPr txBox="1"/>
          <p:nvPr/>
        </p:nvSpPr>
        <p:spPr>
          <a:xfrm>
            <a:off x="2467652" y="648005"/>
            <a:ext cx="609600" cy="584776"/>
          </a:xfrm>
          <a:prstGeom prst="rect">
            <a:avLst/>
          </a:prstGeom>
        </p:spPr>
        <p:txBody>
          <a:bodyPr vert="horz" lIns="91440" tIns="45720" rIns="91440" bIns="45720" anchor="ctr"/>
          <a:lstStyle/>
          <a:p>
            <a:pPr lvl="0"/>
            <a:r>
              <a:rPr lang="en-US" altLang="en-US" sz="8000" baseline="0">
                <a:ln>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anchor="ctr"/>
          <a:lstStyle/>
          <a:p>
            <a:pPr lvl="0"/>
            <a:r>
              <a:rPr lang="en-US" altLang="en-US" sz="8000" baseline="0">
                <a:ln>
                  <a:noFill/>
                </a:ln>
                <a:solidFill>
                  <a:schemeClr val="accent1"/>
                </a:solidFill>
                <a:effectLst/>
                <a:latin typeface="Arial"/>
              </a:rPr>
              <a:t>”</a:t>
            </a:r>
          </a:p>
        </p:txBody>
      </p:sp>
    </p:spTree>
    <p:extLst>
      <p:ext uri="{BB962C8B-B14F-4D97-AF65-F5344CB8AC3E}">
        <p14:creationId xmlns:p14="http://schemas.microsoft.com/office/powerpoint/2010/main" val="423364143"/>
      </p:ext>
    </p:extLst>
  </p:cSld>
  <p:clrMapOvr>
    <a:masterClrMapping/>
  </p:clrMapOvr>
</p:sldLayout>
</file>

<file path=ppt/slideLayouts/slideLayout14.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lvl="0" algn="l">
              <a:defRPr sz="4800" b="0"/>
            </a:lvl1pPr>
          </a:lstStyle>
          <a:p>
            <a:r>
              <a:rPr lang="zh-CN" altLang="zh-CN"/>
              <a:t>单击此处编辑母版标题样式</a:t>
            </a:r>
            <a:endParaRPr lang="en-US" altLang="en-US"/>
          </a:p>
        </p:txBody>
      </p:sp>
      <p:sp>
        <p:nvSpPr>
          <p:cNvPr id="21" name="Text Placeholder 9"/>
          <p:cNvSpPr>
            <a:spLocks noGrp="1"/>
          </p:cNvSpPr>
          <p:nvPr>
            <p:ph type="body" idx="13"/>
          </p:nvPr>
        </p:nvSpPr>
        <p:spPr>
          <a:xfrm>
            <a:off x="2589212" y="4343400"/>
            <a:ext cx="8915400" cy="838200"/>
          </a:xfrm>
        </p:spPr>
        <p:txBody>
          <a:bodyPr anchor="b"/>
          <a:lstStyle>
            <a:lvl1pPr marL="0" lvl="0" indent="0">
              <a:buFontTx/>
              <a:buNone/>
              <a:defRPr sz="2400">
                <a:solidFill>
                  <a:schemeClr val="accent1"/>
                </a:solidFill>
              </a:defRPr>
            </a:lvl1pPr>
            <a:lvl2pPr marL="457200" lvl="1" indent="0">
              <a:buFontTx/>
              <a:buNone/>
            </a:lvl2pPr>
            <a:lvl3pPr marL="914400" lvl="2" indent="0">
              <a:buFontTx/>
              <a:buNone/>
            </a:lvl3pPr>
            <a:lvl4pPr marL="1371600" lvl="3" indent="0">
              <a:buFontTx/>
              <a:buNone/>
            </a:lvl4pPr>
            <a:lvl5pPr marL="1828800" lvl="4" indent="0">
              <a:buFontTx/>
              <a:buNone/>
            </a:lvl5pPr>
          </a:lstStyle>
          <a:p>
            <a:pPr lvl="0"/>
            <a:r>
              <a:rPr lang="zh-CN" altLang="zh-CN"/>
              <a:t>单击此处编辑母版文本样式</a:t>
            </a:r>
          </a:p>
        </p:txBody>
      </p:sp>
      <p:sp>
        <p:nvSpPr>
          <p:cNvPr id="4" name="Text Placeholder 3"/>
          <p:cNvSpPr>
            <a:spLocks noGrp="1"/>
          </p:cNvSpPr>
          <p:nvPr>
            <p:ph type="body" idx="2"/>
          </p:nvPr>
        </p:nvSpPr>
        <p:spPr>
          <a:xfrm>
            <a:off x="2589213" y="5181600"/>
            <a:ext cx="8915400" cy="729622"/>
          </a:xfrm>
        </p:spPr>
        <p:txBody>
          <a:bodyPr vert="horz" lIns="91440" tIns="45720" rIns="91440" bIns="45720" anchor="t">
            <a:normAutofit/>
          </a:bodyPr>
          <a:lstStyle>
            <a:lvl1pPr lvl="0">
              <a:buNone/>
              <a:defRPr lang="en-US" altLang="en-US">
                <a:solidFill>
                  <a:schemeClr val="tx1">
                    <a:lumMod val="65000"/>
                    <a:lumOff val="35000"/>
                  </a:schemeClr>
                </a:solidFill>
              </a:defRPr>
            </a:lvl1pPr>
          </a:lstStyle>
          <a:p>
            <a:pPr marL="0" lvl="0" indent="0">
              <a:buNone/>
            </a:pPr>
            <a:r>
              <a:rPr lang="zh-CN" altLang="zh-CN"/>
              <a:t>单击此处编辑母版文本样式</a:t>
            </a:r>
          </a:p>
        </p:txBody>
      </p:sp>
      <p:sp>
        <p:nvSpPr>
          <p:cNvPr id="5" name="Date Placeholder 4"/>
          <p:cNvSpPr>
            <a:spLocks noGrp="1"/>
          </p:cNvSpPr>
          <p:nvPr>
            <p:ph type="dt" idx="10"/>
          </p:nvPr>
        </p:nvSpPr>
        <p:spPr/>
        <p:txBody>
          <a:bodyPr/>
          <a:lstStyle/>
          <a:p>
            <a:fld id="{EF8F9C31-7333-4A13-9C42-E261877A5D9E}" type="datetimeFigureOut">
              <a:rPr lang="zh-CN" altLang="zh-CN"/>
              <a:t>2022/11/28</a:t>
            </a:fld>
            <a:endParaRPr lang="zh-CN" altLang="zh-CN"/>
          </a:p>
        </p:txBody>
      </p:sp>
      <p:sp>
        <p:nvSpPr>
          <p:cNvPr id="6" name="Footer Placeholder 5"/>
          <p:cNvSpPr>
            <a:spLocks noGrp="1"/>
          </p:cNvSpPr>
          <p:nvPr>
            <p:ph type="ftr" idx="11"/>
          </p:nvPr>
        </p:nvSpPr>
        <p:spPr/>
        <p:txBody>
          <a:bodyPr/>
          <a:lstStyle/>
          <a:p>
            <a:endParaRPr lang="zh-CN" altLang="zh-CN"/>
          </a:p>
        </p:txBody>
      </p:sp>
      <p:sp>
        <p:nvSpPr>
          <p:cNvPr id="9" name="Freeform 11"/>
          <p:cNvSpPr/>
          <p:nvPr/>
        </p:nvSpPr>
        <p:spPr>
          <a:xfrm flipV="1">
            <a:off x="-4189" y="491172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7" name="Slide Number Placeholder 6"/>
          <p:cNvSpPr>
            <a:spLocks noGrp="1"/>
          </p:cNvSpPr>
          <p:nvPr>
            <p:ph type="sldNum" idx="12"/>
          </p:nvPr>
        </p:nvSpPr>
        <p:spPr>
          <a:xfrm>
            <a:off x="531812" y="4983087"/>
            <a:ext cx="779767" cy="365125"/>
          </a:xfrm>
        </p:spPr>
        <p:txBody>
          <a:bodyPr/>
          <a:lstStyle/>
          <a:p>
            <a:fld id="{98F4B2E0-148F-40ED-9DDA-F0B431BBCF76}" type="slidenum">
              <a:rPr lang="zh-CN" altLang="zh-CN"/>
              <a:t>‹#›</a:t>
            </a:fld>
            <a:endParaRPr lang="zh-CN" altLang="zh-CN"/>
          </a:p>
        </p:txBody>
      </p:sp>
    </p:spTree>
    <p:extLst>
      <p:ext uri="{BB962C8B-B14F-4D97-AF65-F5344CB8AC3E}">
        <p14:creationId xmlns:p14="http://schemas.microsoft.com/office/powerpoint/2010/main" val="2745360255"/>
      </p:ext>
    </p:extLst>
  </p:cSld>
  <p:clrMapOvr>
    <a:masterClrMapping/>
  </p:clrMapOvr>
</p:sldLayout>
</file>

<file path=ppt/slideLayouts/slideLayout15.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a:t>单击此处编辑母版标题样式</a:t>
            </a:r>
            <a:endParaRPr lang="en-US" altLang="en-US"/>
          </a:p>
        </p:txBody>
      </p:sp>
      <p:sp>
        <p:nvSpPr>
          <p:cNvPr id="3" name="Vertical Text Placeholder 2"/>
          <p:cNvSpPr>
            <a:spLocks noGrp="1"/>
          </p:cNvSpPr>
          <p:nvPr>
            <p:ph type="body" idx="1"/>
          </p:nvPr>
        </p:nvSpPr>
        <p:spPr/>
        <p:txBody>
          <a:bodyPr vert="eaVert" ancho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endParaRPr lang="en-US" altLang="en-US"/>
          </a:p>
        </p:txBody>
      </p:sp>
      <p:sp>
        <p:nvSpPr>
          <p:cNvPr id="4" name="Date Placeholder 3"/>
          <p:cNvSpPr>
            <a:spLocks noGrp="1"/>
          </p:cNvSpPr>
          <p:nvPr>
            <p:ph type="dt" idx="10"/>
          </p:nvPr>
        </p:nvSpPr>
        <p:spPr/>
        <p:txBody>
          <a:bodyPr/>
          <a:lstStyle/>
          <a:p>
            <a:fld id="{6A30134C-7B43-4A10-84A3-8832E9A2982D}" type="datetimeFigureOut">
              <a:rPr lang="zh-CN" altLang="zh-CN"/>
              <a:t>2022/11/28</a:t>
            </a:fld>
            <a:endParaRPr lang="zh-CN" altLang="zh-CN"/>
          </a:p>
        </p:txBody>
      </p:sp>
      <p:sp>
        <p:nvSpPr>
          <p:cNvPr id="5" name="Footer Placeholder 4"/>
          <p:cNvSpPr>
            <a:spLocks noGrp="1"/>
          </p:cNvSpPr>
          <p:nvPr>
            <p:ph type="ftr" idx="11"/>
          </p:nvPr>
        </p:nvSpPr>
        <p:spPr/>
        <p:txBody>
          <a:bodyPr/>
          <a:lstStyle/>
          <a:p>
            <a:endParaRPr lang="zh-CN" altLang="zh-CN"/>
          </a:p>
        </p:txBody>
      </p:sp>
      <p:sp>
        <p:nvSpPr>
          <p:cNvPr id="8" name="Freeform 11"/>
          <p:cNvSpPr/>
          <p:nvPr/>
        </p:nvSpPr>
        <p:spPr>
          <a:xfrm flipV="1">
            <a:off x="-4189" y="71437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6" name="Slide Number Placeholder 5"/>
          <p:cNvSpPr>
            <a:spLocks noGrp="1"/>
          </p:cNvSpPr>
          <p:nvPr>
            <p:ph type="sldNum" idx="12"/>
          </p:nvPr>
        </p:nvSpPr>
        <p:spPr/>
        <p:txBody>
          <a:bodyPr/>
          <a:lstStyle/>
          <a:p>
            <a:fld id="{BBEA58E5-5802-4526-A21C-9656DDE678F6}" type="slidenum">
              <a:rPr lang="zh-CN" altLang="zh-CN"/>
              <a:t>‹#›</a:t>
            </a:fld>
            <a:endParaRPr lang="zh-CN" altLang="zh-CN"/>
          </a:p>
        </p:txBody>
      </p:sp>
    </p:spTree>
    <p:extLst>
      <p:ext uri="{BB962C8B-B14F-4D97-AF65-F5344CB8AC3E}">
        <p14:creationId xmlns:p14="http://schemas.microsoft.com/office/powerpoint/2010/main" val="1762541675"/>
      </p:ext>
    </p:extLst>
  </p:cSld>
  <p:clrMapOvr>
    <a:masterClrMapping/>
  </p:clrMapOvr>
</p:sldLayout>
</file>

<file path=ppt/slideLayouts/slideLayout16.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Vertical Title 1"/>
          <p:cNvSpPr>
            <a:spLocks noGrp="1"/>
          </p:cNvSpPr>
          <p:nvPr>
            <p:ph type="title"/>
          </p:nvPr>
        </p:nvSpPr>
        <p:spPr>
          <a:xfrm>
            <a:off x="9294812" y="627405"/>
            <a:ext cx="2207601" cy="5283817"/>
          </a:xfrm>
        </p:spPr>
        <p:txBody>
          <a:bodyPr vert="eaVert" anchor="ctr"/>
          <a:lstStyle/>
          <a:p>
            <a:r>
              <a:rPr lang="zh-CN" altLang="zh-CN"/>
              <a:t>单击此处编辑母版标题样式</a:t>
            </a:r>
            <a:endParaRPr lang="en-US" altLang="en-US"/>
          </a:p>
        </p:txBody>
      </p:sp>
      <p:sp>
        <p:nvSpPr>
          <p:cNvPr id="3" name="Vertical Text Placeholder 2"/>
          <p:cNvSpPr>
            <a:spLocks noGrp="1"/>
          </p:cNvSpPr>
          <p:nvPr>
            <p:ph type="body" idx="1"/>
          </p:nvPr>
        </p:nvSpPr>
        <p:spPr>
          <a:xfrm>
            <a:off x="2589212" y="627405"/>
            <a:ext cx="6477000" cy="5283817"/>
          </a:xfrm>
        </p:spPr>
        <p:txBody>
          <a:bodyPr vert="eaVert"/>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endParaRPr lang="en-US" altLang="en-US"/>
          </a:p>
        </p:txBody>
      </p:sp>
      <p:sp>
        <p:nvSpPr>
          <p:cNvPr id="4" name="Date Placeholder 3"/>
          <p:cNvSpPr>
            <a:spLocks noGrp="1"/>
          </p:cNvSpPr>
          <p:nvPr>
            <p:ph type="dt" idx="10"/>
          </p:nvPr>
        </p:nvSpPr>
        <p:spPr/>
        <p:txBody>
          <a:bodyPr/>
          <a:lstStyle/>
          <a:p>
            <a:fld id="{64B138DA-96CA-429A-BA23-29ADB3D215BF}" type="datetimeFigureOut">
              <a:rPr lang="zh-CN" altLang="zh-CN"/>
              <a:t>2022/11/28</a:t>
            </a:fld>
            <a:endParaRPr lang="zh-CN" altLang="zh-CN"/>
          </a:p>
        </p:txBody>
      </p:sp>
      <p:sp>
        <p:nvSpPr>
          <p:cNvPr id="5" name="Footer Placeholder 4"/>
          <p:cNvSpPr>
            <a:spLocks noGrp="1"/>
          </p:cNvSpPr>
          <p:nvPr>
            <p:ph type="ftr" idx="11"/>
          </p:nvPr>
        </p:nvSpPr>
        <p:spPr/>
        <p:txBody>
          <a:bodyPr/>
          <a:lstStyle/>
          <a:p>
            <a:endParaRPr lang="zh-CN" altLang="zh-CN"/>
          </a:p>
        </p:txBody>
      </p:sp>
      <p:sp>
        <p:nvSpPr>
          <p:cNvPr id="8" name="Freeform 11"/>
          <p:cNvSpPr/>
          <p:nvPr/>
        </p:nvSpPr>
        <p:spPr>
          <a:xfrm flipV="1">
            <a:off x="-4189" y="71437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6" name="Slide Number Placeholder 5"/>
          <p:cNvSpPr>
            <a:spLocks noGrp="1"/>
          </p:cNvSpPr>
          <p:nvPr>
            <p:ph type="sldNum" idx="12"/>
          </p:nvPr>
        </p:nvSpPr>
        <p:spPr/>
        <p:txBody>
          <a:bodyPr/>
          <a:lstStyle/>
          <a:p>
            <a:fld id="{3CD993B3-DFB7-4D94-B127-C80BCF80EF36}" type="slidenum">
              <a:rPr lang="zh-CN" altLang="zh-CN"/>
              <a:t>‹#›</a:t>
            </a:fld>
            <a:endParaRPr lang="zh-CN" altLang="zh-CN"/>
          </a:p>
        </p:txBody>
      </p:sp>
    </p:spTree>
    <p:extLst>
      <p:ext uri="{BB962C8B-B14F-4D97-AF65-F5344CB8AC3E}">
        <p14:creationId xmlns:p14="http://schemas.microsoft.com/office/powerpoint/2010/main" val="2644223456"/>
      </p:ext>
    </p:extLst>
  </p:cSld>
  <p:clrMapOvr>
    <a:masterClrMapping/>
  </p:clrMapOvr>
</p:sldLayout>
</file>

<file path=ppt/slideLayouts/slideLayout2.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zh-CN"/>
              <a:t>单击此处编辑母版标题样式</a:t>
            </a:r>
            <a:endParaRPr lang="en-US" altLang="en-US"/>
          </a:p>
        </p:txBody>
      </p:sp>
      <p:sp>
        <p:nvSpPr>
          <p:cNvPr id="3" name="Content Placeholder 2"/>
          <p:cNvSpPr>
            <a:spLocks noGrp="1"/>
          </p:cNvSpPr>
          <p:nvPr>
            <p:ph idx="1"/>
          </p:nvPr>
        </p:nvSpPr>
        <p:spPr>
          <a:xfrm>
            <a:off x="2589212" y="2133600"/>
            <a:ext cx="8915400" cy="3777622"/>
          </a:xfrm>
        </p:spPr>
        <p:txBody>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endParaRPr lang="en-US" altLang="en-US"/>
          </a:p>
        </p:txBody>
      </p:sp>
      <p:sp>
        <p:nvSpPr>
          <p:cNvPr id="4" name="Date Placeholder 3"/>
          <p:cNvSpPr>
            <a:spLocks noGrp="1"/>
          </p:cNvSpPr>
          <p:nvPr>
            <p:ph type="dt" idx="10"/>
          </p:nvPr>
        </p:nvSpPr>
        <p:spPr/>
        <p:txBody>
          <a:bodyPr/>
          <a:lstStyle/>
          <a:p>
            <a:fld id="{60FCC33F-111D-430A-8F5D-310159DCEF4E}" type="datetimeFigureOut">
              <a:rPr lang="zh-CN" altLang="zh-CN"/>
              <a:t>2022/11/28</a:t>
            </a:fld>
            <a:endParaRPr lang="zh-CN" altLang="zh-CN"/>
          </a:p>
        </p:txBody>
      </p:sp>
      <p:sp>
        <p:nvSpPr>
          <p:cNvPr id="5" name="Footer Placeholder 4"/>
          <p:cNvSpPr>
            <a:spLocks noGrp="1"/>
          </p:cNvSpPr>
          <p:nvPr>
            <p:ph type="ftr" idx="11"/>
          </p:nvPr>
        </p:nvSpPr>
        <p:spPr/>
        <p:txBody>
          <a:bodyPr/>
          <a:lstStyle/>
          <a:p>
            <a:endParaRPr lang="zh-CN" altLang="zh-CN"/>
          </a:p>
        </p:txBody>
      </p:sp>
      <p:sp>
        <p:nvSpPr>
          <p:cNvPr id="8" name="Freeform 11"/>
          <p:cNvSpPr/>
          <p:nvPr/>
        </p:nvSpPr>
        <p:spPr>
          <a:xfrm flipV="1">
            <a:off x="-4189" y="71437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6" name="Slide Number Placeholder 5"/>
          <p:cNvSpPr>
            <a:spLocks noGrp="1"/>
          </p:cNvSpPr>
          <p:nvPr>
            <p:ph type="sldNum" idx="12"/>
          </p:nvPr>
        </p:nvSpPr>
        <p:spPr/>
        <p:txBody>
          <a:bodyPr/>
          <a:lstStyle/>
          <a:p>
            <a:fld id="{90F0969D-D1E3-4DE3-89C2-D0D36DBC13A4}" type="slidenum">
              <a:rPr lang="zh-CN" altLang="zh-CN"/>
              <a:t>‹#›</a:t>
            </a:fld>
            <a:endParaRPr lang="zh-CN" altLang="zh-CN"/>
          </a:p>
        </p:txBody>
      </p:sp>
    </p:spTree>
    <p:extLst>
      <p:ext uri="{BB962C8B-B14F-4D97-AF65-F5344CB8AC3E}">
        <p14:creationId xmlns:p14="http://schemas.microsoft.com/office/powerpoint/2010/main" val="2039771608"/>
      </p:ext>
    </p:extLst>
  </p:cSld>
  <p:clrMapOvr>
    <a:masterClrMapping/>
  </p:clrMapOvr>
</p:sldLayout>
</file>

<file path=ppt/slideLayouts/slideLayout3.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lvl="0" algn="l">
              <a:defRPr sz="4000" b="0"/>
            </a:lvl1pPr>
          </a:lstStyle>
          <a:p>
            <a:r>
              <a:rPr lang="zh-CN" altLang="zh-CN"/>
              <a:t>单击此处编辑母版标题样式</a:t>
            </a:r>
            <a:endParaRPr lang="en-US" altLang="en-US"/>
          </a:p>
        </p:txBody>
      </p:sp>
      <p:sp>
        <p:nvSpPr>
          <p:cNvPr id="3" name="Text Placeholder 2"/>
          <p:cNvSpPr>
            <a:spLocks noGrp="1"/>
          </p:cNvSpPr>
          <p:nvPr>
            <p:ph type="body" idx="1"/>
          </p:nvPr>
        </p:nvSpPr>
        <p:spPr>
          <a:xfrm>
            <a:off x="2589212" y="3530129"/>
            <a:ext cx="8915399" cy="860400"/>
          </a:xfrm>
        </p:spPr>
        <p:txBody>
          <a:bodyPr anchor="t"/>
          <a:lstStyle>
            <a:lvl1pPr marL="0" lvl="0" indent="0" algn="l">
              <a:buNone/>
              <a:defRPr sz="2000">
                <a:solidFill>
                  <a:schemeClr val="tx1">
                    <a:lumMod val="65000"/>
                    <a:lumOff val="35000"/>
                  </a:schemeClr>
                </a:solidFill>
              </a:defRPr>
            </a:lvl1pPr>
            <a:lvl2pPr marL="457200" lvl="1" indent="0">
              <a:buNone/>
              <a:defRPr sz="1800">
                <a:solidFill>
                  <a:schemeClr val="tx1">
                    <a:tint val="75000"/>
                  </a:schemeClr>
                </a:solidFill>
              </a:defRPr>
            </a:lvl2pPr>
            <a:lvl3pPr marL="914400" lvl="2" indent="0">
              <a:buNone/>
              <a:defRPr sz="1600">
                <a:solidFill>
                  <a:schemeClr val="tx1">
                    <a:tint val="75000"/>
                  </a:schemeClr>
                </a:solidFill>
              </a:defRPr>
            </a:lvl3pPr>
            <a:lvl4pPr marL="1371600" lvl="3" indent="0">
              <a:buNone/>
              <a:defRPr sz="1400">
                <a:solidFill>
                  <a:schemeClr val="tx1">
                    <a:tint val="75000"/>
                  </a:schemeClr>
                </a:solidFill>
              </a:defRPr>
            </a:lvl4pPr>
            <a:lvl5pPr marL="1828800" lvl="4" indent="0">
              <a:buNone/>
              <a:defRPr sz="1400">
                <a:solidFill>
                  <a:schemeClr val="tx1">
                    <a:tint val="75000"/>
                  </a:schemeClr>
                </a:solidFill>
              </a:defRPr>
            </a:lvl5pPr>
            <a:lvl6pPr marL="2286000" lvl="5" indent="0">
              <a:buNone/>
              <a:defRPr sz="1400">
                <a:solidFill>
                  <a:schemeClr val="tx1">
                    <a:tint val="75000"/>
                  </a:schemeClr>
                </a:solidFill>
              </a:defRPr>
            </a:lvl6pPr>
            <a:lvl7pPr marL="2743200" lvl="6" indent="0">
              <a:buNone/>
              <a:defRPr sz="1400">
                <a:solidFill>
                  <a:schemeClr val="tx1">
                    <a:tint val="75000"/>
                  </a:schemeClr>
                </a:solidFill>
              </a:defRPr>
            </a:lvl7pPr>
            <a:lvl8pPr marL="3200400" lvl="7" indent="0">
              <a:buNone/>
              <a:defRPr sz="1400">
                <a:solidFill>
                  <a:schemeClr val="tx1">
                    <a:tint val="75000"/>
                  </a:schemeClr>
                </a:solidFill>
              </a:defRPr>
            </a:lvl8pPr>
            <a:lvl9pPr marL="3657600" lvl="8" indent="0">
              <a:buNone/>
              <a:defRPr sz="1400">
                <a:solidFill>
                  <a:schemeClr val="tx1">
                    <a:tint val="75000"/>
                  </a:schemeClr>
                </a:solidFill>
              </a:defRPr>
            </a:lvl9pPr>
          </a:lstStyle>
          <a:p>
            <a:pPr lvl="0"/>
            <a:r>
              <a:rPr lang="zh-CN" altLang="zh-CN"/>
              <a:t>单击此处编辑母版文本样式</a:t>
            </a:r>
          </a:p>
        </p:txBody>
      </p:sp>
      <p:sp>
        <p:nvSpPr>
          <p:cNvPr id="4" name="Date Placeholder 3"/>
          <p:cNvSpPr>
            <a:spLocks noGrp="1"/>
          </p:cNvSpPr>
          <p:nvPr>
            <p:ph type="dt" idx="10"/>
          </p:nvPr>
        </p:nvSpPr>
        <p:spPr/>
        <p:txBody>
          <a:bodyPr/>
          <a:lstStyle/>
          <a:p>
            <a:fld id="{1CBD1F35-AEAA-4493-97C0-7472607E345A}" type="datetimeFigureOut">
              <a:rPr lang="zh-CN" altLang="zh-CN"/>
              <a:t>2022/11/28</a:t>
            </a:fld>
            <a:endParaRPr lang="zh-CN" altLang="zh-CN"/>
          </a:p>
        </p:txBody>
      </p:sp>
      <p:sp>
        <p:nvSpPr>
          <p:cNvPr id="5" name="Footer Placeholder 4"/>
          <p:cNvSpPr>
            <a:spLocks noGrp="1"/>
          </p:cNvSpPr>
          <p:nvPr>
            <p:ph type="ftr" idx="11"/>
          </p:nvPr>
        </p:nvSpPr>
        <p:spPr/>
        <p:txBody>
          <a:bodyPr/>
          <a:lstStyle/>
          <a:p>
            <a:endParaRPr lang="zh-CN" altLang="zh-CN"/>
          </a:p>
        </p:txBody>
      </p:sp>
      <p:sp>
        <p:nvSpPr>
          <p:cNvPr id="9" name="Freeform 11"/>
          <p:cNvSpPr/>
          <p:nvPr/>
        </p:nvSpPr>
        <p:spPr>
          <a:xfrm flipV="1">
            <a:off x="-4189" y="317817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6" name="Slide Number Placeholder 5"/>
          <p:cNvSpPr>
            <a:spLocks noGrp="1"/>
          </p:cNvSpPr>
          <p:nvPr>
            <p:ph type="sldNum" idx="12"/>
          </p:nvPr>
        </p:nvSpPr>
        <p:spPr>
          <a:xfrm>
            <a:off x="531812" y="3244139"/>
            <a:ext cx="779767" cy="365125"/>
          </a:xfrm>
        </p:spPr>
        <p:txBody>
          <a:bodyPr/>
          <a:lstStyle/>
          <a:p>
            <a:fld id="{3600C05D-8923-4B49-BA98-B2C710B91FA4}" type="slidenum">
              <a:rPr lang="zh-CN" altLang="zh-CN"/>
              <a:t>‹#›</a:t>
            </a:fld>
            <a:endParaRPr lang="zh-CN" altLang="zh-CN"/>
          </a:p>
        </p:txBody>
      </p:sp>
    </p:spTree>
    <p:extLst>
      <p:ext uri="{BB962C8B-B14F-4D97-AF65-F5344CB8AC3E}">
        <p14:creationId xmlns:p14="http://schemas.microsoft.com/office/powerpoint/2010/main" val="3348852475"/>
      </p:ext>
    </p:extLst>
  </p:cSld>
  <p:clrMapOvr>
    <a:masterClrMapping/>
  </p:clrMapOvr>
</p:sldLayout>
</file>

<file path=ppt/slideLayouts/slideLayout4.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zh-CN"/>
              <a:t>单击此处编辑母版标题样式</a:t>
            </a:r>
            <a:endParaRPr lang="en-US" altLang="en-US"/>
          </a:p>
        </p:txBody>
      </p:sp>
      <p:sp>
        <p:nvSpPr>
          <p:cNvPr id="3" name="Content Placeholder 2"/>
          <p:cNvSpPr>
            <a:spLocks noGrp="1"/>
          </p:cNvSpPr>
          <p:nvPr>
            <p:ph idx="1"/>
          </p:nvPr>
        </p:nvSpPr>
        <p:spPr>
          <a:xfrm>
            <a:off x="2589212" y="2133600"/>
            <a:ext cx="4313864" cy="3777622"/>
          </a:xfrm>
        </p:spPr>
        <p:txBody>
          <a:bodyPr>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endParaRPr lang="en-US" altLang="en-US"/>
          </a:p>
        </p:txBody>
      </p:sp>
      <p:sp>
        <p:nvSpPr>
          <p:cNvPr id="4" name="Content Placeholder 3"/>
          <p:cNvSpPr>
            <a:spLocks noGrp="1"/>
          </p:cNvSpPr>
          <p:nvPr>
            <p:ph idx="2"/>
          </p:nvPr>
        </p:nvSpPr>
        <p:spPr>
          <a:xfrm>
            <a:off x="7190747" y="2126222"/>
            <a:ext cx="4313864" cy="3777622"/>
          </a:xfrm>
        </p:spPr>
        <p:txBody>
          <a:bodyPr>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endParaRPr lang="en-US" altLang="en-US"/>
          </a:p>
        </p:txBody>
      </p:sp>
      <p:sp>
        <p:nvSpPr>
          <p:cNvPr id="5" name="Date Placeholder 4"/>
          <p:cNvSpPr>
            <a:spLocks noGrp="1"/>
          </p:cNvSpPr>
          <p:nvPr>
            <p:ph type="dt" idx="10"/>
          </p:nvPr>
        </p:nvSpPr>
        <p:spPr/>
        <p:txBody>
          <a:bodyPr/>
          <a:lstStyle/>
          <a:p>
            <a:fld id="{740AA241-61E2-4AD4-B73D-415482D41D6F}" type="datetimeFigureOut">
              <a:rPr lang="zh-CN" altLang="zh-CN"/>
              <a:t>2022/11/28</a:t>
            </a:fld>
            <a:endParaRPr lang="zh-CN" altLang="zh-CN"/>
          </a:p>
        </p:txBody>
      </p:sp>
      <p:sp>
        <p:nvSpPr>
          <p:cNvPr id="6" name="Footer Placeholder 5"/>
          <p:cNvSpPr>
            <a:spLocks noGrp="1"/>
          </p:cNvSpPr>
          <p:nvPr>
            <p:ph type="ftr" idx="11"/>
          </p:nvPr>
        </p:nvSpPr>
        <p:spPr/>
        <p:txBody>
          <a:bodyPr/>
          <a:lstStyle/>
          <a:p>
            <a:endParaRPr lang="zh-CN" altLang="zh-CN"/>
          </a:p>
        </p:txBody>
      </p:sp>
      <p:sp>
        <p:nvSpPr>
          <p:cNvPr id="10" name="Freeform 11"/>
          <p:cNvSpPr/>
          <p:nvPr/>
        </p:nvSpPr>
        <p:spPr>
          <a:xfrm flipV="1">
            <a:off x="-4189" y="71437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11" name="Slide Number Placeholder 5"/>
          <p:cNvSpPr>
            <a:spLocks noGrp="1"/>
          </p:cNvSpPr>
          <p:nvPr>
            <p:ph type="sldNum" idx="12"/>
          </p:nvPr>
        </p:nvSpPr>
        <p:spPr>
          <a:xfrm>
            <a:off x="531812" y="787782"/>
            <a:ext cx="779767" cy="365125"/>
          </a:xfrm>
        </p:spPr>
        <p:txBody>
          <a:bodyPr/>
          <a:lstStyle/>
          <a:p>
            <a:fld id="{1478DCBA-5BDD-4C85-9FF4-1CCD19231E00}" type="slidenum">
              <a:rPr lang="zh-CN" altLang="zh-CN"/>
              <a:t>‹#›</a:t>
            </a:fld>
            <a:endParaRPr lang="zh-CN" altLang="zh-CN"/>
          </a:p>
        </p:txBody>
      </p:sp>
    </p:spTree>
    <p:extLst>
      <p:ext uri="{BB962C8B-B14F-4D97-AF65-F5344CB8AC3E}">
        <p14:creationId xmlns:p14="http://schemas.microsoft.com/office/powerpoint/2010/main" val="830774251"/>
      </p:ext>
    </p:extLst>
  </p:cSld>
  <p:clrMapOvr>
    <a:masterClrMapping/>
  </p:clrMapOvr>
</p:sldLayout>
</file>

<file path=ppt/slideLayouts/slideLayout5.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zh-CN"/>
              <a:t>单击此处编辑母版标题样式</a:t>
            </a:r>
            <a:endParaRPr lang="en-US" altLang="en-US"/>
          </a:p>
        </p:txBody>
      </p:sp>
      <p:sp>
        <p:nvSpPr>
          <p:cNvPr id="3" name="Text Placeholder 2"/>
          <p:cNvSpPr>
            <a:spLocks noGrp="1"/>
          </p:cNvSpPr>
          <p:nvPr>
            <p:ph type="body" idx="1"/>
          </p:nvPr>
        </p:nvSpPr>
        <p:spPr>
          <a:xfrm>
            <a:off x="2939373" y="1972703"/>
            <a:ext cx="3992732" cy="576262"/>
          </a:xfrm>
        </p:spPr>
        <p:txBody>
          <a:bodyPr anchor="b"/>
          <a:lstStyle>
            <a:lvl1pPr marL="0" lvl="0" indent="0">
              <a:buNone/>
              <a:defRPr sz="2400" b="0"/>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4" name="Content Placeholder 3"/>
          <p:cNvSpPr>
            <a:spLocks noGrp="1"/>
          </p:cNvSpPr>
          <p:nvPr>
            <p:ph idx="2"/>
          </p:nvPr>
        </p:nvSpPr>
        <p:spPr>
          <a:xfrm>
            <a:off x="2589212" y="2548966"/>
            <a:ext cx="4342893" cy="3354060"/>
          </a:xfrm>
        </p:spPr>
        <p:txBody>
          <a:bodyPr>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endParaRPr lang="en-US" altLang="en-US"/>
          </a:p>
        </p:txBody>
      </p:sp>
      <p:sp>
        <p:nvSpPr>
          <p:cNvPr id="5" name="Text Placeholder 4"/>
          <p:cNvSpPr>
            <a:spLocks noGrp="1"/>
          </p:cNvSpPr>
          <p:nvPr>
            <p:ph type="body" idx="3"/>
          </p:nvPr>
        </p:nvSpPr>
        <p:spPr>
          <a:xfrm>
            <a:off x="7506629" y="1969475"/>
            <a:ext cx="3999001" cy="576262"/>
          </a:xfrm>
        </p:spPr>
        <p:txBody>
          <a:bodyPr anchor="b"/>
          <a:lstStyle>
            <a:lvl1pPr marL="0" lvl="0" indent="0">
              <a:buNone/>
              <a:defRPr sz="2400" b="0"/>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ltLang="zh-CN"/>
              <a:t>单击此处编辑母版文本样式</a:t>
            </a:r>
          </a:p>
        </p:txBody>
      </p:sp>
      <p:sp>
        <p:nvSpPr>
          <p:cNvPr id="6" name="Content Placeholder 5"/>
          <p:cNvSpPr>
            <a:spLocks noGrp="1"/>
          </p:cNvSpPr>
          <p:nvPr>
            <p:ph idx="4"/>
          </p:nvPr>
        </p:nvSpPr>
        <p:spPr>
          <a:xfrm>
            <a:off x="7166957" y="2545738"/>
            <a:ext cx="4338674" cy="3354060"/>
          </a:xfrm>
        </p:spPr>
        <p:txBody>
          <a:bodyPr>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endParaRPr lang="en-US" altLang="en-US"/>
          </a:p>
        </p:txBody>
      </p:sp>
      <p:sp>
        <p:nvSpPr>
          <p:cNvPr id="7" name="Date Placeholder 6"/>
          <p:cNvSpPr>
            <a:spLocks noGrp="1"/>
          </p:cNvSpPr>
          <p:nvPr>
            <p:ph type="dt" idx="10"/>
          </p:nvPr>
        </p:nvSpPr>
        <p:spPr/>
        <p:txBody>
          <a:bodyPr/>
          <a:lstStyle/>
          <a:p>
            <a:fld id="{34CEEF19-8824-4F3B-9922-4D4F4D5E0CBE}" type="datetimeFigureOut">
              <a:rPr lang="zh-CN" altLang="zh-CN"/>
              <a:t>2022/11/28</a:t>
            </a:fld>
            <a:endParaRPr lang="zh-CN" altLang="zh-CN"/>
          </a:p>
        </p:txBody>
      </p:sp>
      <p:sp>
        <p:nvSpPr>
          <p:cNvPr id="8" name="Footer Placeholder 7"/>
          <p:cNvSpPr>
            <a:spLocks noGrp="1"/>
          </p:cNvSpPr>
          <p:nvPr>
            <p:ph type="ftr" idx="11"/>
          </p:nvPr>
        </p:nvSpPr>
        <p:spPr/>
        <p:txBody>
          <a:bodyPr/>
          <a:lstStyle/>
          <a:p>
            <a:endParaRPr lang="zh-CN" altLang="zh-CN"/>
          </a:p>
        </p:txBody>
      </p:sp>
      <p:sp>
        <p:nvSpPr>
          <p:cNvPr id="12" name="Freeform 11"/>
          <p:cNvSpPr/>
          <p:nvPr/>
        </p:nvSpPr>
        <p:spPr>
          <a:xfrm flipV="1">
            <a:off x="-4189" y="71437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13" name="Slide Number Placeholder 5"/>
          <p:cNvSpPr>
            <a:spLocks noGrp="1"/>
          </p:cNvSpPr>
          <p:nvPr>
            <p:ph type="sldNum" idx="12"/>
          </p:nvPr>
        </p:nvSpPr>
        <p:spPr>
          <a:xfrm>
            <a:off x="531812" y="787782"/>
            <a:ext cx="779767" cy="365125"/>
          </a:xfrm>
        </p:spPr>
        <p:txBody>
          <a:bodyPr/>
          <a:lstStyle/>
          <a:p>
            <a:fld id="{3FE67C54-8861-4650-AC29-75D7B265A5BC}" type="slidenum">
              <a:rPr lang="zh-CN" altLang="zh-CN"/>
              <a:t>‹#›</a:t>
            </a:fld>
            <a:endParaRPr lang="zh-CN" altLang="zh-CN"/>
          </a:p>
        </p:txBody>
      </p:sp>
    </p:spTree>
    <p:extLst>
      <p:ext uri="{BB962C8B-B14F-4D97-AF65-F5344CB8AC3E}">
        <p14:creationId xmlns:p14="http://schemas.microsoft.com/office/powerpoint/2010/main" val="120140324"/>
      </p:ext>
    </p:extLst>
  </p:cSld>
  <p:clrMapOvr>
    <a:masterClrMapping/>
  </p:clrMapOvr>
</p:sldLayout>
</file>

<file path=ppt/slideLayouts/slideLayout6.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a:t>单击此处编辑母版标题样式</a:t>
            </a:r>
            <a:endParaRPr lang="en-US" altLang="en-US"/>
          </a:p>
        </p:txBody>
      </p:sp>
      <p:sp>
        <p:nvSpPr>
          <p:cNvPr id="3" name="Date Placeholder 2"/>
          <p:cNvSpPr>
            <a:spLocks noGrp="1"/>
          </p:cNvSpPr>
          <p:nvPr>
            <p:ph type="dt" idx="10"/>
          </p:nvPr>
        </p:nvSpPr>
        <p:spPr/>
        <p:txBody>
          <a:bodyPr/>
          <a:lstStyle/>
          <a:p>
            <a:fld id="{EA562580-1A2A-4F20-9078-EC47FC094BDA}" type="datetimeFigureOut">
              <a:rPr lang="zh-CN" altLang="zh-CN"/>
              <a:t>2022/11/28</a:t>
            </a:fld>
            <a:endParaRPr lang="zh-CN" altLang="zh-CN"/>
          </a:p>
        </p:txBody>
      </p:sp>
      <p:sp>
        <p:nvSpPr>
          <p:cNvPr id="4" name="Footer Placeholder 3"/>
          <p:cNvSpPr>
            <a:spLocks noGrp="1"/>
          </p:cNvSpPr>
          <p:nvPr>
            <p:ph type="ftr" idx="11"/>
          </p:nvPr>
        </p:nvSpPr>
        <p:spPr/>
        <p:txBody>
          <a:bodyPr/>
          <a:lstStyle/>
          <a:p>
            <a:endParaRPr lang="zh-CN" altLang="zh-CN"/>
          </a:p>
        </p:txBody>
      </p:sp>
      <p:sp>
        <p:nvSpPr>
          <p:cNvPr id="7" name="Freeform 11"/>
          <p:cNvSpPr/>
          <p:nvPr/>
        </p:nvSpPr>
        <p:spPr>
          <a:xfrm flipV="1">
            <a:off x="-4189" y="71437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5" name="Slide Number Placeholder 4"/>
          <p:cNvSpPr>
            <a:spLocks noGrp="1"/>
          </p:cNvSpPr>
          <p:nvPr>
            <p:ph type="sldNum" idx="12"/>
          </p:nvPr>
        </p:nvSpPr>
        <p:spPr/>
        <p:txBody>
          <a:bodyPr/>
          <a:lstStyle/>
          <a:p>
            <a:fld id="{D5A7E773-EBD5-48FE-8F96-975B74874C5A}" type="slidenum">
              <a:rPr lang="zh-CN" altLang="zh-CN"/>
              <a:t>‹#›</a:t>
            </a:fld>
            <a:endParaRPr lang="zh-CN" altLang="zh-CN"/>
          </a:p>
        </p:txBody>
      </p:sp>
    </p:spTree>
    <p:extLst>
      <p:ext uri="{BB962C8B-B14F-4D97-AF65-F5344CB8AC3E}">
        <p14:creationId xmlns:p14="http://schemas.microsoft.com/office/powerpoint/2010/main" val="4293618267"/>
      </p:ext>
    </p:extLst>
  </p:cSld>
  <p:clrMapOvr>
    <a:masterClrMapping/>
  </p:clrMapOvr>
</p:sldLayout>
</file>

<file path=ppt/slideLayouts/slideLayout7.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p>
            <a:fld id="{918B2E99-430E-4242-AE98-E030123CA9B4}" type="datetimeFigureOut">
              <a:rPr lang="zh-CN" altLang="zh-CN"/>
              <a:t>2022/11/28</a:t>
            </a:fld>
            <a:endParaRPr lang="zh-CN" altLang="zh-CN"/>
          </a:p>
        </p:txBody>
      </p:sp>
      <p:sp>
        <p:nvSpPr>
          <p:cNvPr id="3" name="Footer Placeholder 2"/>
          <p:cNvSpPr>
            <a:spLocks noGrp="1"/>
          </p:cNvSpPr>
          <p:nvPr>
            <p:ph type="ftr" idx="11"/>
          </p:nvPr>
        </p:nvSpPr>
        <p:spPr/>
        <p:txBody>
          <a:bodyPr/>
          <a:lstStyle/>
          <a:p>
            <a:endParaRPr lang="zh-CN" altLang="zh-CN"/>
          </a:p>
        </p:txBody>
      </p:sp>
      <p:sp>
        <p:nvSpPr>
          <p:cNvPr id="6" name="Freeform 11"/>
          <p:cNvSpPr/>
          <p:nvPr/>
        </p:nvSpPr>
        <p:spPr>
          <a:xfrm flipV="1">
            <a:off x="-4189" y="71437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4" name="Slide Number Placeholder 3"/>
          <p:cNvSpPr>
            <a:spLocks noGrp="1"/>
          </p:cNvSpPr>
          <p:nvPr>
            <p:ph type="sldNum" idx="12"/>
          </p:nvPr>
        </p:nvSpPr>
        <p:spPr/>
        <p:txBody>
          <a:bodyPr/>
          <a:lstStyle/>
          <a:p>
            <a:fld id="{98C4DE09-E003-42E4-A7EB-27EBFBE1F70C}" type="slidenum">
              <a:rPr lang="zh-CN" altLang="zh-CN"/>
              <a:t>‹#›</a:t>
            </a:fld>
            <a:endParaRPr lang="zh-CN" altLang="zh-CN"/>
          </a:p>
        </p:txBody>
      </p:sp>
    </p:spTree>
    <p:extLst>
      <p:ext uri="{BB962C8B-B14F-4D97-AF65-F5344CB8AC3E}">
        <p14:creationId xmlns:p14="http://schemas.microsoft.com/office/powerpoint/2010/main" val="2015898203"/>
      </p:ext>
    </p:extLst>
  </p:cSld>
  <p:clrMapOvr>
    <a:masterClrMapping/>
  </p:clrMapOvr>
</p:sldLayout>
</file>

<file path=ppt/slideLayouts/slideLayout8.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lvl="0" algn="l">
              <a:defRPr sz="2000" b="0"/>
            </a:lvl1pPr>
          </a:lstStyle>
          <a:p>
            <a:r>
              <a:rPr lang="zh-CN" altLang="zh-CN"/>
              <a:t>单击此处编辑母版标题样式</a:t>
            </a:r>
            <a:endParaRPr lang="en-US" alt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endParaRPr lang="en-US" altLang="en-US"/>
          </a:p>
        </p:txBody>
      </p:sp>
      <p:sp>
        <p:nvSpPr>
          <p:cNvPr id="4" name="Text Placeholder 3"/>
          <p:cNvSpPr>
            <a:spLocks noGrp="1"/>
          </p:cNvSpPr>
          <p:nvPr>
            <p:ph type="body" idx="2"/>
          </p:nvPr>
        </p:nvSpPr>
        <p:spPr>
          <a:xfrm>
            <a:off x="2589212" y="1598613"/>
            <a:ext cx="3505199" cy="4262436"/>
          </a:xfrm>
        </p:spPr>
        <p:txBody>
          <a:bodyPr/>
          <a:lstStyle>
            <a:lvl1pPr marL="0" lvl="0" indent="0">
              <a:buNone/>
              <a:defRPr sz="14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ltLang="zh-CN"/>
              <a:t>单击此处编辑母版文本样式</a:t>
            </a:r>
          </a:p>
        </p:txBody>
      </p:sp>
      <p:sp>
        <p:nvSpPr>
          <p:cNvPr id="5" name="Date Placeholder 4"/>
          <p:cNvSpPr>
            <a:spLocks noGrp="1"/>
          </p:cNvSpPr>
          <p:nvPr>
            <p:ph type="dt" idx="10"/>
          </p:nvPr>
        </p:nvSpPr>
        <p:spPr/>
        <p:txBody>
          <a:bodyPr/>
          <a:lstStyle/>
          <a:p>
            <a:fld id="{22102FB3-E549-427E-B98E-9FB8D9369551}" type="datetimeFigureOut">
              <a:rPr lang="zh-CN" altLang="zh-CN"/>
              <a:t>2022/11/28</a:t>
            </a:fld>
            <a:endParaRPr lang="zh-CN" altLang="zh-CN"/>
          </a:p>
        </p:txBody>
      </p:sp>
      <p:sp>
        <p:nvSpPr>
          <p:cNvPr id="6" name="Footer Placeholder 5"/>
          <p:cNvSpPr>
            <a:spLocks noGrp="1"/>
          </p:cNvSpPr>
          <p:nvPr>
            <p:ph type="ftr" idx="11"/>
          </p:nvPr>
        </p:nvSpPr>
        <p:spPr/>
        <p:txBody>
          <a:bodyPr/>
          <a:lstStyle/>
          <a:p>
            <a:endParaRPr lang="zh-CN" altLang="zh-CN"/>
          </a:p>
        </p:txBody>
      </p:sp>
      <p:sp>
        <p:nvSpPr>
          <p:cNvPr id="9" name="Freeform 11"/>
          <p:cNvSpPr/>
          <p:nvPr/>
        </p:nvSpPr>
        <p:spPr>
          <a:xfrm flipV="1">
            <a:off x="-4189" y="71437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7" name="Slide Number Placeholder 6"/>
          <p:cNvSpPr>
            <a:spLocks noGrp="1"/>
          </p:cNvSpPr>
          <p:nvPr>
            <p:ph type="sldNum" idx="12"/>
          </p:nvPr>
        </p:nvSpPr>
        <p:spPr/>
        <p:txBody>
          <a:bodyPr/>
          <a:lstStyle/>
          <a:p>
            <a:fld id="{966D578B-AE60-439F-9238-A5E011742060}" type="slidenum">
              <a:rPr lang="zh-CN" altLang="zh-CN"/>
              <a:t>‹#›</a:t>
            </a:fld>
            <a:endParaRPr lang="zh-CN" altLang="zh-CN"/>
          </a:p>
        </p:txBody>
      </p:sp>
    </p:spTree>
    <p:extLst>
      <p:ext uri="{BB962C8B-B14F-4D97-AF65-F5344CB8AC3E}">
        <p14:creationId xmlns:p14="http://schemas.microsoft.com/office/powerpoint/2010/main" val="318461751"/>
      </p:ext>
    </p:extLst>
  </p:cSld>
  <p:clrMapOvr>
    <a:masterClrMapping/>
  </p:clrMapOvr>
</p:sldLayout>
</file>

<file path=ppt/slideLayouts/slideLayout9.xml><?xml version="1.0" encoding="utf-8"?>
<p:sldLayout xmlns:p14="http://schemas.microsoft.com/office/powerpoint/2010/main"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lvl="0" algn="l">
              <a:defRPr sz="2400" b="0"/>
            </a:lvl1pPr>
          </a:lstStyle>
          <a:p>
            <a:r>
              <a:rPr lang="zh-CN" altLang="zh-CN"/>
              <a:t>单击此处编辑母版标题样式</a:t>
            </a:r>
            <a:endParaRPr lang="en-US" alt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lvl="0" indent="0" algn="ctr">
              <a:buNone/>
              <a:defRPr sz="1600"/>
            </a:lvl1pPr>
            <a:lvl2pPr marL="457200" lvl="1" indent="0">
              <a:buNone/>
              <a:defRPr sz="1600"/>
            </a:lvl2pPr>
            <a:lvl3pPr marL="914400" lvl="2" indent="0">
              <a:buNone/>
              <a:defRPr sz="1600"/>
            </a:lvl3pPr>
            <a:lvl4pPr marL="1371600" lvl="3" indent="0">
              <a:buNone/>
              <a:defRPr sz="1600"/>
            </a:lvl4pPr>
            <a:lvl5pPr marL="1828800" lvl="4" indent="0">
              <a:buNone/>
              <a:defRPr sz="1600"/>
            </a:lvl5pPr>
            <a:lvl6pPr marL="2286000" lvl="5" indent="0">
              <a:buNone/>
              <a:defRPr sz="1600"/>
            </a:lvl6pPr>
            <a:lvl7pPr marL="2743200" lvl="6" indent="0">
              <a:buNone/>
              <a:defRPr sz="1600"/>
            </a:lvl7pPr>
            <a:lvl8pPr marL="3200400" lvl="7" indent="0">
              <a:buNone/>
              <a:defRPr sz="1600"/>
            </a:lvl8pPr>
            <a:lvl9pPr marL="3657600" lvl="8" indent="0">
              <a:buNone/>
              <a:defRPr sz="1600"/>
            </a:lvl9pPr>
          </a:lstStyle>
          <a:p>
            <a:r>
              <a:rPr lang="zh-CN" altLang="zh-CN"/>
              <a:t>单击图标添加图片</a:t>
            </a:r>
            <a:endParaRPr lang="en-US" altLang="en-US"/>
          </a:p>
        </p:txBody>
      </p:sp>
      <p:sp>
        <p:nvSpPr>
          <p:cNvPr id="4" name="Text Placeholder 3"/>
          <p:cNvSpPr>
            <a:spLocks noGrp="1"/>
          </p:cNvSpPr>
          <p:nvPr>
            <p:ph type="body" idx="2"/>
          </p:nvPr>
        </p:nvSpPr>
        <p:spPr>
          <a:xfrm>
            <a:off x="2589213" y="5367338"/>
            <a:ext cx="8915400" cy="493712"/>
          </a:xfrm>
        </p:spPr>
        <p:txBody>
          <a:bodyPr>
            <a:normAutofit/>
          </a:bodyPr>
          <a:lstStyle>
            <a:lvl1pPr marL="0" lvl="0" indent="0">
              <a:buNone/>
              <a:defRPr sz="1200"/>
            </a:lvl1pPr>
            <a:lvl2pPr marL="457200" lvl="1" indent="0">
              <a:buNone/>
              <a:defRPr sz="1200"/>
            </a:lvl2pPr>
            <a:lvl3pPr marL="914400" lvl="2" indent="0">
              <a:buNone/>
              <a:defRPr sz="1000"/>
            </a:lvl3pPr>
            <a:lvl4pPr marL="1371600" lvl="3" indent="0">
              <a:buNone/>
              <a:defRPr sz="900"/>
            </a:lvl4pPr>
            <a:lvl5pPr marL="1828800" lvl="4" indent="0">
              <a:buNone/>
              <a:defRPr sz="900"/>
            </a:lvl5pPr>
            <a:lvl6pPr marL="2286000" lvl="5" indent="0">
              <a:buNone/>
              <a:defRPr sz="900"/>
            </a:lvl6pPr>
            <a:lvl7pPr marL="2743200" lvl="6" indent="0">
              <a:buNone/>
              <a:defRPr sz="900"/>
            </a:lvl7pPr>
            <a:lvl8pPr marL="3200400" lvl="7" indent="0">
              <a:buNone/>
              <a:defRPr sz="900"/>
            </a:lvl8pPr>
            <a:lvl9pPr marL="3657600" lvl="8" indent="0">
              <a:buNone/>
              <a:defRPr sz="900"/>
            </a:lvl9pPr>
          </a:lstStyle>
          <a:p>
            <a:pPr lvl="0"/>
            <a:r>
              <a:rPr lang="zh-CN" altLang="zh-CN"/>
              <a:t>单击此处编辑母版文本样式</a:t>
            </a:r>
          </a:p>
        </p:txBody>
      </p:sp>
      <p:sp>
        <p:nvSpPr>
          <p:cNvPr id="5" name="Date Placeholder 4"/>
          <p:cNvSpPr>
            <a:spLocks noGrp="1"/>
          </p:cNvSpPr>
          <p:nvPr>
            <p:ph type="dt" idx="10"/>
          </p:nvPr>
        </p:nvSpPr>
        <p:spPr/>
        <p:txBody>
          <a:bodyPr/>
          <a:lstStyle/>
          <a:p>
            <a:fld id="{E65254BA-3968-48A4-BAF6-E713E43E483E}" type="datetimeFigureOut">
              <a:rPr lang="zh-CN" altLang="zh-CN"/>
              <a:t>2022/11/28</a:t>
            </a:fld>
            <a:endParaRPr lang="zh-CN" altLang="zh-CN"/>
          </a:p>
        </p:txBody>
      </p:sp>
      <p:sp>
        <p:nvSpPr>
          <p:cNvPr id="6" name="Footer Placeholder 5"/>
          <p:cNvSpPr>
            <a:spLocks noGrp="1"/>
          </p:cNvSpPr>
          <p:nvPr>
            <p:ph type="ftr" idx="11"/>
          </p:nvPr>
        </p:nvSpPr>
        <p:spPr/>
        <p:txBody>
          <a:bodyPr/>
          <a:lstStyle/>
          <a:p>
            <a:endParaRPr lang="zh-CN" altLang="zh-CN"/>
          </a:p>
        </p:txBody>
      </p:sp>
      <p:sp>
        <p:nvSpPr>
          <p:cNvPr id="9" name="Freeform 11"/>
          <p:cNvSpPr/>
          <p:nvPr/>
        </p:nvSpPr>
        <p:spPr>
          <a:xfrm flipV="1">
            <a:off x="-4189" y="4911725"/>
            <a:ext cx="1588527" cy="507297"/>
          </a:xfrm>
          <a:custGeom>
            <a:avLst/>
            <a:gdLst/>
            <a:ahLst/>
            <a:cxnLst/>
            <a:rect l="l" t="t" r="r" b="b"/>
            <a:pathLst>
              <a:path w="1588527" h="507297">
                <a:moveTo>
                  <a:pt x="1588527" y="238480"/>
                </a:moveTo>
                <a:lnTo>
                  <a:pt x="1359558" y="9537"/>
                </a:lnTo>
                <a:cubicBezTo>
                  <a:pt x="1358012" y="7914"/>
                  <a:pt x="1356122" y="6392"/>
                  <a:pt x="1354577" y="4769"/>
                </a:cubicBezTo>
                <a:cubicBezTo>
                  <a:pt x="1349939" y="0"/>
                  <a:pt x="1345129" y="0"/>
                  <a:pt x="1340320" y="0"/>
                </a:cubicBezTo>
                <a:lnTo>
                  <a:pt x="1249625" y="0"/>
                </a:lnTo>
                <a:lnTo>
                  <a:pt x="0" y="3551"/>
                </a:lnTo>
                <a:cubicBezTo>
                  <a:pt x="1374" y="171466"/>
                  <a:pt x="2920" y="339382"/>
                  <a:pt x="4294" y="507297"/>
                </a:cubicBezTo>
                <a:lnTo>
                  <a:pt x="1249625" y="505572"/>
                </a:lnTo>
                <a:lnTo>
                  <a:pt x="1340320" y="505572"/>
                </a:lnTo>
                <a:cubicBezTo>
                  <a:pt x="1345129" y="505572"/>
                  <a:pt x="1349939" y="500804"/>
                  <a:pt x="1354577" y="500804"/>
                </a:cubicBezTo>
                <a:cubicBezTo>
                  <a:pt x="1354577" y="496035"/>
                  <a:pt x="1359558" y="496035"/>
                  <a:pt x="1359558" y="496035"/>
                </a:cubicBezTo>
                <a:lnTo>
                  <a:pt x="1588527" y="267092"/>
                </a:lnTo>
                <a:cubicBezTo>
                  <a:pt x="1597974" y="257555"/>
                  <a:pt x="1597974" y="248018"/>
                  <a:pt x="1588527" y="238480"/>
                </a:cubicBezTo>
                <a:close/>
              </a:path>
            </a:pathLst>
          </a:custGeom>
          <a:solidFill>
            <a:schemeClr val="accent1"/>
          </a:solidFill>
          <a:ln>
            <a:noFill/>
          </a:ln>
        </p:spPr>
      </p:sp>
      <p:sp>
        <p:nvSpPr>
          <p:cNvPr id="7" name="Slide Number Placeholder 6"/>
          <p:cNvSpPr>
            <a:spLocks noGrp="1"/>
          </p:cNvSpPr>
          <p:nvPr>
            <p:ph type="sldNum" idx="12"/>
          </p:nvPr>
        </p:nvSpPr>
        <p:spPr>
          <a:xfrm>
            <a:off x="531812" y="4983087"/>
            <a:ext cx="779767" cy="365125"/>
          </a:xfrm>
        </p:spPr>
        <p:txBody>
          <a:bodyPr/>
          <a:lstStyle/>
          <a:p>
            <a:fld id="{76FA37E4-712D-4DC0-A41F-87F2B4BCDE5C}" type="slidenum">
              <a:rPr lang="zh-CN" altLang="zh-CN"/>
              <a:t>‹#›</a:t>
            </a:fld>
            <a:endParaRPr lang="zh-CN" altLang="zh-CN"/>
          </a:p>
        </p:txBody>
      </p:sp>
    </p:spTree>
    <p:extLst>
      <p:ext uri="{BB962C8B-B14F-4D97-AF65-F5344CB8AC3E}">
        <p14:creationId xmlns:p14="http://schemas.microsoft.com/office/powerpoint/2010/main" val="3921656428"/>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slideLayout" Target="/ppt/slideLayouts/slideLayout12.xml" Id="rId12" /><Relationship Type="http://schemas.openxmlformats.org/officeDocument/2006/relationships/slideLayout" Target="/ppt/slideLayouts/slideLayout13.xml" Id="rId13" /><Relationship Type="http://schemas.openxmlformats.org/officeDocument/2006/relationships/slideLayout" Target="/ppt/slideLayouts/slideLayout14.xml" Id="rId14" /><Relationship Type="http://schemas.openxmlformats.org/officeDocument/2006/relationships/slideLayout" Target="/ppt/slideLayouts/slideLayout15.xml" Id="rId15" /><Relationship Type="http://schemas.openxmlformats.org/officeDocument/2006/relationships/slideLayout" Target="/ppt/slideLayouts/slideLayout16.xml" Id="rId16" /><Relationship Type="http://schemas.openxmlformats.org/officeDocument/2006/relationships/theme" Target="/ppt/theme/theme1.xml" Id="rId17" /></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cSld>
    <p:bg>
      <p:bgPr>
        <a:gradFill rotWithShape="1">
          <a:gsLst>
            <a:gs pos="0">
              <a:schemeClr val="bg2">
                <a:lumMod val="120000"/>
                <a:tint val="90000"/>
              </a:schemeClr>
            </a:gs>
            <a:gs pos="100000">
              <a:schemeClr val="bg2">
                <a:shade val="98000"/>
                <a:lumMod val="98000"/>
              </a:schemeClr>
            </a:gs>
          </a:gsLst>
          <a:path path="circle">
            <a:fillToRect l="50000" t="50000" r="100000" b="100000"/>
          </a:path>
        </a:gradFill>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a:xfrm>
              <a:off x="2487613" y="2284413"/>
              <a:ext cx="85725" cy="533400"/>
            </a:xfrm>
            <a:custGeom>
              <a:avLst/>
              <a:gdLst/>
              <a:ahLst/>
              <a:cxnLst/>
              <a:rect l="0" t="0" r="r" b="b"/>
              <a:pathLst>
                <a:path w="85725" h="533400">
                  <a:moveTo>
                    <a:pt x="85725" y="533400"/>
                  </a:moveTo>
                  <a:cubicBezTo>
                    <a:pt x="77932" y="458881"/>
                    <a:pt x="74035" y="388284"/>
                    <a:pt x="66242" y="313765"/>
                  </a:cubicBezTo>
                  <a:cubicBezTo>
                    <a:pt x="42863" y="211791"/>
                    <a:pt x="23380" y="105896"/>
                    <a:pt x="0" y="0"/>
                  </a:cubicBezTo>
                  <a:cubicBezTo>
                    <a:pt x="0" y="137272"/>
                    <a:pt x="0" y="137272"/>
                    <a:pt x="0" y="137272"/>
                  </a:cubicBezTo>
                  <a:cubicBezTo>
                    <a:pt x="23380" y="251012"/>
                    <a:pt x="50656" y="368674"/>
                    <a:pt x="77932" y="486335"/>
                  </a:cubicBezTo>
                  <a:cubicBezTo>
                    <a:pt x="77932" y="502024"/>
                    <a:pt x="81828" y="517712"/>
                    <a:pt x="85725" y="533400"/>
                  </a:cubicBezTo>
                  <a:close/>
                </a:path>
              </a:pathLst>
            </a:custGeom>
            <a:solidFill>
              <a:schemeClr val="tx2">
                <a:alpha val="20000"/>
              </a:schemeClr>
            </a:solidFill>
            <a:ln>
              <a:noFill/>
            </a:ln>
          </p:spPr>
        </p:sp>
        <p:sp>
          <p:nvSpPr>
            <p:cNvPr id="25" name="Freeform 12"/>
            <p:cNvSpPr/>
            <p:nvPr/>
          </p:nvSpPr>
          <p:spPr>
            <a:xfrm>
              <a:off x="2597151" y="2779713"/>
              <a:ext cx="550863" cy="1978025"/>
            </a:xfrm>
            <a:custGeom>
              <a:avLst/>
              <a:gdLst/>
              <a:ahLst/>
              <a:cxnLst/>
              <a:rect l="0" t="0" r="r" b="b"/>
              <a:pathLst>
                <a:path w="550863" h="1978025">
                  <a:moveTo>
                    <a:pt x="338387" y="1373628"/>
                  </a:moveTo>
                  <a:cubicBezTo>
                    <a:pt x="405278" y="1577710"/>
                    <a:pt x="472168" y="1777868"/>
                    <a:pt x="546928" y="1978025"/>
                  </a:cubicBezTo>
                  <a:cubicBezTo>
                    <a:pt x="546928" y="1942703"/>
                    <a:pt x="546928" y="1911306"/>
                    <a:pt x="550863" y="1875984"/>
                  </a:cubicBezTo>
                  <a:cubicBezTo>
                    <a:pt x="487907" y="1707224"/>
                    <a:pt x="428886" y="1534539"/>
                    <a:pt x="373800" y="1361855"/>
                  </a:cubicBezTo>
                  <a:cubicBezTo>
                    <a:pt x="228215" y="914444"/>
                    <a:pt x="106238" y="459184"/>
                    <a:pt x="0" y="0"/>
                  </a:cubicBezTo>
                  <a:cubicBezTo>
                    <a:pt x="7869" y="78493"/>
                    <a:pt x="15739" y="160911"/>
                    <a:pt x="23608" y="239404"/>
                  </a:cubicBezTo>
                  <a:cubicBezTo>
                    <a:pt x="118042" y="620095"/>
                    <a:pt x="220345" y="1000786"/>
                    <a:pt x="338387" y="1373628"/>
                  </a:cubicBezTo>
                  <a:close/>
                </a:path>
              </a:pathLst>
            </a:custGeom>
            <a:solidFill>
              <a:schemeClr val="tx2">
                <a:alpha val="20000"/>
              </a:schemeClr>
            </a:solidFill>
            <a:ln>
              <a:noFill/>
            </a:ln>
          </p:spPr>
        </p:sp>
        <p:sp>
          <p:nvSpPr>
            <p:cNvPr id="26" name="Freeform 13"/>
            <p:cNvSpPr/>
            <p:nvPr/>
          </p:nvSpPr>
          <p:spPr>
            <a:xfrm>
              <a:off x="3175001" y="4730750"/>
              <a:ext cx="519113" cy="1209675"/>
            </a:xfrm>
            <a:custGeom>
              <a:avLst/>
              <a:gdLst/>
              <a:ahLst/>
              <a:cxnLst/>
              <a:rect l="0" t="0" r="r" b="b"/>
              <a:pathLst>
                <a:path w="519113" h="1209675">
                  <a:moveTo>
                    <a:pt x="31461" y="86405"/>
                  </a:moveTo>
                  <a:cubicBezTo>
                    <a:pt x="19663" y="58913"/>
                    <a:pt x="7865" y="31420"/>
                    <a:pt x="0" y="0"/>
                  </a:cubicBezTo>
                  <a:cubicBezTo>
                    <a:pt x="0" y="39275"/>
                    <a:pt x="0" y="74623"/>
                    <a:pt x="0" y="113898"/>
                  </a:cubicBezTo>
                  <a:cubicBezTo>
                    <a:pt x="82586" y="333839"/>
                    <a:pt x="173038" y="549852"/>
                    <a:pt x="267422" y="761938"/>
                  </a:cubicBezTo>
                  <a:cubicBezTo>
                    <a:pt x="334277" y="911184"/>
                    <a:pt x="408998" y="1060429"/>
                    <a:pt x="483719" y="1209675"/>
                  </a:cubicBezTo>
                  <a:cubicBezTo>
                    <a:pt x="519113" y="1209675"/>
                    <a:pt x="519113" y="1209675"/>
                    <a:pt x="519113" y="1209675"/>
                  </a:cubicBezTo>
                  <a:cubicBezTo>
                    <a:pt x="444392" y="1056502"/>
                    <a:pt x="369671" y="903329"/>
                    <a:pt x="302816" y="746228"/>
                  </a:cubicBezTo>
                  <a:cubicBezTo>
                    <a:pt x="204499" y="530215"/>
                    <a:pt x="114048" y="310274"/>
                    <a:pt x="31461" y="86405"/>
                  </a:cubicBezTo>
                  <a:close/>
                </a:path>
              </a:pathLst>
            </a:custGeom>
            <a:solidFill>
              <a:schemeClr val="tx2">
                <a:alpha val="20000"/>
              </a:schemeClr>
            </a:solidFill>
            <a:ln>
              <a:noFill/>
            </a:ln>
          </p:spPr>
        </p:sp>
        <p:sp>
          <p:nvSpPr>
            <p:cNvPr id="27" name="Freeform 14"/>
            <p:cNvSpPr/>
            <p:nvPr/>
          </p:nvSpPr>
          <p:spPr>
            <a:xfrm>
              <a:off x="3305176" y="5630863"/>
              <a:ext cx="146050" cy="309563"/>
            </a:xfrm>
            <a:custGeom>
              <a:avLst/>
              <a:gdLst/>
              <a:ahLst/>
              <a:cxnLst/>
              <a:rect l="0" t="0" r="r" b="b"/>
              <a:pathLst>
                <a:path w="146050" h="309563">
                  <a:moveTo>
                    <a:pt x="110524" y="309563"/>
                  </a:moveTo>
                  <a:cubicBezTo>
                    <a:pt x="146050" y="309563"/>
                    <a:pt x="146050" y="309563"/>
                    <a:pt x="146050" y="309563"/>
                  </a:cubicBezTo>
                  <a:cubicBezTo>
                    <a:pt x="94735" y="207682"/>
                    <a:pt x="47368" y="105800"/>
                    <a:pt x="0" y="0"/>
                  </a:cubicBezTo>
                  <a:cubicBezTo>
                    <a:pt x="31578" y="105800"/>
                    <a:pt x="67104" y="207682"/>
                    <a:pt x="110524" y="309563"/>
                  </a:cubicBezTo>
                  <a:close/>
                </a:path>
              </a:pathLst>
            </a:custGeom>
            <a:solidFill>
              <a:schemeClr val="tx2">
                <a:alpha val="20000"/>
              </a:schemeClr>
            </a:solidFill>
            <a:ln>
              <a:noFill/>
            </a:ln>
          </p:spPr>
        </p:sp>
        <p:sp>
          <p:nvSpPr>
            <p:cNvPr id="28" name="Freeform 15"/>
            <p:cNvSpPr/>
            <p:nvPr/>
          </p:nvSpPr>
          <p:spPr>
            <a:xfrm>
              <a:off x="2573338" y="2817813"/>
              <a:ext cx="700088" cy="2835275"/>
            </a:xfrm>
            <a:custGeom>
              <a:avLst/>
              <a:gdLst/>
              <a:ahLst/>
              <a:cxnLst/>
              <a:rect l="0" t="0" r="r" b="b"/>
              <a:pathLst>
                <a:path w="700088" h="2835275">
                  <a:moveTo>
                    <a:pt x="637159" y="2591803"/>
                  </a:moveTo>
                  <a:cubicBezTo>
                    <a:pt x="570296" y="2426870"/>
                    <a:pt x="511300" y="2261937"/>
                    <a:pt x="456237" y="2097004"/>
                  </a:cubicBezTo>
                  <a:cubicBezTo>
                    <a:pt x="330379" y="1716088"/>
                    <a:pt x="232052" y="1323390"/>
                    <a:pt x="157323" y="926766"/>
                  </a:cubicBezTo>
                  <a:cubicBezTo>
                    <a:pt x="114059" y="687220"/>
                    <a:pt x="78662" y="443748"/>
                    <a:pt x="47197" y="200276"/>
                  </a:cubicBezTo>
                  <a:cubicBezTo>
                    <a:pt x="31465" y="133517"/>
                    <a:pt x="15732" y="66759"/>
                    <a:pt x="0" y="0"/>
                  </a:cubicBezTo>
                  <a:cubicBezTo>
                    <a:pt x="31465" y="310231"/>
                    <a:pt x="74728" y="624389"/>
                    <a:pt x="129792" y="930693"/>
                  </a:cubicBezTo>
                  <a:cubicBezTo>
                    <a:pt x="200587" y="1331244"/>
                    <a:pt x="298914" y="1723941"/>
                    <a:pt x="420839" y="2108785"/>
                  </a:cubicBezTo>
                  <a:cubicBezTo>
                    <a:pt x="483769" y="2301207"/>
                    <a:pt x="554564" y="2489701"/>
                    <a:pt x="629293" y="2674269"/>
                  </a:cubicBezTo>
                  <a:cubicBezTo>
                    <a:pt x="652891" y="2729247"/>
                    <a:pt x="676490" y="2780297"/>
                    <a:pt x="700088" y="2835275"/>
                  </a:cubicBezTo>
                  <a:cubicBezTo>
                    <a:pt x="692222" y="2815640"/>
                    <a:pt x="688289" y="2799932"/>
                    <a:pt x="684356" y="2780297"/>
                  </a:cubicBezTo>
                  <a:cubicBezTo>
                    <a:pt x="664690" y="2717466"/>
                    <a:pt x="648958" y="2654634"/>
                    <a:pt x="637159" y="2591803"/>
                  </a:cubicBezTo>
                  <a:close/>
                </a:path>
              </a:pathLst>
            </a:custGeom>
            <a:solidFill>
              <a:schemeClr val="tx2">
                <a:alpha val="20000"/>
              </a:schemeClr>
            </a:solidFill>
            <a:ln>
              <a:noFill/>
            </a:ln>
          </p:spPr>
        </p:sp>
        <p:sp>
          <p:nvSpPr>
            <p:cNvPr id="29" name="Freeform 16"/>
            <p:cNvSpPr/>
            <p:nvPr/>
          </p:nvSpPr>
          <p:spPr>
            <a:xfrm>
              <a:off x="2506663" y="285750"/>
              <a:ext cx="90488" cy="2493963"/>
            </a:xfrm>
            <a:custGeom>
              <a:avLst/>
              <a:gdLst/>
              <a:ahLst/>
              <a:cxnLst/>
              <a:rect l="0" t="0" r="r" b="b"/>
              <a:pathLst>
                <a:path w="90488" h="2493963">
                  <a:moveTo>
                    <a:pt x="43277" y="2266168"/>
                  </a:moveTo>
                  <a:cubicBezTo>
                    <a:pt x="47211" y="2281878"/>
                    <a:pt x="47211" y="2297588"/>
                    <a:pt x="47211" y="2313298"/>
                  </a:cubicBezTo>
                  <a:cubicBezTo>
                    <a:pt x="59014" y="2368283"/>
                    <a:pt x="74751" y="2423268"/>
                    <a:pt x="86554" y="2482180"/>
                  </a:cubicBezTo>
                  <a:cubicBezTo>
                    <a:pt x="86554" y="2486108"/>
                    <a:pt x="86554" y="2490035"/>
                    <a:pt x="90488" y="2493963"/>
                  </a:cubicBezTo>
                  <a:cubicBezTo>
                    <a:pt x="82619" y="2415413"/>
                    <a:pt x="74751" y="2340790"/>
                    <a:pt x="66882" y="2262240"/>
                  </a:cubicBezTo>
                  <a:cubicBezTo>
                    <a:pt x="35408" y="1861635"/>
                    <a:pt x="19671" y="1461030"/>
                    <a:pt x="19671" y="1056498"/>
                  </a:cubicBezTo>
                  <a:cubicBezTo>
                    <a:pt x="23606" y="703023"/>
                    <a:pt x="35408" y="353475"/>
                    <a:pt x="59014" y="0"/>
                  </a:cubicBezTo>
                  <a:cubicBezTo>
                    <a:pt x="47211" y="0"/>
                    <a:pt x="47211" y="0"/>
                    <a:pt x="47211" y="0"/>
                  </a:cubicBezTo>
                  <a:cubicBezTo>
                    <a:pt x="19671" y="349548"/>
                    <a:pt x="7869" y="703023"/>
                    <a:pt x="3934" y="1056498"/>
                  </a:cubicBezTo>
                  <a:cubicBezTo>
                    <a:pt x="0" y="1461030"/>
                    <a:pt x="11803" y="1861635"/>
                    <a:pt x="43277" y="2266168"/>
                  </a:cubicBezTo>
                  <a:close/>
                </a:path>
              </a:pathLst>
            </a:custGeom>
            <a:solidFill>
              <a:schemeClr val="tx2">
                <a:alpha val="20000"/>
              </a:schemeClr>
            </a:solidFill>
            <a:ln>
              <a:noFill/>
            </a:ln>
          </p:spPr>
        </p:sp>
        <p:sp>
          <p:nvSpPr>
            <p:cNvPr id="30" name="Freeform 17"/>
            <p:cNvSpPr/>
            <p:nvPr/>
          </p:nvSpPr>
          <p:spPr>
            <a:xfrm>
              <a:off x="2554288" y="2598738"/>
              <a:ext cx="66675" cy="420688"/>
            </a:xfrm>
            <a:custGeom>
              <a:avLst/>
              <a:gdLst/>
              <a:ahLst/>
              <a:cxnLst/>
              <a:rect l="0" t="0" r="r" b="b"/>
              <a:pathLst>
                <a:path w="66675" h="420688">
                  <a:moveTo>
                    <a:pt x="0" y="0"/>
                  </a:moveTo>
                  <a:cubicBezTo>
                    <a:pt x="7844" y="74702"/>
                    <a:pt x="11766" y="145472"/>
                    <a:pt x="19610" y="220173"/>
                  </a:cubicBezTo>
                  <a:cubicBezTo>
                    <a:pt x="35299" y="287011"/>
                    <a:pt x="50987" y="353850"/>
                    <a:pt x="66675" y="420688"/>
                  </a:cubicBezTo>
                  <a:cubicBezTo>
                    <a:pt x="58831" y="342055"/>
                    <a:pt x="50987" y="259490"/>
                    <a:pt x="43143" y="180857"/>
                  </a:cubicBezTo>
                  <a:cubicBezTo>
                    <a:pt x="39221" y="176925"/>
                    <a:pt x="39221" y="172993"/>
                    <a:pt x="39221" y="169062"/>
                  </a:cubicBezTo>
                  <a:cubicBezTo>
                    <a:pt x="27454" y="110087"/>
                    <a:pt x="11766" y="55043"/>
                    <a:pt x="0" y="0"/>
                  </a:cubicBezTo>
                  <a:close/>
                </a:path>
              </a:pathLst>
            </a:custGeom>
            <a:solidFill>
              <a:schemeClr val="tx2">
                <a:alpha val="20000"/>
              </a:schemeClr>
            </a:solidFill>
            <a:ln>
              <a:noFill/>
            </a:ln>
          </p:spPr>
        </p:sp>
        <p:sp>
          <p:nvSpPr>
            <p:cNvPr id="31" name="Freeform 18"/>
            <p:cNvSpPr/>
            <p:nvPr/>
          </p:nvSpPr>
          <p:spPr>
            <a:xfrm>
              <a:off x="3143251" y="4757738"/>
              <a:ext cx="161925" cy="873125"/>
            </a:xfrm>
            <a:custGeom>
              <a:avLst/>
              <a:gdLst/>
              <a:ahLst/>
              <a:cxnLst/>
              <a:rect l="0" t="0" r="r" b="b"/>
              <a:pathLst>
                <a:path w="161925" h="873125">
                  <a:moveTo>
                    <a:pt x="0" y="0"/>
                  </a:moveTo>
                  <a:cubicBezTo>
                    <a:pt x="0" y="121923"/>
                    <a:pt x="7899" y="243846"/>
                    <a:pt x="19747" y="365769"/>
                  </a:cubicBezTo>
                  <a:cubicBezTo>
                    <a:pt x="31595" y="460160"/>
                    <a:pt x="47393" y="558485"/>
                    <a:pt x="67140" y="652877"/>
                  </a:cubicBezTo>
                  <a:cubicBezTo>
                    <a:pt x="75038" y="676475"/>
                    <a:pt x="86887" y="700073"/>
                    <a:pt x="94785" y="723671"/>
                  </a:cubicBezTo>
                  <a:cubicBezTo>
                    <a:pt x="118482" y="774800"/>
                    <a:pt x="138229" y="821996"/>
                    <a:pt x="161925" y="873125"/>
                  </a:cubicBezTo>
                  <a:cubicBezTo>
                    <a:pt x="157976" y="861326"/>
                    <a:pt x="154026" y="845594"/>
                    <a:pt x="150077" y="833795"/>
                  </a:cubicBezTo>
                  <a:cubicBezTo>
                    <a:pt x="102684" y="676475"/>
                    <a:pt x="71089" y="519155"/>
                    <a:pt x="51342" y="361836"/>
                  </a:cubicBezTo>
                  <a:cubicBezTo>
                    <a:pt x="43443" y="267444"/>
                    <a:pt x="35545" y="176985"/>
                    <a:pt x="31595" y="86526"/>
                  </a:cubicBezTo>
                  <a:cubicBezTo>
                    <a:pt x="31595" y="82593"/>
                    <a:pt x="27646" y="78660"/>
                    <a:pt x="27646" y="70794"/>
                  </a:cubicBezTo>
                  <a:cubicBezTo>
                    <a:pt x="19747" y="47196"/>
                    <a:pt x="7899" y="23598"/>
                    <a:pt x="0" y="0"/>
                  </a:cubicBezTo>
                  <a:close/>
                </a:path>
              </a:pathLst>
            </a:custGeom>
            <a:solidFill>
              <a:schemeClr val="tx2">
                <a:alpha val="20000"/>
              </a:schemeClr>
            </a:solidFill>
            <a:ln>
              <a:noFill/>
            </a:ln>
          </p:spPr>
        </p:sp>
        <p:sp>
          <p:nvSpPr>
            <p:cNvPr id="32" name="Freeform 19"/>
            <p:cNvSpPr/>
            <p:nvPr/>
          </p:nvSpPr>
          <p:spPr>
            <a:xfrm>
              <a:off x="3148013" y="1282700"/>
              <a:ext cx="1768475" cy="3448050"/>
            </a:xfrm>
            <a:custGeom>
              <a:avLst/>
              <a:gdLst/>
              <a:ahLst/>
              <a:cxnLst/>
              <a:rect l="0" t="0" r="r" b="b"/>
              <a:pathLst>
                <a:path w="1768475" h="3448050">
                  <a:moveTo>
                    <a:pt x="27510" y="3353798"/>
                  </a:moveTo>
                  <a:cubicBezTo>
                    <a:pt x="39299" y="3031771"/>
                    <a:pt x="102179" y="2713670"/>
                    <a:pt x="196497" y="2407352"/>
                  </a:cubicBezTo>
                  <a:cubicBezTo>
                    <a:pt x="294746" y="2101033"/>
                    <a:pt x="428364" y="1806495"/>
                    <a:pt x="585562" y="1523740"/>
                  </a:cubicBezTo>
                  <a:cubicBezTo>
                    <a:pt x="742760" y="1240984"/>
                    <a:pt x="923537" y="973937"/>
                    <a:pt x="1120034" y="718671"/>
                  </a:cubicBezTo>
                  <a:cubicBezTo>
                    <a:pt x="1218283" y="593002"/>
                    <a:pt x="1324391" y="467333"/>
                    <a:pt x="1430500" y="349518"/>
                  </a:cubicBezTo>
                  <a:cubicBezTo>
                    <a:pt x="1485519" y="290610"/>
                    <a:pt x="1540538" y="227776"/>
                    <a:pt x="1595557" y="172795"/>
                  </a:cubicBezTo>
                  <a:cubicBezTo>
                    <a:pt x="1654507" y="113888"/>
                    <a:pt x="1709526" y="58907"/>
                    <a:pt x="1768475" y="3927"/>
                  </a:cubicBezTo>
                  <a:cubicBezTo>
                    <a:pt x="1768475" y="0"/>
                    <a:pt x="1768475" y="0"/>
                    <a:pt x="1768475" y="0"/>
                  </a:cubicBezTo>
                  <a:cubicBezTo>
                    <a:pt x="1705596" y="54980"/>
                    <a:pt x="1650577" y="109961"/>
                    <a:pt x="1591628" y="168868"/>
                  </a:cubicBezTo>
                  <a:cubicBezTo>
                    <a:pt x="1536608" y="223848"/>
                    <a:pt x="1481589" y="282756"/>
                    <a:pt x="1426570" y="345590"/>
                  </a:cubicBezTo>
                  <a:cubicBezTo>
                    <a:pt x="1316531" y="463405"/>
                    <a:pt x="1210423" y="585147"/>
                    <a:pt x="1112174" y="710817"/>
                  </a:cubicBezTo>
                  <a:cubicBezTo>
                    <a:pt x="911747" y="966082"/>
                    <a:pt x="727040" y="1233129"/>
                    <a:pt x="569842" y="1515885"/>
                  </a:cubicBezTo>
                  <a:cubicBezTo>
                    <a:pt x="408714" y="1794714"/>
                    <a:pt x="275096" y="2093178"/>
                    <a:pt x="176848" y="2399497"/>
                  </a:cubicBezTo>
                  <a:cubicBezTo>
                    <a:pt x="74669" y="2709743"/>
                    <a:pt x="11790" y="3027843"/>
                    <a:pt x="0" y="3353798"/>
                  </a:cubicBezTo>
                  <a:cubicBezTo>
                    <a:pt x="0" y="3361652"/>
                    <a:pt x="0" y="3365580"/>
                    <a:pt x="0" y="3373434"/>
                  </a:cubicBezTo>
                  <a:cubicBezTo>
                    <a:pt x="7860" y="3396997"/>
                    <a:pt x="15720" y="3424487"/>
                    <a:pt x="27510" y="3448050"/>
                  </a:cubicBezTo>
                  <a:cubicBezTo>
                    <a:pt x="27510" y="3416633"/>
                    <a:pt x="27510" y="3385215"/>
                    <a:pt x="27510" y="3353798"/>
                  </a:cubicBezTo>
                  <a:close/>
                </a:path>
              </a:pathLst>
            </a:custGeom>
            <a:solidFill>
              <a:schemeClr val="tx2">
                <a:alpha val="20000"/>
              </a:schemeClr>
            </a:solidFill>
            <a:ln>
              <a:noFill/>
            </a:ln>
          </p:spPr>
        </p:sp>
        <p:sp>
          <p:nvSpPr>
            <p:cNvPr id="33" name="Freeform 20"/>
            <p:cNvSpPr/>
            <p:nvPr/>
          </p:nvSpPr>
          <p:spPr>
            <a:xfrm>
              <a:off x="3273426" y="5653088"/>
              <a:ext cx="138113" cy="287338"/>
            </a:xfrm>
            <a:custGeom>
              <a:avLst/>
              <a:gdLst/>
              <a:ahLst/>
              <a:cxnLst/>
              <a:rect l="0" t="0" r="r" b="b"/>
              <a:pathLst>
                <a:path w="138113" h="287338">
                  <a:moveTo>
                    <a:pt x="0" y="0"/>
                  </a:moveTo>
                  <a:cubicBezTo>
                    <a:pt x="27623" y="94467"/>
                    <a:pt x="63137" y="192871"/>
                    <a:pt x="102598" y="287338"/>
                  </a:cubicBezTo>
                  <a:cubicBezTo>
                    <a:pt x="138113" y="287338"/>
                    <a:pt x="138113" y="287338"/>
                    <a:pt x="138113" y="287338"/>
                  </a:cubicBezTo>
                  <a:cubicBezTo>
                    <a:pt x="90760" y="192871"/>
                    <a:pt x="43407" y="94467"/>
                    <a:pt x="0" y="0"/>
                  </a:cubicBezTo>
                  <a:close/>
                </a:path>
              </a:pathLst>
            </a:custGeom>
            <a:solidFill>
              <a:schemeClr val="tx2">
                <a:alpha val="20000"/>
              </a:schemeClr>
            </a:solidFill>
            <a:ln>
              <a:noFill/>
            </a:ln>
          </p:spPr>
        </p:sp>
        <p:sp>
          <p:nvSpPr>
            <p:cNvPr id="34" name="Freeform 21"/>
            <p:cNvSpPr/>
            <p:nvPr/>
          </p:nvSpPr>
          <p:spPr>
            <a:xfrm>
              <a:off x="3143251" y="4656138"/>
              <a:ext cx="31750" cy="188913"/>
            </a:xfrm>
            <a:custGeom>
              <a:avLst/>
              <a:gdLst/>
              <a:ahLst/>
              <a:cxnLst/>
              <a:rect l="0" t="0" r="r" b="b"/>
              <a:pathLst>
                <a:path w="31750" h="188913">
                  <a:moveTo>
                    <a:pt x="27781" y="173170"/>
                  </a:moveTo>
                  <a:cubicBezTo>
                    <a:pt x="27781" y="181042"/>
                    <a:pt x="31750" y="184977"/>
                    <a:pt x="31750" y="188913"/>
                  </a:cubicBezTo>
                  <a:cubicBezTo>
                    <a:pt x="31750" y="149556"/>
                    <a:pt x="31750" y="114135"/>
                    <a:pt x="31750" y="74778"/>
                  </a:cubicBezTo>
                  <a:cubicBezTo>
                    <a:pt x="19844" y="51164"/>
                    <a:pt x="11906" y="23614"/>
                    <a:pt x="3969" y="0"/>
                  </a:cubicBezTo>
                  <a:cubicBezTo>
                    <a:pt x="0" y="35421"/>
                    <a:pt x="0" y="66907"/>
                    <a:pt x="0" y="102328"/>
                  </a:cubicBezTo>
                  <a:cubicBezTo>
                    <a:pt x="7938" y="125942"/>
                    <a:pt x="19844" y="149556"/>
                    <a:pt x="27781" y="173170"/>
                  </a:cubicBezTo>
                  <a:close/>
                </a:path>
              </a:pathLst>
            </a:custGeom>
            <a:solidFill>
              <a:schemeClr val="tx2">
                <a:alpha val="20000"/>
              </a:schemeClr>
            </a:solidFill>
            <a:ln>
              <a:noFill/>
            </a:ln>
          </p:spPr>
        </p:sp>
        <p:sp>
          <p:nvSpPr>
            <p:cNvPr id="35" name="Freeform 22"/>
            <p:cNvSpPr/>
            <p:nvPr/>
          </p:nvSpPr>
          <p:spPr>
            <a:xfrm>
              <a:off x="3211513" y="5410200"/>
              <a:ext cx="203200" cy="530225"/>
            </a:xfrm>
            <a:custGeom>
              <a:avLst/>
              <a:gdLst/>
              <a:ahLst/>
              <a:cxnLst/>
              <a:rect l="0" t="0" r="r" b="b"/>
              <a:pathLst>
                <a:path w="203200" h="530225">
                  <a:moveTo>
                    <a:pt x="27354" y="70697"/>
                  </a:moveTo>
                  <a:cubicBezTo>
                    <a:pt x="19538" y="47131"/>
                    <a:pt x="7815" y="23566"/>
                    <a:pt x="0" y="0"/>
                  </a:cubicBezTo>
                  <a:cubicBezTo>
                    <a:pt x="11723" y="62841"/>
                    <a:pt x="27354" y="125683"/>
                    <a:pt x="46892" y="188524"/>
                  </a:cubicBezTo>
                  <a:cubicBezTo>
                    <a:pt x="50800" y="208162"/>
                    <a:pt x="54708" y="223873"/>
                    <a:pt x="62523" y="243511"/>
                  </a:cubicBezTo>
                  <a:cubicBezTo>
                    <a:pt x="105508" y="337773"/>
                    <a:pt x="152400" y="435963"/>
                    <a:pt x="199292" y="530225"/>
                  </a:cubicBezTo>
                  <a:cubicBezTo>
                    <a:pt x="203200" y="530225"/>
                    <a:pt x="203200" y="530225"/>
                    <a:pt x="203200" y="530225"/>
                  </a:cubicBezTo>
                  <a:cubicBezTo>
                    <a:pt x="160215" y="428108"/>
                    <a:pt x="125046" y="325990"/>
                    <a:pt x="93785" y="219945"/>
                  </a:cubicBezTo>
                  <a:cubicBezTo>
                    <a:pt x="70338" y="168886"/>
                    <a:pt x="50800" y="121755"/>
                    <a:pt x="27354" y="70697"/>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a:xfrm>
              <a:off x="6627813" y="194833"/>
              <a:ext cx="409575" cy="3646488"/>
            </a:xfrm>
            <a:custGeom>
              <a:avLst/>
              <a:gdLst/>
              <a:ahLst/>
              <a:cxnLst/>
              <a:rect l="0" t="0" r="r" b="b"/>
              <a:pathLst>
                <a:path w="409575" h="3646488">
                  <a:moveTo>
                    <a:pt x="27835" y="832351"/>
                  </a:moveTo>
                  <a:cubicBezTo>
                    <a:pt x="43741" y="1141509"/>
                    <a:pt x="67600" y="1454632"/>
                    <a:pt x="103388" y="1763790"/>
                  </a:cubicBezTo>
                  <a:cubicBezTo>
                    <a:pt x="135200" y="2072949"/>
                    <a:pt x="174964" y="2382108"/>
                    <a:pt x="226658" y="2691267"/>
                  </a:cubicBezTo>
                  <a:cubicBezTo>
                    <a:pt x="274375" y="3000425"/>
                    <a:pt x="334022" y="3305621"/>
                    <a:pt x="401622" y="3610816"/>
                  </a:cubicBezTo>
                  <a:cubicBezTo>
                    <a:pt x="405599" y="3622707"/>
                    <a:pt x="409575" y="3634597"/>
                    <a:pt x="409575" y="3646488"/>
                  </a:cubicBezTo>
                  <a:cubicBezTo>
                    <a:pt x="405599" y="3587034"/>
                    <a:pt x="397646" y="3523617"/>
                    <a:pt x="393669" y="3464164"/>
                  </a:cubicBezTo>
                  <a:cubicBezTo>
                    <a:pt x="393669" y="3452273"/>
                    <a:pt x="393669" y="3440382"/>
                    <a:pt x="393669" y="3432455"/>
                  </a:cubicBezTo>
                  <a:cubicBezTo>
                    <a:pt x="337999" y="3182750"/>
                    <a:pt x="290281" y="2937008"/>
                    <a:pt x="250517" y="2687303"/>
                  </a:cubicBezTo>
                  <a:cubicBezTo>
                    <a:pt x="198823" y="2378144"/>
                    <a:pt x="155082" y="2072949"/>
                    <a:pt x="119294" y="1759827"/>
                  </a:cubicBezTo>
                  <a:cubicBezTo>
                    <a:pt x="83506" y="1450668"/>
                    <a:pt x="55670" y="1141509"/>
                    <a:pt x="35788" y="828387"/>
                  </a:cubicBezTo>
                  <a:cubicBezTo>
                    <a:pt x="27835" y="673808"/>
                    <a:pt x="19882" y="519228"/>
                    <a:pt x="11929" y="364649"/>
                  </a:cubicBezTo>
                  <a:cubicBezTo>
                    <a:pt x="7953" y="241778"/>
                    <a:pt x="3976" y="122871"/>
                    <a:pt x="3976" y="0"/>
                  </a:cubicBezTo>
                  <a:cubicBezTo>
                    <a:pt x="0" y="0"/>
                    <a:pt x="0" y="0"/>
                    <a:pt x="0" y="0"/>
                  </a:cubicBezTo>
                  <a:cubicBezTo>
                    <a:pt x="0" y="122871"/>
                    <a:pt x="3976" y="241778"/>
                    <a:pt x="3976" y="364649"/>
                  </a:cubicBezTo>
                  <a:cubicBezTo>
                    <a:pt x="11929" y="519228"/>
                    <a:pt x="15906" y="673808"/>
                    <a:pt x="27835" y="832351"/>
                  </a:cubicBezTo>
                  <a:close/>
                </a:path>
              </a:pathLst>
            </a:custGeom>
            <a:solidFill>
              <a:schemeClr val="tx2"/>
            </a:solidFill>
            <a:ln>
              <a:noFill/>
            </a:ln>
          </p:spPr>
        </p:sp>
        <p:sp>
          <p:nvSpPr>
            <p:cNvPr id="12" name="Freeform 28"/>
            <p:cNvSpPr/>
            <p:nvPr/>
          </p:nvSpPr>
          <p:spPr>
            <a:xfrm>
              <a:off x="7061201" y="3771900"/>
              <a:ext cx="350838" cy="1309688"/>
            </a:xfrm>
            <a:custGeom>
              <a:avLst/>
              <a:gdLst/>
              <a:ahLst/>
              <a:cxnLst/>
              <a:rect l="0" t="0" r="r" b="b"/>
              <a:pathLst>
                <a:path w="350838" h="1309688">
                  <a:moveTo>
                    <a:pt x="211300" y="908844"/>
                  </a:moveTo>
                  <a:cubicBezTo>
                    <a:pt x="255155" y="1043782"/>
                    <a:pt x="299010" y="1178719"/>
                    <a:pt x="350838" y="1309688"/>
                  </a:cubicBezTo>
                  <a:cubicBezTo>
                    <a:pt x="350838" y="1281907"/>
                    <a:pt x="350838" y="1250157"/>
                    <a:pt x="350838" y="1222375"/>
                  </a:cubicBezTo>
                  <a:cubicBezTo>
                    <a:pt x="350838" y="1218407"/>
                    <a:pt x="350838" y="1210469"/>
                    <a:pt x="350838" y="1206500"/>
                  </a:cubicBezTo>
                  <a:cubicBezTo>
                    <a:pt x="314957" y="1103313"/>
                    <a:pt x="279076" y="1000125"/>
                    <a:pt x="247181" y="896938"/>
                  </a:cubicBezTo>
                  <a:cubicBezTo>
                    <a:pt x="151498" y="603250"/>
                    <a:pt x="67776" y="301625"/>
                    <a:pt x="0" y="0"/>
                  </a:cubicBezTo>
                  <a:cubicBezTo>
                    <a:pt x="7974" y="83344"/>
                    <a:pt x="15947" y="166688"/>
                    <a:pt x="27908" y="250031"/>
                  </a:cubicBezTo>
                  <a:cubicBezTo>
                    <a:pt x="83723" y="472281"/>
                    <a:pt x="143525" y="690563"/>
                    <a:pt x="211300" y="908844"/>
                  </a:cubicBezTo>
                  <a:close/>
                </a:path>
              </a:pathLst>
            </a:custGeom>
            <a:solidFill>
              <a:schemeClr val="tx2"/>
            </a:solidFill>
            <a:ln>
              <a:noFill/>
            </a:ln>
          </p:spPr>
        </p:sp>
        <p:sp>
          <p:nvSpPr>
            <p:cNvPr id="13" name="Freeform 29"/>
            <p:cNvSpPr/>
            <p:nvPr/>
          </p:nvSpPr>
          <p:spPr>
            <a:xfrm>
              <a:off x="7439026" y="5053013"/>
              <a:ext cx="357188" cy="820738"/>
            </a:xfrm>
            <a:custGeom>
              <a:avLst/>
              <a:gdLst/>
              <a:ahLst/>
              <a:cxnLst/>
              <a:rect l="0" t="0" r="r" b="b"/>
              <a:pathLst>
                <a:path w="357188" h="820738">
                  <a:moveTo>
                    <a:pt x="23813" y="59474"/>
                  </a:moveTo>
                  <a:cubicBezTo>
                    <a:pt x="15875" y="39649"/>
                    <a:pt x="7938" y="19825"/>
                    <a:pt x="0" y="0"/>
                  </a:cubicBezTo>
                  <a:cubicBezTo>
                    <a:pt x="0" y="35684"/>
                    <a:pt x="0" y="75333"/>
                    <a:pt x="3969" y="114983"/>
                  </a:cubicBezTo>
                  <a:cubicBezTo>
                    <a:pt x="55563" y="245825"/>
                    <a:pt x="107156" y="376667"/>
                    <a:pt x="166688" y="503545"/>
                  </a:cubicBezTo>
                  <a:cubicBezTo>
                    <a:pt x="214313" y="610597"/>
                    <a:pt x="265907" y="717650"/>
                    <a:pt x="317500" y="820738"/>
                  </a:cubicBezTo>
                  <a:cubicBezTo>
                    <a:pt x="357188" y="820738"/>
                    <a:pt x="357188" y="820738"/>
                    <a:pt x="357188" y="820738"/>
                  </a:cubicBezTo>
                  <a:cubicBezTo>
                    <a:pt x="301625" y="713685"/>
                    <a:pt x="250032" y="602668"/>
                    <a:pt x="198438" y="487685"/>
                  </a:cubicBezTo>
                  <a:cubicBezTo>
                    <a:pt x="134938" y="348913"/>
                    <a:pt x="79375" y="202211"/>
                    <a:pt x="23813" y="59474"/>
                  </a:cubicBezTo>
                  <a:close/>
                </a:path>
              </a:pathLst>
            </a:custGeom>
            <a:solidFill>
              <a:schemeClr val="tx2"/>
            </a:solidFill>
            <a:ln>
              <a:noFill/>
            </a:ln>
          </p:spPr>
        </p:sp>
        <p:sp>
          <p:nvSpPr>
            <p:cNvPr id="14" name="Freeform 30"/>
            <p:cNvSpPr/>
            <p:nvPr/>
          </p:nvSpPr>
          <p:spPr>
            <a:xfrm>
              <a:off x="7037388" y="3811588"/>
              <a:ext cx="457200" cy="1852613"/>
            </a:xfrm>
            <a:custGeom>
              <a:avLst/>
              <a:gdLst/>
              <a:ahLst/>
              <a:cxnLst/>
              <a:rect l="0" t="0" r="r" b="b"/>
              <a:pathLst>
                <a:path w="457200" h="1852613">
                  <a:moveTo>
                    <a:pt x="401541" y="1622524"/>
                  </a:moveTo>
                  <a:cubicBezTo>
                    <a:pt x="369736" y="1539216"/>
                    <a:pt x="337930" y="1451941"/>
                    <a:pt x="310101" y="1364666"/>
                  </a:cubicBezTo>
                  <a:cubicBezTo>
                    <a:pt x="226612" y="1114741"/>
                    <a:pt x="163002" y="856883"/>
                    <a:pt x="115294" y="599025"/>
                  </a:cubicBezTo>
                  <a:cubicBezTo>
                    <a:pt x="87464" y="472079"/>
                    <a:pt x="67586" y="341166"/>
                    <a:pt x="51683" y="210254"/>
                  </a:cubicBezTo>
                  <a:cubicBezTo>
                    <a:pt x="35781" y="138847"/>
                    <a:pt x="15903" y="71407"/>
                    <a:pt x="0" y="0"/>
                  </a:cubicBezTo>
                  <a:cubicBezTo>
                    <a:pt x="19878" y="202320"/>
                    <a:pt x="47708" y="404639"/>
                    <a:pt x="83489" y="602992"/>
                  </a:cubicBezTo>
                  <a:cubicBezTo>
                    <a:pt x="131197" y="864817"/>
                    <a:pt x="194807" y="1122676"/>
                    <a:pt x="274320" y="1376567"/>
                  </a:cubicBezTo>
                  <a:cubicBezTo>
                    <a:pt x="314077" y="1499545"/>
                    <a:pt x="357809" y="1626491"/>
                    <a:pt x="409492" y="1749470"/>
                  </a:cubicBezTo>
                  <a:cubicBezTo>
                    <a:pt x="425395" y="1781206"/>
                    <a:pt x="441297" y="1816910"/>
                    <a:pt x="457200" y="1852613"/>
                  </a:cubicBezTo>
                  <a:cubicBezTo>
                    <a:pt x="453224" y="1840712"/>
                    <a:pt x="449249" y="1828811"/>
                    <a:pt x="445273" y="1816910"/>
                  </a:cubicBezTo>
                  <a:cubicBezTo>
                    <a:pt x="429370" y="1753437"/>
                    <a:pt x="413468" y="1685997"/>
                    <a:pt x="401541" y="1622524"/>
                  </a:cubicBezTo>
                  <a:close/>
                </a:path>
              </a:pathLst>
            </a:custGeom>
            <a:solidFill>
              <a:schemeClr val="tx2"/>
            </a:solidFill>
            <a:ln>
              <a:noFill/>
            </a:ln>
          </p:spPr>
        </p:sp>
        <p:sp>
          <p:nvSpPr>
            <p:cNvPr id="15" name="Freeform 31"/>
            <p:cNvSpPr/>
            <p:nvPr/>
          </p:nvSpPr>
          <p:spPr>
            <a:xfrm>
              <a:off x="6992938" y="1263650"/>
              <a:ext cx="144463" cy="2508250"/>
            </a:xfrm>
            <a:custGeom>
              <a:avLst/>
              <a:gdLst/>
              <a:ahLst/>
              <a:cxnLst/>
              <a:rect l="0" t="0" r="r" b="b"/>
              <a:pathLst>
                <a:path w="144463" h="2508250">
                  <a:moveTo>
                    <a:pt x="68219" y="2508250"/>
                  </a:moveTo>
                  <a:cubicBezTo>
                    <a:pt x="60193" y="2460700"/>
                    <a:pt x="56180" y="2413150"/>
                    <a:pt x="52167" y="2365601"/>
                  </a:cubicBezTo>
                  <a:cubicBezTo>
                    <a:pt x="32103" y="2100115"/>
                    <a:pt x="20064" y="1838591"/>
                    <a:pt x="20064" y="1577067"/>
                  </a:cubicBezTo>
                  <a:cubicBezTo>
                    <a:pt x="20064" y="1311581"/>
                    <a:pt x="32103" y="1050057"/>
                    <a:pt x="52167" y="784571"/>
                  </a:cubicBezTo>
                  <a:cubicBezTo>
                    <a:pt x="60193" y="653809"/>
                    <a:pt x="72232" y="523047"/>
                    <a:pt x="88283" y="392286"/>
                  </a:cubicBezTo>
                  <a:cubicBezTo>
                    <a:pt x="104334" y="261524"/>
                    <a:pt x="120386" y="130762"/>
                    <a:pt x="144463" y="0"/>
                  </a:cubicBezTo>
                  <a:cubicBezTo>
                    <a:pt x="140450" y="0"/>
                    <a:pt x="140450" y="0"/>
                    <a:pt x="140450" y="0"/>
                  </a:cubicBezTo>
                  <a:cubicBezTo>
                    <a:pt x="116373" y="130762"/>
                    <a:pt x="96309" y="261524"/>
                    <a:pt x="80257" y="392286"/>
                  </a:cubicBezTo>
                  <a:cubicBezTo>
                    <a:pt x="64206" y="523047"/>
                    <a:pt x="52167" y="653809"/>
                    <a:pt x="40129" y="784571"/>
                  </a:cubicBezTo>
                  <a:cubicBezTo>
                    <a:pt x="16051" y="1046095"/>
                    <a:pt x="4013" y="1311581"/>
                    <a:pt x="4013" y="1577067"/>
                  </a:cubicBezTo>
                  <a:cubicBezTo>
                    <a:pt x="0" y="1826703"/>
                    <a:pt x="8026" y="2080302"/>
                    <a:pt x="28090" y="2333901"/>
                  </a:cubicBezTo>
                  <a:cubicBezTo>
                    <a:pt x="40129" y="2389376"/>
                    <a:pt x="52167" y="2448813"/>
                    <a:pt x="64206" y="2504288"/>
                  </a:cubicBezTo>
                  <a:cubicBezTo>
                    <a:pt x="64206" y="2504288"/>
                    <a:pt x="68219" y="2508250"/>
                    <a:pt x="68219" y="2508250"/>
                  </a:cubicBezTo>
                  <a:close/>
                </a:path>
              </a:pathLst>
            </a:custGeom>
            <a:solidFill>
              <a:schemeClr val="tx2"/>
            </a:solidFill>
            <a:ln>
              <a:noFill/>
            </a:ln>
          </p:spPr>
        </p:sp>
        <p:sp>
          <p:nvSpPr>
            <p:cNvPr id="16" name="Freeform 32"/>
            <p:cNvSpPr/>
            <p:nvPr/>
          </p:nvSpPr>
          <p:spPr>
            <a:xfrm>
              <a:off x="7526338" y="5640388"/>
              <a:ext cx="111125" cy="233363"/>
            </a:xfrm>
            <a:custGeom>
              <a:avLst/>
              <a:gdLst/>
              <a:ahLst/>
              <a:cxnLst/>
              <a:rect l="0" t="0" r="r" b="b"/>
              <a:pathLst>
                <a:path w="111125" h="233363">
                  <a:moveTo>
                    <a:pt x="87313" y="233363"/>
                  </a:moveTo>
                  <a:cubicBezTo>
                    <a:pt x="111125" y="233363"/>
                    <a:pt x="111125" y="233363"/>
                    <a:pt x="111125" y="233363"/>
                  </a:cubicBezTo>
                  <a:cubicBezTo>
                    <a:pt x="71438" y="158212"/>
                    <a:pt x="35719" y="79106"/>
                    <a:pt x="0" y="0"/>
                  </a:cubicBezTo>
                  <a:cubicBezTo>
                    <a:pt x="23813" y="79106"/>
                    <a:pt x="51594" y="158212"/>
                    <a:pt x="87313" y="233363"/>
                  </a:cubicBezTo>
                  <a:close/>
                </a:path>
              </a:pathLst>
            </a:custGeom>
            <a:solidFill>
              <a:schemeClr val="tx2"/>
            </a:solidFill>
            <a:ln>
              <a:noFill/>
            </a:ln>
          </p:spPr>
        </p:sp>
        <p:sp>
          <p:nvSpPr>
            <p:cNvPr id="17" name="Freeform 33"/>
            <p:cNvSpPr/>
            <p:nvPr/>
          </p:nvSpPr>
          <p:spPr>
            <a:xfrm>
              <a:off x="7021513" y="3598863"/>
              <a:ext cx="68263" cy="423863"/>
            </a:xfrm>
            <a:custGeom>
              <a:avLst/>
              <a:gdLst/>
              <a:ahLst/>
              <a:cxnLst/>
              <a:rect l="0" t="0" r="r" b="b"/>
              <a:pathLst>
                <a:path w="68263" h="423863">
                  <a:moveTo>
                    <a:pt x="16062" y="213912"/>
                  </a:moveTo>
                  <a:cubicBezTo>
                    <a:pt x="32124" y="285216"/>
                    <a:pt x="52201" y="352559"/>
                    <a:pt x="68263" y="423863"/>
                  </a:cubicBezTo>
                  <a:cubicBezTo>
                    <a:pt x="56217" y="340675"/>
                    <a:pt x="48186" y="257487"/>
                    <a:pt x="40155" y="174299"/>
                  </a:cubicBezTo>
                  <a:cubicBezTo>
                    <a:pt x="40155" y="174299"/>
                    <a:pt x="36139" y="170337"/>
                    <a:pt x="36139" y="170337"/>
                  </a:cubicBezTo>
                  <a:cubicBezTo>
                    <a:pt x="24093" y="114879"/>
                    <a:pt x="12046" y="55459"/>
                    <a:pt x="0" y="0"/>
                  </a:cubicBezTo>
                  <a:cubicBezTo>
                    <a:pt x="0" y="7923"/>
                    <a:pt x="0" y="19807"/>
                    <a:pt x="0" y="31691"/>
                  </a:cubicBezTo>
                  <a:cubicBezTo>
                    <a:pt x="4015" y="91111"/>
                    <a:pt x="12046" y="154492"/>
                    <a:pt x="16062" y="213912"/>
                  </a:cubicBezTo>
                  <a:close/>
                </a:path>
              </a:pathLst>
            </a:custGeom>
            <a:solidFill>
              <a:schemeClr val="tx2"/>
            </a:solidFill>
            <a:ln>
              <a:noFill/>
            </a:ln>
          </p:spPr>
        </p:sp>
        <p:sp>
          <p:nvSpPr>
            <p:cNvPr id="18" name="Freeform 34"/>
            <p:cNvSpPr/>
            <p:nvPr/>
          </p:nvSpPr>
          <p:spPr>
            <a:xfrm>
              <a:off x="7412038" y="2801938"/>
              <a:ext cx="1168400" cy="2251075"/>
            </a:xfrm>
            <a:custGeom>
              <a:avLst/>
              <a:gdLst/>
              <a:ahLst/>
              <a:cxnLst/>
              <a:rect l="0" t="0" r="r" b="b"/>
              <a:pathLst>
                <a:path w="1168400" h="2251075">
                  <a:moveTo>
                    <a:pt x="31793" y="2191628"/>
                  </a:moveTo>
                  <a:cubicBezTo>
                    <a:pt x="35767" y="1985543"/>
                    <a:pt x="75509" y="1775496"/>
                    <a:pt x="139095" y="1573375"/>
                  </a:cubicBezTo>
                  <a:cubicBezTo>
                    <a:pt x="202682" y="1375217"/>
                    <a:pt x="290113" y="1181022"/>
                    <a:pt x="393441" y="998716"/>
                  </a:cubicBezTo>
                  <a:cubicBezTo>
                    <a:pt x="492795" y="812448"/>
                    <a:pt x="612019" y="638069"/>
                    <a:pt x="743166" y="471616"/>
                  </a:cubicBezTo>
                  <a:cubicBezTo>
                    <a:pt x="806752" y="388390"/>
                    <a:pt x="874313" y="305163"/>
                    <a:pt x="945848" y="229863"/>
                  </a:cubicBezTo>
                  <a:cubicBezTo>
                    <a:pt x="981615" y="190232"/>
                    <a:pt x="1017382" y="150600"/>
                    <a:pt x="1053150" y="110968"/>
                  </a:cubicBezTo>
                  <a:cubicBezTo>
                    <a:pt x="1088917" y="75300"/>
                    <a:pt x="1128659" y="35668"/>
                    <a:pt x="1168400" y="0"/>
                  </a:cubicBezTo>
                  <a:cubicBezTo>
                    <a:pt x="1164426" y="0"/>
                    <a:pt x="1164426" y="0"/>
                    <a:pt x="1164426" y="0"/>
                  </a:cubicBezTo>
                  <a:cubicBezTo>
                    <a:pt x="1124684" y="35668"/>
                    <a:pt x="1084943" y="71337"/>
                    <a:pt x="1049176" y="107005"/>
                  </a:cubicBezTo>
                  <a:cubicBezTo>
                    <a:pt x="1013408" y="146637"/>
                    <a:pt x="977641" y="186269"/>
                    <a:pt x="941873" y="221937"/>
                  </a:cubicBezTo>
                  <a:cubicBezTo>
                    <a:pt x="866365" y="301200"/>
                    <a:pt x="798804" y="380463"/>
                    <a:pt x="735218" y="463690"/>
                  </a:cubicBezTo>
                  <a:cubicBezTo>
                    <a:pt x="600097" y="630142"/>
                    <a:pt x="480872" y="804522"/>
                    <a:pt x="377544" y="986827"/>
                  </a:cubicBezTo>
                  <a:cubicBezTo>
                    <a:pt x="270242" y="1173095"/>
                    <a:pt x="182811" y="1367290"/>
                    <a:pt x="119224" y="1569411"/>
                  </a:cubicBezTo>
                  <a:cubicBezTo>
                    <a:pt x="51664" y="1763606"/>
                    <a:pt x="11922" y="1969691"/>
                    <a:pt x="0" y="2175775"/>
                  </a:cubicBezTo>
                  <a:cubicBezTo>
                    <a:pt x="11922" y="2199554"/>
                    <a:pt x="19871" y="2223333"/>
                    <a:pt x="27819" y="2251075"/>
                  </a:cubicBezTo>
                  <a:cubicBezTo>
                    <a:pt x="27819" y="2231259"/>
                    <a:pt x="27819" y="2211443"/>
                    <a:pt x="31793" y="2191628"/>
                  </a:cubicBezTo>
                  <a:close/>
                </a:path>
              </a:pathLst>
            </a:custGeom>
            <a:solidFill>
              <a:schemeClr val="tx2"/>
            </a:solidFill>
            <a:ln>
              <a:noFill/>
            </a:ln>
          </p:spPr>
        </p:sp>
        <p:sp>
          <p:nvSpPr>
            <p:cNvPr id="19" name="Freeform 35"/>
            <p:cNvSpPr/>
            <p:nvPr/>
          </p:nvSpPr>
          <p:spPr>
            <a:xfrm>
              <a:off x="7494588" y="5664200"/>
              <a:ext cx="100013" cy="209550"/>
            </a:xfrm>
            <a:custGeom>
              <a:avLst/>
              <a:gdLst/>
              <a:ahLst/>
              <a:cxnLst/>
              <a:rect l="0" t="0" r="r" b="b"/>
              <a:pathLst>
                <a:path w="100013" h="209550">
                  <a:moveTo>
                    <a:pt x="0" y="0"/>
                  </a:moveTo>
                  <a:cubicBezTo>
                    <a:pt x="20003" y="71168"/>
                    <a:pt x="48006" y="142336"/>
                    <a:pt x="76010" y="209550"/>
                  </a:cubicBezTo>
                  <a:cubicBezTo>
                    <a:pt x="100013" y="209550"/>
                    <a:pt x="100013" y="209550"/>
                    <a:pt x="100013" y="209550"/>
                  </a:cubicBezTo>
                  <a:cubicBezTo>
                    <a:pt x="64008" y="142336"/>
                    <a:pt x="32004" y="71168"/>
                    <a:pt x="0" y="0"/>
                  </a:cubicBezTo>
                  <a:close/>
                </a:path>
              </a:pathLst>
            </a:custGeom>
            <a:solidFill>
              <a:schemeClr val="tx2"/>
            </a:solidFill>
            <a:ln>
              <a:noFill/>
            </a:ln>
          </p:spPr>
        </p:sp>
        <p:sp>
          <p:nvSpPr>
            <p:cNvPr id="20" name="Freeform 36"/>
            <p:cNvSpPr/>
            <p:nvPr/>
          </p:nvSpPr>
          <p:spPr>
            <a:xfrm>
              <a:off x="7412038" y="5081588"/>
              <a:ext cx="114300" cy="558800"/>
            </a:xfrm>
            <a:custGeom>
              <a:avLst/>
              <a:gdLst/>
              <a:ahLst/>
              <a:cxnLst/>
              <a:rect l="0" t="0" r="r" b="b"/>
              <a:pathLst>
                <a:path w="114300" h="558800">
                  <a:moveTo>
                    <a:pt x="0" y="0"/>
                  </a:moveTo>
                  <a:cubicBezTo>
                    <a:pt x="0" y="118894"/>
                    <a:pt x="7883" y="237787"/>
                    <a:pt x="27590" y="352718"/>
                  </a:cubicBezTo>
                  <a:cubicBezTo>
                    <a:pt x="43355" y="388386"/>
                    <a:pt x="55179" y="428017"/>
                    <a:pt x="70945" y="463685"/>
                  </a:cubicBezTo>
                  <a:cubicBezTo>
                    <a:pt x="86710" y="495390"/>
                    <a:pt x="98534" y="527095"/>
                    <a:pt x="114300" y="558800"/>
                  </a:cubicBezTo>
                  <a:cubicBezTo>
                    <a:pt x="110359" y="550874"/>
                    <a:pt x="110359" y="542948"/>
                    <a:pt x="106417" y="535021"/>
                  </a:cubicBezTo>
                  <a:cubicBezTo>
                    <a:pt x="63062" y="388386"/>
                    <a:pt x="39414" y="237787"/>
                    <a:pt x="31531" y="87189"/>
                  </a:cubicBezTo>
                  <a:cubicBezTo>
                    <a:pt x="27590" y="71336"/>
                    <a:pt x="19707" y="59447"/>
                    <a:pt x="15766" y="43594"/>
                  </a:cubicBezTo>
                  <a:cubicBezTo>
                    <a:pt x="7883" y="27742"/>
                    <a:pt x="3941" y="11889"/>
                    <a:pt x="0" y="0"/>
                  </a:cubicBezTo>
                  <a:close/>
                </a:path>
              </a:pathLst>
            </a:custGeom>
            <a:solidFill>
              <a:schemeClr val="tx2"/>
            </a:solidFill>
            <a:ln>
              <a:noFill/>
            </a:ln>
          </p:spPr>
        </p:sp>
        <p:sp>
          <p:nvSpPr>
            <p:cNvPr id="21" name="Freeform 37"/>
            <p:cNvSpPr/>
            <p:nvPr/>
          </p:nvSpPr>
          <p:spPr>
            <a:xfrm>
              <a:off x="7412038" y="4978400"/>
              <a:ext cx="31750" cy="188913"/>
            </a:xfrm>
            <a:custGeom>
              <a:avLst/>
              <a:gdLst/>
              <a:ahLst/>
              <a:cxnLst/>
              <a:rect l="0" t="0" r="r" b="b"/>
              <a:pathLst>
                <a:path w="31750" h="188913">
                  <a:moveTo>
                    <a:pt x="0" y="102328"/>
                  </a:moveTo>
                  <a:cubicBezTo>
                    <a:pt x="3969" y="114135"/>
                    <a:pt x="7938" y="129878"/>
                    <a:pt x="15875" y="145620"/>
                  </a:cubicBezTo>
                  <a:cubicBezTo>
                    <a:pt x="19844" y="161363"/>
                    <a:pt x="27781" y="173170"/>
                    <a:pt x="31750" y="188913"/>
                  </a:cubicBezTo>
                  <a:cubicBezTo>
                    <a:pt x="27781" y="149556"/>
                    <a:pt x="27781" y="110199"/>
                    <a:pt x="27781" y="74778"/>
                  </a:cubicBezTo>
                  <a:cubicBezTo>
                    <a:pt x="19844" y="47228"/>
                    <a:pt x="11906" y="23614"/>
                    <a:pt x="0" y="0"/>
                  </a:cubicBezTo>
                  <a:cubicBezTo>
                    <a:pt x="0" y="3936"/>
                    <a:pt x="0" y="11807"/>
                    <a:pt x="0" y="15743"/>
                  </a:cubicBezTo>
                  <a:cubicBezTo>
                    <a:pt x="0" y="43293"/>
                    <a:pt x="0" y="74778"/>
                    <a:pt x="0" y="102328"/>
                  </a:cubicBezTo>
                  <a:close/>
                </a:path>
              </a:pathLst>
            </a:custGeom>
            <a:solidFill>
              <a:schemeClr val="tx2"/>
            </a:solidFill>
            <a:ln>
              <a:noFill/>
            </a:ln>
          </p:spPr>
        </p:sp>
        <p:sp>
          <p:nvSpPr>
            <p:cNvPr id="22" name="Freeform 38"/>
            <p:cNvSpPr/>
            <p:nvPr/>
          </p:nvSpPr>
          <p:spPr>
            <a:xfrm>
              <a:off x="7439026" y="5434013"/>
              <a:ext cx="174625" cy="439738"/>
            </a:xfrm>
            <a:custGeom>
              <a:avLst/>
              <a:gdLst/>
              <a:ahLst/>
              <a:cxnLst/>
              <a:rect l="0" t="0" r="r" b="b"/>
              <a:pathLst>
                <a:path w="174625" h="439738">
                  <a:moveTo>
                    <a:pt x="43656" y="110925"/>
                  </a:moveTo>
                  <a:cubicBezTo>
                    <a:pt x="27781" y="75270"/>
                    <a:pt x="15875" y="35654"/>
                    <a:pt x="0" y="0"/>
                  </a:cubicBezTo>
                  <a:cubicBezTo>
                    <a:pt x="11906" y="63386"/>
                    <a:pt x="27781" y="130733"/>
                    <a:pt x="43656" y="194119"/>
                  </a:cubicBezTo>
                  <a:cubicBezTo>
                    <a:pt x="47625" y="206003"/>
                    <a:pt x="51594" y="217888"/>
                    <a:pt x="55563" y="229773"/>
                  </a:cubicBezTo>
                  <a:cubicBezTo>
                    <a:pt x="87313" y="301082"/>
                    <a:pt x="119063" y="372391"/>
                    <a:pt x="154781" y="439738"/>
                  </a:cubicBezTo>
                  <a:cubicBezTo>
                    <a:pt x="174625" y="439738"/>
                    <a:pt x="174625" y="439738"/>
                    <a:pt x="174625" y="439738"/>
                  </a:cubicBezTo>
                  <a:cubicBezTo>
                    <a:pt x="138906" y="364468"/>
                    <a:pt x="111125" y="285235"/>
                    <a:pt x="87313" y="206003"/>
                  </a:cubicBezTo>
                  <a:cubicBezTo>
                    <a:pt x="71438" y="174311"/>
                    <a:pt x="59531" y="142618"/>
                    <a:pt x="43656" y="110925"/>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anchor="t">
            <a:normAutofit/>
          </a:bodyPr>
          <a:lstStyle/>
          <a:p>
            <a:r>
              <a:rPr lang="zh-CN" altLang="zh-CN"/>
              <a:t>单击此处编辑母版标题样式</a:t>
            </a:r>
            <a:endParaRPr lang="en-US" alt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a:normAutofit/>
          </a:bodyPr>
          <a:lstStyle/>
          <a:p>
            <a:pPr lvl="0"/>
            <a:r>
              <a:rPr lang="zh-CN" altLang="zh-CN"/>
              <a:t>单击此处编辑母版文本样式</a:t>
            </a:r>
          </a:p>
          <a:p>
            <a:pPr lvl="1"/>
            <a:r>
              <a:rPr lang="zh-CN" altLang="zh-CN"/>
              <a:t>二级</a:t>
            </a:r>
          </a:p>
          <a:p>
            <a:pPr lvl="2"/>
            <a:r>
              <a:rPr lang="zh-CN" altLang="zh-CN"/>
              <a:t>三级</a:t>
            </a:r>
          </a:p>
          <a:p>
            <a:pPr lvl="3"/>
            <a:r>
              <a:rPr lang="zh-CN" altLang="zh-CN"/>
              <a:t>四级</a:t>
            </a:r>
          </a:p>
          <a:p>
            <a:pPr lvl="4"/>
            <a:r>
              <a:rPr lang="zh-CN" altLang="zh-CN"/>
              <a:t>五级</a:t>
            </a:r>
            <a:endParaRPr lang="en-US" altLang="en-US"/>
          </a:p>
        </p:txBody>
      </p:sp>
      <p:sp>
        <p:nvSpPr>
          <p:cNvPr id="4" name="Date Placeholder 3"/>
          <p:cNvSpPr>
            <a:spLocks noGrp="1"/>
          </p:cNvSpPr>
          <p:nvPr>
            <p:ph type="dt" idx="2"/>
          </p:nvPr>
        </p:nvSpPr>
        <p:spPr>
          <a:xfrm>
            <a:off x="10361612" y="6130437"/>
            <a:ext cx="1146283" cy="370396"/>
          </a:xfrm>
          <a:prstGeom prst="rect">
            <a:avLst/>
          </a:prstGeom>
        </p:spPr>
        <p:txBody>
          <a:bodyPr vert="horz" lIns="91440" tIns="45720" rIns="91440" bIns="45720" anchor="ctr"/>
          <a:lstStyle>
            <a:lvl1pPr lvl="0" algn="r">
              <a:defRPr sz="900">
                <a:solidFill>
                  <a:schemeClr val="tx1">
                    <a:tint val="75000"/>
                  </a:schemeClr>
                </a:solidFill>
              </a:defRPr>
            </a:lvl1pPr>
          </a:lstStyle>
          <a:p>
            <a:fld id="{5F67932F-BBEA-40C8-9AA8-5A435DA4C67F}" type="datetimeFigureOut">
              <a:rPr lang="zh-CN" altLang="zh-CN"/>
              <a:t>2022/11/28</a:t>
            </a:fld>
            <a:endParaRPr lang="zh-CN" altLang="zh-CN"/>
          </a:p>
        </p:txBody>
      </p:sp>
      <p:sp>
        <p:nvSpPr>
          <p:cNvPr id="5" name="Footer Placeholder 4"/>
          <p:cNvSpPr>
            <a:spLocks noGrp="1"/>
          </p:cNvSpPr>
          <p:nvPr>
            <p:ph type="ftr" idx="3"/>
          </p:nvPr>
        </p:nvSpPr>
        <p:spPr>
          <a:xfrm>
            <a:off x="2589212" y="6135808"/>
            <a:ext cx="7619999" cy="365125"/>
          </a:xfrm>
          <a:prstGeom prst="rect">
            <a:avLst/>
          </a:prstGeom>
        </p:spPr>
        <p:txBody>
          <a:bodyPr vert="horz" lIns="91440" tIns="45720" rIns="91440" bIns="45720" anchor="ctr"/>
          <a:lstStyle>
            <a:lvl1pPr lvl="0" algn="l">
              <a:defRPr sz="900">
                <a:solidFill>
                  <a:schemeClr val="tx1">
                    <a:tint val="75000"/>
                  </a:schemeClr>
                </a:solidFill>
              </a:defRPr>
            </a:lvl1pPr>
          </a:lstStyle>
          <a:p>
            <a:endParaRPr lang="zh-CN" altLang="zh-CN"/>
          </a:p>
        </p:txBody>
      </p:sp>
      <p:sp>
        <p:nvSpPr>
          <p:cNvPr id="6" name="Slide Number Placeholder 5"/>
          <p:cNvSpPr>
            <a:spLocks noGrp="1"/>
          </p:cNvSpPr>
          <p:nvPr>
            <p:ph type="sldNum" idx="4"/>
          </p:nvPr>
        </p:nvSpPr>
        <p:spPr>
          <a:xfrm>
            <a:off x="531812" y="787782"/>
            <a:ext cx="779767" cy="365125"/>
          </a:xfrm>
          <a:prstGeom prst="rect">
            <a:avLst/>
          </a:prstGeom>
        </p:spPr>
        <p:txBody>
          <a:bodyPr vert="horz" lIns="91440" tIns="45720" rIns="91440" bIns="45720" anchor="ctr"/>
          <a:lstStyle>
            <a:lvl1pPr lvl="0" algn="r">
              <a:defRPr sz="2000">
                <a:solidFill>
                  <a:srgbClr val="FEFFFF"/>
                </a:solidFill>
              </a:defRPr>
            </a:lvl1pPr>
          </a:lstStyle>
          <a:p>
            <a:fld id="{6670AF01-52D1-47C6-A276-F302C5B3975B}" type="slidenum">
              <a:rPr lang="zh-CN" altLang="zh-CN"/>
              <a:t>‹#›</a:t>
            </a:fld>
            <a:endParaRPr lang="zh-CN" altLang="zh-CN"/>
          </a:p>
        </p:txBody>
      </p:sp>
    </p:spTree>
    <p:extLst>
      <p:ext uri="{BB962C8B-B14F-4D97-AF65-F5344CB8AC3E}">
        <p14:creationId xmlns:p14="http://schemas.microsoft.com/office/powerpoint/2010/main" val="184780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lvl="0" algn="l" defTabSz="457200">
        <a:spcBef>
          <a:spcPct val="0"/>
        </a:spcBef>
        <a:buNone/>
        <a:defRPr sz="3600" kern="1200">
          <a:solidFill>
            <a:schemeClr val="tx1">
              <a:lumMod val="85000"/>
              <a:lumOff val="15000"/>
            </a:schemeClr>
          </a:solidFill>
          <a:latin typeface="Century Gothic"/>
          <a:ea typeface="幼圆"/>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vl6pPr lvl="5">
        <a:defRPr>
          <a:solidFill>
            <a:schemeClr val="tx2"/>
          </a:solidFill>
        </a:defRPr>
      </a:lvl6pPr>
      <a:lvl7pPr lvl="6">
        <a:defRPr>
          <a:solidFill>
            <a:schemeClr val="tx2"/>
          </a:solidFill>
        </a:defRPr>
      </a:lvl7pPr>
      <a:lvl8pPr lvl="7">
        <a:defRPr>
          <a:solidFill>
            <a:schemeClr val="tx2"/>
          </a:solidFill>
        </a:defRPr>
      </a:lvl8pPr>
      <a:lvl9pPr lvl="8">
        <a:defRPr>
          <a:solidFill>
            <a:schemeClr val="tx2"/>
          </a:solidFill>
        </a:defRPr>
      </a:lvl9pPr>
    </p:titleStyle>
    <p:bodyStyle>
      <a:lvl1pPr marL="342900" lvl="0" indent="-342900" algn="l" defTabSz="457200">
        <a:spcBef>
          <a:spcPts val="1000"/>
        </a:spcBef>
        <a:spcAft>
          <a:spcPts val="0"/>
        </a:spcAft>
        <a:buClr>
          <a:schemeClr val="accent1"/>
        </a:buClr>
        <a:buFont typeface="Wingdings 3" charset="2"/>
        <a:buChar char=""/>
        <a:defRPr sz="1800" kern="1200">
          <a:solidFill>
            <a:schemeClr val="tx1">
              <a:lumMod val="75000"/>
              <a:lumOff val="25000"/>
            </a:schemeClr>
          </a:solidFill>
          <a:latin typeface="Century Gothic"/>
          <a:ea typeface="幼圆"/>
        </a:defRPr>
      </a:lvl1pPr>
      <a:lvl2pPr marL="742950" lvl="1" indent="-285750" algn="l" defTabSz="457200">
        <a:spcBef>
          <a:spcPts val="1000"/>
        </a:spcBef>
        <a:spcAft>
          <a:spcPts val="0"/>
        </a:spcAft>
        <a:buClr>
          <a:schemeClr val="accent1"/>
        </a:buClr>
        <a:buFont typeface="Wingdings 3" charset="2"/>
        <a:buChar char=""/>
        <a:defRPr sz="1600" kern="1200">
          <a:solidFill>
            <a:schemeClr val="tx1">
              <a:lumMod val="75000"/>
              <a:lumOff val="25000"/>
            </a:schemeClr>
          </a:solidFill>
          <a:latin typeface="Century Gothic"/>
          <a:ea typeface="幼圆"/>
        </a:defRPr>
      </a:lvl2pPr>
      <a:lvl3pPr marL="1143000" lvl="2" indent="-228600" algn="l" defTabSz="457200">
        <a:spcBef>
          <a:spcPts val="1000"/>
        </a:spcBef>
        <a:spcAft>
          <a:spcPts val="0"/>
        </a:spcAft>
        <a:buClr>
          <a:schemeClr val="accent1"/>
        </a:buClr>
        <a:buFont typeface="Wingdings 3" charset="2"/>
        <a:buChar char=""/>
        <a:defRPr sz="1400" kern="1200">
          <a:solidFill>
            <a:schemeClr val="tx1">
              <a:lumMod val="75000"/>
              <a:lumOff val="25000"/>
            </a:schemeClr>
          </a:solidFill>
          <a:latin typeface="Century Gothic"/>
          <a:ea typeface="幼圆"/>
        </a:defRPr>
      </a:lvl3pPr>
      <a:lvl4pPr marL="1600200" lvl="3"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4pPr>
      <a:lvl5pPr marL="2057400" lvl="4"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5pPr>
      <a:lvl6pPr marL="2514600" lvl="5"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6pPr>
      <a:lvl7pPr marL="2971800" lvl="6"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7pPr>
      <a:lvl8pPr marL="3429000" lvl="7"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8pPr>
      <a:lvl9pPr marL="3886200" lvl="8"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9pPr>
    </p:bodyStyle>
    <p:otherStyle>
      <a:lvl1pPr marL="0" lvl="0" algn="l" defTabSz="457200">
        <a:defRPr sz="1800" kern="1200">
          <a:solidFill>
            <a:schemeClr val="tx1"/>
          </a:solidFill>
          <a:latin typeface="Century Gothic"/>
          <a:ea typeface="幼圆"/>
        </a:defRPr>
      </a:lvl1pPr>
      <a:lvl2pPr marL="457200" lvl="1" algn="l" defTabSz="457200">
        <a:defRPr sz="1800" kern="1200">
          <a:solidFill>
            <a:schemeClr val="tx1"/>
          </a:solidFill>
          <a:latin typeface="Century Gothic"/>
          <a:ea typeface="幼圆"/>
        </a:defRPr>
      </a:lvl2pPr>
      <a:lvl3pPr marL="914400" lvl="2" algn="l" defTabSz="457200">
        <a:defRPr sz="1800" kern="1200">
          <a:solidFill>
            <a:schemeClr val="tx1"/>
          </a:solidFill>
          <a:latin typeface="Century Gothic"/>
          <a:ea typeface="幼圆"/>
        </a:defRPr>
      </a:lvl3pPr>
      <a:lvl4pPr marL="1371600" lvl="3" algn="l" defTabSz="457200">
        <a:defRPr sz="1800" kern="1200">
          <a:solidFill>
            <a:schemeClr val="tx1"/>
          </a:solidFill>
          <a:latin typeface="Century Gothic"/>
          <a:ea typeface="幼圆"/>
        </a:defRPr>
      </a:lvl4pPr>
      <a:lvl5pPr marL="1828800" lvl="4" algn="l" defTabSz="457200">
        <a:defRPr sz="1800" kern="1200">
          <a:solidFill>
            <a:schemeClr val="tx1"/>
          </a:solidFill>
          <a:latin typeface="Century Gothic"/>
          <a:ea typeface="幼圆"/>
        </a:defRPr>
      </a:lvl5pPr>
      <a:lvl6pPr marL="2286000" lvl="5" algn="l" defTabSz="457200">
        <a:defRPr sz="1800" kern="1200">
          <a:solidFill>
            <a:schemeClr val="tx1"/>
          </a:solidFill>
          <a:latin typeface="Century Gothic"/>
          <a:ea typeface="幼圆"/>
        </a:defRPr>
      </a:lvl6pPr>
      <a:lvl7pPr marL="2743200" lvl="6" algn="l" defTabSz="457200">
        <a:defRPr sz="1800" kern="1200">
          <a:solidFill>
            <a:schemeClr val="tx1"/>
          </a:solidFill>
          <a:latin typeface="Century Gothic"/>
          <a:ea typeface="幼圆"/>
        </a:defRPr>
      </a:lvl7pPr>
      <a:lvl8pPr marL="3200400" lvl="7" algn="l" defTabSz="457200">
        <a:defRPr sz="1800" kern="1200">
          <a:solidFill>
            <a:schemeClr val="tx1"/>
          </a:solidFill>
          <a:latin typeface="Century Gothic"/>
          <a:ea typeface="幼圆"/>
        </a:defRPr>
      </a:lvl8pPr>
      <a:lvl9pPr marL="3657600" lvl="8" algn="l" defTabSz="457200">
        <a:defRPr sz="1800" kern="1200">
          <a:solidFill>
            <a:schemeClr val="tx1"/>
          </a:solidFill>
          <a:latin typeface="Century Gothic"/>
          <a:ea typeface="幼圆"/>
        </a:defRPr>
      </a:lvl9pPr>
    </p:otherStyle>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png" Id="rId2"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xml" Id="rId2" /><Relationship Type="http://schemas.openxmlformats.org/officeDocument/2006/relationships/image" Target="/ppt/media/image4.png" Id="rId3" /><Relationship Type="http://schemas.openxmlformats.org/officeDocument/2006/relationships/image" Target="/ppt/media/image5.png" Id="rId4" /></Relationships>
</file>

<file path=ppt/slides/_rels/slide1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6.png" Id="rId2"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7.png" Id="rId2"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8.png" Id="rId2" /><Relationship Type="http://schemas.openxmlformats.org/officeDocument/2006/relationships/image" Target="/ppt/media/image9.png" Id="rId3"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0.png" Id="rId2"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1.png" Id="rId2"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2.png" Id="rId2"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3.png" Id="rId2" /></Relationships>
</file>

<file path=ppt/slides/_rels/slide2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4.png" Id="rId2" /></Relationships>
</file>

<file path=ppt/slides/_rels/slide2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5.png" Id="rId2" /></Relationships>
</file>

<file path=ppt/slides/_rels/slide2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6.png" Id="rId2" /></Relationships>
</file>

<file path=ppt/slides/_rels/slide2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7.png" Id="rId2" /></Relationships>
</file>

<file path=ppt/slides/_rels/slide2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8.png" Id="rId2" /></Relationships>
</file>

<file path=ppt/slides/_rels/slide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9.png" Id="rId2" /></Relationships>
</file>

<file path=ppt/slides/_rels/slide3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0.png" Id="rId2" /></Relationships>
</file>

<file path=ppt/slides/_rels/slide3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1.png" Id="rId2" /></Relationships>
</file>

<file path=ppt/slides/_rels/slide3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hyperlink" Target="http://www.rtlery.com/articles/round-robin-arbitration" TargetMode="External" Id="rId2" /><Relationship Type="http://schemas.openxmlformats.org/officeDocument/2006/relationships/hyperlink" Target="https://www.researchgate.net/publication/228693610_Arbiters_design_ideas_and_coding_styles" TargetMode="External" Id="rId3" /></Relationships>
</file>

<file path=ppt/slides/_rels/slide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png" Id="rId2"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s>
</file>

<file path=ppt/slides/slide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78FE7-C508-4DA2-97FF-BF45F51CBD0E}"/>
              </a:ext>
            </a:extLst>
          </p:cNvPr>
          <p:cNvSpPr>
            <a:spLocks noGrp="1"/>
          </p:cNvSpPr>
          <p:nvPr>
            <p:ph type="ctrTitle"/>
          </p:nvPr>
        </p:nvSpPr>
        <p:spPr>
          <a:xfrm>
            <a:off x="2519797" y="1794773"/>
            <a:ext cx="8276358" cy="1634227"/>
          </a:xfrm>
        </p:spPr>
        <p:txBody>
          <a:bodyPr>
            <a:normAutofit/>
          </a:bodyPr>
          <a:lstStyle/>
          <a:p>
            <a:r>
              <a:rPr lang="zh-CN" altLang="zh-CN" sz="6600" b="1">
                <a:latin typeface="宋体"/>
                <a:ea typeface="宋体"/>
              </a:rPr>
              <a:t>仲裁器电路设计案例</a:t>
            </a:r>
          </a:p>
        </p:txBody>
      </p:sp>
      <p:sp>
        <p:nvSpPr>
          <p:cNvPr id="3" name="副标题 2">
            <a:extLst>
              <a:ext uri="{FF2B5EF4-FFF2-40B4-BE49-F238E27FC236}">
                <a16:creationId xmlns:a16="http://schemas.microsoft.com/office/drawing/2014/main" id="{15E50F2D-3146-4249-86C8-B51B5C3C32A8}"/>
              </a:ext>
            </a:extLst>
          </p:cNvPr>
          <p:cNvSpPr>
            <a:spLocks noGrp="1"/>
          </p:cNvSpPr>
          <p:nvPr>
            <p:ph type="subTitle" idx="1"/>
          </p:nvPr>
        </p:nvSpPr>
        <p:spPr>
          <a:xfrm>
            <a:off x="8242126" y="4777379"/>
            <a:ext cx="3262486" cy="583761"/>
          </a:xfrm>
        </p:spPr>
        <p:txBody>
          <a:bodyPr/>
          <a:lstStyle/>
          <a:p>
            <a:r>
              <a:rPr lang="zh-CN" altLang="zh-CN">
                <a:latin typeface="宋体"/>
                <a:ea typeface="宋体"/>
              </a:rPr>
              <a:t>主讲人：金岩昊</a:t>
            </a:r>
          </a:p>
        </p:txBody>
      </p:sp>
    </p:spTree>
    <p:extLst>
      <p:ext uri="{BB962C8B-B14F-4D97-AF65-F5344CB8AC3E}">
        <p14:creationId xmlns:p14="http://schemas.microsoft.com/office/powerpoint/2010/main" val="988259212"/>
      </p:ext>
    </p:extLst>
  </p:cSld>
  <p:clrMapOvr>
    <a:masterClrMapping/>
  </p:clrMapOvr>
</p:sld>
</file>

<file path=ppt/slides/slide1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60512" y="517813"/>
            <a:ext cx="8915400" cy="3777622"/>
          </a:xfrm>
        </p:spPr>
        <p:txBody>
          <a:bodyPr>
            <a:normAutofit/>
          </a:bodyPr>
          <a:lstStyle/>
          <a:p>
            <a:pPr>
              <a:lnSpc>
                <a:spcPct val="150000"/>
              </a:lnSpc>
            </a:pPr>
            <a:r>
              <a:rPr lang="zh-CN" altLang="zh-CN" sz="2000" b="1">
                <a:latin typeface="Adobe 黑体 Std R"/>
                <a:ea typeface="Adobe 黑体 Std R"/>
              </a:rPr>
              <a:t>回到仲裁器本身，在设计模块时我们需要考虑模块的输入、输出和功能；此时输入、输出已经明了；输入为各个用户的请求（</a:t>
            </a:r>
            <a:r>
              <a:rPr lang="en-US" altLang="en-US" sz="2000" b="1">
                <a:latin typeface="Adobe 黑体 Std R"/>
                <a:ea typeface="Adobe 黑体 Std R"/>
              </a:rPr>
              <a:t>request</a:t>
            </a:r>
            <a:r>
              <a:rPr lang="zh-CN" altLang="zh-CN" sz="2000" b="1">
                <a:latin typeface="Adobe 黑体 Std R"/>
                <a:ea typeface="Adobe 黑体 Std R"/>
              </a:rPr>
              <a:t>），我们将其组合为一个多比特向量 </a:t>
            </a:r>
            <a:r>
              <a:rPr lang="en-US" altLang="en-US" sz="2000" b="1">
                <a:latin typeface="Adobe 黑体 Std R"/>
                <a:ea typeface="Adobe 黑体 Std R"/>
              </a:rPr>
              <a:t>`Req[x-1:0]`,</a:t>
            </a:r>
            <a:r>
              <a:rPr lang="zh-CN" altLang="zh-CN" sz="2000" b="1">
                <a:latin typeface="Adobe 黑体 Std R"/>
                <a:ea typeface="Adobe 黑体 Std R"/>
              </a:rPr>
              <a:t>它们之间的位次则表明其优先级大小；至于输出，则是仲裁所得的结果，也就是给用户的结果；一般来说这个结果因为要给到每个请求的用户，所以是一个 </a:t>
            </a:r>
            <a:r>
              <a:rPr lang="en-US" altLang="en-US" sz="2000" b="1">
                <a:latin typeface="Adobe 黑体 Std R"/>
                <a:ea typeface="Adobe 黑体 Std R"/>
              </a:rPr>
              <a:t>x </a:t>
            </a:r>
            <a:r>
              <a:rPr lang="zh-CN" altLang="zh-CN" sz="2000" b="1">
                <a:latin typeface="Adobe 黑体 Std R"/>
                <a:ea typeface="Adobe 黑体 Std R"/>
              </a:rPr>
              <a:t>位的独热码，或者任何可以指示的信号；</a:t>
            </a:r>
          </a:p>
        </p:txBody>
      </p:sp>
      <p:pic>
        <p:nvPicPr>
          <p:cNvPr id="7" name="图片 6">
            <a:extLst>
              <a:ext uri="{FF2B5EF4-FFF2-40B4-BE49-F238E27FC236}">
                <a16:creationId xmlns:a16="http://schemas.microsoft.com/office/drawing/2014/main" id="{679994F9-43E3-4A6D-ABA2-54AA0B1178A8}"/>
              </a:ext>
            </a:extLst>
          </p:cNvPr>
          <p:cNvPicPr>
            <a:picLocks noChangeAspect="1"/>
          </p:cNvPicPr>
          <p:nvPr/>
        </p:nvPicPr>
        <p:blipFill>
          <a:blip r:embed="rId2"/>
          <a:stretch>
            <a:fillRect/>
          </a:stretch>
        </p:blipFill>
        <p:spPr>
          <a:xfrm>
            <a:off x="2957222" y="3740727"/>
            <a:ext cx="6121980" cy="2899885"/>
          </a:xfrm>
          <a:prstGeom prst="rect">
            <a:avLst/>
          </a:prstGeom>
        </p:spPr>
      </p:pic>
    </p:spTree>
    <p:extLst>
      <p:ext uri="{BB962C8B-B14F-4D97-AF65-F5344CB8AC3E}">
        <p14:creationId xmlns:p14="http://schemas.microsoft.com/office/powerpoint/2010/main" val="282502123"/>
      </p:ext>
    </p:extLst>
  </p:cSld>
  <p:clrMapOvr>
    <a:masterClrMapping/>
  </p:clrMapOvr>
</p:sld>
</file>

<file path=ppt/slides/slide1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3">
            <a:extLst>
              <a:ext uri="{FF2B5EF4-FFF2-40B4-BE49-F238E27FC236}">
                <a16:creationId xmlns:a16="http://schemas.microsoft.com/office/drawing/2014/main" id="{4DA7E790-7271-4920-A769-2ADCEE2A61D0}"/>
              </a:ext>
            </a:extLst>
          </p:cNvPr>
          <p:cNvSpPr>
            <a:spLocks noGrp="1"/>
          </p:cNvSpPr>
          <p:nvPr>
            <p:ph idx="1"/>
          </p:nvPr>
        </p:nvSpPr>
        <p:spPr>
          <a:xfrm>
            <a:off x="1401166" y="288084"/>
            <a:ext cx="9701521" cy="4902175"/>
          </a:xfrm>
        </p:spPr>
        <p:txBody>
          <a:bodyPr>
            <a:normAutofit/>
          </a:bodyPr>
          <a:lstStyle/>
          <a:p>
            <a:pPr>
              <a:lnSpc>
                <a:spcPct val="150000"/>
              </a:lnSpc>
            </a:pPr>
            <a:r>
              <a:rPr lang="zh-CN" altLang="zh-CN" sz="2000">
                <a:latin typeface="Adobe 黑体 Std R"/>
                <a:ea typeface="Adobe 黑体 Std R"/>
              </a:rPr>
              <a:t>优先编码器！！！请大家回忆一下数电中优先编码器是如何描述的？</a:t>
            </a:r>
            <a:endParaRPr lang="en-US" altLang="en-US" sz="2000">
              <a:latin typeface="Adobe 黑体 Std R"/>
              <a:ea typeface="Adobe 黑体 Std R"/>
            </a:endParaRPr>
          </a:p>
          <a:p>
            <a:pPr>
              <a:lnSpc>
                <a:spcPct val="150000"/>
              </a:lnSpc>
            </a:pPr>
            <a:endParaRPr lang="en-US" altLang="en-US" sz="2000">
              <a:latin typeface="Adobe 黑体 Std R"/>
              <a:ea typeface="Adobe 黑体 Std R"/>
            </a:endParaRPr>
          </a:p>
        </p:txBody>
      </p:sp>
      <p:pic>
        <p:nvPicPr>
          <p:cNvPr id="4" name="图片 3">
            <a:extLst>
              <a:ext uri="{FF2B5EF4-FFF2-40B4-BE49-F238E27FC236}">
                <a16:creationId xmlns:a16="http://schemas.microsoft.com/office/drawing/2014/main" id="{EE0EA562-9E99-4E1B-B75D-E77923FA7589}"/>
              </a:ext>
            </a:extLst>
          </p:cNvPr>
          <p:cNvPicPr>
            <a:picLocks noChangeAspect="1"/>
          </p:cNvPicPr>
          <p:nvPr/>
        </p:nvPicPr>
        <p:blipFill>
          <a:blip r:embed="rId3"/>
          <a:stretch>
            <a:fillRect/>
          </a:stretch>
        </p:blipFill>
        <p:spPr>
          <a:xfrm>
            <a:off x="1630503" y="983937"/>
            <a:ext cx="5851666" cy="2445063"/>
          </a:xfrm>
          <a:prstGeom prst="rect">
            <a:avLst/>
          </a:prstGeom>
        </p:spPr>
      </p:pic>
      <p:pic>
        <p:nvPicPr>
          <p:cNvPr id="6" name="图片 5">
            <a:extLst>
              <a:ext uri="{FF2B5EF4-FFF2-40B4-BE49-F238E27FC236}">
                <a16:creationId xmlns:a16="http://schemas.microsoft.com/office/drawing/2014/main" id="{3D928CAE-8CE3-4896-9E97-5484F526F1BA}"/>
              </a:ext>
            </a:extLst>
          </p:cNvPr>
          <p:cNvPicPr>
            <a:picLocks noChangeAspect="1"/>
          </p:cNvPicPr>
          <p:nvPr/>
        </p:nvPicPr>
        <p:blipFill>
          <a:blip r:embed="rId4"/>
          <a:stretch>
            <a:fillRect/>
          </a:stretch>
        </p:blipFill>
        <p:spPr>
          <a:xfrm>
            <a:off x="1630503" y="3466776"/>
            <a:ext cx="5487269" cy="2934368"/>
          </a:xfrm>
          <a:prstGeom prst="rect">
            <a:avLst/>
          </a:prstGeom>
        </p:spPr>
      </p:pic>
    </p:spTree>
    <p:extLst>
      <p:ext uri="{BB962C8B-B14F-4D97-AF65-F5344CB8AC3E}">
        <p14:creationId xmlns:p14="http://schemas.microsoft.com/office/powerpoint/2010/main" val="2291717346"/>
      </p:ext>
    </p:extLst>
  </p:cSld>
  <p:clrMapOvr>
    <a:masterClrMapping/>
  </p:clrMapOvr>
</p:sld>
</file>

<file path=ppt/slides/slide1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zh-CN" altLang="zh-CN" sz="2400" b="1">
                <a:latin typeface="Adobe 黑体 Std R"/>
                <a:ea typeface="Adobe 黑体 Std R"/>
              </a:rPr>
              <a:t>该怎么样才能写出参数化的优先编码器？</a:t>
            </a:r>
          </a:p>
        </p:txBody>
      </p:sp>
      <p:pic>
        <p:nvPicPr>
          <p:cNvPr id="3" name="图片 2">
            <a:extLst>
              <a:ext uri="{FF2B5EF4-FFF2-40B4-BE49-F238E27FC236}">
                <a16:creationId xmlns:a16="http://schemas.microsoft.com/office/drawing/2014/main" id="{6551044A-5FCA-46D3-95B8-60A78AA83FCA}"/>
              </a:ext>
            </a:extLst>
          </p:cNvPr>
          <p:cNvPicPr>
            <a:picLocks noChangeAspect="1"/>
          </p:cNvPicPr>
          <p:nvPr/>
        </p:nvPicPr>
        <p:blipFill>
          <a:blip r:embed="rId2"/>
          <a:stretch>
            <a:fillRect/>
          </a:stretch>
        </p:blipFill>
        <p:spPr>
          <a:xfrm>
            <a:off x="1745671" y="1374198"/>
            <a:ext cx="5824231" cy="3655002"/>
          </a:xfrm>
          <a:prstGeom prst="rect">
            <a:avLst/>
          </a:prstGeom>
        </p:spPr>
      </p:pic>
    </p:spTree>
    <p:extLst>
      <p:ext uri="{BB962C8B-B14F-4D97-AF65-F5344CB8AC3E}">
        <p14:creationId xmlns:p14="http://schemas.microsoft.com/office/powerpoint/2010/main" val="3976454889"/>
      </p:ext>
    </p:extLst>
  </p:cSld>
  <p:clrMapOvr>
    <a:masterClrMapping/>
  </p:clrMapOvr>
</p:sld>
</file>

<file path=ppt/slides/slide1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zh-CN" altLang="zh-CN" sz="2400" b="1">
                <a:latin typeface="Adobe 黑体 Std R"/>
                <a:ea typeface="Adobe 黑体 Std R"/>
              </a:rPr>
              <a:t>该怎么样才能写出参数化的优先编码器？</a:t>
            </a:r>
          </a:p>
        </p:txBody>
      </p:sp>
      <p:sp>
        <p:nvSpPr>
          <p:cNvPr id="5" name="文本框 4">
            <a:extLst>
              <a:ext uri="{FF2B5EF4-FFF2-40B4-BE49-F238E27FC236}">
                <a16:creationId xmlns:a16="http://schemas.microsoft.com/office/drawing/2014/main" id="{12391ECA-5139-4FDC-A6C5-407147CEA9A0}"/>
              </a:ext>
            </a:extLst>
          </p:cNvPr>
          <p:cNvSpPr txBox="1"/>
          <p:nvPr/>
        </p:nvSpPr>
        <p:spPr>
          <a:xfrm>
            <a:off x="1596879" y="1500853"/>
            <a:ext cx="9422679" cy="369332"/>
          </a:xfrm>
          <a:prstGeom prst="rect">
            <a:avLst/>
          </a:prstGeom>
          <a:noFill/>
        </p:spPr>
        <p:txBody>
          <a:bodyPr wrap="square">
            <a:spAutoFit/>
          </a:bodyPr>
          <a:lstStyle/>
          <a:p>
            <a:r>
              <a:rPr lang="zh-CN" altLang="zh-CN"/>
              <a:t>先给大家一个例子吧，大家先仔细观察这个例子，并在纸上画一画代码所描述的电路的结构；</a:t>
            </a:r>
          </a:p>
        </p:txBody>
      </p:sp>
      <p:pic>
        <p:nvPicPr>
          <p:cNvPr id="7" name="图片 6">
            <a:extLst>
              <a:ext uri="{FF2B5EF4-FFF2-40B4-BE49-F238E27FC236}">
                <a16:creationId xmlns:a16="http://schemas.microsoft.com/office/drawing/2014/main" id="{34CAD690-4339-44C6-BFEC-28BC5D3758D1}"/>
              </a:ext>
            </a:extLst>
          </p:cNvPr>
          <p:cNvPicPr>
            <a:picLocks noChangeAspect="1"/>
          </p:cNvPicPr>
          <p:nvPr/>
        </p:nvPicPr>
        <p:blipFill>
          <a:blip r:embed="rId2"/>
          <a:stretch>
            <a:fillRect/>
          </a:stretch>
        </p:blipFill>
        <p:spPr>
          <a:xfrm>
            <a:off x="1643060" y="2117146"/>
            <a:ext cx="8869219" cy="3727451"/>
          </a:xfrm>
          <a:prstGeom prst="rect">
            <a:avLst/>
          </a:prstGeom>
        </p:spPr>
      </p:pic>
    </p:spTree>
    <p:extLst>
      <p:ext uri="{BB962C8B-B14F-4D97-AF65-F5344CB8AC3E}">
        <p14:creationId xmlns:p14="http://schemas.microsoft.com/office/powerpoint/2010/main" val="4158457406"/>
      </p:ext>
    </p:extLst>
  </p:cSld>
  <p:clrMapOvr>
    <a:masterClrMapping/>
  </p:clrMapOvr>
</p:sld>
</file>

<file path=ppt/slides/slide1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zh-CN" altLang="zh-CN" sz="2400" b="1">
                <a:latin typeface="Adobe 黑体 Std R"/>
                <a:ea typeface="Adobe 黑体 Std R"/>
              </a:rPr>
              <a:t>该怎么样才能写出参数化的优先编码器？</a:t>
            </a:r>
          </a:p>
        </p:txBody>
      </p:sp>
      <p:pic>
        <p:nvPicPr>
          <p:cNvPr id="7" name="图片 6">
            <a:extLst>
              <a:ext uri="{FF2B5EF4-FFF2-40B4-BE49-F238E27FC236}">
                <a16:creationId xmlns:a16="http://schemas.microsoft.com/office/drawing/2014/main" id="{604A23B5-2377-436A-B19E-5AA8BB49144A}"/>
              </a:ext>
            </a:extLst>
          </p:cNvPr>
          <p:cNvPicPr>
            <a:picLocks noChangeAspect="1"/>
          </p:cNvPicPr>
          <p:nvPr/>
        </p:nvPicPr>
        <p:blipFill>
          <a:blip r:embed="rId2"/>
          <a:stretch>
            <a:fillRect/>
          </a:stretch>
        </p:blipFill>
        <p:spPr>
          <a:xfrm>
            <a:off x="170150" y="1313150"/>
            <a:ext cx="6189087" cy="3743199"/>
          </a:xfrm>
          <a:prstGeom prst="rect">
            <a:avLst/>
          </a:prstGeom>
        </p:spPr>
      </p:pic>
      <p:pic>
        <p:nvPicPr>
          <p:cNvPr id="8" name="图片 7">
            <a:extLst>
              <a:ext uri="{FF2B5EF4-FFF2-40B4-BE49-F238E27FC236}">
                <a16:creationId xmlns:a16="http://schemas.microsoft.com/office/drawing/2014/main" id="{09DDFDAA-E03A-4306-8945-C3B650BF1042}"/>
              </a:ext>
            </a:extLst>
          </p:cNvPr>
          <p:cNvPicPr>
            <a:picLocks noChangeAspect="1"/>
          </p:cNvPicPr>
          <p:nvPr/>
        </p:nvPicPr>
        <p:blipFill>
          <a:blip r:embed="rId3"/>
          <a:stretch>
            <a:fillRect/>
          </a:stretch>
        </p:blipFill>
        <p:spPr>
          <a:xfrm>
            <a:off x="6179992" y="1439140"/>
            <a:ext cx="5411067" cy="3026529"/>
          </a:xfrm>
          <a:prstGeom prst="rect">
            <a:avLst/>
          </a:prstGeom>
        </p:spPr>
      </p:pic>
    </p:spTree>
    <p:extLst>
      <p:ext uri="{BB962C8B-B14F-4D97-AF65-F5344CB8AC3E}">
        <p14:creationId xmlns:p14="http://schemas.microsoft.com/office/powerpoint/2010/main" val="1002330638"/>
      </p:ext>
    </p:extLst>
  </p:cSld>
  <p:clrMapOvr>
    <a:masterClrMapping/>
  </p:clrMapOvr>
</p:sld>
</file>

<file path=ppt/slides/slide1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zh-CN" altLang="zh-CN" sz="2400" b="1">
                <a:latin typeface="Adobe 黑体 Std R"/>
                <a:ea typeface="Adobe 黑体 Std R"/>
              </a:rPr>
              <a:t>该怎么样才能写出参数化的代码？</a:t>
            </a:r>
          </a:p>
        </p:txBody>
      </p:sp>
      <p:sp>
        <p:nvSpPr>
          <p:cNvPr id="8" name="文本框 7">
            <a:extLst>
              <a:ext uri="{FF2B5EF4-FFF2-40B4-BE49-F238E27FC236}">
                <a16:creationId xmlns:a16="http://schemas.microsoft.com/office/drawing/2014/main" id="{706E6B86-D916-424C-9135-2F8031949A8A}"/>
              </a:ext>
            </a:extLst>
          </p:cNvPr>
          <p:cNvSpPr txBox="1"/>
          <p:nvPr/>
        </p:nvSpPr>
        <p:spPr>
          <a:xfrm>
            <a:off x="1679720" y="1439140"/>
            <a:ext cx="9725890" cy="4201599"/>
          </a:xfrm>
          <a:prstGeom prst="rect">
            <a:avLst/>
          </a:prstGeom>
          <a:noFill/>
        </p:spPr>
        <p:txBody>
          <a:bodyPr wrap="square">
            <a:spAutoFit/>
          </a:bodyPr>
          <a:lstStyle/>
          <a:p>
            <a:pPr>
              <a:lnSpc>
                <a:spcPct val="150000"/>
              </a:lnSpc>
            </a:pPr>
            <a:r>
              <a:rPr lang="zh-CN" altLang="zh-CN" sz="2000">
                <a:latin typeface="Adobe 黑体 Std R"/>
                <a:ea typeface="Adobe 黑体 Std R"/>
              </a:rPr>
              <a:t>上述方法的本质，是使用 </a:t>
            </a:r>
            <a:r>
              <a:rPr lang="en-US" altLang="en-US" sz="2000">
                <a:latin typeface="Adobe 黑体 Std R"/>
                <a:ea typeface="Adobe 黑体 Std R"/>
              </a:rPr>
              <a:t>pre_req</a:t>
            </a:r>
            <a:r>
              <a:rPr lang="en-US" altLang="en-US" sz="2000">
                <a:latin typeface="Adobe 黑体 Std R"/>
                <a:ea typeface="Adobe 黑体 Std R"/>
              </a:rPr>
              <a:t> </a:t>
            </a:r>
            <a:r>
              <a:rPr lang="zh-CN" altLang="zh-CN" sz="2000">
                <a:latin typeface="Adobe 黑体 Std R"/>
                <a:ea typeface="Adobe 黑体 Std R"/>
              </a:rPr>
              <a:t>存储之前的请求信息，作为 </a:t>
            </a:r>
            <a:r>
              <a:rPr lang="en-US" altLang="en-US" sz="2000">
                <a:latin typeface="Adobe 黑体 Std R"/>
                <a:ea typeface="Adobe 黑体 Std R"/>
              </a:rPr>
              <a:t>mask </a:t>
            </a:r>
            <a:r>
              <a:rPr lang="zh-CN" altLang="zh-CN" sz="2000">
                <a:latin typeface="Adobe 黑体 Std R"/>
                <a:ea typeface="Adobe 黑体 Std R"/>
              </a:rPr>
              <a:t>掩码屏蔽掉之后的请求，从而产生正确的仲裁结果；关于 </a:t>
            </a:r>
            <a:r>
              <a:rPr lang="en-US" altLang="en-US" sz="2000">
                <a:latin typeface="Adobe 黑体 Std R"/>
                <a:ea typeface="Adobe 黑体 Std R"/>
              </a:rPr>
              <a:t>pre_req</a:t>
            </a:r>
            <a:r>
              <a:rPr lang="en-US" altLang="en-US" sz="2000">
                <a:latin typeface="Adobe 黑体 Std R"/>
                <a:ea typeface="Adobe 黑体 Std R"/>
              </a:rPr>
              <a:t> </a:t>
            </a:r>
            <a:r>
              <a:rPr lang="zh-CN" altLang="zh-CN" sz="2000">
                <a:latin typeface="Adobe 黑体 Std R"/>
                <a:ea typeface="Adobe 黑体 Std R"/>
              </a:rPr>
              <a:t>产生的方式，实质上就是通过一段长的组合逻辑链条产生；我们观察 </a:t>
            </a:r>
            <a:r>
              <a:rPr lang="en-US" altLang="en-US" sz="2000">
                <a:latin typeface="Adobe 黑体 Std R"/>
                <a:ea typeface="Adobe 黑体 Std R"/>
              </a:rPr>
              <a:t>pre_req</a:t>
            </a:r>
            <a:r>
              <a:rPr lang="en-US" altLang="en-US" sz="2000">
                <a:latin typeface="Adobe 黑体 Std R"/>
                <a:ea typeface="Adobe 黑体 Std R"/>
              </a:rPr>
              <a:t> </a:t>
            </a:r>
            <a:r>
              <a:rPr lang="zh-CN" altLang="zh-CN" sz="2000">
                <a:latin typeface="Adobe 黑体 Std R"/>
                <a:ea typeface="Adobe 黑体 Std R"/>
              </a:rPr>
              <a:t>产生的逻辑，会发现掩码与 </a:t>
            </a:r>
            <a:r>
              <a:rPr lang="en-US" altLang="en-US" sz="2000">
                <a:latin typeface="Adobe 黑体 Std R"/>
                <a:ea typeface="Adobe 黑体 Std R"/>
              </a:rPr>
              <a:t>req </a:t>
            </a:r>
            <a:r>
              <a:rPr lang="zh-CN" altLang="zh-CN" sz="2000">
                <a:latin typeface="Adobe 黑体 Std R"/>
                <a:ea typeface="Adobe 黑体 Std R"/>
              </a:rPr>
              <a:t>向量息息相关；从高优先级开始算起（假设是 </a:t>
            </a:r>
            <a:r>
              <a:rPr lang="en-US" altLang="en-US" sz="2000">
                <a:latin typeface="Adobe 黑体 Std R"/>
                <a:ea typeface="Adobe 黑体 Std R"/>
              </a:rPr>
              <a:t>req [x-1:0] </a:t>
            </a:r>
            <a:r>
              <a:rPr lang="zh-CN" altLang="zh-CN" sz="2000">
                <a:latin typeface="Adobe 黑体 Std R"/>
                <a:ea typeface="Adobe 黑体 Std R"/>
              </a:rPr>
              <a:t>中的低位），假设此时</a:t>
            </a:r>
            <a:r>
              <a:rPr lang="en-US" altLang="en-US" sz="2000">
                <a:latin typeface="Adobe 黑体 Std R"/>
                <a:ea typeface="Adobe 黑体 Std R"/>
              </a:rPr>
              <a:t>req[3] = 1; </a:t>
            </a:r>
            <a:r>
              <a:rPr lang="zh-CN" altLang="zh-CN" sz="2000">
                <a:latin typeface="Adobe 黑体 Std R"/>
                <a:ea typeface="Adobe 黑体 Std R"/>
              </a:rPr>
              <a:t>那么 </a:t>
            </a:r>
            <a:r>
              <a:rPr lang="en-US" altLang="en-US" sz="2000">
                <a:latin typeface="Adobe 黑体 Std R"/>
                <a:ea typeface="Adobe 黑体 Std R"/>
              </a:rPr>
              <a:t>req[2:0] = 0</a:t>
            </a:r>
            <a:r>
              <a:rPr lang="zh-CN" altLang="zh-CN" sz="2000">
                <a:latin typeface="Adobe 黑体 Std R"/>
                <a:ea typeface="Adobe 黑体 Std R"/>
              </a:rPr>
              <a:t>；对于掩码来说，此时 </a:t>
            </a:r>
            <a:r>
              <a:rPr lang="en-US" altLang="en-US" sz="2000">
                <a:latin typeface="Adobe 黑体 Std R"/>
                <a:ea typeface="Adobe 黑体 Std R"/>
              </a:rPr>
              <a:t>pre_req</a:t>
            </a:r>
            <a:r>
              <a:rPr lang="en-US" altLang="en-US" sz="2000">
                <a:latin typeface="Adobe 黑体 Std R"/>
                <a:ea typeface="Adobe 黑体 Std R"/>
              </a:rPr>
              <a:t>[2:0] = 0</a:t>
            </a:r>
            <a:r>
              <a:rPr lang="zh-CN" altLang="zh-CN" sz="2000">
                <a:latin typeface="Adobe 黑体 Std R"/>
                <a:ea typeface="Adobe 黑体 Std R"/>
              </a:rPr>
              <a:t>；</a:t>
            </a:r>
            <a:r>
              <a:rPr lang="en-US" altLang="en-US" sz="2000">
                <a:latin typeface="Adobe 黑体 Std R"/>
                <a:ea typeface="Adobe 黑体 Std R"/>
              </a:rPr>
              <a:t>pre_req</a:t>
            </a:r>
            <a:r>
              <a:rPr lang="en-US" altLang="en-US" sz="2000">
                <a:latin typeface="Adobe 黑体 Std R"/>
                <a:ea typeface="Adobe 黑体 Std R"/>
              </a:rPr>
              <a:t>[3]</a:t>
            </a:r>
            <a:r>
              <a:rPr lang="zh-CN" altLang="zh-CN" sz="2000">
                <a:latin typeface="Adobe 黑体 Std R"/>
                <a:ea typeface="Adobe 黑体 Std R"/>
              </a:rPr>
              <a:t>和更高位都为 </a:t>
            </a:r>
            <a:r>
              <a:rPr lang="en-US" altLang="en-US" sz="2000">
                <a:latin typeface="Adobe 黑体 Std R"/>
                <a:ea typeface="Adobe 黑体 Std R"/>
              </a:rPr>
              <a:t>1</a:t>
            </a:r>
            <a:r>
              <a:rPr lang="zh-CN" altLang="zh-CN" sz="2000">
                <a:latin typeface="Adobe 黑体 Std R"/>
                <a:ea typeface="Adobe 黑体 Std R"/>
              </a:rPr>
              <a:t>；</a:t>
            </a:r>
            <a:endParaRPr lang="en-US" altLang="en-US" sz="2000">
              <a:latin typeface="Adobe 黑体 Std R"/>
              <a:ea typeface="Adobe 黑体 Std R"/>
            </a:endParaRPr>
          </a:p>
          <a:p>
            <a:pPr>
              <a:lnSpc>
                <a:spcPct val="150000"/>
              </a:lnSpc>
            </a:pPr>
            <a:endParaRPr lang="en-US" altLang="en-US" sz="2000">
              <a:latin typeface="Adobe 黑体 Std R"/>
              <a:ea typeface="Adobe 黑体 Std R"/>
            </a:endParaRPr>
          </a:p>
          <a:p>
            <a:pPr>
              <a:lnSpc>
                <a:spcPct val="150000"/>
              </a:lnSpc>
            </a:pPr>
            <a:r>
              <a:rPr lang="zh-CN" altLang="zh-CN" sz="2000">
                <a:latin typeface="Adobe 黑体 Std R"/>
                <a:ea typeface="Adobe 黑体 Std R"/>
              </a:rPr>
              <a:t>那么这不就是让我们就定位到了 </a:t>
            </a:r>
            <a:r>
              <a:rPr lang="en-US" altLang="en-US" sz="2000">
                <a:latin typeface="Adobe 黑体 Std R"/>
                <a:ea typeface="Adobe 黑体 Std R"/>
              </a:rPr>
              <a:t>req </a:t>
            </a:r>
            <a:r>
              <a:rPr lang="zh-CN" altLang="zh-CN" sz="2000">
                <a:latin typeface="Adobe 黑体 Std R"/>
                <a:ea typeface="Adobe 黑体 Std R"/>
              </a:rPr>
              <a:t>向量中最先产生 </a:t>
            </a:r>
            <a:r>
              <a:rPr lang="en-US" altLang="en-US" sz="2000">
                <a:latin typeface="Adobe 黑体 Std R"/>
                <a:ea typeface="Adobe 黑体 Std R"/>
              </a:rPr>
              <a:t>1 </a:t>
            </a:r>
            <a:r>
              <a:rPr lang="zh-CN" altLang="zh-CN" sz="2000">
                <a:latin typeface="Adobe 黑体 Std R"/>
                <a:ea typeface="Adobe 黑体 Std R"/>
              </a:rPr>
              <a:t>的位置？此时的功能就类似于优先编码器的功能；先提一嘴，还有个我们很熟悉的操作也有定位的作用，就是取补码的运算；</a:t>
            </a:r>
          </a:p>
        </p:txBody>
      </p:sp>
    </p:spTree>
    <p:extLst>
      <p:ext uri="{BB962C8B-B14F-4D97-AF65-F5344CB8AC3E}">
        <p14:creationId xmlns:p14="http://schemas.microsoft.com/office/powerpoint/2010/main" val="2360821811"/>
      </p:ext>
    </p:extLst>
  </p:cSld>
  <p:clrMapOvr>
    <a:masterClrMapping/>
  </p:clrMapOvr>
</p:sld>
</file>

<file path=ppt/slides/slide1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06E6B86-D916-424C-9135-2F8031949A8A}"/>
              </a:ext>
            </a:extLst>
          </p:cNvPr>
          <p:cNvSpPr txBox="1"/>
          <p:nvPr/>
        </p:nvSpPr>
        <p:spPr>
          <a:xfrm>
            <a:off x="1679720" y="1439140"/>
            <a:ext cx="9725890" cy="2816605"/>
          </a:xfrm>
          <a:prstGeom prst="rect">
            <a:avLst/>
          </a:prstGeom>
          <a:noFill/>
        </p:spPr>
        <p:txBody>
          <a:bodyPr wrap="square">
            <a:spAutoFit/>
          </a:bodyPr>
          <a:lstStyle/>
          <a:p>
            <a:pPr>
              <a:lnSpc>
                <a:spcPct val="150000"/>
              </a:lnSpc>
            </a:pPr>
            <a:r>
              <a:rPr lang="zh-CN" altLang="zh-CN" sz="2000">
                <a:latin typeface="Adobe 黑体 Std R"/>
                <a:ea typeface="Adobe 黑体 Std R"/>
              </a:rPr>
              <a:t>我们的目的是为了定位到向量中最起始的 </a:t>
            </a:r>
            <a:r>
              <a:rPr lang="en-US" altLang="en-US" sz="2000">
                <a:latin typeface="Adobe 黑体 Std R"/>
                <a:ea typeface="Adobe 黑体 Std R"/>
              </a:rPr>
              <a:t>1</a:t>
            </a:r>
            <a:r>
              <a:rPr lang="zh-CN" altLang="zh-CN" sz="2000">
                <a:latin typeface="Adobe 黑体 Std R"/>
                <a:ea typeface="Adobe 黑体 Std R"/>
              </a:rPr>
              <a:t>，那么我们可以将原数 </a:t>
            </a:r>
            <a:r>
              <a:rPr lang="en-US" altLang="en-US" sz="2000">
                <a:latin typeface="Adobe 黑体 Std R"/>
                <a:ea typeface="Adobe 黑体 Std R"/>
              </a:rPr>
              <a:t>req -1</a:t>
            </a:r>
            <a:r>
              <a:rPr lang="zh-CN" altLang="zh-CN" sz="2000">
                <a:latin typeface="Adobe 黑体 Std R"/>
                <a:ea typeface="Adobe 黑体 Std R"/>
              </a:rPr>
              <a:t>；想想减 </a:t>
            </a:r>
            <a:r>
              <a:rPr lang="en-US" altLang="en-US" sz="2000">
                <a:latin typeface="Adobe 黑体 Std R"/>
                <a:ea typeface="Adobe 黑体 Std R"/>
              </a:rPr>
              <a:t>1 </a:t>
            </a:r>
            <a:r>
              <a:rPr lang="zh-CN" altLang="zh-CN" sz="2000">
                <a:latin typeface="Adobe 黑体 Std R"/>
                <a:ea typeface="Adobe 黑体 Std R"/>
              </a:rPr>
              <a:t>后会发生什么？低位的 </a:t>
            </a:r>
            <a:r>
              <a:rPr lang="en-US" altLang="en-US" sz="2000">
                <a:latin typeface="Adobe 黑体 Std R"/>
                <a:ea typeface="Adobe 黑体 Std R"/>
              </a:rPr>
              <a:t>0 </a:t>
            </a:r>
            <a:r>
              <a:rPr lang="zh-CN" altLang="zh-CN" sz="2000">
                <a:latin typeface="Adobe 黑体 Std R"/>
                <a:ea typeface="Adobe 黑体 Std R"/>
              </a:rPr>
              <a:t>会不断的向上借位，那么 起始 </a:t>
            </a:r>
            <a:r>
              <a:rPr lang="en-US" altLang="en-US" sz="2000">
                <a:latin typeface="Adobe 黑体 Std R"/>
                <a:ea typeface="Adobe 黑体 Std R"/>
              </a:rPr>
              <a:t>1 </a:t>
            </a:r>
            <a:r>
              <a:rPr lang="zh-CN" altLang="zh-CN" sz="2000">
                <a:latin typeface="Adobe 黑体 Std R"/>
                <a:ea typeface="Adobe 黑体 Std R"/>
              </a:rPr>
              <a:t>的那位会被借位为</a:t>
            </a:r>
            <a:r>
              <a:rPr lang="en-US" altLang="en-US" sz="2000">
                <a:latin typeface="Adobe 黑体 Std R"/>
                <a:ea typeface="Adobe 黑体 Std R"/>
              </a:rPr>
              <a:t>0</a:t>
            </a:r>
            <a:r>
              <a:rPr lang="zh-CN" altLang="zh-CN" sz="2000">
                <a:latin typeface="Adobe 黑体 Std R"/>
                <a:ea typeface="Adobe 黑体 Std R"/>
              </a:rPr>
              <a:t>，而低位的 </a:t>
            </a:r>
            <a:r>
              <a:rPr lang="en-US" altLang="en-US" sz="2000">
                <a:latin typeface="Adobe 黑体 Std R"/>
                <a:ea typeface="Adobe 黑体 Std R"/>
              </a:rPr>
              <a:t>0 </a:t>
            </a:r>
            <a:r>
              <a:rPr lang="zh-CN" altLang="zh-CN" sz="2000">
                <a:latin typeface="Adobe 黑体 Std R"/>
                <a:ea typeface="Adobe 黑体 Std R"/>
              </a:rPr>
              <a:t>则会因为借位而变为</a:t>
            </a:r>
            <a:r>
              <a:rPr lang="en-US" altLang="en-US" sz="2000">
                <a:latin typeface="Adobe 黑体 Std R"/>
                <a:ea typeface="Adobe 黑体 Std R"/>
              </a:rPr>
              <a:t>1</a:t>
            </a:r>
            <a:r>
              <a:rPr lang="zh-CN" altLang="zh-CN" sz="2000">
                <a:latin typeface="Adobe 黑体 Std R"/>
                <a:ea typeface="Adobe 黑体 Std R"/>
              </a:rPr>
              <a:t>； 此时我们只需将（</a:t>
            </a:r>
            <a:r>
              <a:rPr lang="en-US" altLang="en-US" sz="2000">
                <a:latin typeface="Adobe 黑体 Std R"/>
                <a:ea typeface="Adobe 黑体 Std R"/>
              </a:rPr>
              <a:t>req -1)</a:t>
            </a:r>
            <a:r>
              <a:rPr lang="zh-CN" altLang="zh-CN" sz="2000">
                <a:latin typeface="Adobe 黑体 Std R"/>
                <a:ea typeface="Adobe 黑体 Std R"/>
              </a:rPr>
              <a:t>取反，便可得到我们想要的掩码；其实就是取补码的操作；减一取反和取反加一的结果是一致的；、</a:t>
            </a:r>
            <a:endParaRPr lang="en-US" altLang="en-US" sz="2000">
              <a:latin typeface="Adobe 黑体 Std R"/>
              <a:ea typeface="Adobe 黑体 Std R"/>
            </a:endParaRPr>
          </a:p>
          <a:p>
            <a:pPr>
              <a:lnSpc>
                <a:spcPct val="150000"/>
              </a:lnSpc>
            </a:pPr>
            <a:endParaRPr lang="en-US" altLang="en-US" sz="2000">
              <a:latin typeface="Adobe 黑体 Std R"/>
              <a:ea typeface="Adobe 黑体 Std R"/>
            </a:endParaRPr>
          </a:p>
          <a:p>
            <a:pPr>
              <a:lnSpc>
                <a:spcPct val="150000"/>
              </a:lnSpc>
            </a:pPr>
            <a:r>
              <a:rPr lang="zh-CN" altLang="zh-CN" sz="2000">
                <a:latin typeface="Adobe 黑体 Std R"/>
                <a:ea typeface="Adobe 黑体 Std R"/>
              </a:rPr>
              <a:t>建议大家可以找几个数据，自己试一试，看看是不是这样的；那么最后的结果则是：</a:t>
            </a:r>
          </a:p>
        </p:txBody>
      </p:sp>
      <p:pic>
        <p:nvPicPr>
          <p:cNvPr id="5" name="图片 4">
            <a:extLst>
              <a:ext uri="{FF2B5EF4-FFF2-40B4-BE49-F238E27FC236}">
                <a16:creationId xmlns:a16="http://schemas.microsoft.com/office/drawing/2014/main" id="{6646E86A-0D02-47F1-AAF8-149BE554B12E}"/>
              </a:ext>
            </a:extLst>
          </p:cNvPr>
          <p:cNvPicPr>
            <a:picLocks noChangeAspect="1"/>
          </p:cNvPicPr>
          <p:nvPr/>
        </p:nvPicPr>
        <p:blipFill>
          <a:blip r:embed="rId2"/>
          <a:stretch>
            <a:fillRect/>
          </a:stretch>
        </p:blipFill>
        <p:spPr>
          <a:xfrm>
            <a:off x="1946564" y="4655560"/>
            <a:ext cx="7684784" cy="913967"/>
          </a:xfrm>
          <a:prstGeom prst="rect">
            <a:avLst/>
          </a:prstGeom>
        </p:spPr>
      </p:pic>
    </p:spTree>
    <p:extLst>
      <p:ext uri="{BB962C8B-B14F-4D97-AF65-F5344CB8AC3E}">
        <p14:creationId xmlns:p14="http://schemas.microsoft.com/office/powerpoint/2010/main" val="4280120076"/>
      </p:ext>
    </p:extLst>
  </p:cSld>
  <p:clrMapOvr>
    <a:masterClrMapping/>
  </p:clrMapOvr>
</p:sld>
</file>

<file path=ppt/slides/slide1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06E6B86-D916-424C-9135-2F8031949A8A}"/>
              </a:ext>
            </a:extLst>
          </p:cNvPr>
          <p:cNvSpPr txBox="1"/>
          <p:nvPr/>
        </p:nvSpPr>
        <p:spPr>
          <a:xfrm>
            <a:off x="1679721" y="296510"/>
            <a:ext cx="9725890" cy="924164"/>
          </a:xfrm>
          <a:prstGeom prst="rect">
            <a:avLst/>
          </a:prstGeom>
          <a:noFill/>
        </p:spPr>
        <p:txBody>
          <a:bodyPr wrap="square">
            <a:spAutoFit/>
          </a:bodyPr>
          <a:lstStyle/>
          <a:p>
            <a:pPr>
              <a:lnSpc>
                <a:spcPct val="150000"/>
              </a:lnSpc>
            </a:pPr>
            <a:r>
              <a:rPr lang="zh-CN" altLang="zh-CN" sz="4000" b="1">
                <a:latin typeface="Adobe 黑体 Std R"/>
                <a:ea typeface="Adobe 黑体 Std R"/>
              </a:rPr>
              <a:t>总结一下</a:t>
            </a:r>
            <a:endParaRPr lang="zh-CN" altLang="zh-CN" sz="4000">
              <a:latin typeface="Adobe 黑体 Std R"/>
              <a:ea typeface="Adobe 黑体 Std R"/>
            </a:endParaRPr>
          </a:p>
        </p:txBody>
      </p:sp>
      <p:sp>
        <p:nvSpPr>
          <p:cNvPr id="5" name="内容占位符 4">
            <a:extLst>
              <a:ext uri="{FF2B5EF4-FFF2-40B4-BE49-F238E27FC236}">
                <a16:creationId xmlns:a16="http://schemas.microsoft.com/office/drawing/2014/main" id="{4CCDB94D-E2C0-4C43-BF72-1F9F78279079}"/>
              </a:ext>
            </a:extLst>
          </p:cNvPr>
          <p:cNvSpPr>
            <a:spLocks noGrp="1"/>
          </p:cNvSpPr>
          <p:nvPr>
            <p:ph idx="1"/>
          </p:nvPr>
        </p:nvSpPr>
        <p:spPr>
          <a:xfrm>
            <a:off x="1535186" y="1282751"/>
            <a:ext cx="10014960" cy="4754367"/>
          </a:xfrm>
        </p:spPr>
        <p:txBody>
          <a:bodyPr>
            <a:normAutofit/>
          </a:bodyPr>
          <a:lstStyle/>
          <a:p>
            <a:pPr>
              <a:lnSpc>
                <a:spcPct val="150000"/>
              </a:lnSpc>
            </a:pPr>
            <a:r>
              <a:rPr lang="zh-CN" altLang="zh-CN" sz="2400" b="1"/>
              <a:t>因为不同用户优先级的不同，所以他们的请求 </a:t>
            </a:r>
            <a:r>
              <a:rPr lang="en-US" altLang="en-US" sz="2400" b="1"/>
              <a:t>req </a:t>
            </a:r>
            <a:r>
              <a:rPr lang="zh-CN" altLang="zh-CN" sz="2400" b="1"/>
              <a:t>信号在输入的 </a:t>
            </a:r>
            <a:r>
              <a:rPr lang="en-US" altLang="en-US" sz="2400" b="1"/>
              <a:t>req </a:t>
            </a:r>
            <a:r>
              <a:rPr lang="zh-CN" altLang="zh-CN" sz="2400" b="1"/>
              <a:t>向量中的位置是不同的。按照优先级的高低而有先后的顺序；这是优先级的体现；</a:t>
            </a:r>
            <a:endParaRPr lang="en-US" altLang="en-US" sz="2400" b="1"/>
          </a:p>
          <a:p>
            <a:pPr>
              <a:lnSpc>
                <a:spcPct val="150000"/>
              </a:lnSpc>
            </a:pPr>
            <a:r>
              <a:rPr lang="zh-CN" altLang="zh-CN" sz="2400" b="1"/>
              <a:t>而对于仲裁来说，我们要把授权给到具有最高优先级的请求；那么仲裁操作自然就变为了找到最先开始的请求；这就是为什么我们要去找最先开始的 </a:t>
            </a:r>
            <a:r>
              <a:rPr lang="en-US" altLang="en-US" sz="2400" b="1"/>
              <a:t>1</a:t>
            </a:r>
            <a:r>
              <a:rPr lang="zh-CN" altLang="zh-CN" sz="2400" b="1"/>
              <a:t>；</a:t>
            </a:r>
            <a:endParaRPr lang="en-US" altLang="en-US" sz="2400" b="1"/>
          </a:p>
          <a:p>
            <a:pPr>
              <a:lnSpc>
                <a:spcPct val="150000"/>
              </a:lnSpc>
            </a:pPr>
            <a:r>
              <a:rPr lang="zh-CN" altLang="zh-CN" sz="2400" b="1"/>
              <a:t>而找最起始 </a:t>
            </a:r>
            <a:r>
              <a:rPr lang="en-US" altLang="en-US" sz="2400" b="1"/>
              <a:t>1 </a:t>
            </a:r>
            <a:r>
              <a:rPr lang="zh-CN" altLang="zh-CN" sz="2400" b="1"/>
              <a:t>的过程，实质上就是设计出一个优先的编码器；它的输出或是独热码或是二进制的，总归是找到了优先级最高的有效输入；</a:t>
            </a:r>
          </a:p>
        </p:txBody>
      </p:sp>
    </p:spTree>
    <p:extLst>
      <p:ext uri="{BB962C8B-B14F-4D97-AF65-F5344CB8AC3E}">
        <p14:creationId xmlns:p14="http://schemas.microsoft.com/office/powerpoint/2010/main" val="2082807720"/>
      </p:ext>
    </p:extLst>
  </p:cSld>
  <p:clrMapOvr>
    <a:masterClrMapping/>
  </p:clrMapOvr>
</p:sld>
</file>

<file path=ppt/slides/slide1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zh-CN" altLang="zh-CN" sz="2400" b="1">
                <a:latin typeface="Adobe 黑体 Std R"/>
                <a:ea typeface="Adobe 黑体 Std R"/>
              </a:rPr>
              <a:t>一个正经的优先编码器</a:t>
            </a:r>
          </a:p>
        </p:txBody>
      </p:sp>
      <p:pic>
        <p:nvPicPr>
          <p:cNvPr id="3" name="图片 2">
            <a:extLst>
              <a:ext uri="{FF2B5EF4-FFF2-40B4-BE49-F238E27FC236}">
                <a16:creationId xmlns:a16="http://schemas.microsoft.com/office/drawing/2014/main" id="{83156247-21FC-41E9-819B-863DB19D084F}"/>
              </a:ext>
            </a:extLst>
          </p:cNvPr>
          <p:cNvPicPr>
            <a:picLocks noChangeAspect="1"/>
          </p:cNvPicPr>
          <p:nvPr/>
        </p:nvPicPr>
        <p:blipFill>
          <a:blip r:embed="rId2"/>
          <a:stretch>
            <a:fillRect/>
          </a:stretch>
        </p:blipFill>
        <p:spPr>
          <a:xfrm>
            <a:off x="1675489" y="1657349"/>
            <a:ext cx="8841021" cy="3751119"/>
          </a:xfrm>
          <a:prstGeom prst="rect">
            <a:avLst/>
          </a:prstGeom>
        </p:spPr>
      </p:pic>
    </p:spTree>
    <p:extLst>
      <p:ext uri="{BB962C8B-B14F-4D97-AF65-F5344CB8AC3E}">
        <p14:creationId xmlns:p14="http://schemas.microsoft.com/office/powerpoint/2010/main" val="3649131706"/>
      </p:ext>
    </p:extLst>
  </p:cSld>
  <p:clrMapOvr>
    <a:masterClrMapping/>
  </p:clrMapOvr>
</p:sld>
</file>

<file path=ppt/slides/slide1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zh-CN" altLang="zh-CN" sz="2400" b="1">
                <a:latin typeface="Adobe 黑体 Std R"/>
                <a:ea typeface="Adobe 黑体 Std R"/>
              </a:rPr>
              <a:t>一个正经的优先编码器</a:t>
            </a:r>
          </a:p>
        </p:txBody>
      </p:sp>
      <p:pic>
        <p:nvPicPr>
          <p:cNvPr id="4" name="图片 3">
            <a:extLst>
              <a:ext uri="{FF2B5EF4-FFF2-40B4-BE49-F238E27FC236}">
                <a16:creationId xmlns:a16="http://schemas.microsoft.com/office/drawing/2014/main" id="{205A5AC7-EF8A-4A21-A755-9FEA57D5191B}"/>
              </a:ext>
            </a:extLst>
          </p:cNvPr>
          <p:cNvPicPr>
            <a:picLocks noChangeAspect="1"/>
          </p:cNvPicPr>
          <p:nvPr/>
        </p:nvPicPr>
        <p:blipFill>
          <a:blip r:embed="rId2"/>
          <a:stretch>
            <a:fillRect/>
          </a:stretch>
        </p:blipFill>
        <p:spPr>
          <a:xfrm>
            <a:off x="1507980" y="1439140"/>
            <a:ext cx="8915400" cy="4976566"/>
          </a:xfrm>
          <a:prstGeom prst="rect">
            <a:avLst/>
          </a:prstGeom>
        </p:spPr>
      </p:pic>
    </p:spTree>
    <p:extLst>
      <p:ext uri="{BB962C8B-B14F-4D97-AF65-F5344CB8AC3E}">
        <p14:creationId xmlns:p14="http://schemas.microsoft.com/office/powerpoint/2010/main" val="1071996825"/>
      </p:ext>
    </p:extLst>
  </p:cSld>
  <p:clrMapOvr>
    <a:masterClrMapping/>
  </p:clrMapOvr>
</p:sld>
</file>

<file path=ppt/slides/slide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F4F65-B6E2-481A-AADA-979BB9ADA2F9}"/>
              </a:ext>
            </a:extLst>
          </p:cNvPr>
          <p:cNvSpPr>
            <a:spLocks noGrp="1"/>
          </p:cNvSpPr>
          <p:nvPr>
            <p:ph type="title"/>
          </p:nvPr>
        </p:nvSpPr>
        <p:spPr>
          <a:xfrm>
            <a:off x="1866094" y="534933"/>
            <a:ext cx="8911687" cy="1280890"/>
          </a:xfrm>
        </p:spPr>
        <p:txBody>
          <a:bodyPr>
            <a:normAutofit/>
          </a:bodyPr>
          <a:lstStyle/>
          <a:p>
            <a:r>
              <a:rPr lang="zh-CN" altLang="zh-CN" sz="6000">
                <a:latin typeface="黑体"/>
                <a:ea typeface="黑体"/>
              </a:rPr>
              <a:t>目录：</a:t>
            </a:r>
          </a:p>
        </p:txBody>
      </p:sp>
      <p:sp>
        <p:nvSpPr>
          <p:cNvPr id="5" name="内容占位符 4">
            <a:extLst>
              <a:ext uri="{FF2B5EF4-FFF2-40B4-BE49-F238E27FC236}">
                <a16:creationId xmlns:a16="http://schemas.microsoft.com/office/drawing/2014/main" id="{0854569E-21C7-44EB-9817-102FA5D8B539}"/>
              </a:ext>
            </a:extLst>
          </p:cNvPr>
          <p:cNvSpPr>
            <a:spLocks noGrp="1"/>
          </p:cNvSpPr>
          <p:nvPr>
            <p:ph idx="1"/>
          </p:nvPr>
        </p:nvSpPr>
        <p:spPr/>
        <p:txBody>
          <a:bodyPr>
            <a:normAutofit fontScale="92500" lnSpcReduction="10000"/>
          </a:bodyPr>
          <a:lstStyle/>
          <a:p>
            <a:pPr>
              <a:lnSpc>
                <a:spcPct val="150000"/>
              </a:lnSpc>
            </a:pPr>
            <a:r>
              <a:rPr lang="en-US" altLang="en-US" sz="3200">
                <a:latin typeface="Adobe 黑体 Std R"/>
                <a:ea typeface="Adobe 黑体 Std R"/>
              </a:rPr>
              <a:t>1</a:t>
            </a:r>
            <a:r>
              <a:rPr lang="zh-CN" altLang="zh-CN" sz="3200">
                <a:latin typeface="Adobe 黑体 Std R"/>
                <a:ea typeface="Adobe 黑体 Std R"/>
              </a:rPr>
              <a:t>：关于仲裁</a:t>
            </a:r>
            <a:endParaRPr lang="en-US" altLang="en-US" sz="3200">
              <a:latin typeface="Adobe 黑体 Std R"/>
              <a:ea typeface="Adobe 黑体 Std R"/>
            </a:endParaRPr>
          </a:p>
          <a:p>
            <a:pPr>
              <a:lnSpc>
                <a:spcPct val="150000"/>
              </a:lnSpc>
            </a:pPr>
            <a:r>
              <a:rPr lang="en-US" altLang="en-US" sz="3200">
                <a:latin typeface="Adobe 黑体 Std R"/>
                <a:ea typeface="Adobe 黑体 Std R"/>
              </a:rPr>
              <a:t>2</a:t>
            </a:r>
            <a:r>
              <a:rPr lang="zh-CN" altLang="zh-CN" sz="3200">
                <a:latin typeface="Adobe 黑体 Std R"/>
                <a:ea typeface="Adobe 黑体 Std R"/>
              </a:rPr>
              <a:t>：固定优先级仲裁</a:t>
            </a:r>
            <a:endParaRPr lang="en-US" altLang="en-US" sz="3200">
              <a:latin typeface="Adobe 黑体 Std R"/>
              <a:ea typeface="Adobe 黑体 Std R"/>
            </a:endParaRPr>
          </a:p>
          <a:p>
            <a:pPr>
              <a:lnSpc>
                <a:spcPct val="150000"/>
              </a:lnSpc>
            </a:pPr>
            <a:r>
              <a:rPr lang="en-US" altLang="en-US" sz="3200">
                <a:latin typeface="Adobe 黑体 Std R"/>
                <a:ea typeface="Adobe 黑体 Std R"/>
              </a:rPr>
              <a:t>3</a:t>
            </a:r>
            <a:r>
              <a:rPr lang="zh-CN" altLang="zh-CN" sz="3200">
                <a:latin typeface="Adobe 黑体 Std R"/>
                <a:ea typeface="Adobe 黑体 Std R"/>
              </a:rPr>
              <a:t>：轮询仲裁</a:t>
            </a:r>
            <a:endParaRPr lang="en-US" altLang="en-US" sz="3200">
              <a:latin typeface="Adobe 黑体 Std R"/>
              <a:ea typeface="Adobe 黑体 Std R"/>
            </a:endParaRPr>
          </a:p>
          <a:p>
            <a:pPr>
              <a:lnSpc>
                <a:spcPct val="150000"/>
              </a:lnSpc>
            </a:pPr>
            <a:r>
              <a:rPr lang="en-US" altLang="en-US" sz="3200">
                <a:latin typeface="Adobe 黑体 Std R"/>
                <a:ea typeface="Adobe 黑体 Std R"/>
              </a:rPr>
              <a:t>4</a:t>
            </a:r>
            <a:r>
              <a:rPr lang="zh-CN" altLang="zh-CN" sz="3200">
                <a:latin typeface="Adobe 黑体 Std R"/>
                <a:ea typeface="Adobe 黑体 Std R"/>
              </a:rPr>
              <a:t>：带权重的轮询仲裁</a:t>
            </a:r>
            <a:endParaRPr lang="en-US" altLang="en-US" sz="3200">
              <a:latin typeface="Adobe 黑体 Std R"/>
              <a:ea typeface="Adobe 黑体 Std R"/>
            </a:endParaRPr>
          </a:p>
          <a:p>
            <a:pPr>
              <a:lnSpc>
                <a:spcPct val="150000"/>
              </a:lnSpc>
            </a:pPr>
            <a:r>
              <a:rPr lang="en-US" altLang="en-US" sz="3200">
                <a:latin typeface="Adobe 黑体 Std R"/>
                <a:ea typeface="Adobe 黑体 Std R"/>
              </a:rPr>
              <a:t>5</a:t>
            </a:r>
            <a:r>
              <a:rPr lang="zh-CN" altLang="zh-CN" sz="3200">
                <a:latin typeface="Adobe 黑体 Std R"/>
                <a:ea typeface="Adobe 黑体 Std R"/>
              </a:rPr>
              <a:t>：参考资料</a:t>
            </a:r>
            <a:endParaRPr lang="en-US" altLang="en-US" sz="3200">
              <a:latin typeface="Adobe 黑体 Std R"/>
              <a:ea typeface="Adobe 黑体 Std R"/>
            </a:endParaRPr>
          </a:p>
        </p:txBody>
      </p:sp>
    </p:spTree>
    <p:extLst>
      <p:ext uri="{BB962C8B-B14F-4D97-AF65-F5344CB8AC3E}">
        <p14:creationId xmlns:p14="http://schemas.microsoft.com/office/powerpoint/2010/main" val="632657877"/>
      </p:ext>
    </p:extLst>
  </p:cSld>
  <p:clrMapOvr>
    <a:masterClrMapping/>
  </p:clrMapOvr>
</p:sld>
</file>

<file path=ppt/slides/slide2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E3E96-752C-4C81-9740-027BB4B71471}"/>
              </a:ext>
            </a:extLst>
          </p:cNvPr>
          <p:cNvSpPr>
            <a:spLocks noGrp="1"/>
          </p:cNvSpPr>
          <p:nvPr>
            <p:ph type="title"/>
          </p:nvPr>
        </p:nvSpPr>
        <p:spPr>
          <a:xfrm>
            <a:off x="1849582" y="2709752"/>
            <a:ext cx="9627053" cy="1280890"/>
          </a:xfrm>
        </p:spPr>
        <p:txBody>
          <a:bodyPr>
            <a:normAutofit fontScale="90000"/>
          </a:bodyPr>
          <a:lstStyle/>
          <a:p>
            <a:r>
              <a:rPr lang="en-US" altLang="en-US" sz="6600" b="1">
                <a:latin typeface="Adobe 黑体 Std R"/>
                <a:ea typeface="Adobe 黑体 Std R"/>
              </a:rPr>
              <a:t>Round Robin </a:t>
            </a:r>
            <a:r>
              <a:rPr lang="zh-CN" altLang="zh-CN" sz="6600" b="1">
                <a:latin typeface="Adobe 黑体 Std R"/>
                <a:ea typeface="Adobe 黑体 Std R"/>
              </a:rPr>
              <a:t>轮询仲裁器</a:t>
            </a:r>
          </a:p>
        </p:txBody>
      </p:sp>
    </p:spTree>
    <p:extLst>
      <p:ext uri="{BB962C8B-B14F-4D97-AF65-F5344CB8AC3E}">
        <p14:creationId xmlns:p14="http://schemas.microsoft.com/office/powerpoint/2010/main" val="3954937187"/>
      </p:ext>
    </p:extLst>
  </p:cSld>
  <p:clrMapOvr>
    <a:masterClrMapping/>
  </p:clrMapOvr>
</p:sld>
</file>

<file path=ppt/slides/slide2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06E6B86-D916-424C-9135-2F8031949A8A}"/>
              </a:ext>
            </a:extLst>
          </p:cNvPr>
          <p:cNvSpPr txBox="1"/>
          <p:nvPr/>
        </p:nvSpPr>
        <p:spPr>
          <a:xfrm>
            <a:off x="1759528" y="535445"/>
            <a:ext cx="9725890" cy="674672"/>
          </a:xfrm>
          <a:prstGeom prst="rect">
            <a:avLst/>
          </a:prstGeom>
          <a:noFill/>
        </p:spPr>
        <p:txBody>
          <a:bodyPr wrap="square">
            <a:spAutoFit/>
          </a:bodyPr>
          <a:lstStyle/>
          <a:p>
            <a:pPr marL="0" indent="0">
              <a:lnSpc>
                <a:spcPct val="150000"/>
              </a:lnSpc>
              <a:buNone/>
            </a:pPr>
            <a:r>
              <a:rPr lang="en-US" altLang="en-US" sz="2800" b="1">
                <a:latin typeface="Adobe 黑体 Std R"/>
                <a:ea typeface="Adobe 黑体 Std R"/>
              </a:rPr>
              <a:t>Round Robin </a:t>
            </a:r>
            <a:r>
              <a:rPr lang="zh-CN" altLang="zh-CN" sz="2800" b="1">
                <a:latin typeface="Adobe 黑体 Std R"/>
                <a:ea typeface="Adobe 黑体 Std R"/>
              </a:rPr>
              <a:t>轮询仲裁器</a:t>
            </a:r>
          </a:p>
        </p:txBody>
      </p:sp>
      <p:sp>
        <p:nvSpPr>
          <p:cNvPr id="5" name="内容占位符 4">
            <a:extLst>
              <a:ext uri="{FF2B5EF4-FFF2-40B4-BE49-F238E27FC236}">
                <a16:creationId xmlns:a16="http://schemas.microsoft.com/office/drawing/2014/main" id="{4CCDB94D-E2C0-4C43-BF72-1F9F78279079}"/>
              </a:ext>
            </a:extLst>
          </p:cNvPr>
          <p:cNvSpPr>
            <a:spLocks noGrp="1"/>
          </p:cNvSpPr>
          <p:nvPr>
            <p:ph idx="1"/>
          </p:nvPr>
        </p:nvSpPr>
        <p:spPr>
          <a:xfrm>
            <a:off x="1514404" y="1397051"/>
            <a:ext cx="10014960" cy="4754367"/>
          </a:xfrm>
        </p:spPr>
        <p:txBody>
          <a:bodyPr>
            <a:normAutofit lnSpcReduction="10000"/>
          </a:bodyPr>
          <a:lstStyle/>
          <a:p>
            <a:pPr>
              <a:lnSpc>
                <a:spcPct val="150000"/>
              </a:lnSpc>
            </a:pPr>
            <a:r>
              <a:rPr lang="zh-CN" altLang="zh-CN" sz="2400" b="1"/>
              <a:t>我们之前讲过，固定优先级相比轮询仲裁，最大的不同在于轮询仲裁在每次仲裁之后，优先级会改变；在各个用户之间会更加公平（不是说轮询仲裁更好，具体看使用场景）。固定优先级仲裁的一个问题就是公平性。还是用同学举手老师点名的例子来说，如果老师每次都叫学号小的，那学号大的同学会觉得不公平，因为被老师点到的机会小。单纯回答问题的话可能还好，如果我们假设每回答一个问题积一分，最后成绩按照回答问题的个数来计算的话，那么很显然这种方式对学号大的同学太不公平了。所以，仲裁器的公平性问题是在设计中我们必须要考虑的。</a:t>
            </a:r>
          </a:p>
        </p:txBody>
      </p:sp>
    </p:spTree>
    <p:extLst>
      <p:ext uri="{BB962C8B-B14F-4D97-AF65-F5344CB8AC3E}">
        <p14:creationId xmlns:p14="http://schemas.microsoft.com/office/powerpoint/2010/main" val="1169799847"/>
      </p:ext>
    </p:extLst>
  </p:cSld>
  <p:clrMapOvr>
    <a:masterClrMapping/>
  </p:clrMapOvr>
</p:sld>
</file>

<file path=ppt/slides/slide2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06E6B86-D916-424C-9135-2F8031949A8A}"/>
              </a:ext>
            </a:extLst>
          </p:cNvPr>
          <p:cNvSpPr txBox="1"/>
          <p:nvPr/>
        </p:nvSpPr>
        <p:spPr>
          <a:xfrm>
            <a:off x="1759528" y="535445"/>
            <a:ext cx="9725890" cy="674672"/>
          </a:xfrm>
          <a:prstGeom prst="rect">
            <a:avLst/>
          </a:prstGeom>
          <a:noFill/>
        </p:spPr>
        <p:txBody>
          <a:bodyPr wrap="square">
            <a:spAutoFit/>
          </a:bodyPr>
          <a:lstStyle/>
          <a:p>
            <a:pPr marL="0" indent="0">
              <a:lnSpc>
                <a:spcPct val="150000"/>
              </a:lnSpc>
              <a:buNone/>
            </a:pPr>
            <a:r>
              <a:rPr lang="zh-CN" altLang="zh-CN" sz="2800" b="1">
                <a:latin typeface="Adobe 黑体 Std R"/>
                <a:ea typeface="Adobe 黑体 Std R"/>
              </a:rPr>
              <a:t>举个例子</a:t>
            </a:r>
          </a:p>
        </p:txBody>
      </p:sp>
      <p:graphicFrame>
        <p:nvGraphicFramePr>
          <p:cNvPr id="3" name="表格 3">
            <a:extLst>
              <a:ext uri="{FF2B5EF4-FFF2-40B4-BE49-F238E27FC236}">
                <a16:creationId xmlns:a16="http://schemas.microsoft.com/office/drawing/2014/main" id="{0E021967-FEEA-4329-BBC3-13C95A11DDB0}"/>
              </a:ext>
            </a:extLst>
          </p:cNvPr>
          <p:cNvGraphicFramePr>
            <a:graphicFrameLocks noGrp="1"/>
          </p:cNvGraphicFramePr>
          <p:nvPr>
            <p:ph idx="1"/>
            <p:extLst>
              <p:ext uri="{D42A27DB-BD31-4B8C-83A1-F6EECF244321}">
                <p14:modId xmlns:p14="http://schemas.microsoft.com/office/powerpoint/2010/main" val="3192312637"/>
              </p:ext>
            </p:extLst>
          </p:nvPr>
        </p:nvGraphicFramePr>
        <p:xfrm>
          <a:off x="1577686" y="2238299"/>
          <a:ext cx="9182100" cy="3863688"/>
        </p:xfrm>
        <a:graphic>
          <a:graphicData uri="http://schemas.openxmlformats.org/drawingml/2006/table">
            <a:tbl>
              <a:tblPr firstRow="1" bandRow="1">
                <a:tableStyleId>{5C22544A-7EE6-4342-B048-85BDC9FD1C3A}</a:tableStyleId>
              </a:tblPr>
              <a:tblGrid>
                <a:gridCol w="2295525"/>
                <a:gridCol w="2295525"/>
                <a:gridCol w="2295525"/>
                <a:gridCol w="2295525"/>
              </a:tblGrid>
              <a:tr h="482961">
                <a:tc>
                  <a:txBody>
                    <a:bodyPr/>
                    <a:lstStyle/>
                    <a:p>
                      <a:endParaRPr lang="zh-CN" altLang="zh-CN"/>
                    </a:p>
                  </a:txBody>
                </a:tc>
                <a:tc>
                  <a:txBody>
                    <a:bodyPr/>
                    <a:lstStyle/>
                    <a:p>
                      <a:r>
                        <a:rPr lang="en-US" altLang="en-US"/>
                        <a:t>Req[3:0]</a:t>
                      </a:r>
                      <a:endParaRPr lang="zh-CN" altLang="zh-CN"/>
                    </a:p>
                  </a:txBody>
                </a:tc>
                <a:tc>
                  <a:txBody>
                    <a:bodyPr/>
                    <a:lstStyle/>
                    <a:p>
                      <a:r>
                        <a:rPr lang="en-US" altLang="en-US"/>
                        <a:t>RR Priority</a:t>
                      </a:r>
                      <a:endParaRPr lang="zh-CN" altLang="zh-CN"/>
                    </a:p>
                  </a:txBody>
                </a:tc>
                <a:tc>
                  <a:txBody>
                    <a:bodyPr/>
                    <a:lstStyle/>
                    <a:p>
                      <a:r>
                        <a:rPr lang="en-US" altLang="en-US"/>
                        <a:t>Grant[3:0]</a:t>
                      </a:r>
                      <a:endParaRPr lang="zh-CN" altLang="zh-CN"/>
                    </a:p>
                  </a:txBody>
                </a:tc>
              </a:tr>
              <a:tr h="482961">
                <a:tc>
                  <a:txBody>
                    <a:bodyPr/>
                    <a:lstStyle/>
                    <a:p>
                      <a:r>
                        <a:rPr lang="en-US" altLang="en-US"/>
                        <a:t>Cycle0</a:t>
                      </a:r>
                      <a:endParaRPr lang="zh-CN" altLang="zh-CN"/>
                    </a:p>
                  </a:txBody>
                </a:tc>
                <a:tc>
                  <a:txBody>
                    <a:bodyPr/>
                    <a:lstStyle/>
                    <a:p>
                      <a:r>
                        <a:rPr lang="en-US" altLang="en-US"/>
                        <a:t>1111</a:t>
                      </a:r>
                      <a:endParaRPr lang="zh-CN" altLang="zh-CN"/>
                    </a:p>
                  </a:txBody>
                </a:tc>
                <a:tc>
                  <a:txBody>
                    <a:bodyPr/>
                    <a:lstStyle/>
                    <a:p>
                      <a:r>
                        <a:rPr lang="en-US" altLang="en-US"/>
                        <a:t>3210</a:t>
                      </a:r>
                      <a:endParaRPr lang="zh-CN" altLang="zh-CN"/>
                    </a:p>
                  </a:txBody>
                </a:tc>
                <a:tc>
                  <a:txBody>
                    <a:bodyPr/>
                    <a:lstStyle/>
                    <a:p>
                      <a:r>
                        <a:rPr lang="en-US" altLang="en-US"/>
                        <a:t>0001</a:t>
                      </a:r>
                      <a:endParaRPr lang="zh-CN" altLang="zh-CN"/>
                    </a:p>
                  </a:txBody>
                </a:tc>
              </a:tr>
              <a:tr h="482961">
                <a:tc>
                  <a:txBody>
                    <a:bodyPr/>
                    <a:lstStyle/>
                    <a:p>
                      <a:r>
                        <a:rPr lang="en-US" altLang="en-US"/>
                        <a:t>Cycle1</a:t>
                      </a:r>
                      <a:endParaRPr lang="zh-CN" altLang="zh-CN"/>
                    </a:p>
                  </a:txBody>
                </a:tc>
                <a:tc>
                  <a:txBody>
                    <a:bodyPr/>
                    <a:lstStyle/>
                    <a:p>
                      <a:r>
                        <a:rPr lang="en-US" altLang="en-US"/>
                        <a:t>1111</a:t>
                      </a:r>
                      <a:endParaRPr lang="zh-CN" altLang="zh-CN"/>
                    </a:p>
                  </a:txBody>
                </a:tc>
                <a:tc>
                  <a:txBody>
                    <a:bodyPr/>
                    <a:lstStyle/>
                    <a:p>
                      <a:r>
                        <a:rPr lang="en-US" altLang="en-US"/>
                        <a:t>2103</a:t>
                      </a:r>
                      <a:endParaRPr lang="zh-CN" altLang="zh-CN"/>
                    </a:p>
                  </a:txBody>
                </a:tc>
                <a:tc>
                  <a:txBody>
                    <a:bodyPr/>
                    <a:lstStyle/>
                    <a:p>
                      <a:r>
                        <a:rPr lang="en-US" altLang="en-US"/>
                        <a:t>0010</a:t>
                      </a:r>
                      <a:endParaRPr lang="zh-CN" altLang="zh-CN"/>
                    </a:p>
                  </a:txBody>
                </a:tc>
              </a:tr>
              <a:tr h="482961">
                <a:tc>
                  <a:txBody>
                    <a:bodyPr/>
                    <a:lstStyle/>
                    <a:p>
                      <a:r>
                        <a:rPr lang="en-US" altLang="en-US"/>
                        <a:t>Cycle2</a:t>
                      </a:r>
                      <a:endParaRPr lang="zh-CN" altLang="zh-CN"/>
                    </a:p>
                  </a:txBody>
                </a:tc>
                <a:tc>
                  <a:txBody>
                    <a:bodyPr/>
                    <a:lstStyle/>
                    <a:p>
                      <a:r>
                        <a:rPr lang="en-US" altLang="en-US"/>
                        <a:t>1111</a:t>
                      </a:r>
                      <a:endParaRPr lang="zh-CN" altLang="zh-CN"/>
                    </a:p>
                  </a:txBody>
                </a:tc>
                <a:tc>
                  <a:txBody>
                    <a:bodyPr/>
                    <a:lstStyle/>
                    <a:p>
                      <a:r>
                        <a:rPr lang="en-US" altLang="en-US"/>
                        <a:t>1032</a:t>
                      </a:r>
                      <a:endParaRPr lang="zh-CN" altLang="zh-CN"/>
                    </a:p>
                  </a:txBody>
                </a:tc>
                <a:tc>
                  <a:txBody>
                    <a:bodyPr/>
                    <a:lstStyle/>
                    <a:p>
                      <a:r>
                        <a:rPr lang="en-US" altLang="en-US"/>
                        <a:t>0100</a:t>
                      </a:r>
                      <a:endParaRPr lang="zh-CN" altLang="zh-CN"/>
                    </a:p>
                  </a:txBody>
                </a:tc>
              </a:tr>
              <a:tr h="482961">
                <a:tc>
                  <a:txBody>
                    <a:bodyPr/>
                    <a:lstStyle/>
                    <a:p>
                      <a:r>
                        <a:rPr lang="en-US" altLang="en-US"/>
                        <a:t>Cycle3</a:t>
                      </a:r>
                      <a:endParaRPr lang="zh-CN" altLang="zh-CN"/>
                    </a:p>
                  </a:txBody>
                </a:tc>
                <a:tc>
                  <a:txBody>
                    <a:bodyPr/>
                    <a:lstStyle/>
                    <a:p>
                      <a:r>
                        <a:rPr lang="en-US" altLang="en-US"/>
                        <a:t>1111</a:t>
                      </a:r>
                      <a:endParaRPr lang="zh-CN" altLang="zh-CN"/>
                    </a:p>
                  </a:txBody>
                </a:tc>
                <a:tc>
                  <a:txBody>
                    <a:bodyPr/>
                    <a:lstStyle/>
                    <a:p>
                      <a:r>
                        <a:rPr lang="en-US" altLang="en-US"/>
                        <a:t>0321</a:t>
                      </a:r>
                      <a:endParaRPr lang="zh-CN" altLang="zh-CN"/>
                    </a:p>
                  </a:txBody>
                </a:tc>
                <a:tc>
                  <a:txBody>
                    <a:bodyPr/>
                    <a:lstStyle/>
                    <a:p>
                      <a:r>
                        <a:rPr lang="en-US" altLang="en-US"/>
                        <a:t>1000</a:t>
                      </a:r>
                      <a:endParaRPr lang="zh-CN" altLang="zh-CN"/>
                    </a:p>
                  </a:txBody>
                </a:tc>
              </a:tr>
              <a:tr h="482961">
                <a:tc>
                  <a:txBody>
                    <a:bodyPr/>
                    <a:lstStyle/>
                    <a:p>
                      <a:r>
                        <a:rPr lang="en-US" altLang="en-US"/>
                        <a:t>Cycle4</a:t>
                      </a:r>
                      <a:endParaRPr lang="zh-CN" altLang="zh-CN"/>
                    </a:p>
                  </a:txBody>
                </a:tc>
                <a:tc>
                  <a:txBody>
                    <a:bodyPr/>
                    <a:lstStyle/>
                    <a:p>
                      <a:r>
                        <a:rPr lang="en-US" altLang="en-US"/>
                        <a:t>1000</a:t>
                      </a:r>
                      <a:endParaRPr lang="zh-CN" altLang="zh-CN"/>
                    </a:p>
                  </a:txBody>
                </a:tc>
                <a:tc>
                  <a:txBody>
                    <a:bodyPr/>
                    <a:lstStyle/>
                    <a:p>
                      <a:r>
                        <a:rPr lang="en-US" altLang="en-US"/>
                        <a:t>3210</a:t>
                      </a:r>
                      <a:endParaRPr lang="zh-CN" altLang="zh-CN"/>
                    </a:p>
                  </a:txBody>
                </a:tc>
                <a:tc>
                  <a:txBody>
                    <a:bodyPr/>
                    <a:lstStyle/>
                    <a:p>
                      <a:r>
                        <a:rPr lang="en-US" altLang="en-US"/>
                        <a:t>****</a:t>
                      </a:r>
                      <a:endParaRPr lang="zh-CN" altLang="zh-CN"/>
                    </a:p>
                  </a:txBody>
                </a:tc>
              </a:tr>
              <a:tr h="482961">
                <a:tc>
                  <a:txBody>
                    <a:bodyPr/>
                    <a:lstStyle/>
                    <a:p>
                      <a:r>
                        <a:rPr lang="en-US" altLang="en-US"/>
                        <a:t>Cycle5</a:t>
                      </a:r>
                      <a:endParaRPr lang="zh-CN" altLang="zh-CN"/>
                    </a:p>
                  </a:txBody>
                </a:tc>
                <a:tc>
                  <a:txBody>
                    <a:bodyPr/>
                    <a:lstStyle/>
                    <a:p>
                      <a:r>
                        <a:rPr lang="en-US" altLang="en-US"/>
                        <a:t>0100</a:t>
                      </a:r>
                      <a:endParaRPr lang="zh-CN" altLang="zh-CN"/>
                    </a:p>
                  </a:txBody>
                </a:tc>
                <a:tc>
                  <a:txBody>
                    <a:bodyPr/>
                    <a:lstStyle/>
                    <a:p>
                      <a:r>
                        <a:rPr lang="en-US" altLang="en-US"/>
                        <a:t>****</a:t>
                      </a:r>
                      <a:endParaRPr lang="zh-CN" altLang="zh-CN"/>
                    </a:p>
                  </a:txBody>
                </a:tc>
                <a:tc>
                  <a:txBody>
                    <a:bodyPr/>
                    <a:lstStyle/>
                    <a:p>
                      <a:r>
                        <a:rPr lang="en-US" altLang="en-US"/>
                        <a:t>0100</a:t>
                      </a:r>
                      <a:endParaRPr lang="zh-CN" altLang="zh-CN"/>
                    </a:p>
                  </a:txBody>
                </a:tc>
              </a:tr>
              <a:tr h="482961">
                <a:tc>
                  <a:txBody>
                    <a:bodyPr/>
                    <a:lstStyle/>
                    <a:p>
                      <a:r>
                        <a:rPr lang="en-US" altLang="en-US"/>
                        <a:t>cycle6</a:t>
                      </a:r>
                      <a:endParaRPr lang="zh-CN" altLang="zh-CN"/>
                    </a:p>
                  </a:txBody>
                </a:tc>
                <a:tc>
                  <a:txBody>
                    <a:bodyPr/>
                    <a:lstStyle/>
                    <a:p>
                      <a:endParaRPr lang="zh-CN" altLang="zh-CN"/>
                    </a:p>
                  </a:txBody>
                </a:tc>
                <a:tc>
                  <a:txBody>
                    <a:bodyPr/>
                    <a:lstStyle/>
                    <a:p>
                      <a:r>
                        <a:rPr lang="en-US" altLang="en-US"/>
                        <a:t>0321</a:t>
                      </a:r>
                      <a:endParaRPr lang="zh-CN" altLang="zh-CN"/>
                    </a:p>
                  </a:txBody>
                </a:tc>
                <a:tc>
                  <a:txBody>
                    <a:bodyPr/>
                    <a:lstStyle/>
                    <a:p>
                      <a:endParaRPr lang="zh-CN" altLang="zh-CN"/>
                    </a:p>
                  </a:txBody>
                </a:tc>
              </a:tr>
            </a:tbl>
          </a:graphicData>
        </a:graphic>
      </p:graphicFrame>
      <p:sp>
        <p:nvSpPr>
          <p:cNvPr id="7" name="文本框 6">
            <a:extLst>
              <a:ext uri="{FF2B5EF4-FFF2-40B4-BE49-F238E27FC236}">
                <a16:creationId xmlns:a16="http://schemas.microsoft.com/office/drawing/2014/main" id="{AD5758F9-6B80-49A6-835F-D6AF97ECF7DA}"/>
              </a:ext>
            </a:extLst>
          </p:cNvPr>
          <p:cNvSpPr txBox="1"/>
          <p:nvPr/>
        </p:nvSpPr>
        <p:spPr>
          <a:xfrm>
            <a:off x="1802823" y="1301114"/>
            <a:ext cx="8738754" cy="646331"/>
          </a:xfrm>
          <a:prstGeom prst="rect">
            <a:avLst/>
          </a:prstGeom>
          <a:noFill/>
        </p:spPr>
        <p:txBody>
          <a:bodyPr wrap="square">
            <a:spAutoFit/>
          </a:bodyPr>
          <a:lstStyle/>
          <a:p>
            <a:r>
              <a:rPr lang="zh-CN" altLang="zh-CN"/>
              <a:t>假设现在一共有</a:t>
            </a:r>
            <a:r>
              <a:rPr lang="en-US" altLang="en-US"/>
              <a:t>4</a:t>
            </a:r>
            <a:r>
              <a:rPr lang="zh-CN" altLang="zh-CN"/>
              <a:t>个请求；下表中 </a:t>
            </a:r>
            <a:r>
              <a:rPr lang="en-US" altLang="en-US"/>
              <a:t>req[3:0] </a:t>
            </a:r>
            <a:r>
              <a:rPr lang="zh-CN" altLang="zh-CN"/>
              <a:t>是请求向量，</a:t>
            </a:r>
            <a:r>
              <a:rPr lang="en-US" altLang="en-US"/>
              <a:t>RR Priority </a:t>
            </a:r>
            <a:r>
              <a:rPr lang="zh-CN" altLang="zh-CN"/>
              <a:t>是当前的优先级； </a:t>
            </a:r>
            <a:r>
              <a:rPr lang="en-US" altLang="en-US"/>
              <a:t>Grant </a:t>
            </a:r>
            <a:r>
              <a:rPr lang="zh-CN" altLang="zh-CN"/>
              <a:t>则是本次仲裁的授权；</a:t>
            </a:r>
          </a:p>
        </p:txBody>
      </p:sp>
    </p:spTree>
    <p:extLst>
      <p:ext uri="{BB962C8B-B14F-4D97-AF65-F5344CB8AC3E}">
        <p14:creationId xmlns:p14="http://schemas.microsoft.com/office/powerpoint/2010/main" val="4184426285"/>
      </p:ext>
    </p:extLst>
  </p:cSld>
  <p:clrMapOvr>
    <a:masterClrMapping/>
  </p:clrMapOvr>
</p:sld>
</file>

<file path=ppt/slides/slide2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06E6B86-D916-424C-9135-2F8031949A8A}"/>
              </a:ext>
            </a:extLst>
          </p:cNvPr>
          <p:cNvSpPr txBox="1"/>
          <p:nvPr/>
        </p:nvSpPr>
        <p:spPr>
          <a:xfrm>
            <a:off x="1759528" y="535445"/>
            <a:ext cx="9725890" cy="674672"/>
          </a:xfrm>
          <a:prstGeom prst="rect">
            <a:avLst/>
          </a:prstGeom>
          <a:noFill/>
        </p:spPr>
        <p:txBody>
          <a:bodyPr wrap="square">
            <a:spAutoFit/>
          </a:bodyPr>
          <a:lstStyle/>
          <a:p>
            <a:pPr marL="0" indent="0">
              <a:lnSpc>
                <a:spcPct val="150000"/>
              </a:lnSpc>
              <a:buNone/>
            </a:pPr>
            <a:r>
              <a:rPr lang="zh-CN" altLang="zh-CN" sz="2800" b="1">
                <a:latin typeface="Adobe 黑体 Std R"/>
                <a:ea typeface="Adobe 黑体 Std R"/>
              </a:rPr>
              <a:t>轮询的重点在哪？</a:t>
            </a:r>
          </a:p>
        </p:txBody>
      </p:sp>
      <p:sp>
        <p:nvSpPr>
          <p:cNvPr id="5" name="内容占位符 4">
            <a:extLst>
              <a:ext uri="{FF2B5EF4-FFF2-40B4-BE49-F238E27FC236}">
                <a16:creationId xmlns:a16="http://schemas.microsoft.com/office/drawing/2014/main" id="{4CCDB94D-E2C0-4C43-BF72-1F9F78279079}"/>
              </a:ext>
            </a:extLst>
          </p:cNvPr>
          <p:cNvSpPr>
            <a:spLocks noGrp="1"/>
          </p:cNvSpPr>
          <p:nvPr>
            <p:ph idx="1"/>
          </p:nvPr>
        </p:nvSpPr>
        <p:spPr>
          <a:xfrm>
            <a:off x="1540382" y="1568188"/>
            <a:ext cx="10014960" cy="4754367"/>
          </a:xfrm>
        </p:spPr>
        <p:txBody>
          <a:bodyPr>
            <a:normAutofit/>
          </a:bodyPr>
          <a:lstStyle/>
          <a:p>
            <a:pPr>
              <a:lnSpc>
                <a:spcPct val="150000"/>
              </a:lnSpc>
            </a:pPr>
            <a:r>
              <a:rPr lang="zh-CN" altLang="zh-CN" sz="2400" b="1"/>
              <a:t>在上一章中，我们主要讨论的是怎么去写参数化的代码；在过程中，我想大家也发现了，参部化的结构与我们直接思考的结构是有很大差异的；它的抽象层次更高，更能体现我们对概念的理解与把握；</a:t>
            </a:r>
            <a:endParaRPr lang="en-US" altLang="en-US" sz="2400" b="1"/>
          </a:p>
          <a:p>
            <a:pPr>
              <a:lnSpc>
                <a:spcPct val="150000"/>
              </a:lnSpc>
            </a:pPr>
            <a:r>
              <a:rPr lang="zh-CN" altLang="zh-CN" sz="2400" b="1"/>
              <a:t>那么，对于本章，思考的最主要问题便是如何处理类似的优先级变化？我们该使用何种方式？该设计何种电路来处理这样的变化过程？</a:t>
            </a:r>
            <a:endParaRPr lang="en-US" altLang="en-US" sz="2400" b="1"/>
          </a:p>
          <a:p>
            <a:pPr>
              <a:lnSpc>
                <a:spcPct val="150000"/>
              </a:lnSpc>
            </a:pPr>
            <a:r>
              <a:rPr lang="zh-CN" altLang="zh-CN" sz="2400" b="1"/>
              <a:t>可以提醒大家一下，轮询也是有优先级的；</a:t>
            </a:r>
          </a:p>
        </p:txBody>
      </p:sp>
    </p:spTree>
    <p:extLst>
      <p:ext uri="{BB962C8B-B14F-4D97-AF65-F5344CB8AC3E}">
        <p14:creationId xmlns:p14="http://schemas.microsoft.com/office/powerpoint/2010/main" val="3158307906"/>
      </p:ext>
    </p:extLst>
  </p:cSld>
  <p:clrMapOvr>
    <a:masterClrMapping/>
  </p:clrMapOvr>
</p:sld>
</file>

<file path=ppt/slides/slide2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06E6B86-D916-424C-9135-2F8031949A8A}"/>
              </a:ext>
            </a:extLst>
          </p:cNvPr>
          <p:cNvSpPr txBox="1"/>
          <p:nvPr/>
        </p:nvSpPr>
        <p:spPr>
          <a:xfrm>
            <a:off x="1759528" y="535445"/>
            <a:ext cx="9725890" cy="674672"/>
          </a:xfrm>
          <a:prstGeom prst="rect">
            <a:avLst/>
          </a:prstGeom>
          <a:noFill/>
        </p:spPr>
        <p:txBody>
          <a:bodyPr wrap="square">
            <a:spAutoFit/>
          </a:bodyPr>
          <a:lstStyle/>
          <a:p>
            <a:pPr marL="0" indent="0">
              <a:lnSpc>
                <a:spcPct val="150000"/>
              </a:lnSpc>
              <a:buNone/>
            </a:pPr>
            <a:r>
              <a:rPr lang="en-US" altLang="en-US" sz="2800" b="1">
                <a:latin typeface="Adobe 黑体 Std R"/>
                <a:ea typeface="Adobe 黑体 Std R"/>
              </a:rPr>
              <a:t>Round Robin </a:t>
            </a:r>
            <a:r>
              <a:rPr lang="zh-CN" altLang="zh-CN" sz="2800" b="1">
                <a:latin typeface="Adobe 黑体 Std R"/>
                <a:ea typeface="Adobe 黑体 Std R"/>
              </a:rPr>
              <a:t>结构</a:t>
            </a:r>
          </a:p>
        </p:txBody>
      </p:sp>
      <p:sp>
        <p:nvSpPr>
          <p:cNvPr id="5" name="内容占位符 4">
            <a:extLst>
              <a:ext uri="{FF2B5EF4-FFF2-40B4-BE49-F238E27FC236}">
                <a16:creationId xmlns:a16="http://schemas.microsoft.com/office/drawing/2014/main" id="{4CCDB94D-E2C0-4C43-BF72-1F9F78279079}"/>
              </a:ext>
            </a:extLst>
          </p:cNvPr>
          <p:cNvSpPr>
            <a:spLocks noGrp="1"/>
          </p:cNvSpPr>
          <p:nvPr>
            <p:ph idx="1"/>
          </p:nvPr>
        </p:nvSpPr>
        <p:spPr>
          <a:xfrm>
            <a:off x="1540382" y="1303220"/>
            <a:ext cx="10014960" cy="4754367"/>
          </a:xfrm>
        </p:spPr>
        <p:txBody>
          <a:bodyPr>
            <a:normAutofit/>
          </a:bodyPr>
          <a:lstStyle/>
          <a:p>
            <a:pPr>
              <a:lnSpc>
                <a:spcPct val="150000"/>
              </a:lnSpc>
            </a:pPr>
            <a:r>
              <a:rPr lang="zh-CN" altLang="zh-CN" sz="2000" b="1">
                <a:latin typeface="Adobe 黑体 Std R"/>
                <a:ea typeface="Adobe 黑体 Std R"/>
              </a:rPr>
              <a:t>轮询有点类似于 转轮 类似的工具，该位置则会在下一个周期才能轮到；这是不是有点像我们刚才的轮询状态；那么我们如何才能在电路中实现这样的功能呢？还记得 </a:t>
            </a:r>
            <a:r>
              <a:rPr lang="en-US" altLang="en-US" sz="2000" b="1">
                <a:latin typeface="Adobe 黑体 Std R"/>
                <a:ea typeface="Adobe 黑体 Std R"/>
              </a:rPr>
              <a:t>Verilog </a:t>
            </a:r>
            <a:r>
              <a:rPr lang="zh-CN" altLang="zh-CN" sz="2000" b="1">
                <a:latin typeface="Adobe 黑体 Std R"/>
                <a:ea typeface="Adobe 黑体 Std R"/>
              </a:rPr>
              <a:t>中的 移位 </a:t>
            </a:r>
            <a:r>
              <a:rPr lang="en-US" altLang="en-US" sz="2000" b="1">
                <a:latin typeface="Adobe 黑体 Std R"/>
                <a:ea typeface="Adobe 黑体 Std R"/>
              </a:rPr>
              <a:t>&amp; </a:t>
            </a:r>
            <a:r>
              <a:rPr lang="zh-CN" altLang="zh-CN" sz="2000" b="1">
                <a:latin typeface="Adobe 黑体 Std R"/>
                <a:ea typeface="Adobe 黑体 Std R"/>
              </a:rPr>
              <a:t>循环移位吗？这里大家可以先想一下，可以从哪里入手完成这样的功能；</a:t>
            </a:r>
          </a:p>
        </p:txBody>
      </p:sp>
      <p:pic>
        <p:nvPicPr>
          <p:cNvPr id="3" name="图片 2">
            <a:extLst>
              <a:ext uri="{FF2B5EF4-FFF2-40B4-BE49-F238E27FC236}">
                <a16:creationId xmlns:a16="http://schemas.microsoft.com/office/drawing/2014/main" id="{7F64B96E-6771-4D77-B14B-93F6CE799CBA}"/>
              </a:ext>
            </a:extLst>
          </p:cNvPr>
          <p:cNvPicPr>
            <a:picLocks noChangeAspect="1"/>
          </p:cNvPicPr>
          <p:nvPr/>
        </p:nvPicPr>
        <p:blipFill>
          <a:blip r:embed="rId2"/>
          <a:stretch>
            <a:fillRect/>
          </a:stretch>
        </p:blipFill>
        <p:spPr>
          <a:xfrm>
            <a:off x="2311113" y="3540702"/>
            <a:ext cx="8181190" cy="2673062"/>
          </a:xfrm>
          <a:prstGeom prst="rect">
            <a:avLst/>
          </a:prstGeom>
        </p:spPr>
      </p:pic>
    </p:spTree>
    <p:extLst>
      <p:ext uri="{BB962C8B-B14F-4D97-AF65-F5344CB8AC3E}">
        <p14:creationId xmlns:p14="http://schemas.microsoft.com/office/powerpoint/2010/main" val="1659524640"/>
      </p:ext>
    </p:extLst>
  </p:cSld>
  <p:clrMapOvr>
    <a:masterClrMapping/>
  </p:clrMapOvr>
</p:sld>
</file>

<file path=ppt/slides/slide2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06E6B86-D916-424C-9135-2F8031949A8A}"/>
              </a:ext>
            </a:extLst>
          </p:cNvPr>
          <p:cNvSpPr txBox="1"/>
          <p:nvPr/>
        </p:nvSpPr>
        <p:spPr>
          <a:xfrm>
            <a:off x="1759528" y="535445"/>
            <a:ext cx="9725890" cy="674672"/>
          </a:xfrm>
          <a:prstGeom prst="rect">
            <a:avLst/>
          </a:prstGeom>
          <a:noFill/>
        </p:spPr>
        <p:txBody>
          <a:bodyPr wrap="square">
            <a:spAutoFit/>
          </a:bodyPr>
          <a:lstStyle/>
          <a:p>
            <a:pPr marL="0" indent="0">
              <a:lnSpc>
                <a:spcPct val="150000"/>
              </a:lnSpc>
              <a:buNone/>
            </a:pPr>
            <a:r>
              <a:rPr lang="en-US" altLang="en-US" sz="2800" b="1">
                <a:latin typeface="Adobe 黑体 Std R"/>
                <a:ea typeface="Adobe 黑体 Std R"/>
              </a:rPr>
              <a:t>Round Robin </a:t>
            </a:r>
            <a:r>
              <a:rPr lang="zh-CN" altLang="zh-CN" sz="2800" b="1">
                <a:latin typeface="Adobe 黑体 Std R"/>
                <a:ea typeface="Adobe 黑体 Std R"/>
              </a:rPr>
              <a:t>结构</a:t>
            </a:r>
          </a:p>
        </p:txBody>
      </p:sp>
      <p:sp>
        <p:nvSpPr>
          <p:cNvPr id="5" name="内容占位符 4">
            <a:extLst>
              <a:ext uri="{FF2B5EF4-FFF2-40B4-BE49-F238E27FC236}">
                <a16:creationId xmlns:a16="http://schemas.microsoft.com/office/drawing/2014/main" id="{4CCDB94D-E2C0-4C43-BF72-1F9F78279079}"/>
              </a:ext>
            </a:extLst>
          </p:cNvPr>
          <p:cNvSpPr>
            <a:spLocks noGrp="1"/>
          </p:cNvSpPr>
          <p:nvPr>
            <p:ph idx="1"/>
          </p:nvPr>
        </p:nvSpPr>
        <p:spPr>
          <a:xfrm>
            <a:off x="1540382" y="1303220"/>
            <a:ext cx="10014960" cy="4754367"/>
          </a:xfrm>
        </p:spPr>
        <p:txBody>
          <a:bodyPr>
            <a:normAutofit/>
          </a:bodyPr>
          <a:lstStyle/>
          <a:p>
            <a:pPr>
              <a:lnSpc>
                <a:spcPct val="150000"/>
              </a:lnSpc>
            </a:pPr>
            <a:r>
              <a:rPr lang="zh-CN" altLang="zh-CN" sz="2000" b="1">
                <a:latin typeface="Adobe 黑体 Std R"/>
                <a:ea typeface="Adobe 黑体 Std R"/>
              </a:rPr>
              <a:t>给大家一个思路： </a:t>
            </a:r>
            <a:r>
              <a:rPr lang="en-US" altLang="en-US" sz="2000" b="1">
                <a:latin typeface="Adobe 黑体 Std R"/>
                <a:ea typeface="Adobe 黑体 Std R"/>
              </a:rPr>
              <a:t>RR </a:t>
            </a:r>
            <a:r>
              <a:rPr lang="zh-CN" altLang="zh-CN" sz="2000" b="1">
                <a:latin typeface="Adobe 黑体 Std R"/>
                <a:ea typeface="Adobe 黑体 Std R"/>
              </a:rPr>
              <a:t>既然代表的是优先级的轮转，那么这个优先级在之前固定优先级的时候是体现在哪里的？怎么发挥作用的？ </a:t>
            </a:r>
            <a:r>
              <a:rPr lang="en-US" altLang="en-US" sz="2000" b="1">
                <a:latin typeface="Adobe 黑体 Std R"/>
                <a:ea typeface="Adobe 黑体 Std R"/>
              </a:rPr>
              <a:t>Req </a:t>
            </a:r>
            <a:r>
              <a:rPr lang="zh-CN" altLang="zh-CN" sz="2000" b="1">
                <a:latin typeface="Adobe 黑体 Std R"/>
                <a:ea typeface="Adobe 黑体 Std R"/>
              </a:rPr>
              <a:t>的排列顺序，对吧；那么我们在每次仲裁之后改边 </a:t>
            </a:r>
            <a:r>
              <a:rPr lang="en-US" altLang="en-US" sz="2000" b="1">
                <a:latin typeface="Adobe 黑体 Std R"/>
                <a:ea typeface="Adobe 黑体 Std R"/>
              </a:rPr>
              <a:t>req </a:t>
            </a:r>
            <a:r>
              <a:rPr lang="zh-CN" altLang="zh-CN" sz="2000" b="1">
                <a:latin typeface="Adobe 黑体 Std R"/>
                <a:ea typeface="Adobe 黑体 Std R"/>
              </a:rPr>
              <a:t>的顺序不就可以了？</a:t>
            </a:r>
          </a:p>
        </p:txBody>
      </p:sp>
      <p:pic>
        <p:nvPicPr>
          <p:cNvPr id="4" name="图片 3">
            <a:extLst>
              <a:ext uri="{FF2B5EF4-FFF2-40B4-BE49-F238E27FC236}">
                <a16:creationId xmlns:a16="http://schemas.microsoft.com/office/drawing/2014/main" id="{C4E4F080-45A0-4F3B-9D7B-F6D58E33CDEC}"/>
              </a:ext>
            </a:extLst>
          </p:cNvPr>
          <p:cNvPicPr>
            <a:picLocks noChangeAspect="1"/>
          </p:cNvPicPr>
          <p:nvPr/>
        </p:nvPicPr>
        <p:blipFill>
          <a:blip r:embed="rId2"/>
          <a:stretch>
            <a:fillRect/>
          </a:stretch>
        </p:blipFill>
        <p:spPr>
          <a:xfrm>
            <a:off x="2001116" y="2841324"/>
            <a:ext cx="7012998" cy="3349064"/>
          </a:xfrm>
          <a:prstGeom prst="rect">
            <a:avLst/>
          </a:prstGeom>
        </p:spPr>
      </p:pic>
    </p:spTree>
    <p:extLst>
      <p:ext uri="{BB962C8B-B14F-4D97-AF65-F5344CB8AC3E}">
        <p14:creationId xmlns:p14="http://schemas.microsoft.com/office/powerpoint/2010/main" val="3656356145"/>
      </p:ext>
    </p:extLst>
  </p:cSld>
  <p:clrMapOvr>
    <a:masterClrMapping/>
  </p:clrMapOvr>
</p:sld>
</file>

<file path=ppt/slides/slide2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en-US" altLang="en-US" sz="2400" b="1">
                <a:latin typeface="Adobe 黑体 Std R"/>
                <a:ea typeface="Adobe 黑体 Std R"/>
              </a:rPr>
              <a:t>Round Robin </a:t>
            </a:r>
            <a:r>
              <a:rPr lang="zh-CN" altLang="zh-CN" sz="2400" b="1">
                <a:latin typeface="Adobe 黑体 Std R"/>
                <a:ea typeface="Adobe 黑体 Std R"/>
              </a:rPr>
              <a:t>结构</a:t>
            </a:r>
          </a:p>
        </p:txBody>
      </p:sp>
      <p:sp>
        <p:nvSpPr>
          <p:cNvPr id="9" name="内容占位符 4">
            <a:extLst>
              <a:ext uri="{FF2B5EF4-FFF2-40B4-BE49-F238E27FC236}">
                <a16:creationId xmlns:a16="http://schemas.microsoft.com/office/drawing/2014/main" id="{39D8C559-F41F-49D4-9039-0948FC550FCB}"/>
              </a:ext>
            </a:extLst>
          </p:cNvPr>
          <p:cNvSpPr txBox="1">
            <a:spLocks/>
          </p:cNvSpPr>
          <p:nvPr/>
        </p:nvSpPr>
        <p:spPr>
          <a:xfrm>
            <a:off x="1540382" y="1360369"/>
            <a:ext cx="10014960" cy="598317"/>
          </a:xfrm>
          <a:prstGeom prst="rect">
            <a:avLst/>
          </a:prstGeom>
        </p:spPr>
        <p:txBody>
          <a:bodyPr vert="horz" lIns="91440" tIns="45720" rIns="91440" bIns="45720">
            <a:normAutofit/>
          </a:bodyPr>
          <a:lstStyle>
            <a:lvl1pPr marL="342900" lvl="0" indent="-342900" algn="l" defTabSz="457200">
              <a:spcBef>
                <a:spcPts val="1000"/>
              </a:spcBef>
              <a:spcAft>
                <a:spcPts val="0"/>
              </a:spcAft>
              <a:buClr>
                <a:schemeClr val="accent1"/>
              </a:buClr>
              <a:buFont typeface="Wingdings 3" charset="2"/>
              <a:buChar char=""/>
              <a:defRPr sz="1800" kern="1200">
                <a:solidFill>
                  <a:schemeClr val="tx1">
                    <a:lumMod val="75000"/>
                    <a:lumOff val="25000"/>
                  </a:schemeClr>
                </a:solidFill>
                <a:latin typeface="Century Gothic"/>
                <a:ea typeface="幼圆"/>
              </a:defRPr>
            </a:lvl1pPr>
            <a:lvl2pPr marL="742950" lvl="1" indent="-285750" algn="l" defTabSz="457200">
              <a:spcBef>
                <a:spcPts val="1000"/>
              </a:spcBef>
              <a:spcAft>
                <a:spcPts val="0"/>
              </a:spcAft>
              <a:buClr>
                <a:schemeClr val="accent1"/>
              </a:buClr>
              <a:buFont typeface="Wingdings 3" charset="2"/>
              <a:buChar char=""/>
              <a:defRPr sz="1600" kern="1200">
                <a:solidFill>
                  <a:schemeClr val="tx1">
                    <a:lumMod val="75000"/>
                    <a:lumOff val="25000"/>
                  </a:schemeClr>
                </a:solidFill>
                <a:latin typeface="Century Gothic"/>
                <a:ea typeface="幼圆"/>
              </a:defRPr>
            </a:lvl2pPr>
            <a:lvl3pPr marL="1143000" lvl="2" indent="-228600" algn="l" defTabSz="457200">
              <a:spcBef>
                <a:spcPts val="1000"/>
              </a:spcBef>
              <a:spcAft>
                <a:spcPts val="0"/>
              </a:spcAft>
              <a:buClr>
                <a:schemeClr val="accent1"/>
              </a:buClr>
              <a:buFont typeface="Wingdings 3" charset="2"/>
              <a:buChar char=""/>
              <a:defRPr sz="1400" kern="1200">
                <a:solidFill>
                  <a:schemeClr val="tx1">
                    <a:lumMod val="75000"/>
                    <a:lumOff val="25000"/>
                  </a:schemeClr>
                </a:solidFill>
                <a:latin typeface="Century Gothic"/>
                <a:ea typeface="幼圆"/>
              </a:defRPr>
            </a:lvl3pPr>
            <a:lvl4pPr marL="1600200" lvl="3"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4pPr>
            <a:lvl5pPr marL="2057400" lvl="4"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5pPr>
            <a:lvl6pPr marL="2514600" lvl="5"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6pPr>
            <a:lvl7pPr marL="2971800" lvl="6"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7pPr>
            <a:lvl8pPr marL="3429000" lvl="7"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8pPr>
            <a:lvl9pPr marL="3886200" lvl="8"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9pPr>
          </a:lstStyle>
          <a:p>
            <a:pPr>
              <a:lnSpc>
                <a:spcPct val="150000"/>
              </a:lnSpc>
            </a:pPr>
            <a:r>
              <a:rPr lang="zh-CN" altLang="zh-CN" sz="2000" b="1"/>
              <a:t>那么在轮转了 </a:t>
            </a:r>
            <a:r>
              <a:rPr lang="en-US" altLang="en-US" sz="2000" b="1"/>
              <a:t>req </a:t>
            </a:r>
            <a:r>
              <a:rPr lang="zh-CN" altLang="zh-CN" sz="2000" b="1"/>
              <a:t>之后，轮询仲裁的结构便自然如此；</a:t>
            </a:r>
          </a:p>
        </p:txBody>
      </p:sp>
      <p:pic>
        <p:nvPicPr>
          <p:cNvPr id="5" name="图片 4">
            <a:extLst>
              <a:ext uri="{FF2B5EF4-FFF2-40B4-BE49-F238E27FC236}">
                <a16:creationId xmlns:a16="http://schemas.microsoft.com/office/drawing/2014/main" id="{52D5B8E7-E49E-4A47-AA6C-228D4261F411}"/>
              </a:ext>
            </a:extLst>
          </p:cNvPr>
          <p:cNvPicPr>
            <a:picLocks noChangeAspect="1"/>
          </p:cNvPicPr>
          <p:nvPr/>
        </p:nvPicPr>
        <p:blipFill>
          <a:blip r:embed="rId2"/>
          <a:stretch>
            <a:fillRect/>
          </a:stretch>
        </p:blipFill>
        <p:spPr>
          <a:xfrm>
            <a:off x="1706880" y="2162201"/>
            <a:ext cx="8778239" cy="3740727"/>
          </a:xfrm>
          <a:prstGeom prst="rect">
            <a:avLst/>
          </a:prstGeom>
        </p:spPr>
      </p:pic>
    </p:spTree>
    <p:extLst>
      <p:ext uri="{BB962C8B-B14F-4D97-AF65-F5344CB8AC3E}">
        <p14:creationId xmlns:p14="http://schemas.microsoft.com/office/powerpoint/2010/main" val="2541106518"/>
      </p:ext>
    </p:extLst>
  </p:cSld>
  <p:clrMapOvr>
    <a:masterClrMapping/>
  </p:clrMapOvr>
</p:sld>
</file>

<file path=ppt/slides/slide2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en-US" altLang="en-US" sz="2400" b="1">
                <a:latin typeface="Adobe 黑体 Std R"/>
                <a:ea typeface="Adobe 黑体 Std R"/>
              </a:rPr>
              <a:t>Round Robin </a:t>
            </a:r>
            <a:r>
              <a:rPr lang="zh-CN" altLang="zh-CN" sz="2400" b="1">
                <a:latin typeface="Adobe 黑体 Std R"/>
                <a:ea typeface="Adobe 黑体 Std R"/>
              </a:rPr>
              <a:t>结构</a:t>
            </a:r>
          </a:p>
        </p:txBody>
      </p:sp>
      <p:sp>
        <p:nvSpPr>
          <p:cNvPr id="9" name="内容占位符 4">
            <a:extLst>
              <a:ext uri="{FF2B5EF4-FFF2-40B4-BE49-F238E27FC236}">
                <a16:creationId xmlns:a16="http://schemas.microsoft.com/office/drawing/2014/main" id="{39D8C559-F41F-49D4-9039-0948FC550FCB}"/>
              </a:ext>
            </a:extLst>
          </p:cNvPr>
          <p:cNvSpPr txBox="1">
            <a:spLocks/>
          </p:cNvSpPr>
          <p:nvPr/>
        </p:nvSpPr>
        <p:spPr>
          <a:xfrm>
            <a:off x="1540382" y="1360369"/>
            <a:ext cx="10014960" cy="5139145"/>
          </a:xfrm>
          <a:prstGeom prst="rect">
            <a:avLst/>
          </a:prstGeom>
        </p:spPr>
        <p:txBody>
          <a:bodyPr vert="horz" lIns="91440" tIns="45720" rIns="91440" bIns="45720">
            <a:normAutofit/>
          </a:bodyPr>
          <a:lstStyle>
            <a:lvl1pPr marL="342900" lvl="0" indent="-342900" algn="l" defTabSz="457200">
              <a:spcBef>
                <a:spcPts val="1000"/>
              </a:spcBef>
              <a:spcAft>
                <a:spcPts val="0"/>
              </a:spcAft>
              <a:buClr>
                <a:schemeClr val="accent1"/>
              </a:buClr>
              <a:buFont typeface="Wingdings 3" charset="2"/>
              <a:buChar char=""/>
              <a:defRPr sz="1800" kern="1200">
                <a:solidFill>
                  <a:schemeClr val="tx1">
                    <a:lumMod val="75000"/>
                    <a:lumOff val="25000"/>
                  </a:schemeClr>
                </a:solidFill>
                <a:latin typeface="Century Gothic"/>
                <a:ea typeface="幼圆"/>
              </a:defRPr>
            </a:lvl1pPr>
            <a:lvl2pPr marL="742950" lvl="1" indent="-285750" algn="l" defTabSz="457200">
              <a:spcBef>
                <a:spcPts val="1000"/>
              </a:spcBef>
              <a:spcAft>
                <a:spcPts val="0"/>
              </a:spcAft>
              <a:buClr>
                <a:schemeClr val="accent1"/>
              </a:buClr>
              <a:buFont typeface="Wingdings 3" charset="2"/>
              <a:buChar char=""/>
              <a:defRPr sz="1600" kern="1200">
                <a:solidFill>
                  <a:schemeClr val="tx1">
                    <a:lumMod val="75000"/>
                    <a:lumOff val="25000"/>
                  </a:schemeClr>
                </a:solidFill>
                <a:latin typeface="Century Gothic"/>
                <a:ea typeface="幼圆"/>
              </a:defRPr>
            </a:lvl2pPr>
            <a:lvl3pPr marL="1143000" lvl="2" indent="-228600" algn="l" defTabSz="457200">
              <a:spcBef>
                <a:spcPts val="1000"/>
              </a:spcBef>
              <a:spcAft>
                <a:spcPts val="0"/>
              </a:spcAft>
              <a:buClr>
                <a:schemeClr val="accent1"/>
              </a:buClr>
              <a:buFont typeface="Wingdings 3" charset="2"/>
              <a:buChar char=""/>
              <a:defRPr sz="1400" kern="1200">
                <a:solidFill>
                  <a:schemeClr val="tx1">
                    <a:lumMod val="75000"/>
                    <a:lumOff val="25000"/>
                  </a:schemeClr>
                </a:solidFill>
                <a:latin typeface="Century Gothic"/>
                <a:ea typeface="幼圆"/>
              </a:defRPr>
            </a:lvl3pPr>
            <a:lvl4pPr marL="1600200" lvl="3"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4pPr>
            <a:lvl5pPr marL="2057400" lvl="4"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5pPr>
            <a:lvl6pPr marL="2514600" lvl="5"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6pPr>
            <a:lvl7pPr marL="2971800" lvl="6"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7pPr>
            <a:lvl8pPr marL="3429000" lvl="7"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8pPr>
            <a:lvl9pPr marL="3886200" lvl="8"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9pPr>
          </a:lstStyle>
          <a:p>
            <a:pPr>
              <a:lnSpc>
                <a:spcPct val="150000"/>
              </a:lnSpc>
            </a:pPr>
            <a:r>
              <a:rPr lang="zh-CN" altLang="zh-CN" sz="2000" b="1"/>
              <a:t>还记得我们之前谈到的 </a:t>
            </a:r>
            <a:r>
              <a:rPr lang="en-US" altLang="en-US" sz="2000" b="1"/>
              <a:t>mask </a:t>
            </a:r>
            <a:r>
              <a:rPr lang="zh-CN" altLang="zh-CN" sz="2000" b="1"/>
              <a:t>吗？还记得 </a:t>
            </a:r>
            <a:r>
              <a:rPr lang="en-US" altLang="en-US" sz="2000" b="1"/>
              <a:t>pre_req</a:t>
            </a:r>
            <a:r>
              <a:rPr lang="en-US" altLang="en-US" sz="2000" b="1"/>
              <a:t> </a:t>
            </a:r>
            <a:r>
              <a:rPr lang="zh-CN" altLang="zh-CN" sz="2000" b="1"/>
              <a:t>是用来做什么吗？</a:t>
            </a:r>
            <a:endParaRPr lang="en-US" altLang="en-US" sz="2000" b="1"/>
          </a:p>
          <a:p>
            <a:pPr>
              <a:lnSpc>
                <a:spcPct val="150000"/>
              </a:lnSpc>
            </a:pPr>
            <a:endParaRPr lang="en-US" altLang="en-US" sz="2000" b="1"/>
          </a:p>
          <a:p>
            <a:pPr>
              <a:lnSpc>
                <a:spcPct val="150000"/>
              </a:lnSpc>
            </a:pPr>
            <a:r>
              <a:rPr lang="zh-CN" altLang="zh-CN" sz="2000" b="1"/>
              <a:t>这里用来检测最起始的 </a:t>
            </a:r>
            <a:r>
              <a:rPr lang="en-US" altLang="en-US" sz="2000" b="1"/>
              <a:t>1 </a:t>
            </a:r>
            <a:r>
              <a:rPr lang="zh-CN" altLang="zh-CN" sz="2000" b="1"/>
              <a:t>是吧？ 查到 </a:t>
            </a:r>
            <a:r>
              <a:rPr lang="en-US" altLang="en-US" sz="2000" b="1"/>
              <a:t>1 </a:t>
            </a:r>
            <a:r>
              <a:rPr lang="zh-CN" altLang="zh-CN" sz="2000" b="1"/>
              <a:t>之后后面的位全为 </a:t>
            </a:r>
            <a:r>
              <a:rPr lang="en-US" altLang="en-US" sz="2000" b="1"/>
              <a:t>1</a:t>
            </a:r>
            <a:r>
              <a:rPr lang="zh-CN" altLang="zh-CN" sz="2000" b="1"/>
              <a:t>；有想到什么？</a:t>
            </a:r>
            <a:endParaRPr lang="en-US" altLang="en-US" sz="2000" b="1"/>
          </a:p>
          <a:p>
            <a:pPr>
              <a:lnSpc>
                <a:spcPct val="150000"/>
              </a:lnSpc>
            </a:pPr>
            <a:r>
              <a:rPr lang="zh-CN" altLang="zh-CN" sz="2000" b="1"/>
              <a:t>上一次的 </a:t>
            </a:r>
            <a:r>
              <a:rPr lang="en-US" altLang="en-US" sz="2000" b="1"/>
              <a:t>pre_req</a:t>
            </a:r>
            <a:r>
              <a:rPr lang="en-US" altLang="en-US" sz="2000" b="1"/>
              <a:t> </a:t>
            </a:r>
            <a:r>
              <a:rPr lang="zh-CN" altLang="zh-CN" sz="2000" b="1"/>
              <a:t>可以用来判断此次仲裁的哪些 </a:t>
            </a:r>
            <a:r>
              <a:rPr lang="en-US" altLang="en-US" sz="2000" b="1"/>
              <a:t>req </a:t>
            </a:r>
            <a:r>
              <a:rPr lang="zh-CN" altLang="zh-CN" sz="2000" b="1"/>
              <a:t>的请求需要优先考虑！因为在上次仲裁中，那些请求因为优先级低被屏蔽了，在本轮中自然要提高它们的优先级；</a:t>
            </a:r>
            <a:endParaRPr lang="en-US" altLang="en-US" sz="2000" b="1"/>
          </a:p>
          <a:p>
            <a:pPr>
              <a:lnSpc>
                <a:spcPct val="150000"/>
              </a:lnSpc>
            </a:pPr>
            <a:r>
              <a:rPr lang="zh-CN" altLang="zh-CN" sz="2000" b="1"/>
              <a:t>那要是那些里面没有 </a:t>
            </a:r>
            <a:r>
              <a:rPr lang="en-US" altLang="en-US" sz="2000" b="1"/>
              <a:t>req </a:t>
            </a:r>
            <a:r>
              <a:rPr lang="zh-CN" altLang="zh-CN" sz="2000" b="1"/>
              <a:t>呢？反过头找低优先级的不就行了；</a:t>
            </a:r>
            <a:endParaRPr lang="en-US" altLang="en-US" sz="2000" b="1"/>
          </a:p>
          <a:p>
            <a:pPr>
              <a:lnSpc>
                <a:spcPct val="150000"/>
              </a:lnSpc>
            </a:pPr>
            <a:r>
              <a:rPr lang="zh-CN" altLang="zh-CN" sz="2000" b="1"/>
              <a:t>那自然而然，我们此时应该就能想到了一个简单的选择结构；</a:t>
            </a:r>
            <a:endParaRPr lang="en-US" altLang="en-US" sz="2000" b="1"/>
          </a:p>
          <a:p>
            <a:pPr>
              <a:lnSpc>
                <a:spcPct val="150000"/>
              </a:lnSpc>
            </a:pPr>
            <a:endParaRPr lang="en-US" altLang="en-US" sz="2000" b="1"/>
          </a:p>
          <a:p>
            <a:pPr>
              <a:lnSpc>
                <a:spcPct val="150000"/>
              </a:lnSpc>
            </a:pPr>
            <a:endParaRPr lang="zh-CN" altLang="zh-CN" sz="2000" b="1"/>
          </a:p>
        </p:txBody>
      </p:sp>
      <p:pic>
        <p:nvPicPr>
          <p:cNvPr id="3" name="图片 2">
            <a:extLst>
              <a:ext uri="{FF2B5EF4-FFF2-40B4-BE49-F238E27FC236}">
                <a16:creationId xmlns:a16="http://schemas.microsoft.com/office/drawing/2014/main" id="{CC7E188F-C25F-4E72-95AA-A879F9D645F6}"/>
              </a:ext>
            </a:extLst>
          </p:cNvPr>
          <p:cNvPicPr>
            <a:picLocks noChangeAspect="1"/>
          </p:cNvPicPr>
          <p:nvPr/>
        </p:nvPicPr>
        <p:blipFill>
          <a:blip r:embed="rId2"/>
          <a:stretch>
            <a:fillRect/>
          </a:stretch>
        </p:blipFill>
        <p:spPr>
          <a:xfrm>
            <a:off x="1921019" y="1958686"/>
            <a:ext cx="7695768" cy="540265"/>
          </a:xfrm>
          <a:prstGeom prst="rect">
            <a:avLst/>
          </a:prstGeom>
        </p:spPr>
      </p:pic>
    </p:spTree>
    <p:extLst>
      <p:ext uri="{BB962C8B-B14F-4D97-AF65-F5344CB8AC3E}">
        <p14:creationId xmlns:p14="http://schemas.microsoft.com/office/powerpoint/2010/main" val="355227128"/>
      </p:ext>
    </p:extLst>
  </p:cSld>
  <p:clrMapOvr>
    <a:masterClrMapping/>
  </p:clrMapOvr>
</p:sld>
</file>

<file path=ppt/slides/slide2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en-US" altLang="en-US" sz="2400" b="1">
                <a:latin typeface="Adobe 黑体 Std R"/>
                <a:ea typeface="Adobe 黑体 Std R"/>
              </a:rPr>
              <a:t>Round Robin </a:t>
            </a:r>
            <a:r>
              <a:rPr lang="zh-CN" altLang="zh-CN" sz="2400" b="1">
                <a:latin typeface="Adobe 黑体 Std R"/>
                <a:ea typeface="Adobe 黑体 Std R"/>
              </a:rPr>
              <a:t>结构</a:t>
            </a:r>
          </a:p>
        </p:txBody>
      </p:sp>
      <p:sp>
        <p:nvSpPr>
          <p:cNvPr id="9" name="内容占位符 4">
            <a:extLst>
              <a:ext uri="{FF2B5EF4-FFF2-40B4-BE49-F238E27FC236}">
                <a16:creationId xmlns:a16="http://schemas.microsoft.com/office/drawing/2014/main" id="{39D8C559-F41F-49D4-9039-0948FC550FCB}"/>
              </a:ext>
            </a:extLst>
          </p:cNvPr>
          <p:cNvSpPr txBox="1">
            <a:spLocks/>
          </p:cNvSpPr>
          <p:nvPr/>
        </p:nvSpPr>
        <p:spPr>
          <a:xfrm>
            <a:off x="1540382" y="1360369"/>
            <a:ext cx="10014960" cy="598317"/>
          </a:xfrm>
          <a:prstGeom prst="rect">
            <a:avLst/>
          </a:prstGeom>
        </p:spPr>
        <p:txBody>
          <a:bodyPr vert="horz" lIns="91440" tIns="45720" rIns="91440" bIns="45720">
            <a:normAutofit/>
          </a:bodyPr>
          <a:lstStyle>
            <a:lvl1pPr marL="342900" lvl="0" indent="-342900" algn="l" defTabSz="457200">
              <a:spcBef>
                <a:spcPts val="1000"/>
              </a:spcBef>
              <a:spcAft>
                <a:spcPts val="0"/>
              </a:spcAft>
              <a:buClr>
                <a:schemeClr val="accent1"/>
              </a:buClr>
              <a:buFont typeface="Wingdings 3" charset="2"/>
              <a:buChar char=""/>
              <a:defRPr sz="1800" kern="1200">
                <a:solidFill>
                  <a:schemeClr val="tx1">
                    <a:lumMod val="75000"/>
                    <a:lumOff val="25000"/>
                  </a:schemeClr>
                </a:solidFill>
                <a:latin typeface="Century Gothic"/>
                <a:ea typeface="幼圆"/>
              </a:defRPr>
            </a:lvl1pPr>
            <a:lvl2pPr marL="742950" lvl="1" indent="-285750" algn="l" defTabSz="457200">
              <a:spcBef>
                <a:spcPts val="1000"/>
              </a:spcBef>
              <a:spcAft>
                <a:spcPts val="0"/>
              </a:spcAft>
              <a:buClr>
                <a:schemeClr val="accent1"/>
              </a:buClr>
              <a:buFont typeface="Wingdings 3" charset="2"/>
              <a:buChar char=""/>
              <a:defRPr sz="1600" kern="1200">
                <a:solidFill>
                  <a:schemeClr val="tx1">
                    <a:lumMod val="75000"/>
                    <a:lumOff val="25000"/>
                  </a:schemeClr>
                </a:solidFill>
                <a:latin typeface="Century Gothic"/>
                <a:ea typeface="幼圆"/>
              </a:defRPr>
            </a:lvl2pPr>
            <a:lvl3pPr marL="1143000" lvl="2" indent="-228600" algn="l" defTabSz="457200">
              <a:spcBef>
                <a:spcPts val="1000"/>
              </a:spcBef>
              <a:spcAft>
                <a:spcPts val="0"/>
              </a:spcAft>
              <a:buClr>
                <a:schemeClr val="accent1"/>
              </a:buClr>
              <a:buFont typeface="Wingdings 3" charset="2"/>
              <a:buChar char=""/>
              <a:defRPr sz="1400" kern="1200">
                <a:solidFill>
                  <a:schemeClr val="tx1">
                    <a:lumMod val="75000"/>
                    <a:lumOff val="25000"/>
                  </a:schemeClr>
                </a:solidFill>
                <a:latin typeface="Century Gothic"/>
                <a:ea typeface="幼圆"/>
              </a:defRPr>
            </a:lvl3pPr>
            <a:lvl4pPr marL="1600200" lvl="3"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4pPr>
            <a:lvl5pPr marL="2057400" lvl="4"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5pPr>
            <a:lvl6pPr marL="2514600" lvl="5"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6pPr>
            <a:lvl7pPr marL="2971800" lvl="6"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7pPr>
            <a:lvl8pPr marL="3429000" lvl="7"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8pPr>
            <a:lvl9pPr marL="3886200" lvl="8"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9pPr>
          </a:lstStyle>
          <a:p>
            <a:pPr>
              <a:lnSpc>
                <a:spcPct val="150000"/>
              </a:lnSpc>
            </a:pPr>
            <a:endParaRPr lang="zh-CN" altLang="zh-CN" sz="2000" b="1"/>
          </a:p>
        </p:txBody>
      </p:sp>
      <p:pic>
        <p:nvPicPr>
          <p:cNvPr id="3" name="图片 2">
            <a:extLst>
              <a:ext uri="{FF2B5EF4-FFF2-40B4-BE49-F238E27FC236}">
                <a16:creationId xmlns:a16="http://schemas.microsoft.com/office/drawing/2014/main" id="{2CA14EB3-2F31-4F95-9FDD-B318EBBF1147}"/>
              </a:ext>
            </a:extLst>
          </p:cNvPr>
          <p:cNvPicPr>
            <a:picLocks noChangeAspect="1"/>
          </p:cNvPicPr>
          <p:nvPr/>
        </p:nvPicPr>
        <p:blipFill>
          <a:blip r:embed="rId2"/>
          <a:stretch>
            <a:fillRect/>
          </a:stretch>
        </p:blipFill>
        <p:spPr>
          <a:xfrm>
            <a:off x="1439138" y="1396738"/>
            <a:ext cx="9487159" cy="4572840"/>
          </a:xfrm>
          <a:prstGeom prst="rect">
            <a:avLst/>
          </a:prstGeom>
        </p:spPr>
      </p:pic>
    </p:spTree>
    <p:extLst>
      <p:ext uri="{BB962C8B-B14F-4D97-AF65-F5344CB8AC3E}">
        <p14:creationId xmlns:p14="http://schemas.microsoft.com/office/powerpoint/2010/main" val="1323898616"/>
      </p:ext>
    </p:extLst>
  </p:cSld>
  <p:clrMapOvr>
    <a:masterClrMapping/>
  </p:clrMapOvr>
</p:sld>
</file>

<file path=ppt/slides/slide2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en-US" altLang="en-US" sz="2400" b="1">
                <a:latin typeface="Adobe 黑体 Std R"/>
                <a:ea typeface="Adobe 黑体 Std R"/>
              </a:rPr>
              <a:t>Round Robin </a:t>
            </a:r>
            <a:r>
              <a:rPr lang="zh-CN" altLang="zh-CN" sz="2400" b="1">
                <a:latin typeface="Adobe 黑体 Std R"/>
                <a:ea typeface="Adobe 黑体 Std R"/>
              </a:rPr>
              <a:t>结构</a:t>
            </a:r>
          </a:p>
        </p:txBody>
      </p:sp>
      <p:sp>
        <p:nvSpPr>
          <p:cNvPr id="9" name="内容占位符 4">
            <a:extLst>
              <a:ext uri="{FF2B5EF4-FFF2-40B4-BE49-F238E27FC236}">
                <a16:creationId xmlns:a16="http://schemas.microsoft.com/office/drawing/2014/main" id="{39D8C559-F41F-49D4-9039-0948FC550FCB}"/>
              </a:ext>
            </a:extLst>
          </p:cNvPr>
          <p:cNvSpPr txBox="1">
            <a:spLocks/>
          </p:cNvSpPr>
          <p:nvPr/>
        </p:nvSpPr>
        <p:spPr>
          <a:xfrm>
            <a:off x="1540382" y="1360369"/>
            <a:ext cx="10014960" cy="2949238"/>
          </a:xfrm>
          <a:prstGeom prst="rect">
            <a:avLst/>
          </a:prstGeom>
        </p:spPr>
        <p:txBody>
          <a:bodyPr vert="horz" lIns="91440" tIns="45720" rIns="91440" bIns="45720">
            <a:normAutofit/>
          </a:bodyPr>
          <a:lstStyle>
            <a:lvl1pPr marL="342900" lvl="0" indent="-342900" algn="l" defTabSz="457200">
              <a:spcBef>
                <a:spcPts val="1000"/>
              </a:spcBef>
              <a:spcAft>
                <a:spcPts val="0"/>
              </a:spcAft>
              <a:buClr>
                <a:schemeClr val="accent1"/>
              </a:buClr>
              <a:buFont typeface="Wingdings 3" charset="2"/>
              <a:buChar char=""/>
              <a:defRPr sz="1800" kern="1200">
                <a:solidFill>
                  <a:schemeClr val="tx1">
                    <a:lumMod val="75000"/>
                    <a:lumOff val="25000"/>
                  </a:schemeClr>
                </a:solidFill>
                <a:latin typeface="Century Gothic"/>
                <a:ea typeface="幼圆"/>
              </a:defRPr>
            </a:lvl1pPr>
            <a:lvl2pPr marL="742950" lvl="1" indent="-285750" algn="l" defTabSz="457200">
              <a:spcBef>
                <a:spcPts val="1000"/>
              </a:spcBef>
              <a:spcAft>
                <a:spcPts val="0"/>
              </a:spcAft>
              <a:buClr>
                <a:schemeClr val="accent1"/>
              </a:buClr>
              <a:buFont typeface="Wingdings 3" charset="2"/>
              <a:buChar char=""/>
              <a:defRPr sz="1600" kern="1200">
                <a:solidFill>
                  <a:schemeClr val="tx1">
                    <a:lumMod val="75000"/>
                    <a:lumOff val="25000"/>
                  </a:schemeClr>
                </a:solidFill>
                <a:latin typeface="Century Gothic"/>
                <a:ea typeface="幼圆"/>
              </a:defRPr>
            </a:lvl2pPr>
            <a:lvl3pPr marL="1143000" lvl="2" indent="-228600" algn="l" defTabSz="457200">
              <a:spcBef>
                <a:spcPts val="1000"/>
              </a:spcBef>
              <a:spcAft>
                <a:spcPts val="0"/>
              </a:spcAft>
              <a:buClr>
                <a:schemeClr val="accent1"/>
              </a:buClr>
              <a:buFont typeface="Wingdings 3" charset="2"/>
              <a:buChar char=""/>
              <a:defRPr sz="1400" kern="1200">
                <a:solidFill>
                  <a:schemeClr val="tx1">
                    <a:lumMod val="75000"/>
                    <a:lumOff val="25000"/>
                  </a:schemeClr>
                </a:solidFill>
                <a:latin typeface="Century Gothic"/>
                <a:ea typeface="幼圆"/>
              </a:defRPr>
            </a:lvl3pPr>
            <a:lvl4pPr marL="1600200" lvl="3"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4pPr>
            <a:lvl5pPr marL="2057400" lvl="4"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5pPr>
            <a:lvl6pPr marL="2514600" lvl="5"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6pPr>
            <a:lvl7pPr marL="2971800" lvl="6"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7pPr>
            <a:lvl8pPr marL="3429000" lvl="7"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8pPr>
            <a:lvl9pPr marL="3886200" lvl="8"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9pPr>
          </a:lstStyle>
          <a:p>
            <a:pPr>
              <a:lnSpc>
                <a:spcPct val="150000"/>
              </a:lnSpc>
            </a:pPr>
            <a:r>
              <a:rPr lang="zh-CN" altLang="zh-CN" sz="2000" b="1">
                <a:latin typeface="Adobe 黑体 Std R"/>
                <a:ea typeface="Adobe 黑体 Std R"/>
              </a:rPr>
              <a:t>在上述的思路中，我们的重点在于如何将请求 </a:t>
            </a:r>
            <a:r>
              <a:rPr lang="en-US" altLang="en-US" sz="2000" b="1">
                <a:latin typeface="Adobe 黑体 Std R"/>
                <a:ea typeface="Adobe 黑体 Std R"/>
              </a:rPr>
              <a:t>req </a:t>
            </a:r>
            <a:r>
              <a:rPr lang="zh-CN" altLang="zh-CN" sz="2000" b="1">
                <a:latin typeface="Adobe 黑体 Std R"/>
                <a:ea typeface="Adobe 黑体 Std R"/>
              </a:rPr>
              <a:t>按照优先级的体现而重新排序；之前跟大家提到过，轮询只是一种形式；形式并不限制实现它的方式，就像我们之前的固定优先级仲裁器会有好多实现方式一样；那么轮询还有没有新的实现方式呢？</a:t>
            </a:r>
          </a:p>
        </p:txBody>
      </p:sp>
      <p:pic>
        <p:nvPicPr>
          <p:cNvPr id="3" name="图片 2">
            <a:extLst>
              <a:ext uri="{FF2B5EF4-FFF2-40B4-BE49-F238E27FC236}">
                <a16:creationId xmlns:a16="http://schemas.microsoft.com/office/drawing/2014/main" id="{60AF26AE-E281-44FC-B084-2CC33CFD94FD}"/>
              </a:ext>
            </a:extLst>
          </p:cNvPr>
          <p:cNvPicPr>
            <a:picLocks noChangeAspect="1"/>
          </p:cNvPicPr>
          <p:nvPr/>
        </p:nvPicPr>
        <p:blipFill>
          <a:blip r:embed="rId2"/>
          <a:stretch>
            <a:fillRect/>
          </a:stretch>
        </p:blipFill>
        <p:spPr>
          <a:xfrm>
            <a:off x="2647785" y="3109534"/>
            <a:ext cx="7752522" cy="3037846"/>
          </a:xfrm>
          <a:prstGeom prst="rect">
            <a:avLst/>
          </a:prstGeom>
        </p:spPr>
      </p:pic>
    </p:spTree>
    <p:extLst>
      <p:ext uri="{BB962C8B-B14F-4D97-AF65-F5344CB8AC3E}">
        <p14:creationId xmlns:p14="http://schemas.microsoft.com/office/powerpoint/2010/main" val="1841513488"/>
      </p:ext>
    </p:extLst>
  </p:cSld>
  <p:clrMapOvr>
    <a:masterClrMapping/>
  </p:clrMapOvr>
</p:sld>
</file>

<file path=ppt/slides/slide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E3E96-752C-4C81-9740-027BB4B71471}"/>
              </a:ext>
            </a:extLst>
          </p:cNvPr>
          <p:cNvSpPr>
            <a:spLocks noGrp="1"/>
          </p:cNvSpPr>
          <p:nvPr>
            <p:ph type="title"/>
          </p:nvPr>
        </p:nvSpPr>
        <p:spPr>
          <a:xfrm>
            <a:off x="1640156" y="506879"/>
            <a:ext cx="8911687" cy="1280890"/>
          </a:xfrm>
        </p:spPr>
        <p:txBody>
          <a:bodyPr/>
          <a:lstStyle/>
          <a:p>
            <a:r>
              <a:rPr lang="zh-CN" altLang="zh-CN" b="1">
                <a:latin typeface="宋体"/>
                <a:ea typeface="宋体"/>
              </a:rPr>
              <a:t>仲裁是什么？</a:t>
            </a:r>
          </a:p>
        </p:txBody>
      </p:sp>
      <p:sp>
        <p:nvSpPr>
          <p:cNvPr id="4" name="内容占位符 3">
            <a:extLst>
              <a:ext uri="{FF2B5EF4-FFF2-40B4-BE49-F238E27FC236}">
                <a16:creationId xmlns:a16="http://schemas.microsoft.com/office/drawing/2014/main" id="{C6E06EB6-03E7-4AB6-A819-01B4274F3896}"/>
              </a:ext>
            </a:extLst>
          </p:cNvPr>
          <p:cNvSpPr>
            <a:spLocks noGrp="1"/>
          </p:cNvSpPr>
          <p:nvPr>
            <p:ph idx="1"/>
          </p:nvPr>
        </p:nvSpPr>
        <p:spPr>
          <a:xfrm>
            <a:off x="1586489" y="1262495"/>
            <a:ext cx="9656475" cy="5185064"/>
          </a:xfrm>
        </p:spPr>
        <p:txBody>
          <a:bodyPr>
            <a:normAutofit fontScale="92500" lnSpcReduction="10000"/>
          </a:bodyPr>
          <a:lstStyle/>
          <a:p>
            <a:pPr>
              <a:lnSpc>
                <a:spcPct val="150000"/>
              </a:lnSpc>
            </a:pPr>
            <a:r>
              <a:rPr lang="zh-CN" altLang="zh-CN" sz="2400">
                <a:latin typeface="Adobe 黑体 Std R"/>
                <a:ea typeface="Adobe 黑体 Std R"/>
              </a:rPr>
              <a:t>仲裁器（</a:t>
            </a:r>
            <a:r>
              <a:rPr lang="en-US" altLang="en-US" sz="2400">
                <a:latin typeface="Adobe 黑体 Std R"/>
                <a:ea typeface="Adobe 黑体 Std R"/>
              </a:rPr>
              <a:t>Arbiter</a:t>
            </a:r>
            <a:r>
              <a:rPr lang="zh-CN" altLang="zh-CN" sz="2400">
                <a:latin typeface="Adobe 黑体 Std R"/>
                <a:ea typeface="Adobe 黑体 Std R"/>
              </a:rPr>
              <a:t>）是数字设计中非常常见的模块，它的作用就是当有两个或以上的请求需要占用同一个资源的时候，我们需要由仲 </a:t>
            </a:r>
            <a:r>
              <a:rPr lang="en-US" altLang="en-US" sz="2400">
                <a:latin typeface="Adobe 黑体 Std R"/>
                <a:ea typeface="Adobe 黑体 Std R"/>
              </a:rPr>
              <a:t>arbiter </a:t>
            </a:r>
            <a:r>
              <a:rPr lang="zh-CN" altLang="zh-CN" sz="2400">
                <a:latin typeface="Adobe 黑体 Std R"/>
                <a:ea typeface="Adobe 黑体 Std R"/>
              </a:rPr>
              <a:t>来决定哪一个模块来占有这个资源。当系统中多个请求需要共享同一资源时，其对资源的访问会产生一定的冲突，需要某种形式的仲裁使得用户根据一定的规则来获得对于共享资源的访问权力。</a:t>
            </a:r>
            <a:endParaRPr lang="en-US" altLang="en-US" sz="2400">
              <a:latin typeface="Adobe 黑体 Std R"/>
              <a:ea typeface="Adobe 黑体 Std R"/>
            </a:endParaRPr>
          </a:p>
          <a:p>
            <a:pPr lvl="1">
              <a:lnSpc>
                <a:spcPct val="150000"/>
              </a:lnSpc>
            </a:pPr>
            <a:r>
              <a:rPr lang="zh-CN" altLang="zh-CN" sz="2000">
                <a:latin typeface="Adobe 黑体 Std R"/>
                <a:ea typeface="Adobe 黑体 Std R"/>
              </a:rPr>
              <a:t>一般来说，提出占有资源的模块要产生一个请求</a:t>
            </a:r>
            <a:r>
              <a:rPr lang="en-US" altLang="en-US" sz="2000">
                <a:latin typeface="Adobe 黑体 Std R"/>
                <a:ea typeface="Adobe 黑体 Std R"/>
              </a:rPr>
              <a:t>(request)</a:t>
            </a:r>
            <a:r>
              <a:rPr lang="zh-CN" altLang="zh-CN" sz="2000">
                <a:latin typeface="Adobe 黑体 Std R"/>
                <a:ea typeface="Adobe 黑体 Std R"/>
              </a:rPr>
              <a:t>，类比于学生要举手表示自己要回答问题。所有的请求送给仲裁器之后，仲裁器要返回一个许可</a:t>
            </a:r>
            <a:r>
              <a:rPr lang="en-US" altLang="en-US" sz="2000">
                <a:latin typeface="Adobe 黑体 Std R"/>
                <a:ea typeface="Adobe 黑体 Std R"/>
              </a:rPr>
              <a:t>(grant)</a:t>
            </a:r>
            <a:r>
              <a:rPr lang="zh-CN" altLang="zh-CN" sz="2000">
                <a:latin typeface="Adobe 黑体 Std R"/>
                <a:ea typeface="Adobe 黑体 Std R"/>
              </a:rPr>
              <a:t>，也就是老师要选择一名同学，通过点这个同学的名字的方式，告诉这个同学可以站起来回答问题。比如说，总线上可以连接多个设备；当多个设备同时发送数据时，设备之间发送的数据之间容易相互污染，从而使得谁也不能正确发送。此时我们应该使用仲裁的方式来决定总线的使用权；</a:t>
            </a:r>
          </a:p>
        </p:txBody>
      </p:sp>
    </p:spTree>
    <p:extLst>
      <p:ext uri="{BB962C8B-B14F-4D97-AF65-F5344CB8AC3E}">
        <p14:creationId xmlns:p14="http://schemas.microsoft.com/office/powerpoint/2010/main" val="4057395049"/>
      </p:ext>
    </p:extLst>
  </p:cSld>
  <p:clrMapOvr>
    <a:masterClrMapping/>
  </p:clrMapOvr>
</p:sld>
</file>

<file path=ppt/slides/slide30.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zh-CN" altLang="zh-CN" sz="2400" b="1">
                <a:latin typeface="Adobe 黑体 Std R"/>
                <a:ea typeface="Adobe 黑体 Std R"/>
              </a:rPr>
              <a:t>代码的优劣</a:t>
            </a:r>
          </a:p>
        </p:txBody>
      </p:sp>
      <p:pic>
        <p:nvPicPr>
          <p:cNvPr id="3" name="图片 2">
            <a:extLst>
              <a:ext uri="{FF2B5EF4-FFF2-40B4-BE49-F238E27FC236}">
                <a16:creationId xmlns:a16="http://schemas.microsoft.com/office/drawing/2014/main" id="{A0278C71-01F0-4BB1-BAEA-AE8ED55A1F10}"/>
              </a:ext>
            </a:extLst>
          </p:cNvPr>
          <p:cNvPicPr>
            <a:picLocks noChangeAspect="1"/>
          </p:cNvPicPr>
          <p:nvPr/>
        </p:nvPicPr>
        <p:blipFill>
          <a:blip r:embed="rId2"/>
          <a:stretch>
            <a:fillRect/>
          </a:stretch>
        </p:blipFill>
        <p:spPr>
          <a:xfrm>
            <a:off x="1948068" y="1439139"/>
            <a:ext cx="8841852" cy="4532541"/>
          </a:xfrm>
          <a:prstGeom prst="rect">
            <a:avLst/>
          </a:prstGeom>
        </p:spPr>
      </p:pic>
    </p:spTree>
    <p:extLst>
      <p:ext uri="{BB962C8B-B14F-4D97-AF65-F5344CB8AC3E}">
        <p14:creationId xmlns:p14="http://schemas.microsoft.com/office/powerpoint/2010/main" val="2295968250"/>
      </p:ext>
    </p:extLst>
  </p:cSld>
  <p:clrMapOvr>
    <a:masterClrMapping/>
  </p:clrMapOvr>
</p:sld>
</file>

<file path=ppt/slides/slide31.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zh-CN" altLang="zh-CN" sz="2400" b="1">
                <a:latin typeface="Adobe 黑体 Std R"/>
                <a:ea typeface="Adobe 黑体 Std R"/>
              </a:rPr>
              <a:t>为什么可以将使用选择的结构？</a:t>
            </a:r>
          </a:p>
        </p:txBody>
      </p:sp>
      <p:pic>
        <p:nvPicPr>
          <p:cNvPr id="4" name="图片 3">
            <a:extLst>
              <a:ext uri="{FF2B5EF4-FFF2-40B4-BE49-F238E27FC236}">
                <a16:creationId xmlns:a16="http://schemas.microsoft.com/office/drawing/2014/main" id="{67315DA3-E52C-4069-8EB3-A82B72E341F3}"/>
              </a:ext>
            </a:extLst>
          </p:cNvPr>
          <p:cNvPicPr>
            <a:picLocks noChangeAspect="1"/>
          </p:cNvPicPr>
          <p:nvPr/>
        </p:nvPicPr>
        <p:blipFill rotWithShape="1">
          <a:blip r:embed="rId2"/>
          <a:srcRect r="47588"/>
          <a:stretch/>
        </p:blipFill>
        <p:spPr>
          <a:xfrm>
            <a:off x="1075773" y="1646617"/>
            <a:ext cx="3369334" cy="3930716"/>
          </a:xfrm>
          <a:prstGeom prst="rect">
            <a:avLst/>
          </a:prstGeom>
        </p:spPr>
      </p:pic>
      <p:sp>
        <p:nvSpPr>
          <p:cNvPr id="7" name="内容占位符 4">
            <a:extLst>
              <a:ext uri="{FF2B5EF4-FFF2-40B4-BE49-F238E27FC236}">
                <a16:creationId xmlns:a16="http://schemas.microsoft.com/office/drawing/2014/main" id="{49002429-45F1-4B95-AF74-D58443218CB6}"/>
              </a:ext>
            </a:extLst>
          </p:cNvPr>
          <p:cNvSpPr txBox="1">
            <a:spLocks/>
          </p:cNvSpPr>
          <p:nvPr/>
        </p:nvSpPr>
        <p:spPr>
          <a:xfrm>
            <a:off x="5057257" y="1542878"/>
            <a:ext cx="6456231" cy="4138193"/>
          </a:xfrm>
          <a:prstGeom prst="rect">
            <a:avLst/>
          </a:prstGeom>
        </p:spPr>
        <p:txBody>
          <a:bodyPr vert="horz" lIns="91440" tIns="45720" rIns="91440" bIns="45720">
            <a:normAutofit/>
          </a:bodyPr>
          <a:lstStyle>
            <a:lvl1pPr marL="342900" lvl="0" indent="-342900" algn="l" defTabSz="457200">
              <a:spcBef>
                <a:spcPts val="1000"/>
              </a:spcBef>
              <a:spcAft>
                <a:spcPts val="0"/>
              </a:spcAft>
              <a:buClr>
                <a:schemeClr val="accent1"/>
              </a:buClr>
              <a:buFont typeface="Wingdings 3" charset="2"/>
              <a:buChar char=""/>
              <a:defRPr sz="1800" kern="1200">
                <a:solidFill>
                  <a:schemeClr val="tx1">
                    <a:lumMod val="75000"/>
                    <a:lumOff val="25000"/>
                  </a:schemeClr>
                </a:solidFill>
                <a:latin typeface="Century Gothic"/>
                <a:ea typeface="幼圆"/>
              </a:defRPr>
            </a:lvl1pPr>
            <a:lvl2pPr marL="742950" lvl="1" indent="-285750" algn="l" defTabSz="457200">
              <a:spcBef>
                <a:spcPts val="1000"/>
              </a:spcBef>
              <a:spcAft>
                <a:spcPts val="0"/>
              </a:spcAft>
              <a:buClr>
                <a:schemeClr val="accent1"/>
              </a:buClr>
              <a:buFont typeface="Wingdings 3" charset="2"/>
              <a:buChar char=""/>
              <a:defRPr sz="1600" kern="1200">
                <a:solidFill>
                  <a:schemeClr val="tx1">
                    <a:lumMod val="75000"/>
                    <a:lumOff val="25000"/>
                  </a:schemeClr>
                </a:solidFill>
                <a:latin typeface="Century Gothic"/>
                <a:ea typeface="幼圆"/>
              </a:defRPr>
            </a:lvl2pPr>
            <a:lvl3pPr marL="1143000" lvl="2" indent="-228600" algn="l" defTabSz="457200">
              <a:spcBef>
                <a:spcPts val="1000"/>
              </a:spcBef>
              <a:spcAft>
                <a:spcPts val="0"/>
              </a:spcAft>
              <a:buClr>
                <a:schemeClr val="accent1"/>
              </a:buClr>
              <a:buFont typeface="Wingdings 3" charset="2"/>
              <a:buChar char=""/>
              <a:defRPr sz="1400" kern="1200">
                <a:solidFill>
                  <a:schemeClr val="tx1">
                    <a:lumMod val="75000"/>
                    <a:lumOff val="25000"/>
                  </a:schemeClr>
                </a:solidFill>
                <a:latin typeface="Century Gothic"/>
                <a:ea typeface="幼圆"/>
              </a:defRPr>
            </a:lvl3pPr>
            <a:lvl4pPr marL="1600200" lvl="3"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4pPr>
            <a:lvl5pPr marL="2057400" lvl="4"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5pPr>
            <a:lvl6pPr marL="2514600" lvl="5"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6pPr>
            <a:lvl7pPr marL="2971800" lvl="6"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7pPr>
            <a:lvl8pPr marL="3429000" lvl="7"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8pPr>
            <a:lvl9pPr marL="3886200" lvl="8"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9pPr>
          </a:lstStyle>
          <a:p>
            <a:pPr>
              <a:lnSpc>
                <a:spcPct val="150000"/>
              </a:lnSpc>
            </a:pPr>
            <a:r>
              <a:rPr lang="zh-CN" altLang="zh-CN" sz="2000" b="1">
                <a:latin typeface="Adobe 黑体 Std R"/>
                <a:ea typeface="Adobe 黑体 Std R"/>
              </a:rPr>
              <a:t>首先，分解之后的操作非常简单；</a:t>
            </a:r>
            <a:endParaRPr lang="en-US" altLang="en-US" sz="2000" b="1">
              <a:latin typeface="Adobe 黑体 Std R"/>
              <a:ea typeface="Adobe 黑体 Std R"/>
            </a:endParaRPr>
          </a:p>
          <a:p>
            <a:pPr>
              <a:lnSpc>
                <a:spcPct val="150000"/>
              </a:lnSpc>
            </a:pPr>
            <a:r>
              <a:rPr lang="zh-CN" altLang="zh-CN" sz="2000" b="1">
                <a:latin typeface="Adobe 黑体 Std R"/>
                <a:ea typeface="Adobe 黑体 Std R"/>
              </a:rPr>
              <a:t>其次，对于所有的输入来说，最后明显的都可以拆分为多个 </a:t>
            </a:r>
            <a:r>
              <a:rPr lang="en-US" altLang="en-US" sz="2000" b="1">
                <a:latin typeface="Adobe 黑体 Std R"/>
                <a:ea typeface="Adobe 黑体 Std R"/>
              </a:rPr>
              <a:t>2</a:t>
            </a:r>
            <a:r>
              <a:rPr lang="zh-CN" altLang="zh-CN" sz="2000" b="1">
                <a:latin typeface="Adobe 黑体 Std R"/>
                <a:ea typeface="Adobe 黑体 Std R"/>
              </a:rPr>
              <a:t>输入的情况；</a:t>
            </a:r>
            <a:endParaRPr lang="en-US" altLang="en-US" sz="2000" b="1">
              <a:latin typeface="Adobe 黑体 Std R"/>
              <a:ea typeface="Adobe 黑体 Std R"/>
            </a:endParaRPr>
          </a:p>
          <a:p>
            <a:pPr>
              <a:lnSpc>
                <a:spcPct val="150000"/>
              </a:lnSpc>
            </a:pPr>
            <a:r>
              <a:rPr lang="zh-CN" altLang="zh-CN" sz="2000" b="1">
                <a:latin typeface="Adobe 黑体 Std R"/>
                <a:ea typeface="Adobe 黑体 Std R"/>
              </a:rPr>
              <a:t>第三，分解之后的结果组合起来可以作为总和的结果；</a:t>
            </a:r>
            <a:endParaRPr lang="en-US" altLang="en-US" sz="2000" b="1">
              <a:latin typeface="Adobe 黑体 Std R"/>
              <a:ea typeface="Adobe 黑体 Std R"/>
            </a:endParaRPr>
          </a:p>
          <a:p>
            <a:pPr>
              <a:lnSpc>
                <a:spcPct val="150000"/>
              </a:lnSpc>
            </a:pPr>
            <a:r>
              <a:rPr lang="zh-CN" altLang="zh-CN" sz="2000" b="1">
                <a:latin typeface="Adobe 黑体 Std R"/>
                <a:ea typeface="Adobe 黑体 Std R"/>
              </a:rPr>
              <a:t>那么我们会过头看选择结构的轮询仲裁器，起始就是前后两个固定级仲裁构成的；我们成功抽象出了轮询中蕴含的规律；</a:t>
            </a:r>
          </a:p>
        </p:txBody>
      </p:sp>
    </p:spTree>
    <p:extLst>
      <p:ext uri="{BB962C8B-B14F-4D97-AF65-F5344CB8AC3E}">
        <p14:creationId xmlns:p14="http://schemas.microsoft.com/office/powerpoint/2010/main" val="124902384"/>
      </p:ext>
    </p:extLst>
  </p:cSld>
  <p:clrMapOvr>
    <a:masterClrMapping/>
  </p:clrMapOvr>
</p:sld>
</file>

<file path=ppt/slides/slide32.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E3E96-752C-4C81-9740-027BB4B71471}"/>
              </a:ext>
            </a:extLst>
          </p:cNvPr>
          <p:cNvSpPr>
            <a:spLocks noGrp="1"/>
          </p:cNvSpPr>
          <p:nvPr>
            <p:ph type="title"/>
          </p:nvPr>
        </p:nvSpPr>
        <p:spPr>
          <a:xfrm>
            <a:off x="2636508" y="2662044"/>
            <a:ext cx="9627053" cy="1280890"/>
          </a:xfrm>
        </p:spPr>
        <p:txBody>
          <a:bodyPr>
            <a:normAutofit/>
          </a:bodyPr>
          <a:lstStyle/>
          <a:p>
            <a:r>
              <a:rPr lang="zh-CN" altLang="zh-CN" sz="6600" b="1">
                <a:latin typeface="Adobe 黑体 Std R"/>
                <a:ea typeface="Adobe 黑体 Std R"/>
              </a:rPr>
              <a:t>带权的轮询仲裁</a:t>
            </a:r>
          </a:p>
        </p:txBody>
      </p:sp>
    </p:spTree>
    <p:extLst>
      <p:ext uri="{BB962C8B-B14F-4D97-AF65-F5344CB8AC3E}">
        <p14:creationId xmlns:p14="http://schemas.microsoft.com/office/powerpoint/2010/main" val="2384196597"/>
      </p:ext>
    </p:extLst>
  </p:cSld>
  <p:clrMapOvr>
    <a:masterClrMapping/>
  </p:clrMapOvr>
</p:sld>
</file>

<file path=ppt/slides/slide33.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zh-CN" altLang="zh-CN" sz="2400" b="1">
                <a:latin typeface="Adobe 黑体 Std R"/>
                <a:ea typeface="Adobe 黑体 Std R"/>
              </a:rPr>
              <a:t>该怎么样才能写出参数化的代码？</a:t>
            </a:r>
          </a:p>
        </p:txBody>
      </p:sp>
      <p:sp>
        <p:nvSpPr>
          <p:cNvPr id="8" name="文本框 7">
            <a:extLst>
              <a:ext uri="{FF2B5EF4-FFF2-40B4-BE49-F238E27FC236}">
                <a16:creationId xmlns:a16="http://schemas.microsoft.com/office/drawing/2014/main" id="{706E6B86-D916-424C-9135-2F8031949A8A}"/>
              </a:ext>
            </a:extLst>
          </p:cNvPr>
          <p:cNvSpPr txBox="1"/>
          <p:nvPr/>
        </p:nvSpPr>
        <p:spPr>
          <a:xfrm>
            <a:off x="1751282" y="2091147"/>
            <a:ext cx="9725890" cy="2816605"/>
          </a:xfrm>
          <a:prstGeom prst="rect">
            <a:avLst/>
          </a:prstGeom>
          <a:noFill/>
        </p:spPr>
        <p:txBody>
          <a:bodyPr wrap="square">
            <a:spAutoFit/>
          </a:bodyPr>
          <a:lstStyle/>
          <a:p>
            <a:pPr>
              <a:lnSpc>
                <a:spcPct val="150000"/>
              </a:lnSpc>
            </a:pPr>
            <a:r>
              <a:rPr lang="zh-CN" altLang="zh-CN" sz="2000">
                <a:latin typeface="Adobe 黑体 Std R"/>
                <a:ea typeface="Adobe 黑体 Std R"/>
              </a:rPr>
              <a:t>我们来讨论仲裁器的设计方案；对于一般的系统来说，使用优先级仲裁和轮询仲裁应该是足够的；但是，需求并不是一成不变的；对于不同的系统，根据需求设计不同的仲裁方案是必须的；优先级仲裁代表着绝对的不公平，轮询仲裁在仲裁之后的优先级会掉到最低，绝对公平；但是有时系统内的模块各自的重要性都不相同，有时候各个用户对资源的访问频率和要求也各不相同；所以，在这种情况下，使用固定优先级算法与轮询仲裁都不合适；此时，带权重的轮询便自然产生了；</a:t>
            </a:r>
          </a:p>
        </p:txBody>
      </p:sp>
    </p:spTree>
    <p:extLst>
      <p:ext uri="{BB962C8B-B14F-4D97-AF65-F5344CB8AC3E}">
        <p14:creationId xmlns:p14="http://schemas.microsoft.com/office/powerpoint/2010/main" val="2236195468"/>
      </p:ext>
    </p:extLst>
  </p:cSld>
  <p:clrMapOvr>
    <a:masterClrMapping/>
  </p:clrMapOvr>
</p:sld>
</file>

<file path=ppt/slides/slide3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r>
              <a:rPr lang="zh-CN" altLang="zh-CN" sz="2400" b="1">
                <a:latin typeface="Adobe 黑体 Std R"/>
                <a:ea typeface="Adobe 黑体 Std R"/>
              </a:rPr>
              <a:t>请大家思考一下，权值在什么时候会复位？</a:t>
            </a:r>
          </a:p>
        </p:txBody>
      </p:sp>
      <p:pic>
        <p:nvPicPr>
          <p:cNvPr id="4" name="图片 3">
            <a:extLst>
              <a:ext uri="{FF2B5EF4-FFF2-40B4-BE49-F238E27FC236}">
                <a16:creationId xmlns:a16="http://schemas.microsoft.com/office/drawing/2014/main" id="{79CFBA5D-BBCF-4638-AC52-0892D8A88480}"/>
              </a:ext>
            </a:extLst>
          </p:cNvPr>
          <p:cNvPicPr>
            <a:picLocks noChangeAspect="1"/>
          </p:cNvPicPr>
          <p:nvPr/>
        </p:nvPicPr>
        <p:blipFill>
          <a:blip r:embed="rId2"/>
          <a:stretch>
            <a:fillRect/>
          </a:stretch>
        </p:blipFill>
        <p:spPr>
          <a:xfrm>
            <a:off x="2093531" y="2112149"/>
            <a:ext cx="7922098" cy="2960784"/>
          </a:xfrm>
          <a:prstGeom prst="rect">
            <a:avLst/>
          </a:prstGeom>
        </p:spPr>
      </p:pic>
    </p:spTree>
    <p:extLst>
      <p:ext uri="{BB962C8B-B14F-4D97-AF65-F5344CB8AC3E}">
        <p14:creationId xmlns:p14="http://schemas.microsoft.com/office/powerpoint/2010/main" val="462735751"/>
      </p:ext>
    </p:extLst>
  </p:cSld>
  <p:clrMapOvr>
    <a:masterClrMapping/>
  </p:clrMapOvr>
</p:sld>
</file>

<file path=ppt/slides/slide3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E3E96-752C-4C81-9740-027BB4B71471}"/>
              </a:ext>
            </a:extLst>
          </p:cNvPr>
          <p:cNvSpPr>
            <a:spLocks noGrp="1"/>
          </p:cNvSpPr>
          <p:nvPr>
            <p:ph type="title"/>
          </p:nvPr>
        </p:nvSpPr>
        <p:spPr>
          <a:xfrm>
            <a:off x="2636508" y="2662044"/>
            <a:ext cx="9627053" cy="1280890"/>
          </a:xfrm>
        </p:spPr>
        <p:txBody>
          <a:bodyPr>
            <a:normAutofit/>
          </a:bodyPr>
          <a:lstStyle/>
          <a:p>
            <a:r>
              <a:rPr lang="zh-CN" altLang="zh-CN" sz="6600" b="1">
                <a:latin typeface="Adobe 黑体 Std R"/>
                <a:ea typeface="Adobe 黑体 Std R"/>
              </a:rPr>
              <a:t>参考资料</a:t>
            </a:r>
          </a:p>
        </p:txBody>
      </p:sp>
    </p:spTree>
    <p:extLst>
      <p:ext uri="{BB962C8B-B14F-4D97-AF65-F5344CB8AC3E}">
        <p14:creationId xmlns:p14="http://schemas.microsoft.com/office/powerpoint/2010/main" val="3262712735"/>
      </p:ext>
    </p:extLst>
  </p:cSld>
  <p:clrMapOvr>
    <a:masterClrMapping/>
  </p:clrMapOvr>
</p:sld>
</file>

<file path=ppt/slides/slide3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601BEC81-39EF-48A4-A926-1EE309C6BBC8}"/>
              </a:ext>
            </a:extLst>
          </p:cNvPr>
          <p:cNvSpPr>
            <a:spLocks noGrp="1"/>
          </p:cNvSpPr>
          <p:nvPr>
            <p:ph idx="1"/>
          </p:nvPr>
        </p:nvSpPr>
        <p:spPr>
          <a:xfrm>
            <a:off x="1596880" y="637308"/>
            <a:ext cx="8915400" cy="801832"/>
          </a:xfrm>
        </p:spPr>
        <p:txBody>
          <a:bodyPr>
            <a:normAutofit/>
          </a:bodyPr>
          <a:lstStyle/>
          <a:p>
            <a:pPr marL="0" indent="0">
              <a:lnSpc>
                <a:spcPct val="150000"/>
              </a:lnSpc>
              <a:buNone/>
            </a:pPr>
            <a:endParaRPr lang="zh-CN" altLang="zh-CN" sz="2400" b="1">
              <a:latin typeface="Adobe 黑体 Std R"/>
              <a:ea typeface="Adobe 黑体 Std R"/>
            </a:endParaRPr>
          </a:p>
        </p:txBody>
      </p:sp>
      <p:sp>
        <p:nvSpPr>
          <p:cNvPr id="9" name="内容占位符 4">
            <a:extLst>
              <a:ext uri="{FF2B5EF4-FFF2-40B4-BE49-F238E27FC236}">
                <a16:creationId xmlns:a16="http://schemas.microsoft.com/office/drawing/2014/main" id="{39D8C559-F41F-49D4-9039-0948FC550FCB}"/>
              </a:ext>
            </a:extLst>
          </p:cNvPr>
          <p:cNvSpPr txBox="1">
            <a:spLocks/>
          </p:cNvSpPr>
          <p:nvPr/>
        </p:nvSpPr>
        <p:spPr>
          <a:xfrm>
            <a:off x="1540382" y="1360369"/>
            <a:ext cx="10014960" cy="5139145"/>
          </a:xfrm>
          <a:prstGeom prst="rect">
            <a:avLst/>
          </a:prstGeom>
        </p:spPr>
        <p:txBody>
          <a:bodyPr vert="horz" lIns="91440" tIns="45720" rIns="91440" bIns="45720">
            <a:normAutofit/>
          </a:bodyPr>
          <a:lstStyle>
            <a:lvl1pPr marL="342900" lvl="0" indent="-342900" algn="l" defTabSz="457200">
              <a:spcBef>
                <a:spcPts val="1000"/>
              </a:spcBef>
              <a:spcAft>
                <a:spcPts val="0"/>
              </a:spcAft>
              <a:buClr>
                <a:schemeClr val="accent1"/>
              </a:buClr>
              <a:buFont typeface="Wingdings 3" charset="2"/>
              <a:buChar char=""/>
              <a:defRPr sz="1800" kern="1200">
                <a:solidFill>
                  <a:schemeClr val="tx1">
                    <a:lumMod val="75000"/>
                    <a:lumOff val="25000"/>
                  </a:schemeClr>
                </a:solidFill>
                <a:latin typeface="Century Gothic"/>
                <a:ea typeface="幼圆"/>
              </a:defRPr>
            </a:lvl1pPr>
            <a:lvl2pPr marL="742950" lvl="1" indent="-285750" algn="l" defTabSz="457200">
              <a:spcBef>
                <a:spcPts val="1000"/>
              </a:spcBef>
              <a:spcAft>
                <a:spcPts val="0"/>
              </a:spcAft>
              <a:buClr>
                <a:schemeClr val="accent1"/>
              </a:buClr>
              <a:buFont typeface="Wingdings 3" charset="2"/>
              <a:buChar char=""/>
              <a:defRPr sz="1600" kern="1200">
                <a:solidFill>
                  <a:schemeClr val="tx1">
                    <a:lumMod val="75000"/>
                    <a:lumOff val="25000"/>
                  </a:schemeClr>
                </a:solidFill>
                <a:latin typeface="Century Gothic"/>
                <a:ea typeface="幼圆"/>
              </a:defRPr>
            </a:lvl2pPr>
            <a:lvl3pPr marL="1143000" lvl="2" indent="-228600" algn="l" defTabSz="457200">
              <a:spcBef>
                <a:spcPts val="1000"/>
              </a:spcBef>
              <a:spcAft>
                <a:spcPts val="0"/>
              </a:spcAft>
              <a:buClr>
                <a:schemeClr val="accent1"/>
              </a:buClr>
              <a:buFont typeface="Wingdings 3" charset="2"/>
              <a:buChar char=""/>
              <a:defRPr sz="1400" kern="1200">
                <a:solidFill>
                  <a:schemeClr val="tx1">
                    <a:lumMod val="75000"/>
                    <a:lumOff val="25000"/>
                  </a:schemeClr>
                </a:solidFill>
                <a:latin typeface="Century Gothic"/>
                <a:ea typeface="幼圆"/>
              </a:defRPr>
            </a:lvl3pPr>
            <a:lvl4pPr marL="1600200" lvl="3"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4pPr>
            <a:lvl5pPr marL="2057400" lvl="4"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5pPr>
            <a:lvl6pPr marL="2514600" lvl="5"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6pPr>
            <a:lvl7pPr marL="2971800" lvl="6"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7pPr>
            <a:lvl8pPr marL="3429000" lvl="7"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8pPr>
            <a:lvl9pPr marL="3886200" lvl="8" indent="-228600" algn="l" defTabSz="457200">
              <a:spcBef>
                <a:spcPts val="1000"/>
              </a:spcBef>
              <a:spcAft>
                <a:spcPts val="0"/>
              </a:spcAft>
              <a:buClr>
                <a:schemeClr val="accent1"/>
              </a:buClr>
              <a:buFont typeface="Wingdings 3" charset="2"/>
              <a:buChar char=""/>
              <a:defRPr sz="1200" kern="1200">
                <a:solidFill>
                  <a:schemeClr val="tx1">
                    <a:lumMod val="75000"/>
                    <a:lumOff val="25000"/>
                  </a:schemeClr>
                </a:solidFill>
                <a:latin typeface="Century Gothic"/>
                <a:ea typeface="幼圆"/>
              </a:defRPr>
            </a:lvl9pPr>
          </a:lstStyle>
          <a:p>
            <a:pPr>
              <a:lnSpc>
                <a:spcPct val="150000"/>
              </a:lnSpc>
            </a:pPr>
            <a:r>
              <a:rPr lang="en-US" altLang="en-US" sz="2000">
                <a:hlinkClick r:id="rId2"/>
              </a:rPr>
              <a:t>http://www.rtlery.com/articles/round-robin-arbitration</a:t>
            </a:r>
            <a:endParaRPr lang="en-US" altLang="en-US" sz="2000"/>
          </a:p>
          <a:p>
            <a:pPr>
              <a:lnSpc>
                <a:spcPct val="150000"/>
              </a:lnSpc>
            </a:pPr>
            <a:r>
              <a:rPr lang="en-US" altLang="en-US" sz="2000">
                <a:hlinkClick r:id="rId3"/>
              </a:rPr>
              <a:t>https://www.researchgate.net/publication/228693610_Arbiters_design_ideas_and_coding_styles</a:t>
            </a:r>
            <a:endParaRPr lang="en-US" altLang="en-US" sz="2000"/>
          </a:p>
          <a:p>
            <a:pPr>
              <a:lnSpc>
                <a:spcPct val="150000"/>
              </a:lnSpc>
            </a:pPr>
            <a:r>
              <a:rPr lang="en-US" altLang="en-US" sz="2000" b="1"/>
              <a:t>Verilog</a:t>
            </a:r>
            <a:r>
              <a:rPr lang="zh-CN" altLang="zh-CN" sz="2000" b="1"/>
              <a:t>高级数字系统设计技术与分析实例  </a:t>
            </a:r>
            <a:r>
              <a:rPr lang="en-US" altLang="en-US" sz="2000" b="1"/>
              <a:t>-</a:t>
            </a:r>
            <a:r>
              <a:rPr lang="en-US" altLang="en-US" sz="2000" b="1"/>
              <a:t>Kinshore</a:t>
            </a:r>
            <a:r>
              <a:rPr lang="en-US" altLang="en-US" sz="2000" b="1"/>
              <a:t> Mishra</a:t>
            </a:r>
            <a:r>
              <a:rPr lang="zh-CN" altLang="zh-CN" sz="2000" b="1"/>
              <a:t>著</a:t>
            </a:r>
            <a:r>
              <a:rPr lang="en-US" altLang="en-US" sz="2000" b="1"/>
              <a:t>, </a:t>
            </a:r>
            <a:r>
              <a:rPr lang="zh-CN" altLang="zh-CN" sz="2000" b="1"/>
              <a:t>乔庐峰 等译</a:t>
            </a:r>
            <a:endParaRPr lang="en-US" altLang="en-US" sz="2000" b="1"/>
          </a:p>
          <a:p>
            <a:pPr>
              <a:lnSpc>
                <a:spcPct val="150000"/>
              </a:lnSpc>
            </a:pPr>
            <a:r>
              <a:rPr lang="zh-CN" altLang="zh-CN" sz="2000" b="1"/>
              <a:t>仲裁器设计（一） </a:t>
            </a:r>
            <a:r>
              <a:rPr lang="en-US" altLang="en-US" sz="2000" b="1"/>
              <a:t>-- Fixed Priority Arbiter   ____ </a:t>
            </a:r>
            <a:r>
              <a:rPr lang="zh-CN" altLang="zh-CN" sz="2000" b="1"/>
              <a:t>公众号：</a:t>
            </a:r>
            <a:r>
              <a:rPr lang="en-US" altLang="en-US" sz="2000" b="1"/>
              <a:t>IC</a:t>
            </a:r>
            <a:r>
              <a:rPr lang="zh-CN" altLang="zh-CN" sz="2000" b="1"/>
              <a:t>加油站</a:t>
            </a:r>
            <a:endParaRPr lang="en-US" altLang="en-US" sz="2000" b="1"/>
          </a:p>
          <a:p>
            <a:pPr>
              <a:lnSpc>
                <a:spcPct val="150000"/>
              </a:lnSpc>
            </a:pPr>
            <a:r>
              <a:rPr lang="zh-CN" altLang="zh-CN" sz="2000" b="1"/>
              <a:t>仲裁器设计（二） </a:t>
            </a:r>
            <a:r>
              <a:rPr lang="en-US" altLang="en-US" sz="2000" b="1"/>
              <a:t>-- Round Robin Arbiter   ____ </a:t>
            </a:r>
            <a:r>
              <a:rPr lang="zh-CN" altLang="zh-CN" sz="2000" b="1"/>
              <a:t>公众号：</a:t>
            </a:r>
            <a:r>
              <a:rPr lang="en-US" altLang="en-US" sz="2000" b="1"/>
              <a:t>IC</a:t>
            </a:r>
            <a:r>
              <a:rPr lang="zh-CN" altLang="zh-CN" sz="2000" b="1"/>
              <a:t>加油站</a:t>
            </a:r>
            <a:endParaRPr lang="en-US" altLang="en-US" sz="2000" b="1"/>
          </a:p>
          <a:p>
            <a:pPr>
              <a:lnSpc>
                <a:spcPct val="150000"/>
              </a:lnSpc>
            </a:pPr>
            <a:endParaRPr lang="en-US" altLang="en-US" sz="2000" b="1"/>
          </a:p>
          <a:p>
            <a:pPr>
              <a:lnSpc>
                <a:spcPct val="150000"/>
              </a:lnSpc>
            </a:pPr>
            <a:endParaRPr lang="zh-CN" altLang="zh-CN" sz="2000" b="1"/>
          </a:p>
        </p:txBody>
      </p:sp>
    </p:spTree>
    <p:extLst>
      <p:ext uri="{BB962C8B-B14F-4D97-AF65-F5344CB8AC3E}">
        <p14:creationId xmlns:p14="http://schemas.microsoft.com/office/powerpoint/2010/main" val="4121514938"/>
      </p:ext>
    </p:extLst>
  </p:cSld>
  <p:clrMapOvr>
    <a:masterClrMapping/>
  </p:clrMapOvr>
</p:sld>
</file>

<file path=ppt/slides/slide4.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C3AB1F6-BD70-4C1D-8CC6-0D412CE8B984}"/>
              </a:ext>
            </a:extLst>
          </p:cNvPr>
          <p:cNvPicPr>
            <a:picLocks noChangeAspect="1"/>
          </p:cNvPicPr>
          <p:nvPr/>
        </p:nvPicPr>
        <p:blipFill>
          <a:blip r:embed="rId2"/>
          <a:stretch>
            <a:fillRect/>
          </a:stretch>
        </p:blipFill>
        <p:spPr>
          <a:xfrm>
            <a:off x="4957408" y="1141019"/>
            <a:ext cx="7246818" cy="4085608"/>
          </a:xfrm>
          <a:prstGeom prst="rect">
            <a:avLst/>
          </a:prstGeom>
        </p:spPr>
      </p:pic>
      <p:sp>
        <p:nvSpPr>
          <p:cNvPr id="6" name="内容占位符 3">
            <a:extLst>
              <a:ext uri="{FF2B5EF4-FFF2-40B4-BE49-F238E27FC236}">
                <a16:creationId xmlns:a16="http://schemas.microsoft.com/office/drawing/2014/main" id="{0E477061-F6D1-4DD4-A900-83F6E03F1B7F}"/>
              </a:ext>
            </a:extLst>
          </p:cNvPr>
          <p:cNvSpPr>
            <a:spLocks noGrp="1"/>
          </p:cNvSpPr>
          <p:nvPr>
            <p:ph idx="1"/>
          </p:nvPr>
        </p:nvSpPr>
        <p:spPr>
          <a:xfrm rot="0" flipH="0" flipV="0">
            <a:off x="898814" y="1190914"/>
            <a:ext cx="4058594" cy="5262995"/>
          </a:xfrm>
        </p:spPr>
        <p:txBody>
          <a:bodyPr>
            <a:normAutofit/>
          </a:bodyPr>
          <a:lstStyle/>
          <a:p>
            <a:pPr>
              <a:lnSpc>
                <a:spcPct val="150000"/>
              </a:lnSpc>
            </a:pPr>
            <a:r>
              <a:rPr lang="zh-CN" altLang="zh-CN" sz="2400">
                <a:latin typeface="Adobe 黑体 Std R"/>
                <a:ea typeface="Adobe 黑体 Std R"/>
              </a:rPr>
              <a:t>我们常见的仲裁的结构像是右边的结构；这种结构是集中式仲裁，仲裁器接受不同用户的请求，并向用户发送授权信号；</a:t>
            </a:r>
            <a:endParaRPr lang="en-US" altLang="en-US" sz="2400">
              <a:latin typeface="Adobe 黑体 Std R"/>
              <a:ea typeface="Adobe 黑体 Std R"/>
            </a:endParaRPr>
          </a:p>
        </p:txBody>
      </p:sp>
    </p:spTree>
    <p:extLst>
      <p:ext uri="{BB962C8B-B14F-4D97-AF65-F5344CB8AC3E}">
        <p14:creationId xmlns:p14="http://schemas.microsoft.com/office/powerpoint/2010/main" val="2709431707"/>
      </p:ext>
    </p:extLst>
  </p:cSld>
  <p:clrMapOvr>
    <a:masterClrMapping/>
  </p:clrMapOvr>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E3E96-752C-4C81-9740-027BB4B71471}"/>
              </a:ext>
            </a:extLst>
          </p:cNvPr>
          <p:cNvSpPr>
            <a:spLocks noGrp="1"/>
          </p:cNvSpPr>
          <p:nvPr>
            <p:ph type="title"/>
          </p:nvPr>
        </p:nvSpPr>
        <p:spPr>
          <a:xfrm>
            <a:off x="1640156" y="506879"/>
            <a:ext cx="8911687" cy="1280890"/>
          </a:xfrm>
        </p:spPr>
        <p:txBody>
          <a:bodyPr/>
          <a:lstStyle/>
          <a:p>
            <a:r>
              <a:rPr lang="zh-CN" altLang="zh-CN" b="1">
                <a:latin typeface="宋体"/>
                <a:ea typeface="宋体"/>
              </a:rPr>
              <a:t>仲裁的形式？</a:t>
            </a:r>
          </a:p>
        </p:txBody>
      </p:sp>
      <p:sp>
        <p:nvSpPr>
          <p:cNvPr id="4" name="内容占位符 3">
            <a:extLst>
              <a:ext uri="{FF2B5EF4-FFF2-40B4-BE49-F238E27FC236}">
                <a16:creationId xmlns:a16="http://schemas.microsoft.com/office/drawing/2014/main" id="{C6E06EB6-03E7-4AB6-A819-01B4274F3896}"/>
              </a:ext>
            </a:extLst>
          </p:cNvPr>
          <p:cNvSpPr>
            <a:spLocks noGrp="1"/>
          </p:cNvSpPr>
          <p:nvPr>
            <p:ph idx="1"/>
          </p:nvPr>
        </p:nvSpPr>
        <p:spPr>
          <a:xfrm>
            <a:off x="1586489" y="1262495"/>
            <a:ext cx="10103284" cy="5185064"/>
          </a:xfrm>
        </p:spPr>
        <p:txBody>
          <a:bodyPr>
            <a:normAutofit fontScale="25000" lnSpcReduction="20000"/>
          </a:bodyPr>
          <a:lstStyle/>
          <a:p>
            <a:pPr>
              <a:lnSpc>
                <a:spcPct val="150000"/>
              </a:lnSpc>
            </a:pPr>
            <a:endParaRPr lang="en-US" altLang="en-US" sz="2000" b="1">
              <a:latin typeface="Adobe 黑体 Std R"/>
              <a:ea typeface="Adobe 黑体 Std R"/>
            </a:endParaRPr>
          </a:p>
          <a:p>
            <a:pPr>
              <a:lnSpc>
                <a:spcPct val="150000"/>
              </a:lnSpc>
            </a:pPr>
            <a:r>
              <a:rPr lang="zh-CN" altLang="zh-CN" sz="9600" b="1">
                <a:latin typeface="Adobe 黑体 Std R"/>
                <a:ea typeface="Adobe 黑体 Std R"/>
              </a:rPr>
              <a:t>仲裁的形式不是只有一种；</a:t>
            </a:r>
            <a:r>
              <a:rPr lang="zh-CN" altLang="zh-CN" sz="9600">
                <a:latin typeface="Adobe 黑体 Std R"/>
                <a:ea typeface="Adobe 黑体 Std R"/>
              </a:rPr>
              <a:t>上面说到，仲裁只是在资源不足时，判断资源使用权归属的一种规则；那么对于不同的系统，我们的要求自然是不一样的；</a:t>
            </a:r>
            <a:endParaRPr lang="en-US" altLang="en-US" sz="9600">
              <a:latin typeface="Adobe 黑体 Std R"/>
              <a:ea typeface="Adobe 黑体 Std R"/>
            </a:endParaRPr>
          </a:p>
          <a:p>
            <a:pPr marL="0" indent="0">
              <a:lnSpc>
                <a:spcPct val="150000"/>
              </a:lnSpc>
              <a:buNone/>
            </a:pPr>
            <a:endParaRPr lang="en-US" altLang="en-US" sz="9600">
              <a:latin typeface="Adobe 黑体 Std R"/>
              <a:ea typeface="Adobe 黑体 Std R"/>
            </a:endParaRPr>
          </a:p>
          <a:p>
            <a:pPr>
              <a:lnSpc>
                <a:spcPct val="150000"/>
              </a:lnSpc>
            </a:pPr>
            <a:r>
              <a:rPr lang="zh-CN" altLang="zh-CN" sz="9600">
                <a:latin typeface="Adobe 黑体 Std R"/>
                <a:ea typeface="Adobe 黑体 Std R"/>
              </a:rPr>
              <a:t>假设我们一个总线上连接的是键盘与鼠标，那么我们自然希望任何请求都不会被无视，所以要要求两者占用总线的机会尽可能平等；那么，如果总线上的外设是诸如内存、硬盘这样的设备，那么对于重要的数据来说，我们自然希望它会被完整地保存；所以需要让重要的数据占用更多的使用权；</a:t>
            </a:r>
            <a:endParaRPr lang="en-US" altLang="en-US" sz="9600">
              <a:latin typeface="Adobe 黑体 Std R"/>
              <a:ea typeface="Adobe 黑体 Std R"/>
            </a:endParaRPr>
          </a:p>
          <a:p>
            <a:pPr>
              <a:lnSpc>
                <a:spcPct val="150000"/>
              </a:lnSpc>
            </a:pPr>
            <a:r>
              <a:rPr lang="zh-CN" altLang="zh-CN" sz="9600">
                <a:latin typeface="Adobe 黑体 Std R"/>
                <a:ea typeface="Adobe 黑体 Std R"/>
              </a:rPr>
              <a:t>这就是轮询仲裁与固定优先级仲裁的最大区别；</a:t>
            </a:r>
            <a:endParaRPr lang="en-US" altLang="en-US" sz="9600">
              <a:latin typeface="Adobe 黑体 Std R"/>
              <a:ea typeface="Adobe 黑体 Std R"/>
            </a:endParaRPr>
          </a:p>
          <a:p>
            <a:pPr marL="0" indent="0">
              <a:lnSpc>
                <a:spcPct val="150000"/>
              </a:lnSpc>
              <a:buNone/>
            </a:pPr>
            <a:endParaRPr lang="en-US" altLang="en-US" sz="2000">
              <a:latin typeface="Adobe 黑体 Std R"/>
              <a:ea typeface="Adobe 黑体 Std R"/>
            </a:endParaRPr>
          </a:p>
          <a:p>
            <a:pPr>
              <a:lnSpc>
                <a:spcPct val="150000"/>
              </a:lnSpc>
            </a:pPr>
            <a:endParaRPr lang="zh-CN" altLang="zh-CN" sz="2000">
              <a:latin typeface="Adobe 黑体 Std R"/>
              <a:ea typeface="Adobe 黑体 Std R"/>
            </a:endParaRPr>
          </a:p>
        </p:txBody>
      </p:sp>
    </p:spTree>
    <p:extLst>
      <p:ext uri="{BB962C8B-B14F-4D97-AF65-F5344CB8AC3E}">
        <p14:creationId xmlns:p14="http://schemas.microsoft.com/office/powerpoint/2010/main" val="2207121525"/>
      </p:ext>
    </p:extLst>
  </p:cSld>
  <p:clrMapOvr>
    <a:masterClrMapping/>
  </p:clrMapOvr>
</p:sld>
</file>

<file path=ppt/slides/slide6.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854DC6F-AD71-45BD-B350-E4D8E259F5F1}"/>
              </a:ext>
            </a:extLst>
          </p:cNvPr>
          <p:cNvSpPr>
            <a:spLocks noGrp="1"/>
          </p:cNvSpPr>
          <p:nvPr>
            <p:ph idx="1"/>
          </p:nvPr>
        </p:nvSpPr>
        <p:spPr>
          <a:xfrm>
            <a:off x="1640156" y="1254438"/>
            <a:ext cx="9701521" cy="4902175"/>
          </a:xfrm>
        </p:spPr>
        <p:txBody>
          <a:bodyPr>
            <a:normAutofit fontScale="92500"/>
          </a:bodyPr>
          <a:lstStyle/>
          <a:p>
            <a:pPr>
              <a:lnSpc>
                <a:spcPct val="150000"/>
              </a:lnSpc>
            </a:pPr>
            <a:r>
              <a:rPr lang="zh-CN" altLang="zh-CN" sz="2000">
                <a:latin typeface="Adobe 黑体 Std R"/>
                <a:ea typeface="Adobe 黑体 Std R"/>
              </a:rPr>
              <a:t>仲裁的形式应当是多种的，其本质就是在访问冲突时，来根据一定的规则决定资源的使用权；在我们使用中最常见的形式应该是 </a:t>
            </a:r>
            <a:r>
              <a:rPr lang="zh-CN" altLang="zh-CN" sz="3000" b="1">
                <a:latin typeface="Adobe 黑体 Std R"/>
                <a:ea typeface="Adobe 黑体 Std R"/>
              </a:rPr>
              <a:t>固定优先级仲裁 </a:t>
            </a:r>
            <a:r>
              <a:rPr lang="zh-CN" altLang="zh-CN" sz="2000">
                <a:latin typeface="Adobe 黑体 Std R"/>
                <a:ea typeface="Adobe 黑体 Std R"/>
              </a:rPr>
              <a:t>和 </a:t>
            </a:r>
            <a:r>
              <a:rPr lang="zh-CN" altLang="zh-CN" sz="3000" b="1">
                <a:latin typeface="Adobe 黑体 Std R"/>
                <a:ea typeface="Adobe 黑体 Std R"/>
              </a:rPr>
              <a:t>轮询仲裁 </a:t>
            </a:r>
            <a:r>
              <a:rPr lang="zh-CN" altLang="zh-CN" sz="2000">
                <a:latin typeface="Adobe 黑体 Std R"/>
                <a:ea typeface="Adobe 黑体 Std R"/>
              </a:rPr>
              <a:t>两种；当然也不仅仅只有这两仲裁形式，比如 在轮询时我们可以带上 </a:t>
            </a:r>
            <a:r>
              <a:rPr lang="zh-CN" altLang="zh-CN" sz="3300" b="1">
                <a:latin typeface="Adobe 黑体 Std R"/>
                <a:ea typeface="Adobe 黑体 Std R"/>
              </a:rPr>
              <a:t>权重</a:t>
            </a:r>
            <a:r>
              <a:rPr lang="zh-CN" altLang="zh-CN" sz="2000">
                <a:latin typeface="Adobe 黑体 Std R"/>
                <a:ea typeface="Adobe 黑体 Std R"/>
              </a:rPr>
              <a:t>，使得在相对公平的规则下某些用户能够容易得到资源；或者是我们希望提高资源的使用率，找出使用资源频率最小的某些用户替换掉，那么这就是 </a:t>
            </a:r>
            <a:r>
              <a:rPr lang="zh-CN" altLang="zh-CN" sz="2800" b="1">
                <a:latin typeface="Adobe 黑体 Std R"/>
                <a:ea typeface="Adobe 黑体 Std R"/>
              </a:rPr>
              <a:t>最近最少使用 </a:t>
            </a:r>
            <a:r>
              <a:rPr lang="en-US" altLang="en-US" sz="2800" b="1">
                <a:latin typeface="Adobe 黑体 Std R"/>
                <a:ea typeface="Adobe 黑体 Std R"/>
              </a:rPr>
              <a:t>LRU  </a:t>
            </a:r>
            <a:r>
              <a:rPr lang="zh-CN" altLang="zh-CN" sz="2000">
                <a:latin typeface="Adobe 黑体 Std R"/>
                <a:ea typeface="Adobe 黑体 Std R"/>
              </a:rPr>
              <a:t>算法；</a:t>
            </a:r>
            <a:endParaRPr lang="en-US" altLang="en-US" sz="2000">
              <a:latin typeface="Adobe 黑体 Std R"/>
              <a:ea typeface="Adobe 黑体 Std R"/>
            </a:endParaRPr>
          </a:p>
          <a:p>
            <a:pPr>
              <a:lnSpc>
                <a:spcPct val="150000"/>
              </a:lnSpc>
            </a:pPr>
            <a:endParaRPr lang="en-US" altLang="en-US" sz="2000">
              <a:latin typeface="Adobe 黑体 Std R"/>
              <a:ea typeface="Adobe 黑体 Std R"/>
            </a:endParaRPr>
          </a:p>
          <a:p>
            <a:pPr>
              <a:lnSpc>
                <a:spcPct val="150000"/>
              </a:lnSpc>
            </a:pPr>
            <a:r>
              <a:rPr lang="zh-CN" altLang="zh-CN" sz="2000">
                <a:latin typeface="Adobe 黑体 Std R"/>
                <a:ea typeface="Adobe 黑体 Std R"/>
              </a:rPr>
              <a:t>请大家明白，规则只是代表一种行为逻辑，不会限制实现仲裁器的方式；比如对于固定优先级仲裁器来说，就有好几种可以实现的方法，这些方法的结构各有优缺。下来我们便讨论一些经常使用的方案；</a:t>
            </a:r>
          </a:p>
        </p:txBody>
      </p:sp>
      <p:sp>
        <p:nvSpPr>
          <p:cNvPr id="6" name="标题 1">
            <a:extLst>
              <a:ext uri="{FF2B5EF4-FFF2-40B4-BE49-F238E27FC236}">
                <a16:creationId xmlns:a16="http://schemas.microsoft.com/office/drawing/2014/main" id="{4A22407A-1E23-4503-8A90-826BA919C99D}"/>
              </a:ext>
            </a:extLst>
          </p:cNvPr>
          <p:cNvSpPr txBox="1">
            <a:spLocks/>
          </p:cNvSpPr>
          <p:nvPr/>
        </p:nvSpPr>
        <p:spPr>
          <a:xfrm>
            <a:off x="1640156" y="506879"/>
            <a:ext cx="8911687" cy="841868"/>
          </a:xfrm>
          <a:prstGeom prst="rect">
            <a:avLst/>
          </a:prstGeom>
        </p:spPr>
        <p:txBody>
          <a:bodyPr vert="horz" lIns="91440" tIns="45720" rIns="91440" bIns="45720" anchor="t">
            <a:normAutofit/>
          </a:bodyPr>
          <a:lstStyle>
            <a:lvl1pPr lvl="0" algn="l" defTabSz="457200">
              <a:spcBef>
                <a:spcPct val="0"/>
              </a:spcBef>
              <a:buNone/>
              <a:defRPr sz="3600" kern="1200">
                <a:solidFill>
                  <a:schemeClr val="tx1">
                    <a:lumMod val="85000"/>
                    <a:lumOff val="15000"/>
                  </a:schemeClr>
                </a:solidFill>
                <a:latin typeface="Century Gothic"/>
                <a:ea typeface="幼圆"/>
              </a:defRPr>
            </a:lvl1pPr>
            <a:lvl2pPr lvl="1">
              <a:defRPr>
                <a:solidFill>
                  <a:schemeClr val="tx2"/>
                </a:solidFill>
              </a:defRPr>
            </a:lvl2pPr>
            <a:lvl3pPr lvl="2">
              <a:defRPr>
                <a:solidFill>
                  <a:schemeClr val="tx2"/>
                </a:solidFill>
              </a:defRPr>
            </a:lvl3pPr>
            <a:lvl4pPr lvl="3">
              <a:defRPr>
                <a:solidFill>
                  <a:schemeClr val="tx2"/>
                </a:solidFill>
              </a:defRPr>
            </a:lvl4pPr>
            <a:lvl5pPr lvl="4">
              <a:defRPr>
                <a:solidFill>
                  <a:schemeClr val="tx2"/>
                </a:solidFill>
              </a:defRPr>
            </a:lvl5pPr>
            <a:lvl6pPr lvl="5">
              <a:defRPr>
                <a:solidFill>
                  <a:schemeClr val="tx2"/>
                </a:solidFill>
              </a:defRPr>
            </a:lvl6pPr>
            <a:lvl7pPr lvl="6">
              <a:defRPr>
                <a:solidFill>
                  <a:schemeClr val="tx2"/>
                </a:solidFill>
              </a:defRPr>
            </a:lvl7pPr>
            <a:lvl8pPr lvl="7">
              <a:defRPr>
                <a:solidFill>
                  <a:schemeClr val="tx2"/>
                </a:solidFill>
              </a:defRPr>
            </a:lvl8pPr>
            <a:lvl9pPr lvl="8">
              <a:defRPr>
                <a:solidFill>
                  <a:schemeClr val="tx2"/>
                </a:solidFill>
              </a:defRPr>
            </a:lvl9pPr>
          </a:lstStyle>
          <a:p>
            <a:r>
              <a:rPr lang="zh-CN" altLang="zh-CN" b="1">
                <a:latin typeface="宋体"/>
                <a:ea typeface="宋体"/>
              </a:rPr>
              <a:t>仲裁器的形式？</a:t>
            </a:r>
          </a:p>
        </p:txBody>
      </p:sp>
    </p:spTree>
    <p:extLst>
      <p:ext uri="{BB962C8B-B14F-4D97-AF65-F5344CB8AC3E}">
        <p14:creationId xmlns:p14="http://schemas.microsoft.com/office/powerpoint/2010/main" val="2737559738"/>
      </p:ext>
    </p:extLst>
  </p:cSld>
  <p:clrMapOvr>
    <a:masterClrMapping/>
  </p:clrMapOvr>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E3E96-752C-4C81-9740-027BB4B71471}"/>
              </a:ext>
            </a:extLst>
          </p:cNvPr>
          <p:cNvSpPr>
            <a:spLocks noGrp="1"/>
          </p:cNvSpPr>
          <p:nvPr>
            <p:ph type="title"/>
          </p:nvPr>
        </p:nvSpPr>
        <p:spPr>
          <a:xfrm>
            <a:off x="2954607" y="2574671"/>
            <a:ext cx="8911687" cy="1280890"/>
          </a:xfrm>
        </p:spPr>
        <p:txBody>
          <a:bodyPr>
            <a:normAutofit/>
          </a:bodyPr>
          <a:lstStyle/>
          <a:p>
            <a:r>
              <a:rPr lang="zh-CN" altLang="zh-CN" sz="6600" b="1">
                <a:latin typeface="Adobe 黑体 Std R"/>
                <a:ea typeface="Adobe 黑体 Std R"/>
              </a:rPr>
              <a:t>固定优先级仲裁</a:t>
            </a:r>
          </a:p>
        </p:txBody>
      </p:sp>
    </p:spTree>
    <p:extLst>
      <p:ext uri="{BB962C8B-B14F-4D97-AF65-F5344CB8AC3E}">
        <p14:creationId xmlns:p14="http://schemas.microsoft.com/office/powerpoint/2010/main" val="2519916794"/>
      </p:ext>
    </p:extLst>
  </p:cSld>
  <p:clrMapOvr>
    <a:masterClrMapping/>
  </p:clrMapOvr>
</p:sld>
</file>

<file path=ppt/slides/slide8.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3">
            <a:extLst>
              <a:ext uri="{FF2B5EF4-FFF2-40B4-BE49-F238E27FC236}">
                <a16:creationId xmlns:a16="http://schemas.microsoft.com/office/drawing/2014/main" id="{4DA7E790-7271-4920-A769-2ADCEE2A61D0}"/>
              </a:ext>
            </a:extLst>
          </p:cNvPr>
          <p:cNvSpPr>
            <a:spLocks noGrp="1"/>
          </p:cNvSpPr>
          <p:nvPr>
            <p:ph idx="1"/>
          </p:nvPr>
        </p:nvSpPr>
        <p:spPr>
          <a:xfrm>
            <a:off x="1349211" y="1140138"/>
            <a:ext cx="9701521" cy="4902175"/>
          </a:xfrm>
        </p:spPr>
        <p:txBody>
          <a:bodyPr>
            <a:normAutofit/>
          </a:bodyPr>
          <a:lstStyle/>
          <a:p>
            <a:pPr>
              <a:lnSpc>
                <a:spcPct val="150000"/>
              </a:lnSpc>
            </a:pPr>
            <a:r>
              <a:rPr lang="zh-CN" altLang="zh-CN" sz="2000">
                <a:latin typeface="Adobe 黑体 Std R"/>
                <a:ea typeface="Adobe 黑体 Std R"/>
              </a:rPr>
              <a:t>固定优先级，顾名思义，有优先级、又固定；优先级我想大家都很明白了，就是在仲裁的时候对某些用户会有一定的倾向，使其更容易获得资源的使用权；而固定这个词就很明显代表着在每次的仲裁之间，优先级的值是不会变的；</a:t>
            </a:r>
            <a:endParaRPr lang="en-US" altLang="en-US" sz="2000">
              <a:latin typeface="Adobe 黑体 Std R"/>
              <a:ea typeface="Adobe 黑体 Std R"/>
            </a:endParaRPr>
          </a:p>
          <a:p>
            <a:pPr>
              <a:lnSpc>
                <a:spcPct val="150000"/>
              </a:lnSpc>
            </a:pPr>
            <a:r>
              <a:rPr lang="zh-CN" altLang="zh-CN" sz="2000">
                <a:latin typeface="Adobe 黑体 Std R"/>
                <a:ea typeface="Adobe 黑体 Std R"/>
              </a:rPr>
              <a:t>比如课堂上学生提问时，老师总是会从学号小的学生开始；比如说如果</a:t>
            </a:r>
            <a:r>
              <a:rPr lang="en-US" altLang="en-US" sz="2000">
                <a:latin typeface="Adobe 黑体 Std R"/>
                <a:ea typeface="Adobe 黑体 Std R"/>
              </a:rPr>
              <a:t>1</a:t>
            </a:r>
            <a:r>
              <a:rPr lang="zh-CN" altLang="zh-CN" sz="2000">
                <a:latin typeface="Adobe 黑体 Std R"/>
                <a:ea typeface="Adobe 黑体 Std R"/>
              </a:rPr>
              <a:t>号同学举手了，那就叫</a:t>
            </a:r>
            <a:r>
              <a:rPr lang="en-US" altLang="en-US" sz="2000">
                <a:latin typeface="Adobe 黑体 Std R"/>
                <a:ea typeface="Adobe 黑体 Std R"/>
              </a:rPr>
              <a:t>1</a:t>
            </a:r>
            <a:r>
              <a:rPr lang="zh-CN" altLang="zh-CN" sz="2000">
                <a:latin typeface="Adobe 黑体 Std R"/>
                <a:ea typeface="Adobe 黑体 Std R"/>
              </a:rPr>
              <a:t>号；如果</a:t>
            </a:r>
            <a:r>
              <a:rPr lang="en-US" altLang="en-US" sz="2000">
                <a:latin typeface="Adobe 黑体 Std R"/>
                <a:ea typeface="Adobe 黑体 Std R"/>
              </a:rPr>
              <a:t>1</a:t>
            </a:r>
            <a:r>
              <a:rPr lang="zh-CN" altLang="zh-CN" sz="2000">
                <a:latin typeface="Adobe 黑体 Std R"/>
                <a:ea typeface="Adobe 黑体 Std R"/>
              </a:rPr>
              <a:t>号，</a:t>
            </a:r>
            <a:r>
              <a:rPr lang="en-US" altLang="en-US" sz="2000">
                <a:latin typeface="Adobe 黑体 Std R"/>
                <a:ea typeface="Adobe 黑体 Std R"/>
              </a:rPr>
              <a:t>2</a:t>
            </a:r>
            <a:r>
              <a:rPr lang="zh-CN" altLang="zh-CN" sz="2000">
                <a:latin typeface="Adobe 黑体 Std R"/>
                <a:ea typeface="Adobe 黑体 Std R"/>
              </a:rPr>
              <a:t>号都没有举手，</a:t>
            </a:r>
            <a:r>
              <a:rPr lang="en-US" altLang="en-US" sz="2000">
                <a:latin typeface="Adobe 黑体 Std R"/>
                <a:ea typeface="Adobe 黑体 Std R"/>
              </a:rPr>
              <a:t>3</a:t>
            </a:r>
            <a:r>
              <a:rPr lang="zh-CN" altLang="zh-CN" sz="2000">
                <a:latin typeface="Adobe 黑体 Std R"/>
                <a:ea typeface="Adobe 黑体 Std R"/>
              </a:rPr>
              <a:t>号举手了，那就叫</a:t>
            </a:r>
            <a:r>
              <a:rPr lang="en-US" altLang="en-US" sz="2000">
                <a:latin typeface="Adobe 黑体 Std R"/>
                <a:ea typeface="Adobe 黑体 Std R"/>
              </a:rPr>
              <a:t>3</a:t>
            </a:r>
            <a:r>
              <a:rPr lang="zh-CN" altLang="zh-CN" sz="2000">
                <a:latin typeface="Adobe 黑体 Std R"/>
                <a:ea typeface="Adobe 黑体 Std R"/>
              </a:rPr>
              <a:t>号，很好理解吧？这样当然对学号大的同学不公平；但这正是固定优先级的含义，正如前面讲的，这只是仲裁的逻辑；而这个逻辑是有有很多种的；</a:t>
            </a:r>
            <a:endParaRPr lang="en-US" altLang="en-US" sz="2000">
              <a:latin typeface="Adobe 黑体 Std R"/>
              <a:ea typeface="Adobe 黑体 Std R"/>
            </a:endParaRPr>
          </a:p>
        </p:txBody>
      </p:sp>
    </p:spTree>
    <p:extLst>
      <p:ext uri="{BB962C8B-B14F-4D97-AF65-F5344CB8AC3E}">
        <p14:creationId xmlns:p14="http://schemas.microsoft.com/office/powerpoint/2010/main" val="2824580147"/>
      </p:ext>
    </p:extLst>
  </p:cSld>
  <p:clrMapOvr>
    <a:masterClrMapping/>
  </p:clrMapOvr>
</p:sld>
</file>

<file path=ppt/slides/slide9.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3">
            <a:extLst>
              <a:ext uri="{FF2B5EF4-FFF2-40B4-BE49-F238E27FC236}">
                <a16:creationId xmlns:a16="http://schemas.microsoft.com/office/drawing/2014/main" id="{4DA7E790-7271-4920-A769-2ADCEE2A61D0}"/>
              </a:ext>
            </a:extLst>
          </p:cNvPr>
          <p:cNvSpPr>
            <a:spLocks noGrp="1"/>
          </p:cNvSpPr>
          <p:nvPr>
            <p:ph idx="1"/>
          </p:nvPr>
        </p:nvSpPr>
        <p:spPr>
          <a:xfrm>
            <a:off x="1349211" y="1140138"/>
            <a:ext cx="9701521" cy="4902175"/>
          </a:xfrm>
        </p:spPr>
        <p:txBody>
          <a:bodyPr>
            <a:normAutofit/>
          </a:bodyPr>
          <a:lstStyle/>
          <a:p>
            <a:pPr>
              <a:lnSpc>
                <a:spcPct val="150000"/>
              </a:lnSpc>
            </a:pPr>
            <a:r>
              <a:rPr lang="zh-CN" altLang="zh-CN" sz="2000">
                <a:latin typeface="Adobe 黑体 Std R"/>
                <a:ea typeface="Adobe 黑体 Std R"/>
              </a:rPr>
              <a:t>我们假设现有多个用户 </a:t>
            </a:r>
            <a:r>
              <a:rPr lang="en-US" altLang="en-US" sz="2000">
                <a:latin typeface="Adobe 黑体 Std R"/>
                <a:ea typeface="Adobe 黑体 Std R"/>
              </a:rPr>
              <a:t>Agent</a:t>
            </a:r>
            <a:r>
              <a:rPr lang="zh-CN" altLang="zh-CN" sz="2000">
                <a:latin typeface="Adobe 黑体 Std R"/>
                <a:ea typeface="Adobe 黑体 Std R"/>
              </a:rPr>
              <a:t>，用户</a:t>
            </a:r>
            <a:r>
              <a:rPr lang="en-US" altLang="en-US" sz="2000">
                <a:latin typeface="Adobe 黑体 Std R"/>
                <a:ea typeface="Adobe 黑体 Std R"/>
              </a:rPr>
              <a:t>0 </a:t>
            </a:r>
            <a:r>
              <a:rPr lang="zh-CN" altLang="zh-CN" sz="2000">
                <a:latin typeface="Adobe 黑体 Std R"/>
                <a:ea typeface="Adobe 黑体 Std R"/>
              </a:rPr>
              <a:t>（</a:t>
            </a:r>
            <a:r>
              <a:rPr lang="en-US" altLang="en-US" sz="2000">
                <a:latin typeface="Adobe 黑体 Std R"/>
                <a:ea typeface="Adobe 黑体 Std R"/>
              </a:rPr>
              <a:t>agent0</a:t>
            </a:r>
            <a:r>
              <a:rPr lang="zh-CN" altLang="zh-CN" sz="2000">
                <a:latin typeface="Adobe 黑体 Std R"/>
                <a:ea typeface="Adobe 黑体 Std R"/>
              </a:rPr>
              <a:t>）具有最高优先级，</a:t>
            </a:r>
            <a:r>
              <a:rPr lang="en-US" altLang="en-US" sz="2000">
                <a:latin typeface="Adobe 黑体 Std R"/>
                <a:ea typeface="Adobe 黑体 Std R"/>
              </a:rPr>
              <a:t>agent7 </a:t>
            </a:r>
            <a:r>
              <a:rPr lang="zh-CN" altLang="zh-CN" sz="2000">
                <a:latin typeface="Adobe 黑体 Std R"/>
                <a:ea typeface="Adobe 黑体 Std R"/>
              </a:rPr>
              <a:t>有着最低优先级，就是说每个模块的优先级是固定的，是提前分配好的，如果有两个模块同时产生请求（</a:t>
            </a:r>
            <a:r>
              <a:rPr lang="en-US" altLang="en-US" sz="2000">
                <a:latin typeface="Adobe 黑体 Std R"/>
                <a:ea typeface="Adobe 黑体 Std R"/>
              </a:rPr>
              <a:t>request</a:t>
            </a:r>
            <a:r>
              <a:rPr lang="zh-CN" altLang="zh-CN" sz="2000">
                <a:latin typeface="Adobe 黑体 Std R"/>
                <a:ea typeface="Adobe 黑体 Std R"/>
              </a:rPr>
              <a:t>），那么优先级高的模块可以获得（</a:t>
            </a:r>
            <a:r>
              <a:rPr lang="en-US" altLang="en-US" sz="2000">
                <a:latin typeface="Adobe 黑体 Std R"/>
                <a:ea typeface="Adobe 黑体 Std R"/>
              </a:rPr>
              <a:t>grant</a:t>
            </a:r>
            <a:r>
              <a:rPr lang="zh-CN" altLang="zh-CN" sz="2000">
                <a:latin typeface="Adobe 黑体 Std R"/>
                <a:ea typeface="Adobe 黑体 Std R"/>
              </a:rPr>
              <a:t>）。在高优先级用户有请求的情况下，仲裁结果应是高优先级用户，则其波形图应该是如下的：</a:t>
            </a:r>
            <a:endParaRPr lang="en-US" altLang="en-US" sz="2000">
              <a:latin typeface="Adobe 黑体 Std R"/>
              <a:ea typeface="Adobe 黑体 Std R"/>
            </a:endParaRPr>
          </a:p>
        </p:txBody>
      </p:sp>
      <p:pic>
        <p:nvPicPr>
          <p:cNvPr id="3" name="图片 2">
            <a:extLst>
              <a:ext uri="{FF2B5EF4-FFF2-40B4-BE49-F238E27FC236}">
                <a16:creationId xmlns:a16="http://schemas.microsoft.com/office/drawing/2014/main" id="{68668D6A-114E-43E3-B17C-6FB70ACD484F}"/>
              </a:ext>
            </a:extLst>
          </p:cNvPr>
          <p:cNvPicPr>
            <a:picLocks noChangeAspect="1"/>
          </p:cNvPicPr>
          <p:nvPr/>
        </p:nvPicPr>
        <p:blipFill>
          <a:blip r:embed="rId2"/>
          <a:stretch>
            <a:fillRect/>
          </a:stretch>
        </p:blipFill>
        <p:spPr>
          <a:xfrm>
            <a:off x="2531916" y="3117705"/>
            <a:ext cx="7671955" cy="3153057"/>
          </a:xfrm>
          <a:prstGeom prst="rect">
            <a:avLst/>
          </a:prstGeom>
        </p:spPr>
      </p:pic>
    </p:spTree>
    <p:extLst>
      <p:ext uri="{BB962C8B-B14F-4D97-AF65-F5344CB8AC3E}">
        <p14:creationId xmlns:p14="http://schemas.microsoft.com/office/powerpoint/2010/main" val="860776551"/>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4380</TotalTime>
  <Words>2525</Words>
  <Application>Microsoft Office PowerPoint</Application>
  <PresentationFormat>宽屏</PresentationFormat>
  <Paragraphs>116</Paragraphs>
  <Slides>36</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36</vt:i4>
      </vt:variant>
    </vt:vector>
  </HeadingPairs>
  <TitlesOfParts>
    <vt:vector size="44" baseType="lpstr">
      <vt:lpstr>Adobe 黑体 Std R</vt:lpstr>
      <vt:lpstr>等线</vt:lpstr>
      <vt:lpstr>黑体</vt:lpstr>
      <vt:lpstr>宋体</vt:lpstr>
      <vt:lpstr>Arial</vt:lpstr>
      <vt:lpstr>Century Gothic</vt:lpstr>
      <vt:lpstr>Wingdings 3</vt:lpstr>
      <vt:lpstr>丝状</vt:lpstr>
      <vt:lpstr>仲裁器电路设计案例</vt:lpstr>
      <vt:lpstr>目录：</vt:lpstr>
      <vt:lpstr>仲裁是什么？</vt:lpstr>
      <vt:lpstr>PowerPoint 演示文稿</vt:lpstr>
      <vt:lpstr>仲裁的形式？</vt:lpstr>
      <vt:lpstr>PowerPoint 演示文稿</vt:lpstr>
      <vt:lpstr>固定优先级仲裁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Round Robin 轮询仲裁器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带权的轮询仲裁</vt:lpstr>
      <vt:lpstr>PowerPoint 演示文稿</vt:lpstr>
      <vt:lpstr>PowerPoint 演示文稿</vt:lpstr>
      <vt:lpstr>参考资料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亚稳态与跨时钟</dc:title>
  <dc:creator>philoss2022@outlook.com</dc:creator>
  <cp:lastModifiedBy>yhjin</cp:lastModifiedBy>
  <cp:revision>224</cp:revision>
  <dcterms:created xsi:type="dcterms:W3CDTF">2022-10-14T10:54:33Z</dcterms:created>
  <dcterms:modified xsi:type="dcterms:W3CDTF">2022-11-28T12:08:20Z</dcterms:modified>
</cp:coreProperties>
</file>