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322" r:id="rId5"/>
    <p:sldId id="325" r:id="rId6"/>
    <p:sldId id="324" r:id="rId7"/>
    <p:sldId id="329" r:id="rId8"/>
    <p:sldId id="326" r:id="rId9"/>
    <p:sldId id="332" r:id="rId10"/>
    <p:sldId id="328" r:id="rId11"/>
    <p:sldId id="330" r:id="rId12"/>
    <p:sldId id="333" r:id="rId13"/>
    <p:sldId id="331" r:id="rId14"/>
    <p:sldId id="334" r:id="rId15"/>
    <p:sldId id="338" r:id="rId16"/>
    <p:sldId id="337" r:id="rId17"/>
    <p:sldId id="335" r:id="rId18"/>
    <p:sldId id="339" r:id="rId19"/>
    <p:sldId id="340" r:id="rId20"/>
    <p:sldId id="341" r:id="rId21"/>
    <p:sldId id="342" r:id="rId22"/>
    <p:sldId id="343" r:id="rId23"/>
    <p:sldId id="368" r:id="rId24"/>
    <p:sldId id="369" r:id="rId25"/>
    <p:sldId id="344" r:id="rId26"/>
    <p:sldId id="345" r:id="rId27"/>
    <p:sldId id="347" r:id="rId28"/>
    <p:sldId id="346" r:id="rId29"/>
    <p:sldId id="348" r:id="rId30"/>
    <p:sldId id="349" r:id="rId31"/>
    <p:sldId id="350" r:id="rId32"/>
    <p:sldId id="351" r:id="rId33"/>
    <p:sldId id="367" r:id="rId34"/>
    <p:sldId id="356" r:id="rId35"/>
    <p:sldId id="352" r:id="rId36"/>
    <p:sldId id="353" r:id="rId37"/>
    <p:sldId id="357" r:id="rId38"/>
    <p:sldId id="358" r:id="rId39"/>
    <p:sldId id="359" r:id="rId40"/>
    <p:sldId id="360" r:id="rId41"/>
    <p:sldId id="354" r:id="rId42"/>
    <p:sldId id="362" r:id="rId43"/>
    <p:sldId id="363" r:id="rId44"/>
    <p:sldId id="364" r:id="rId45"/>
    <p:sldId id="365" r:id="rId46"/>
    <p:sldId id="366" r:id="rId47"/>
    <p:sldId id="320" r:id="rId48"/>
    <p:sldId id="321"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660"/>
  </p:normalViewPr>
  <p:slideViewPr>
    <p:cSldViewPr snapToGrid="0">
      <p:cViewPr>
        <p:scale>
          <a:sx n="125" d="100"/>
          <a:sy n="125" d="100"/>
        </p:scale>
        <p:origin x="1614"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04118-46BE-4BE6-9E15-CFBB90BE798B}" type="datetimeFigureOut">
              <a:rPr lang="zh-CN" altLang="en-US" smtClean="0"/>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54061-34F1-44C1-AC71-5B5A7FCD67FE}" type="slidenum">
              <a:rPr lang="zh-CN" altLang="en-US" smtClean="0"/>
              <a:t>‹#›</a:t>
            </a:fld>
            <a:endParaRPr lang="zh-CN" altLang="en-US"/>
          </a:p>
        </p:txBody>
      </p:sp>
    </p:spTree>
    <p:extLst>
      <p:ext uri="{BB962C8B-B14F-4D97-AF65-F5344CB8AC3E}">
        <p14:creationId xmlns:p14="http://schemas.microsoft.com/office/powerpoint/2010/main" val="240899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5990F-0A1E-4E93-9CE5-38C3BCEFCD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A9F431-95F1-4A8B-951B-D6A7267CB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01EE8C-0899-4BE7-9BDB-F41AA3BFC84B}"/>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5" name="页脚占位符 4">
            <a:extLst>
              <a:ext uri="{FF2B5EF4-FFF2-40B4-BE49-F238E27FC236}">
                <a16:creationId xmlns:a16="http://schemas.microsoft.com/office/drawing/2014/main" id="{7748B75F-F5CD-44D1-BBF1-42ECAF7F0C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24E622-303E-4F86-8BCF-4C8C793709B6}"/>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10023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A2816-7B55-49EC-BA89-36E3860F64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B5C854-53AB-4E43-9D90-191A489A07F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F6F832-5032-468F-9488-CDEB56555E1F}"/>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5" name="页脚占位符 4">
            <a:extLst>
              <a:ext uri="{FF2B5EF4-FFF2-40B4-BE49-F238E27FC236}">
                <a16:creationId xmlns:a16="http://schemas.microsoft.com/office/drawing/2014/main" id="{9128E256-1647-4FE6-9F72-9431F153AA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B7954-81DA-44ED-864B-0B4A9B125A9C}"/>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128893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56A43E-3E48-4651-A40B-9B80BFC13F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432C4B-F45E-44BA-B790-CD1CF87A2E2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A1AB19-F064-4120-AF68-FDBB0E8C8E01}"/>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5" name="页脚占位符 4">
            <a:extLst>
              <a:ext uri="{FF2B5EF4-FFF2-40B4-BE49-F238E27FC236}">
                <a16:creationId xmlns:a16="http://schemas.microsoft.com/office/drawing/2014/main" id="{34A4165F-153F-4092-8FBC-D8F6211810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7CF01-E4E7-433C-A35F-4F1D05C8930C}"/>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413635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08577-B5E6-4617-A6A7-83CF1CEF1B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B102D4-F5F2-46CE-9EC8-27DA29B7AB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89E8D6-F0D1-441E-8C11-7F25D499A21A}"/>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5" name="页脚占位符 4">
            <a:extLst>
              <a:ext uri="{FF2B5EF4-FFF2-40B4-BE49-F238E27FC236}">
                <a16:creationId xmlns:a16="http://schemas.microsoft.com/office/drawing/2014/main" id="{EAB5BB62-F6AE-4103-86BE-86C734F1F1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A9380D-D23F-4AA0-85C1-F342CE440ADC}"/>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262582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1A03B-D6C6-460C-86CF-9E7B075BEDD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E16D4F-1712-46B3-B888-326B4032C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401026B-36A6-4013-A97F-50952C4560AC}"/>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5" name="页脚占位符 4">
            <a:extLst>
              <a:ext uri="{FF2B5EF4-FFF2-40B4-BE49-F238E27FC236}">
                <a16:creationId xmlns:a16="http://schemas.microsoft.com/office/drawing/2014/main" id="{BC411C85-7B05-4536-8EC7-11A4126AE1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01EAA-581D-48CE-880A-521CF69B2B99}"/>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23675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1915A-0A5A-499C-8937-26A7FEA7AE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CCBDFC-A669-48EA-92DD-3494EBE9570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429CC23-1A01-49A1-B71F-FAFE4459CEA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747A8CD-F233-4FF5-80E7-542520FD6918}"/>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6" name="页脚占位符 5">
            <a:extLst>
              <a:ext uri="{FF2B5EF4-FFF2-40B4-BE49-F238E27FC236}">
                <a16:creationId xmlns:a16="http://schemas.microsoft.com/office/drawing/2014/main" id="{3704986F-C923-45B0-BAB8-A77BCEC3DF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867F5C-7043-4E8C-91B4-38A77F0BB189}"/>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283786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6BDDD-AA71-4608-9E41-9BA81FC5F1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710E036-6E66-403F-85FF-4F367322E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E1426F7-E9E9-473F-BBF0-BC2A555DE09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6233751-57C6-4EA4-B81B-3D565ACA0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64D48F8-5CD1-4500-8A65-3408D550AC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DF2003-D761-4921-9B8D-A5E6BB15167D}"/>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8" name="页脚占位符 7">
            <a:extLst>
              <a:ext uri="{FF2B5EF4-FFF2-40B4-BE49-F238E27FC236}">
                <a16:creationId xmlns:a16="http://schemas.microsoft.com/office/drawing/2014/main" id="{A78EFFBF-24A0-4C8B-AD2F-349F0BCE8D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EF0AF4-EF4E-40FC-AA5C-DDC82D9253DC}"/>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22516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49405-FC3A-45A1-9607-A37656EFAB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3158DB-1A8D-4027-9AB0-9C6EBBF64DD9}"/>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4" name="页脚占位符 3">
            <a:extLst>
              <a:ext uri="{FF2B5EF4-FFF2-40B4-BE49-F238E27FC236}">
                <a16:creationId xmlns:a16="http://schemas.microsoft.com/office/drawing/2014/main" id="{CE249CFD-C6D7-4BF3-9A43-7C2334BF8B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99E657-9438-4273-8268-2F75D2CBFE7F}"/>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359372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9E5F7C-4CAF-463F-94BD-3CFCF5A74F59}"/>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3" name="页脚占位符 2">
            <a:extLst>
              <a:ext uri="{FF2B5EF4-FFF2-40B4-BE49-F238E27FC236}">
                <a16:creationId xmlns:a16="http://schemas.microsoft.com/office/drawing/2014/main" id="{3DFBE9F8-C1EA-47CA-9493-2FF89BCBB9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B8B9BC0-B264-493C-B010-765A25E840C3}"/>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418652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68FB5-50B4-4130-AC46-FDA96A4AF0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F6FFFC-D6A8-40AE-B197-B72BE5CEC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1CA0100-9F93-4513-8157-20C7CFB7D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8DF6DCC-2D1C-4C95-9F02-44D91317AC83}"/>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6" name="页脚占位符 5">
            <a:extLst>
              <a:ext uri="{FF2B5EF4-FFF2-40B4-BE49-F238E27FC236}">
                <a16:creationId xmlns:a16="http://schemas.microsoft.com/office/drawing/2014/main" id="{020755B1-9A7E-4515-9A5A-8E29096F50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C2C1A2-F6CF-47E2-A609-11F2D9A563F2}"/>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36406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AD93A-2C91-45A9-9BC6-5EBA045BE4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DCC1C9-419A-4380-9A69-559076211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2433AA-7CBD-4005-B457-407A4CDE5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496D9E9-BE98-404F-9308-2DD92D99D4BB}"/>
              </a:ext>
            </a:extLst>
          </p:cNvPr>
          <p:cNvSpPr>
            <a:spLocks noGrp="1"/>
          </p:cNvSpPr>
          <p:nvPr>
            <p:ph type="dt" sz="half" idx="10"/>
          </p:nvPr>
        </p:nvSpPr>
        <p:spPr/>
        <p:txBody>
          <a:bodyPr/>
          <a:lstStyle/>
          <a:p>
            <a:fld id="{F7AE929D-BD5F-439C-9030-0977AFB6EE17}" type="datetimeFigureOut">
              <a:rPr lang="zh-CN" altLang="en-US" smtClean="0"/>
              <a:t>2023/4/9</a:t>
            </a:fld>
            <a:endParaRPr lang="zh-CN" altLang="en-US"/>
          </a:p>
        </p:txBody>
      </p:sp>
      <p:sp>
        <p:nvSpPr>
          <p:cNvPr id="6" name="页脚占位符 5">
            <a:extLst>
              <a:ext uri="{FF2B5EF4-FFF2-40B4-BE49-F238E27FC236}">
                <a16:creationId xmlns:a16="http://schemas.microsoft.com/office/drawing/2014/main" id="{1747D7FD-A971-4AD9-B58E-78EA10EF56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CDE503-E901-4E0B-AC45-E0C36CCB1FDB}"/>
              </a:ext>
            </a:extLst>
          </p:cNvPr>
          <p:cNvSpPr>
            <a:spLocks noGrp="1"/>
          </p:cNvSpPr>
          <p:nvPr>
            <p:ph type="sldNum" sz="quarter" idx="12"/>
          </p:nvPr>
        </p:nvSpPr>
        <p:spPr/>
        <p:txBody>
          <a:body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390447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E6673A-3BC8-47F6-ABA4-6706E7703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6F0AFF-E4AE-4A76-A1BD-56439D974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8C6A3F-B86B-41DE-A692-22A9C778B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E929D-BD5F-439C-9030-0977AFB6EE17}" type="datetimeFigureOut">
              <a:rPr lang="zh-CN" altLang="en-US" smtClean="0"/>
              <a:t>2023/4/9</a:t>
            </a:fld>
            <a:endParaRPr lang="zh-CN" altLang="en-US"/>
          </a:p>
        </p:txBody>
      </p:sp>
      <p:sp>
        <p:nvSpPr>
          <p:cNvPr id="5" name="页脚占位符 4">
            <a:extLst>
              <a:ext uri="{FF2B5EF4-FFF2-40B4-BE49-F238E27FC236}">
                <a16:creationId xmlns:a16="http://schemas.microsoft.com/office/drawing/2014/main" id="{CEEB9487-10D9-4516-BB97-5CC916457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7C7A4C-55D6-4C63-A8B4-63C1643E0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9AC3F-0EA8-41B7-9731-530D05D5DD21}" type="slidenum">
              <a:rPr lang="zh-CN" altLang="en-US" smtClean="0"/>
              <a:t>‹#›</a:t>
            </a:fld>
            <a:endParaRPr lang="zh-CN" altLang="en-US"/>
          </a:p>
        </p:txBody>
      </p:sp>
    </p:spTree>
    <p:extLst>
      <p:ext uri="{BB962C8B-B14F-4D97-AF65-F5344CB8AC3E}">
        <p14:creationId xmlns:p14="http://schemas.microsoft.com/office/powerpoint/2010/main" val="4077997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553311-2E77-4F4B-8C38-305B4849309E}"/>
              </a:ext>
            </a:extLst>
          </p:cNvPr>
          <p:cNvSpPr txBox="1"/>
          <p:nvPr/>
        </p:nvSpPr>
        <p:spPr>
          <a:xfrm>
            <a:off x="3115523" y="2264868"/>
            <a:ext cx="5628443" cy="584775"/>
          </a:xfrm>
          <a:prstGeom prst="rect">
            <a:avLst/>
          </a:prstGeom>
          <a:noFill/>
        </p:spPr>
        <p:txBody>
          <a:bodyPr wrap="square" rtlCol="0">
            <a:spAutoFit/>
          </a:bodyPr>
          <a:lstStyle/>
          <a:p>
            <a:pPr algn="ctr"/>
            <a:r>
              <a:rPr lang="zh-CN" altLang="en-US" sz="3200" dirty="0">
                <a:latin typeface="Times New Roman" panose="02020603050405020304" pitchFamily="18" charset="0"/>
                <a:cs typeface="Times New Roman" panose="02020603050405020304" pitchFamily="18" charset="0"/>
              </a:rPr>
              <a:t>基于</a:t>
            </a:r>
            <a:r>
              <a:rPr lang="en-US" altLang="zh-CN" sz="3200" dirty="0">
                <a:latin typeface="Times New Roman" panose="02020603050405020304" pitchFamily="18" charset="0"/>
                <a:cs typeface="Times New Roman" panose="02020603050405020304" pitchFamily="18" charset="0"/>
              </a:rPr>
              <a:t>Zynq</a:t>
            </a:r>
            <a:r>
              <a:rPr lang="zh-CN" altLang="en-US" sz="3200" dirty="0">
                <a:latin typeface="Times New Roman" panose="02020603050405020304" pitchFamily="18" charset="0"/>
                <a:cs typeface="Times New Roman" panose="02020603050405020304" pitchFamily="18" charset="0"/>
              </a:rPr>
              <a:t>的嵌入式开发</a:t>
            </a:r>
          </a:p>
        </p:txBody>
      </p:sp>
      <p:sp>
        <p:nvSpPr>
          <p:cNvPr id="3" name="文本框 2">
            <a:extLst>
              <a:ext uri="{FF2B5EF4-FFF2-40B4-BE49-F238E27FC236}">
                <a16:creationId xmlns:a16="http://schemas.microsoft.com/office/drawing/2014/main" id="{DEC058B0-3129-49E4-9E43-EC4AA35B525E}"/>
              </a:ext>
            </a:extLst>
          </p:cNvPr>
          <p:cNvSpPr txBox="1"/>
          <p:nvPr/>
        </p:nvSpPr>
        <p:spPr>
          <a:xfrm>
            <a:off x="8219602" y="4691849"/>
            <a:ext cx="2966622" cy="707886"/>
          </a:xfrm>
          <a:prstGeom prst="rect">
            <a:avLst/>
          </a:prstGeom>
          <a:noFill/>
        </p:spPr>
        <p:txBody>
          <a:bodyPr wrap="square" rtlCol="0">
            <a:spAutoFit/>
          </a:bodyPr>
          <a:lstStyle/>
          <a:p>
            <a:pPr algn="ctr"/>
            <a:r>
              <a:rPr lang="zh-CN" altLang="en-US" sz="2000" dirty="0">
                <a:latin typeface="Times New Roman" panose="02020603050405020304" pitchFamily="18" charset="0"/>
                <a:cs typeface="Times New Roman" panose="02020603050405020304" pitchFamily="18" charset="0"/>
              </a:rPr>
              <a:t>李沛森</a:t>
            </a:r>
            <a:endParaRPr lang="en-US" altLang="zh-CN" sz="2000" dirty="0">
              <a:latin typeface="Times New Roman" panose="02020603050405020304" pitchFamily="18" charset="0"/>
              <a:cs typeface="Times New Roman" panose="02020603050405020304" pitchFamily="18" charset="0"/>
            </a:endParaRPr>
          </a:p>
          <a:p>
            <a:pPr algn="ctr"/>
            <a:r>
              <a:rPr lang="zh-CN" altLang="en-US" sz="2000" dirty="0">
                <a:latin typeface="Times New Roman" panose="02020603050405020304" pitchFamily="18" charset="0"/>
                <a:cs typeface="Times New Roman" panose="02020603050405020304" pitchFamily="18" charset="0"/>
              </a:rPr>
              <a:t>徐杰涛</a:t>
            </a:r>
          </a:p>
        </p:txBody>
      </p:sp>
    </p:spTree>
    <p:extLst>
      <p:ext uri="{BB962C8B-B14F-4D97-AF65-F5344CB8AC3E}">
        <p14:creationId xmlns:p14="http://schemas.microsoft.com/office/powerpoint/2010/main" val="79688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9959670"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总线的使用：以</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为主视角，通常的设计需要保证</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器件的</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端口可以访问到整个系统的任意</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。所以在地址配置时要注意，既要覆盖完全，又不能超出</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的访问边界。（通常情况下点红框的</a:t>
            </a:r>
            <a:r>
              <a:rPr lang="en-US" altLang="zh-CN" sz="2000" dirty="0">
                <a:latin typeface="Times New Roman" panose="02020603050405020304" pitchFamily="18" charset="0"/>
                <a:cs typeface="Times New Roman" panose="02020603050405020304" pitchFamily="18" charset="0"/>
              </a:rPr>
              <a:t>Auto</a:t>
            </a:r>
            <a:r>
              <a:rPr lang="zh-CN" altLang="en-US" sz="2000" dirty="0">
                <a:latin typeface="Times New Roman" panose="02020603050405020304" pitchFamily="18" charset="0"/>
                <a:cs typeface="Times New Roman" panose="02020603050405020304" pitchFamily="18" charset="0"/>
              </a:rPr>
              <a:t>就行，不过有时候会有错误，建议自己复查一遍）。</a:t>
            </a:r>
            <a:endParaRPr lang="en-US" altLang="zh-CN"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FFC122C-9975-451C-BF97-27203AFDBF80}"/>
              </a:ext>
            </a:extLst>
          </p:cNvPr>
          <p:cNvPicPr>
            <a:picLocks noChangeAspect="1"/>
          </p:cNvPicPr>
          <p:nvPr/>
        </p:nvPicPr>
        <p:blipFill>
          <a:blip r:embed="rId2"/>
          <a:stretch>
            <a:fillRect/>
          </a:stretch>
        </p:blipFill>
        <p:spPr>
          <a:xfrm>
            <a:off x="917006" y="2893291"/>
            <a:ext cx="9486900" cy="2800350"/>
          </a:xfrm>
          <a:prstGeom prst="rect">
            <a:avLst/>
          </a:prstGeom>
        </p:spPr>
      </p:pic>
    </p:spTree>
    <p:extLst>
      <p:ext uri="{BB962C8B-B14F-4D97-AF65-F5344CB8AC3E}">
        <p14:creationId xmlns:p14="http://schemas.microsoft.com/office/powerpoint/2010/main" val="233202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9959670"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总线的使用：一般不推荐使用</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生成的</a:t>
            </a:r>
            <a:r>
              <a:rPr lang="en-US" altLang="zh-CN" sz="2000" dirty="0" err="1">
                <a:latin typeface="Times New Roman" panose="02020603050405020304" pitchFamily="18" charset="0"/>
                <a:cs typeface="Times New Roman" panose="02020603050405020304" pitchFamily="18" charset="0"/>
              </a:rPr>
              <a:t>pl_clk</a:t>
            </a:r>
            <a:r>
              <a:rPr lang="zh-CN" altLang="en-US" sz="2000" dirty="0">
                <a:latin typeface="Times New Roman" panose="02020603050405020304" pitchFamily="18" charset="0"/>
                <a:cs typeface="Times New Roman" panose="02020603050405020304" pitchFamily="18" charset="0"/>
              </a:rPr>
              <a:t>。该时钟默认是</a:t>
            </a:r>
            <a:r>
              <a:rPr lang="en-US" altLang="zh-CN" sz="2000" dirty="0">
                <a:latin typeface="Times New Roman" panose="02020603050405020304" pitchFamily="18" charset="0"/>
                <a:cs typeface="Times New Roman" panose="02020603050405020304" pitchFamily="18" charset="0"/>
              </a:rPr>
              <a:t>100M</a:t>
            </a:r>
            <a:r>
              <a:rPr lang="zh-CN" altLang="en-US" sz="2000" dirty="0">
                <a:latin typeface="Times New Roman" panose="02020603050405020304" pitchFamily="18" charset="0"/>
                <a:cs typeface="Times New Roman" panose="02020603050405020304" pitchFamily="18" charset="0"/>
              </a:rPr>
              <a:t>，但其实有大概</a:t>
            </a:r>
            <a:r>
              <a:rPr lang="en-US" altLang="zh-CN" sz="2000" dirty="0">
                <a:latin typeface="Times New Roman" panose="02020603050405020304" pitchFamily="18" charset="0"/>
                <a:cs typeface="Times New Roman" panose="02020603050405020304" pitchFamily="18" charset="0"/>
              </a:rPr>
              <a:t>0.01M</a:t>
            </a:r>
            <a:r>
              <a:rPr lang="zh-CN" altLang="en-US" sz="2000" dirty="0">
                <a:latin typeface="Times New Roman" panose="02020603050405020304" pitchFamily="18" charset="0"/>
                <a:cs typeface="Times New Roman" panose="02020603050405020304" pitchFamily="18" charset="0"/>
              </a:rPr>
              <a:t>的偏差，在一些时钟域要求严格的场景会触发奇怪的</a:t>
            </a:r>
            <a:r>
              <a:rPr lang="en-US" altLang="zh-CN" sz="2000" dirty="0">
                <a:latin typeface="Times New Roman" panose="02020603050405020304" pitchFamily="18" charset="0"/>
                <a:cs typeface="Times New Roman" panose="02020603050405020304" pitchFamily="18" charset="0"/>
              </a:rPr>
              <a:t>bug</a:t>
            </a:r>
            <a:r>
              <a:rPr lang="zh-CN" altLang="en-US" sz="2000" dirty="0">
                <a:latin typeface="Times New Roman" panose="02020603050405020304" pitchFamily="18" charset="0"/>
                <a:cs typeface="Times New Roman" panose="02020603050405020304" pitchFamily="18" charset="0"/>
              </a:rPr>
              <a:t>。建议的方式是对每个</a:t>
            </a:r>
            <a:r>
              <a:rPr lang="en-US" altLang="zh-CN" sz="2000" dirty="0">
                <a:latin typeface="Times New Roman" panose="02020603050405020304" pitchFamily="18" charset="0"/>
                <a:cs typeface="Times New Roman" panose="02020603050405020304" pitchFamily="18" charset="0"/>
              </a:rPr>
              <a:t>AXI-M</a:t>
            </a:r>
            <a:r>
              <a:rPr lang="zh-CN" altLang="en-US" sz="2000" dirty="0">
                <a:latin typeface="Times New Roman" panose="02020603050405020304" pitchFamily="18" charset="0"/>
                <a:cs typeface="Times New Roman" panose="02020603050405020304" pitchFamily="18" charset="0"/>
              </a:rPr>
              <a:t>配置对应驱动时钟，接入左侧对应的</a:t>
            </a:r>
            <a:r>
              <a:rPr lang="en-US" altLang="zh-CN" sz="2000" dirty="0" err="1">
                <a:latin typeface="Times New Roman" panose="02020603050405020304" pitchFamily="18" charset="0"/>
                <a:cs typeface="Times New Roman" panose="02020603050405020304" pitchFamily="18" charset="0"/>
              </a:rPr>
              <a:t>aclk</a:t>
            </a:r>
            <a:r>
              <a:rPr lang="zh-CN" altLang="en-US" sz="2000" dirty="0">
                <a:latin typeface="Times New Roman" panose="02020603050405020304" pitchFamily="18" charset="0"/>
                <a:cs typeface="Times New Roman" panose="02020603050405020304" pitchFamily="18" charset="0"/>
              </a:rPr>
              <a:t>管脚即可。</a:t>
            </a:r>
            <a:endParaRPr lang="en-US" altLang="zh-CN"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4BAFD84-2777-4B4F-AFF2-BDB8413DFBEF}"/>
              </a:ext>
            </a:extLst>
          </p:cNvPr>
          <p:cNvPicPr>
            <a:picLocks noChangeAspect="1"/>
          </p:cNvPicPr>
          <p:nvPr/>
        </p:nvPicPr>
        <p:blipFill rotWithShape="1">
          <a:blip r:embed="rId2"/>
          <a:srcRect l="7550" t="11074" r="5752" b="7400"/>
          <a:stretch/>
        </p:blipFill>
        <p:spPr>
          <a:xfrm>
            <a:off x="507999" y="2431473"/>
            <a:ext cx="5504874" cy="1671783"/>
          </a:xfrm>
          <a:prstGeom prst="rect">
            <a:avLst/>
          </a:prstGeom>
        </p:spPr>
      </p:pic>
      <p:sp>
        <p:nvSpPr>
          <p:cNvPr id="5" name="矩形 4">
            <a:extLst>
              <a:ext uri="{FF2B5EF4-FFF2-40B4-BE49-F238E27FC236}">
                <a16:creationId xmlns:a16="http://schemas.microsoft.com/office/drawing/2014/main" id="{FFC12B3D-4812-4F1B-90F9-22439E461DAB}"/>
              </a:ext>
            </a:extLst>
          </p:cNvPr>
          <p:cNvSpPr/>
          <p:nvPr/>
        </p:nvSpPr>
        <p:spPr>
          <a:xfrm>
            <a:off x="5304856" y="3429000"/>
            <a:ext cx="473644"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2B5FEE95-4EE9-402C-9773-8EA89762FD40}"/>
              </a:ext>
            </a:extLst>
          </p:cNvPr>
          <p:cNvPicPr>
            <a:picLocks noChangeAspect="1"/>
          </p:cNvPicPr>
          <p:nvPr/>
        </p:nvPicPr>
        <p:blipFill>
          <a:blip r:embed="rId3"/>
          <a:stretch>
            <a:fillRect/>
          </a:stretch>
        </p:blipFill>
        <p:spPr>
          <a:xfrm>
            <a:off x="6958157" y="2384137"/>
            <a:ext cx="3448050" cy="3248025"/>
          </a:xfrm>
          <a:prstGeom prst="rect">
            <a:avLst/>
          </a:prstGeom>
        </p:spPr>
      </p:pic>
      <p:sp>
        <p:nvSpPr>
          <p:cNvPr id="9" name="矩形 8">
            <a:extLst>
              <a:ext uri="{FF2B5EF4-FFF2-40B4-BE49-F238E27FC236}">
                <a16:creationId xmlns:a16="http://schemas.microsoft.com/office/drawing/2014/main" id="{0C0D8417-6A93-4871-BEB9-A761D034B376}"/>
              </a:ext>
            </a:extLst>
          </p:cNvPr>
          <p:cNvSpPr/>
          <p:nvPr/>
        </p:nvSpPr>
        <p:spPr>
          <a:xfrm>
            <a:off x="774419" y="2907146"/>
            <a:ext cx="1091326"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82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9959670"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Block Design</a:t>
            </a:r>
            <a:r>
              <a:rPr lang="zh-CN" altLang="en-US" sz="2000" dirty="0">
                <a:latin typeface="Times New Roman" panose="02020603050405020304" pitchFamily="18" charset="0"/>
                <a:cs typeface="Times New Roman" panose="02020603050405020304" pitchFamily="18" charset="0"/>
              </a:rPr>
              <a:t>设计完成后，和其他写代码的工程一样，也要进行综合布线比特流的步骤，最终导出到</a:t>
            </a:r>
            <a:r>
              <a:rPr lang="en-US" altLang="zh-CN" sz="2000" dirty="0">
                <a:latin typeface="Times New Roman" panose="02020603050405020304" pitchFamily="18" charset="0"/>
                <a:cs typeface="Times New Roman" panose="02020603050405020304" pitchFamily="18" charset="0"/>
              </a:rPr>
              <a:t>SDK</a:t>
            </a:r>
            <a:r>
              <a:rPr lang="zh-CN" altLang="en-US" sz="2000" dirty="0">
                <a:latin typeface="Times New Roman" panose="02020603050405020304" pitchFamily="18" charset="0"/>
                <a:cs typeface="Times New Roman" panose="02020603050405020304" pitchFamily="18" charset="0"/>
              </a:rPr>
              <a:t>中，以待下一步开发。</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40456CD6-9A57-451C-9A47-EC0D3745BD01}"/>
              </a:ext>
            </a:extLst>
          </p:cNvPr>
          <p:cNvPicPr>
            <a:picLocks noChangeAspect="1"/>
          </p:cNvPicPr>
          <p:nvPr/>
        </p:nvPicPr>
        <p:blipFill rotWithShape="1">
          <a:blip r:embed="rId2"/>
          <a:srcRect r="9017"/>
          <a:stretch/>
        </p:blipFill>
        <p:spPr>
          <a:xfrm>
            <a:off x="2133022" y="2293882"/>
            <a:ext cx="2143414" cy="3429000"/>
          </a:xfrm>
          <a:prstGeom prst="rect">
            <a:avLst/>
          </a:prstGeom>
        </p:spPr>
      </p:pic>
      <p:pic>
        <p:nvPicPr>
          <p:cNvPr id="10" name="图片 9">
            <a:extLst>
              <a:ext uri="{FF2B5EF4-FFF2-40B4-BE49-F238E27FC236}">
                <a16:creationId xmlns:a16="http://schemas.microsoft.com/office/drawing/2014/main" id="{CDCEA95E-0BB4-42DA-B182-CF57FCD3E410}"/>
              </a:ext>
            </a:extLst>
          </p:cNvPr>
          <p:cNvPicPr>
            <a:picLocks noChangeAspect="1"/>
          </p:cNvPicPr>
          <p:nvPr/>
        </p:nvPicPr>
        <p:blipFill rotWithShape="1">
          <a:blip r:embed="rId3"/>
          <a:srcRect l="3397" t="1791" r="3266" b="4177"/>
          <a:stretch/>
        </p:blipFill>
        <p:spPr>
          <a:xfrm>
            <a:off x="5772727" y="2586181"/>
            <a:ext cx="3084946" cy="2364509"/>
          </a:xfrm>
          <a:prstGeom prst="rect">
            <a:avLst/>
          </a:prstGeom>
        </p:spPr>
      </p:pic>
    </p:spTree>
    <p:extLst>
      <p:ext uri="{BB962C8B-B14F-4D97-AF65-F5344CB8AC3E}">
        <p14:creationId xmlns:p14="http://schemas.microsoft.com/office/powerpoint/2010/main" val="104410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裸机程序开发</a:t>
            </a: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626673"/>
            <a:ext cx="7872252" cy="163121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裸机开发的好处：方便，集成的函数多，地址也是预先配好的。</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裸机开发的坏处：需要连着电脑的</a:t>
            </a:r>
            <a:r>
              <a:rPr lang="en-US" altLang="zh-CN" sz="2000" dirty="0">
                <a:latin typeface="Times New Roman" panose="02020603050405020304" pitchFamily="18" charset="0"/>
                <a:cs typeface="Times New Roman" panose="02020603050405020304" pitchFamily="18" charset="0"/>
              </a:rPr>
              <a:t>SDK</a:t>
            </a:r>
            <a:r>
              <a:rPr lang="zh-CN" altLang="en-US" sz="2000" dirty="0">
                <a:latin typeface="Times New Roman" panose="02020603050405020304" pitchFamily="18" charset="0"/>
                <a:cs typeface="Times New Roman" panose="02020603050405020304" pitchFamily="18" charset="0"/>
              </a:rPr>
              <a:t>环境，只能用于实验。</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SDK</a:t>
            </a:r>
            <a:r>
              <a:rPr lang="zh-CN" altLang="en-US" sz="2000" dirty="0">
                <a:latin typeface="Times New Roman" panose="02020603050405020304" pitchFamily="18" charset="0"/>
                <a:cs typeface="Times New Roman" panose="02020603050405020304" pitchFamily="18" charset="0"/>
              </a:rPr>
              <a:t>启动方式：在对应</a:t>
            </a:r>
            <a:r>
              <a:rPr lang="en-US" altLang="zh-CN" sz="2000" dirty="0" err="1">
                <a:latin typeface="Times New Roman" panose="02020603050405020304" pitchFamily="18" charset="0"/>
                <a:cs typeface="Times New Roman" panose="02020603050405020304" pitchFamily="18" charset="0"/>
              </a:rPr>
              <a:t>Vivado</a:t>
            </a:r>
            <a:r>
              <a:rPr lang="zh-CN" altLang="en-US" sz="2000" dirty="0">
                <a:latin typeface="Times New Roman" panose="02020603050405020304" pitchFamily="18" charset="0"/>
                <a:cs typeface="Times New Roman" panose="02020603050405020304" pitchFamily="18" charset="0"/>
              </a:rPr>
              <a:t>工程</a:t>
            </a:r>
            <a:r>
              <a:rPr lang="en-US" altLang="zh-CN" sz="2000" dirty="0">
                <a:latin typeface="Times New Roman" panose="02020603050405020304" pitchFamily="18" charset="0"/>
                <a:cs typeface="Times New Roman" panose="02020603050405020304" pitchFamily="18" charset="0"/>
              </a:rPr>
              <a:t>export </a:t>
            </a:r>
            <a:r>
              <a:rPr lang="en-US" altLang="zh-CN" sz="2000" dirty="0" err="1">
                <a:latin typeface="Times New Roman" panose="02020603050405020304" pitchFamily="18" charset="0"/>
                <a:cs typeface="Times New Roman" panose="02020603050405020304" pitchFamily="18" charset="0"/>
              </a:rPr>
              <a:t>Hareware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后</a:t>
            </a:r>
            <a:r>
              <a:rPr lang="en-US" altLang="zh-CN" sz="2000" dirty="0">
                <a:latin typeface="Times New Roman" panose="02020603050405020304" pitchFamily="18" charset="0"/>
                <a:cs typeface="Times New Roman" panose="02020603050405020304" pitchFamily="18" charset="0"/>
              </a:rPr>
              <a:t>Launch SDK</a:t>
            </a:r>
            <a:r>
              <a:rPr lang="zh-CN" altLang="en-US" sz="2000" dirty="0">
                <a:latin typeface="Times New Roman" panose="02020603050405020304" pitchFamily="18" charset="0"/>
                <a:cs typeface="Times New Roman" panose="02020603050405020304" pitchFamily="18" charset="0"/>
              </a:rPr>
              <a:t>即可。</a:t>
            </a:r>
            <a:endParaRPr lang="en-US" altLang="zh-CN" sz="20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226969D9-8B0D-4F5F-896C-289258246520}"/>
              </a:ext>
            </a:extLst>
          </p:cNvPr>
          <p:cNvPicPr>
            <a:picLocks noChangeAspect="1"/>
          </p:cNvPicPr>
          <p:nvPr/>
        </p:nvPicPr>
        <p:blipFill rotWithShape="1">
          <a:blip r:embed="rId2"/>
          <a:srcRect l="4780" b="650"/>
          <a:stretch/>
        </p:blipFill>
        <p:spPr>
          <a:xfrm>
            <a:off x="8848435" y="1181005"/>
            <a:ext cx="2358143" cy="5062777"/>
          </a:xfrm>
          <a:prstGeom prst="rect">
            <a:avLst/>
          </a:prstGeom>
        </p:spPr>
      </p:pic>
    </p:spTree>
    <p:extLst>
      <p:ext uri="{BB962C8B-B14F-4D97-AF65-F5344CB8AC3E}">
        <p14:creationId xmlns:p14="http://schemas.microsoft.com/office/powerpoint/2010/main" val="2934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裸机程序开发</a:t>
            </a: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626673"/>
            <a:ext cx="7872252"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新建后选择对应的</a:t>
            </a:r>
            <a:r>
              <a:rPr lang="en-US" altLang="zh-CN" sz="2000" dirty="0" err="1">
                <a:latin typeface="Times New Roman" panose="02020603050405020304" pitchFamily="18" charset="0"/>
                <a:cs typeface="Times New Roman" panose="02020603050405020304" pitchFamily="18" charset="0"/>
              </a:rPr>
              <a:t>hw_platform</a:t>
            </a:r>
            <a:r>
              <a:rPr lang="zh-CN" altLang="en-US" sz="2000" dirty="0">
                <a:latin typeface="Times New Roman" panose="02020603050405020304" pitchFamily="18" charset="0"/>
                <a:cs typeface="Times New Roman" panose="02020603050405020304" pitchFamily="18" charset="0"/>
              </a:rPr>
              <a:t>，新建工程。选中</a:t>
            </a:r>
            <a:r>
              <a:rPr lang="en-US" altLang="zh-CN" sz="2000" dirty="0">
                <a:latin typeface="Times New Roman" panose="02020603050405020304" pitchFamily="18" charset="0"/>
                <a:cs typeface="Times New Roman" panose="02020603050405020304" pitchFamily="18" charset="0"/>
              </a:rPr>
              <a:t>standalone</a:t>
            </a:r>
            <a:r>
              <a:rPr lang="zh-CN" altLang="en-US" sz="2000" dirty="0">
                <a:latin typeface="Times New Roman" panose="02020603050405020304" pitchFamily="18" charset="0"/>
                <a:cs typeface="Times New Roman" panose="02020603050405020304" pitchFamily="18" charset="0"/>
              </a:rPr>
              <a:t>即为裸机程序。系统会生成新的板级支持包（</a:t>
            </a:r>
            <a:r>
              <a:rPr lang="en-US" altLang="zh-CN" sz="2000" dirty="0">
                <a:latin typeface="Times New Roman" panose="02020603050405020304" pitchFamily="18" charset="0"/>
                <a:cs typeface="Times New Roman" panose="02020603050405020304" pitchFamily="18" charset="0"/>
              </a:rPr>
              <a:t>Board Support Package, </a:t>
            </a:r>
            <a:r>
              <a:rPr lang="en-US" altLang="zh-CN" sz="2000" dirty="0" err="1">
                <a:latin typeface="Times New Roman" panose="02020603050405020304" pitchFamily="18" charset="0"/>
                <a:cs typeface="Times New Roman" panose="02020603050405020304" pitchFamily="18" charset="0"/>
              </a:rPr>
              <a:t>bsp</a:t>
            </a:r>
            <a:r>
              <a:rPr lang="zh-CN" altLang="en-US" sz="2000" dirty="0">
                <a:latin typeface="Times New Roman" panose="02020603050405020304" pitchFamily="18" charset="0"/>
                <a:cs typeface="Times New Roman" panose="02020603050405020304" pitchFamily="18" charset="0"/>
              </a:rPr>
              <a:t>）供我们使用。</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4A4E2860-3837-44D9-A409-C74D8A76D83D}"/>
              </a:ext>
            </a:extLst>
          </p:cNvPr>
          <p:cNvPicPr>
            <a:picLocks noChangeAspect="1"/>
          </p:cNvPicPr>
          <p:nvPr/>
        </p:nvPicPr>
        <p:blipFill>
          <a:blip r:embed="rId2"/>
          <a:stretch>
            <a:fillRect/>
          </a:stretch>
        </p:blipFill>
        <p:spPr>
          <a:xfrm>
            <a:off x="680621" y="3518565"/>
            <a:ext cx="6257143" cy="1409524"/>
          </a:xfrm>
          <a:prstGeom prst="rect">
            <a:avLst/>
          </a:prstGeom>
        </p:spPr>
      </p:pic>
      <p:pic>
        <p:nvPicPr>
          <p:cNvPr id="3" name="图片 2">
            <a:extLst>
              <a:ext uri="{FF2B5EF4-FFF2-40B4-BE49-F238E27FC236}">
                <a16:creationId xmlns:a16="http://schemas.microsoft.com/office/drawing/2014/main" id="{E06CAA55-E0EE-4050-9008-EF66E6E54E7A}"/>
              </a:ext>
            </a:extLst>
          </p:cNvPr>
          <p:cNvPicPr>
            <a:picLocks noChangeAspect="1"/>
          </p:cNvPicPr>
          <p:nvPr/>
        </p:nvPicPr>
        <p:blipFill>
          <a:blip r:embed="rId3"/>
          <a:stretch>
            <a:fillRect/>
          </a:stretch>
        </p:blipFill>
        <p:spPr>
          <a:xfrm>
            <a:off x="8752043" y="1357256"/>
            <a:ext cx="3057607" cy="4322618"/>
          </a:xfrm>
          <a:prstGeom prst="rect">
            <a:avLst/>
          </a:prstGeom>
        </p:spPr>
      </p:pic>
    </p:spTree>
    <p:extLst>
      <p:ext uri="{BB962C8B-B14F-4D97-AF65-F5344CB8AC3E}">
        <p14:creationId xmlns:p14="http://schemas.microsoft.com/office/powerpoint/2010/main" val="390238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裸机程序开发</a:t>
            </a: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0" y="1417221"/>
            <a:ext cx="9479379" cy="70788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在生成的</a:t>
            </a:r>
            <a:r>
              <a:rPr lang="en-US" altLang="zh-CN" sz="2000" dirty="0" err="1">
                <a:latin typeface="Times New Roman" panose="02020603050405020304" pitchFamily="18" charset="0"/>
                <a:cs typeface="Times New Roman" panose="02020603050405020304" pitchFamily="18" charset="0"/>
              </a:rPr>
              <a:t>system.mss</a:t>
            </a:r>
            <a:r>
              <a:rPr lang="zh-CN" altLang="en-US" sz="2000" dirty="0">
                <a:latin typeface="Times New Roman" panose="02020603050405020304" pitchFamily="18" charset="0"/>
                <a:cs typeface="Times New Roman" panose="02020603050405020304" pitchFamily="18" charset="0"/>
              </a:rPr>
              <a:t>中可以看到提供了例程的各个</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，选择</a:t>
            </a:r>
            <a:r>
              <a:rPr lang="en-US" altLang="zh-CN" sz="2000" dirty="0">
                <a:latin typeface="Times New Roman" panose="02020603050405020304" pitchFamily="18" charset="0"/>
                <a:cs typeface="Times New Roman" panose="02020603050405020304" pitchFamily="18" charset="0"/>
              </a:rPr>
              <a:t>import</a:t>
            </a:r>
            <a:r>
              <a:rPr lang="zh-CN" altLang="en-US" sz="2000" dirty="0">
                <a:latin typeface="Times New Roman" panose="02020603050405020304" pitchFamily="18" charset="0"/>
                <a:cs typeface="Times New Roman" panose="02020603050405020304" pitchFamily="18" charset="0"/>
              </a:rPr>
              <a:t>即可看到其例程，每个例程都配了比较详尽的注释。在使用时只需了解所需函数的功能并调用即可。</a:t>
            </a:r>
            <a:endParaRPr lang="en-US" altLang="zh-CN"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707CC3B-E954-4148-BA56-E031A9016B3A}"/>
              </a:ext>
            </a:extLst>
          </p:cNvPr>
          <p:cNvPicPr>
            <a:picLocks noChangeAspect="1"/>
          </p:cNvPicPr>
          <p:nvPr/>
        </p:nvPicPr>
        <p:blipFill rotWithShape="1">
          <a:blip r:embed="rId2"/>
          <a:srcRect l="2217" t="943" r="1609" b="23906"/>
          <a:stretch/>
        </p:blipFill>
        <p:spPr>
          <a:xfrm>
            <a:off x="680620" y="2503053"/>
            <a:ext cx="4260713" cy="3749965"/>
          </a:xfrm>
          <a:prstGeom prst="rect">
            <a:avLst/>
          </a:prstGeom>
        </p:spPr>
      </p:pic>
      <p:pic>
        <p:nvPicPr>
          <p:cNvPr id="9" name="图片 8">
            <a:extLst>
              <a:ext uri="{FF2B5EF4-FFF2-40B4-BE49-F238E27FC236}">
                <a16:creationId xmlns:a16="http://schemas.microsoft.com/office/drawing/2014/main" id="{7BB03721-474F-47FF-80AA-DACB13C6345C}"/>
              </a:ext>
            </a:extLst>
          </p:cNvPr>
          <p:cNvPicPr>
            <a:picLocks noChangeAspect="1"/>
          </p:cNvPicPr>
          <p:nvPr/>
        </p:nvPicPr>
        <p:blipFill>
          <a:blip r:embed="rId3"/>
          <a:stretch>
            <a:fillRect/>
          </a:stretch>
        </p:blipFill>
        <p:spPr>
          <a:xfrm>
            <a:off x="5420309" y="2503053"/>
            <a:ext cx="6134129" cy="4257964"/>
          </a:xfrm>
          <a:prstGeom prst="rect">
            <a:avLst/>
          </a:prstGeom>
        </p:spPr>
      </p:pic>
    </p:spTree>
    <p:extLst>
      <p:ext uri="{BB962C8B-B14F-4D97-AF65-F5344CB8AC3E}">
        <p14:creationId xmlns:p14="http://schemas.microsoft.com/office/powerpoint/2010/main" val="86495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裸机程序开发</a:t>
            </a: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0" y="1626673"/>
            <a:ext cx="9479379" cy="1323439"/>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目前常用的</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支持的调用方式都是对其中特定寄存器进行读写。</a:t>
            </a:r>
            <a:r>
              <a:rPr lang="en-US" altLang="zh-CN" sz="2000" dirty="0" err="1">
                <a:latin typeface="Times New Roman" panose="02020603050405020304" pitchFamily="18" charset="0"/>
                <a:cs typeface="Times New Roman" panose="02020603050405020304" pitchFamily="18" charset="0"/>
              </a:rPr>
              <a:t>bsp</a:t>
            </a:r>
            <a:r>
              <a:rPr lang="zh-CN" altLang="en-US" sz="2000" dirty="0">
                <a:latin typeface="Times New Roman" panose="02020603050405020304" pitchFamily="18" charset="0"/>
                <a:cs typeface="Times New Roman" panose="02020603050405020304" pitchFamily="18" charset="0"/>
              </a:rPr>
              <a:t>中的这些例程也不例外，以</a:t>
            </a:r>
            <a:r>
              <a:rPr lang="en-US" altLang="zh-CN" sz="2000" dirty="0" err="1">
                <a:latin typeface="Times New Roman" panose="02020603050405020304" pitchFamily="18" charset="0"/>
                <a:cs typeface="Times New Roman" panose="02020603050405020304" pitchFamily="18" charset="0"/>
              </a:rPr>
              <a:t>dma</a:t>
            </a:r>
            <a:r>
              <a:rPr lang="zh-CN" altLang="en-US" sz="2000" dirty="0">
                <a:latin typeface="Times New Roman" panose="02020603050405020304" pitchFamily="18" charset="0"/>
                <a:cs typeface="Times New Roman" panose="02020603050405020304" pitchFamily="18" charset="0"/>
              </a:rPr>
              <a:t>调用为例，其中最常用的就是为</a:t>
            </a:r>
            <a:r>
              <a:rPr lang="en-US" altLang="zh-CN" sz="2000" dirty="0" err="1">
                <a:latin typeface="Times New Roman" panose="02020603050405020304" pitchFamily="18" charset="0"/>
                <a:cs typeface="Times New Roman" panose="02020603050405020304" pitchFamily="18" charset="0"/>
              </a:rPr>
              <a:t>dma</a:t>
            </a:r>
            <a:r>
              <a:rPr lang="zh-CN" altLang="en-US" sz="2000" dirty="0">
                <a:latin typeface="Times New Roman" panose="02020603050405020304" pitchFamily="18" charset="0"/>
                <a:cs typeface="Times New Roman" panose="02020603050405020304" pitchFamily="18" charset="0"/>
              </a:rPr>
              <a:t>配置写起始等信息，但逐层翻阅其定义，最终都会变为对某寄存器数值的更改或读取操作（</a:t>
            </a:r>
            <a:r>
              <a:rPr lang="en-US" altLang="zh-CN" sz="2000" dirty="0" err="1">
                <a:latin typeface="Times New Roman" panose="02020603050405020304" pitchFamily="18" charset="0"/>
                <a:cs typeface="Times New Roman" panose="02020603050405020304" pitchFamily="18" charset="0"/>
              </a:rPr>
              <a:t>WriteReg</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ReadReg</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7D2E81E-30E7-4462-A70C-C0617BC930BB}"/>
              </a:ext>
            </a:extLst>
          </p:cNvPr>
          <p:cNvPicPr>
            <a:picLocks noChangeAspect="1"/>
          </p:cNvPicPr>
          <p:nvPr/>
        </p:nvPicPr>
        <p:blipFill>
          <a:blip r:embed="rId2"/>
          <a:stretch>
            <a:fillRect/>
          </a:stretch>
        </p:blipFill>
        <p:spPr>
          <a:xfrm>
            <a:off x="680621" y="3013365"/>
            <a:ext cx="9409524" cy="857143"/>
          </a:xfrm>
          <a:prstGeom prst="rect">
            <a:avLst/>
          </a:prstGeom>
        </p:spPr>
      </p:pic>
      <p:pic>
        <p:nvPicPr>
          <p:cNvPr id="7" name="图片 6">
            <a:extLst>
              <a:ext uri="{FF2B5EF4-FFF2-40B4-BE49-F238E27FC236}">
                <a16:creationId xmlns:a16="http://schemas.microsoft.com/office/drawing/2014/main" id="{68FF0DD0-2F97-4EAA-8E14-5C85F92DAC73}"/>
              </a:ext>
            </a:extLst>
          </p:cNvPr>
          <p:cNvPicPr>
            <a:picLocks noChangeAspect="1"/>
          </p:cNvPicPr>
          <p:nvPr/>
        </p:nvPicPr>
        <p:blipFill>
          <a:blip r:embed="rId3"/>
          <a:stretch>
            <a:fillRect/>
          </a:stretch>
        </p:blipFill>
        <p:spPr>
          <a:xfrm>
            <a:off x="782221" y="4178785"/>
            <a:ext cx="8495238" cy="809524"/>
          </a:xfrm>
          <a:prstGeom prst="rect">
            <a:avLst/>
          </a:prstGeom>
        </p:spPr>
      </p:pic>
      <p:pic>
        <p:nvPicPr>
          <p:cNvPr id="8" name="图片 7">
            <a:extLst>
              <a:ext uri="{FF2B5EF4-FFF2-40B4-BE49-F238E27FC236}">
                <a16:creationId xmlns:a16="http://schemas.microsoft.com/office/drawing/2014/main" id="{54EF8499-259E-4B91-BA7C-9048283891B6}"/>
              </a:ext>
            </a:extLst>
          </p:cNvPr>
          <p:cNvPicPr>
            <a:picLocks noChangeAspect="1"/>
          </p:cNvPicPr>
          <p:nvPr/>
        </p:nvPicPr>
        <p:blipFill>
          <a:blip r:embed="rId4"/>
          <a:stretch>
            <a:fillRect/>
          </a:stretch>
        </p:blipFill>
        <p:spPr>
          <a:xfrm>
            <a:off x="782221" y="5220894"/>
            <a:ext cx="8580952" cy="609524"/>
          </a:xfrm>
          <a:prstGeom prst="rect">
            <a:avLst/>
          </a:prstGeom>
        </p:spPr>
      </p:pic>
    </p:spTree>
    <p:extLst>
      <p:ext uri="{BB962C8B-B14F-4D97-AF65-F5344CB8AC3E}">
        <p14:creationId xmlns:p14="http://schemas.microsoft.com/office/powerpoint/2010/main" val="402035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裸机程序开发</a:t>
            </a: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562018"/>
            <a:ext cx="9100688"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裸机调试较为简单。需要</a:t>
            </a:r>
            <a:r>
              <a:rPr lang="en-US" altLang="zh-CN" sz="2000" dirty="0" err="1">
                <a:latin typeface="Times New Roman" panose="02020603050405020304" pitchFamily="18" charset="0"/>
                <a:cs typeface="Times New Roman" panose="02020603050405020304" pitchFamily="18" charset="0"/>
              </a:rPr>
              <a:t>Jtag</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Uart</a:t>
            </a:r>
            <a:r>
              <a:rPr lang="zh-CN" altLang="en-US" sz="2000" dirty="0">
                <a:latin typeface="Times New Roman" panose="02020603050405020304" pitchFamily="18" charset="0"/>
                <a:cs typeface="Times New Roman" panose="02020603050405020304" pitchFamily="18" charset="0"/>
              </a:rPr>
              <a:t>线即可。首先将比特流烧到板卡里，再在</a:t>
            </a:r>
            <a:r>
              <a:rPr lang="en-US" altLang="zh-CN" sz="2000" dirty="0">
                <a:latin typeface="Times New Roman" panose="02020603050405020304" pitchFamily="18" charset="0"/>
                <a:cs typeface="Times New Roman" panose="02020603050405020304" pitchFamily="18" charset="0"/>
              </a:rPr>
              <a:t>SDK</a:t>
            </a:r>
            <a:r>
              <a:rPr lang="zh-CN" altLang="en-US" sz="2000" dirty="0">
                <a:latin typeface="Times New Roman" panose="02020603050405020304" pitchFamily="18" charset="0"/>
                <a:cs typeface="Times New Roman" panose="02020603050405020304" pitchFamily="18" charset="0"/>
              </a:rPr>
              <a:t>环境下程序不报错后点击运行即可。如果想要单步调试可以点下面的</a:t>
            </a:r>
            <a:r>
              <a:rPr lang="en-US" altLang="zh-CN" sz="2000" dirty="0">
                <a:latin typeface="Times New Roman" panose="02020603050405020304" pitchFamily="18" charset="0"/>
                <a:cs typeface="Times New Roman" panose="02020603050405020304" pitchFamily="18" charset="0"/>
              </a:rPr>
              <a:t>debug as</a:t>
            </a:r>
            <a:r>
              <a:rPr lang="zh-CN" altLang="en-US" sz="2000" dirty="0">
                <a:latin typeface="Times New Roman" panose="02020603050405020304" pitchFamily="18" charset="0"/>
                <a:cs typeface="Times New Roman" panose="02020603050405020304" pitchFamily="18" charset="0"/>
              </a:rPr>
              <a:t>。建议多加打印信息，报错只能通过打印信息看。</a:t>
            </a:r>
            <a:endParaRPr lang="en-US" altLang="zh-CN"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4A4DC696-4FDC-497F-84E0-0A2B6DF90B69}"/>
              </a:ext>
            </a:extLst>
          </p:cNvPr>
          <p:cNvPicPr>
            <a:picLocks noChangeAspect="1"/>
          </p:cNvPicPr>
          <p:nvPr/>
        </p:nvPicPr>
        <p:blipFill>
          <a:blip r:embed="rId2"/>
          <a:stretch>
            <a:fillRect/>
          </a:stretch>
        </p:blipFill>
        <p:spPr>
          <a:xfrm>
            <a:off x="680621" y="2784903"/>
            <a:ext cx="3467969" cy="3366242"/>
          </a:xfrm>
          <a:prstGeom prst="rect">
            <a:avLst/>
          </a:prstGeom>
        </p:spPr>
      </p:pic>
      <p:pic>
        <p:nvPicPr>
          <p:cNvPr id="10" name="图片 9">
            <a:extLst>
              <a:ext uri="{FF2B5EF4-FFF2-40B4-BE49-F238E27FC236}">
                <a16:creationId xmlns:a16="http://schemas.microsoft.com/office/drawing/2014/main" id="{DE910759-9F07-4821-AE7D-53DB6A4E6E69}"/>
              </a:ext>
            </a:extLst>
          </p:cNvPr>
          <p:cNvPicPr>
            <a:picLocks noChangeAspect="1"/>
          </p:cNvPicPr>
          <p:nvPr/>
        </p:nvPicPr>
        <p:blipFill>
          <a:blip r:embed="rId3"/>
          <a:stretch>
            <a:fillRect/>
          </a:stretch>
        </p:blipFill>
        <p:spPr>
          <a:xfrm>
            <a:off x="5083184" y="3346156"/>
            <a:ext cx="5502454" cy="1868328"/>
          </a:xfrm>
          <a:prstGeom prst="rect">
            <a:avLst/>
          </a:prstGeom>
        </p:spPr>
      </p:pic>
    </p:spTree>
    <p:extLst>
      <p:ext uri="{BB962C8B-B14F-4D97-AF65-F5344CB8AC3E}">
        <p14:creationId xmlns:p14="http://schemas.microsoft.com/office/powerpoint/2010/main" val="30854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Petalinux</a:t>
            </a:r>
            <a:r>
              <a:rPr lang="zh-CN" altLang="en-US" sz="2800" dirty="0">
                <a:latin typeface="Times New Roman" panose="02020603050405020304" pitchFamily="18" charset="0"/>
                <a:cs typeface="Times New Roman" panose="02020603050405020304" pitchFamily="18" charset="0"/>
              </a:rPr>
              <a:t>系统开发</a:t>
            </a:r>
          </a:p>
        </p:txBody>
      </p:sp>
      <p:sp>
        <p:nvSpPr>
          <p:cNvPr id="7" name="文本框 6">
            <a:extLst>
              <a:ext uri="{FF2B5EF4-FFF2-40B4-BE49-F238E27FC236}">
                <a16:creationId xmlns:a16="http://schemas.microsoft.com/office/drawing/2014/main" id="{57348B58-6B29-4AD6-AE71-C5E23020D32B}"/>
              </a:ext>
            </a:extLst>
          </p:cNvPr>
          <p:cNvSpPr txBox="1"/>
          <p:nvPr/>
        </p:nvSpPr>
        <p:spPr>
          <a:xfrm>
            <a:off x="1188621" y="2191650"/>
            <a:ext cx="9100688"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Xilinx</a:t>
            </a:r>
            <a:r>
              <a:rPr lang="zh-CN" altLang="en-US" sz="2000" dirty="0">
                <a:latin typeface="Times New Roman" panose="02020603050405020304" pitchFamily="18" charset="0"/>
                <a:cs typeface="Times New Roman" panose="02020603050405020304" pitchFamily="18" charset="0"/>
              </a:rPr>
              <a:t>公司推出的嵌入式</a:t>
            </a:r>
            <a:r>
              <a:rPr lang="en-US" altLang="zh-CN" sz="2000" dirty="0">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开发套件，包括了</a:t>
            </a:r>
            <a:r>
              <a:rPr lang="en-US" altLang="zh-CN" sz="2000" dirty="0">
                <a:latin typeface="Times New Roman" panose="02020603050405020304" pitchFamily="18" charset="0"/>
                <a:cs typeface="Times New Roman" panose="02020603050405020304" pitchFamily="18" charset="0"/>
              </a:rPr>
              <a:t>Linux Kernel</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u-boot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device-tree</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rootfs</a:t>
            </a:r>
            <a:r>
              <a:rPr lang="zh-CN" altLang="en-US" sz="2000" dirty="0">
                <a:latin typeface="Times New Roman" panose="02020603050405020304" pitchFamily="18" charset="0"/>
                <a:cs typeface="Times New Roman" panose="02020603050405020304" pitchFamily="18" charset="0"/>
              </a:rPr>
              <a:t>等源码、库，以及</a:t>
            </a:r>
            <a:r>
              <a:rPr lang="en-US" altLang="zh-CN" sz="2000" dirty="0" err="1">
                <a:latin typeface="Times New Roman" panose="02020603050405020304" pitchFamily="18" charset="0"/>
                <a:cs typeface="Times New Roman" panose="02020603050405020304" pitchFamily="18" charset="0"/>
              </a:rPr>
              <a:t>Yocto</a:t>
            </a:r>
            <a:r>
              <a:rPr lang="en-US" altLang="zh-CN" sz="2000" dirty="0">
                <a:latin typeface="Times New Roman" panose="02020603050405020304" pitchFamily="18" charset="0"/>
                <a:cs typeface="Times New Roman" panose="02020603050405020304" pitchFamily="18" charset="0"/>
              </a:rPr>
              <a:t> recipes</a:t>
            </a:r>
            <a:r>
              <a:rPr lang="zh-CN" altLang="en-US" sz="2000" dirty="0">
                <a:latin typeface="Times New Roman" panose="02020603050405020304" pitchFamily="18" charset="0"/>
                <a:cs typeface="Times New Roman" panose="02020603050405020304" pitchFamily="18" charset="0"/>
              </a:rPr>
              <a:t>，可以让客户很方便的生成、配置、编译及自定义。</a:t>
            </a:r>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支持</a:t>
            </a:r>
            <a:r>
              <a:rPr lang="en-US" altLang="zh-CN" sz="2000" dirty="0">
                <a:latin typeface="Times New Roman" panose="02020603050405020304" pitchFamily="18" charset="0"/>
                <a:cs typeface="Times New Roman" panose="02020603050405020304" pitchFamily="18" charset="0"/>
              </a:rPr>
              <a:t>Zynq </a:t>
            </a:r>
            <a:r>
              <a:rPr lang="en-US" altLang="zh-CN" sz="2000" dirty="0" err="1">
                <a:latin typeface="Times New Roman" panose="02020603050405020304" pitchFamily="18" charset="0"/>
                <a:cs typeface="Times New Roman" panose="02020603050405020304" pitchFamily="18" charset="0"/>
              </a:rPr>
              <a:t>UltraScale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MPSoC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Zynq-7000</a:t>
            </a:r>
            <a:r>
              <a:rPr lang="zh-CN" altLang="en-US" sz="2000" dirty="0">
                <a:latin typeface="Times New Roman" panose="02020603050405020304" pitchFamily="18" charset="0"/>
                <a:cs typeface="Times New Roman" panose="02020603050405020304" pitchFamily="18" charset="0"/>
              </a:rPr>
              <a:t>全可编程</a:t>
            </a:r>
            <a:r>
              <a:rPr lang="en-US" altLang="zh-CN" sz="2000" dirty="0">
                <a:latin typeface="Times New Roman" panose="02020603050405020304" pitchFamily="18" charset="0"/>
                <a:cs typeface="Times New Roman" panose="02020603050405020304" pitchFamily="18" charset="0"/>
              </a:rPr>
              <a:t>SoC</a:t>
            </a:r>
            <a:r>
              <a:rPr lang="zh-CN" altLang="en-US" sz="2000" dirty="0">
                <a:latin typeface="Times New Roman" panose="02020603050405020304" pitchFamily="18" charset="0"/>
                <a:cs typeface="Times New Roman" panose="02020603050405020304" pitchFamily="18" charset="0"/>
              </a:rPr>
              <a:t>，以及</a:t>
            </a:r>
            <a:r>
              <a:rPr lang="en-US" altLang="zh-CN" sz="2000" dirty="0" err="1">
                <a:latin typeface="Times New Roman" panose="02020603050405020304" pitchFamily="18" charset="0"/>
                <a:cs typeface="Times New Roman" panose="02020603050405020304" pitchFamily="18" charset="0"/>
              </a:rPr>
              <a:t>MicroBlaze</a:t>
            </a:r>
            <a:r>
              <a:rPr lang="zh-CN" altLang="en-US" sz="2000" dirty="0">
                <a:latin typeface="Times New Roman" panose="02020603050405020304" pitchFamily="18" charset="0"/>
                <a:cs typeface="Times New Roman" panose="02020603050405020304" pitchFamily="18" charset="0"/>
              </a:rPr>
              <a:t>，可与</a:t>
            </a:r>
            <a:r>
              <a:rPr lang="en-US" altLang="zh-CN" sz="2000" dirty="0">
                <a:latin typeface="Times New Roman" panose="02020603050405020304" pitchFamily="18" charset="0"/>
                <a:cs typeface="Times New Roman" panose="02020603050405020304" pitchFamily="18" charset="0"/>
              </a:rPr>
              <a:t>Xilinx</a:t>
            </a:r>
            <a:r>
              <a:rPr lang="zh-CN" altLang="en-US" sz="2000" dirty="0">
                <a:latin typeface="Times New Roman" panose="02020603050405020304" pitchFamily="18" charset="0"/>
                <a:cs typeface="Times New Roman" panose="02020603050405020304" pitchFamily="18" charset="0"/>
              </a:rPr>
              <a:t>硬件设计工具</a:t>
            </a:r>
            <a:r>
              <a:rPr lang="en-US" altLang="zh-CN" sz="2000" dirty="0" err="1">
                <a:latin typeface="Times New Roman" panose="02020603050405020304" pitchFamily="18" charset="0"/>
                <a:cs typeface="Times New Roman" panose="02020603050405020304" pitchFamily="18" charset="0"/>
              </a:rPr>
              <a:t>Vivado</a:t>
            </a:r>
            <a:r>
              <a:rPr lang="zh-CN" altLang="en-US" sz="2000" dirty="0">
                <a:latin typeface="Times New Roman" panose="02020603050405020304" pitchFamily="18" charset="0"/>
                <a:cs typeface="Times New Roman" panose="02020603050405020304" pitchFamily="18" charset="0"/>
              </a:rPr>
              <a:t>协同工作，大大简化了</a:t>
            </a:r>
            <a:r>
              <a:rPr lang="en-US" altLang="zh-CN" sz="2000" dirty="0">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系统的开发工作。</a:t>
            </a:r>
          </a:p>
        </p:txBody>
      </p:sp>
      <p:sp>
        <p:nvSpPr>
          <p:cNvPr id="8" name="文本框 7">
            <a:extLst>
              <a:ext uri="{FF2B5EF4-FFF2-40B4-BE49-F238E27FC236}">
                <a16:creationId xmlns:a16="http://schemas.microsoft.com/office/drawing/2014/main" id="{17C37D8A-FC7B-490F-B0C1-4D380D5A0787}"/>
              </a:ext>
            </a:extLst>
          </p:cNvPr>
          <p:cNvSpPr txBox="1"/>
          <p:nvPr/>
        </p:nvSpPr>
        <p:spPr>
          <a:xfrm>
            <a:off x="1188621" y="4140851"/>
            <a:ext cx="910068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61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Petalinux</a:t>
            </a:r>
            <a:r>
              <a:rPr lang="zh-CN" altLang="en-US" sz="2800" dirty="0">
                <a:latin typeface="Times New Roman" panose="02020603050405020304" pitchFamily="18" charset="0"/>
                <a:cs typeface="Times New Roman" panose="02020603050405020304" pitchFamily="18" charset="0"/>
              </a:rPr>
              <a:t>系统开发</a:t>
            </a:r>
          </a:p>
        </p:txBody>
      </p:sp>
      <p:sp>
        <p:nvSpPr>
          <p:cNvPr id="7" name="文本框 6">
            <a:extLst>
              <a:ext uri="{FF2B5EF4-FFF2-40B4-BE49-F238E27FC236}">
                <a16:creationId xmlns:a16="http://schemas.microsoft.com/office/drawing/2014/main" id="{57348B58-6B29-4AD6-AE71-C5E23020D32B}"/>
              </a:ext>
            </a:extLst>
          </p:cNvPr>
          <p:cNvSpPr txBox="1"/>
          <p:nvPr/>
        </p:nvSpPr>
        <p:spPr>
          <a:xfrm>
            <a:off x="1244041" y="1490008"/>
            <a:ext cx="9100688" cy="1938992"/>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首先介绍</a:t>
            </a:r>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本身的使用流程。我们需要导出设计好的工程的</a:t>
            </a:r>
            <a:r>
              <a:rPr lang="en-US" altLang="zh-CN" sz="2000" dirty="0" err="1">
                <a:latin typeface="Times New Roman" panose="02020603050405020304" pitchFamily="18" charset="0"/>
                <a:cs typeface="Times New Roman" panose="02020603050405020304" pitchFamily="18" charset="0"/>
              </a:rPr>
              <a:t>hdf</a:t>
            </a:r>
            <a:r>
              <a:rPr lang="zh-CN" altLang="en-US" sz="2000" dirty="0">
                <a:latin typeface="Times New Roman" panose="02020603050405020304" pitchFamily="18" charset="0"/>
                <a:cs typeface="Times New Roman" panose="02020603050405020304" pitchFamily="18" charset="0"/>
              </a:rPr>
              <a:t>文件，并以此生成</a:t>
            </a:r>
            <a:r>
              <a:rPr lang="en-US" altLang="zh-CN" sz="2000" dirty="0" err="1">
                <a:latin typeface="Times New Roman" panose="02020603050405020304" pitchFamily="18" charset="0"/>
                <a:cs typeface="Times New Roman" panose="02020603050405020304" pitchFamily="18" charset="0"/>
              </a:rPr>
              <a:t>BOOT.bin</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image.ub</a:t>
            </a:r>
            <a:r>
              <a:rPr lang="zh-CN" altLang="en-US" sz="2000" dirty="0">
                <a:latin typeface="Times New Roman" panose="02020603050405020304" pitchFamily="18" charset="0"/>
                <a:cs typeface="Times New Roman" panose="02020603050405020304" pitchFamily="18" charset="0"/>
              </a:rPr>
              <a:t>文件，二者拷贝到</a:t>
            </a:r>
            <a:r>
              <a:rPr lang="en-US" altLang="zh-CN" sz="2000" dirty="0">
                <a:latin typeface="Times New Roman" panose="02020603050405020304" pitchFamily="18" charset="0"/>
                <a:cs typeface="Times New Roman" panose="02020603050405020304" pitchFamily="18" charset="0"/>
              </a:rPr>
              <a:t>SD</a:t>
            </a:r>
            <a:r>
              <a:rPr lang="zh-CN" altLang="en-US" sz="2000" dirty="0">
                <a:latin typeface="Times New Roman" panose="02020603050405020304" pitchFamily="18" charset="0"/>
                <a:cs typeface="Times New Roman" panose="02020603050405020304" pitchFamily="18" charset="0"/>
              </a:rPr>
              <a:t>卡中。详细流程见比赛整理文档。</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同时</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板卡要更改模式至</a:t>
            </a:r>
            <a:r>
              <a:rPr lang="en-US" altLang="zh-CN" sz="2000" dirty="0">
                <a:latin typeface="Times New Roman" panose="02020603050405020304" pitchFamily="18" charset="0"/>
                <a:cs typeface="Times New Roman" panose="02020603050405020304" pitchFamily="18" charset="0"/>
              </a:rPr>
              <a:t>SD</a:t>
            </a:r>
            <a:r>
              <a:rPr lang="zh-CN" altLang="en-US" sz="2000" dirty="0">
                <a:latin typeface="Times New Roman" panose="02020603050405020304" pitchFamily="18" charset="0"/>
                <a:cs typeface="Times New Roman" panose="02020603050405020304" pitchFamily="18" charset="0"/>
              </a:rPr>
              <a:t>卡启动模式（开关在板卡上，每个板卡开关不同，参考手册即可），开启串口调试助手并开板卡，即可点亮</a:t>
            </a:r>
            <a:r>
              <a:rPr lang="en-US" altLang="zh-CN" sz="2000" dirty="0" err="1">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16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06A5C6-F6F7-4A3A-B3AA-F335C9F7DF3D}"/>
              </a:ext>
            </a:extLst>
          </p:cNvPr>
          <p:cNvSpPr txBox="1"/>
          <p:nvPr/>
        </p:nvSpPr>
        <p:spPr>
          <a:xfrm>
            <a:off x="680622" y="516056"/>
            <a:ext cx="1414510"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目录</a:t>
            </a:r>
          </a:p>
        </p:txBody>
      </p:sp>
      <p:sp>
        <p:nvSpPr>
          <p:cNvPr id="5" name="文本框 4">
            <a:extLst>
              <a:ext uri="{FF2B5EF4-FFF2-40B4-BE49-F238E27FC236}">
                <a16:creationId xmlns:a16="http://schemas.microsoft.com/office/drawing/2014/main" id="{E30A186A-7CAB-404E-BAE4-49194E527EB4}"/>
              </a:ext>
            </a:extLst>
          </p:cNvPr>
          <p:cNvSpPr txBox="1"/>
          <p:nvPr/>
        </p:nvSpPr>
        <p:spPr>
          <a:xfrm>
            <a:off x="680622" y="1039276"/>
            <a:ext cx="5604769" cy="51219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是什么</a:t>
            </a:r>
            <a:r>
              <a:rPr lang="en-US" altLang="zh-CN"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如何设计搭建</a:t>
            </a:r>
            <a:r>
              <a:rPr lang="en-US" altLang="zh-CN" sz="2000" dirty="0">
                <a:latin typeface="Times New Roman" panose="02020603050405020304" pitchFamily="18" charset="0"/>
                <a:cs typeface="Times New Roman" panose="02020603050405020304" pitchFamily="18" charset="0"/>
              </a:rPr>
              <a:t>Block Design</a:t>
            </a: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总线</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时钟</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复位</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裸机程序开发</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例程学习</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调试方式</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系统开发</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系统镜像</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调试方式</a:t>
            </a:r>
            <a:endParaRPr lang="en-US" altLang="zh-CN"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ABF99E0-3077-4701-9E5C-597BF675564C}"/>
              </a:ext>
            </a:extLst>
          </p:cNvPr>
          <p:cNvSpPr txBox="1"/>
          <p:nvPr/>
        </p:nvSpPr>
        <p:spPr>
          <a:xfrm>
            <a:off x="6096000" y="1039276"/>
            <a:ext cx="5604769"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Chip2Chip</a:t>
            </a:r>
            <a:r>
              <a:rPr lang="zh-CN" altLang="en-US" sz="2000" dirty="0">
                <a:latin typeface="Times New Roman" panose="02020603050405020304" pitchFamily="18" charset="0"/>
                <a:cs typeface="Times New Roman" panose="02020603050405020304" pitchFamily="18" charset="0"/>
              </a:rPr>
              <a:t>功能介绍</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静态加载</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动态重构</a:t>
            </a:r>
            <a:endParaRPr lang="en-US" altLang="zh-C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Aurora</a:t>
            </a:r>
          </a:p>
        </p:txBody>
      </p:sp>
    </p:spTree>
    <p:extLst>
      <p:ext uri="{BB962C8B-B14F-4D97-AF65-F5344CB8AC3E}">
        <p14:creationId xmlns:p14="http://schemas.microsoft.com/office/powerpoint/2010/main" val="428278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Petalinux</a:t>
            </a:r>
            <a:r>
              <a:rPr lang="zh-CN" altLang="en-US" sz="2800" dirty="0">
                <a:latin typeface="Times New Roman" panose="02020603050405020304" pitchFamily="18" charset="0"/>
                <a:cs typeface="Times New Roman" panose="02020603050405020304" pitchFamily="18" charset="0"/>
              </a:rPr>
              <a:t>系统开发</a:t>
            </a:r>
          </a:p>
        </p:txBody>
      </p:sp>
      <p:sp>
        <p:nvSpPr>
          <p:cNvPr id="7" name="文本框 6">
            <a:extLst>
              <a:ext uri="{FF2B5EF4-FFF2-40B4-BE49-F238E27FC236}">
                <a16:creationId xmlns:a16="http://schemas.microsoft.com/office/drawing/2014/main" id="{57348B58-6B29-4AD6-AE71-C5E23020D32B}"/>
              </a:ext>
            </a:extLst>
          </p:cNvPr>
          <p:cNvSpPr txBox="1"/>
          <p:nvPr/>
        </p:nvSpPr>
        <p:spPr>
          <a:xfrm>
            <a:off x="1188622" y="1831432"/>
            <a:ext cx="9100688" cy="1938992"/>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环境下的程序调试有所不同。目前我知道的执行功能的方式有两种：</a:t>
            </a:r>
            <a:r>
              <a:rPr lang="en-US" altLang="zh-CN" sz="2000" dirty="0">
                <a:latin typeface="Times New Roman" panose="02020603050405020304" pitchFamily="18" charset="0"/>
                <a:cs typeface="Times New Roman" panose="02020603050405020304" pitchFamily="18" charset="0"/>
              </a:rPr>
              <a:t>elf</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uio</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elf</a:t>
            </a:r>
            <a:r>
              <a:rPr lang="zh-CN" altLang="en-US" sz="2000" dirty="0">
                <a:latin typeface="Times New Roman" panose="02020603050405020304" pitchFamily="18" charset="0"/>
                <a:cs typeface="Times New Roman" panose="02020603050405020304" pitchFamily="18" charset="0"/>
              </a:rPr>
              <a:t>文件的制作与裸机调试类似，都要用到</a:t>
            </a:r>
            <a:r>
              <a:rPr lang="en-US" altLang="zh-CN" sz="2000" dirty="0">
                <a:latin typeface="Times New Roman" panose="02020603050405020304" pitchFamily="18" charset="0"/>
                <a:cs typeface="Times New Roman" panose="02020603050405020304" pitchFamily="18" charset="0"/>
              </a:rPr>
              <a:t>SDK</a:t>
            </a:r>
            <a:r>
              <a:rPr lang="zh-CN" altLang="en-US" sz="2000" dirty="0">
                <a:latin typeface="Times New Roman" panose="02020603050405020304" pitchFamily="18" charset="0"/>
                <a:cs typeface="Times New Roman" panose="02020603050405020304" pitchFamily="18" charset="0"/>
              </a:rPr>
              <a:t>工具。在生成</a:t>
            </a:r>
            <a:r>
              <a:rPr lang="en-US" altLang="zh-CN" sz="2000" dirty="0">
                <a:latin typeface="Times New Roman" panose="02020603050405020304" pitchFamily="18" charset="0"/>
                <a:cs typeface="Times New Roman" panose="02020603050405020304" pitchFamily="18" charset="0"/>
              </a:rPr>
              <a:t>SDK</a:t>
            </a:r>
            <a:r>
              <a:rPr lang="zh-CN" altLang="en-US" sz="2000" dirty="0">
                <a:latin typeface="Times New Roman" panose="02020603050405020304" pitchFamily="18" charset="0"/>
                <a:cs typeface="Times New Roman" panose="02020603050405020304" pitchFamily="18" charset="0"/>
              </a:rPr>
              <a:t>工程时选</a:t>
            </a:r>
            <a:r>
              <a:rPr lang="en-US" altLang="zh-CN" sz="2000" dirty="0" err="1">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即可。工程编译成功后会生成</a:t>
            </a:r>
            <a:r>
              <a:rPr lang="en-US" altLang="zh-CN" sz="2000" dirty="0">
                <a:latin typeface="Times New Roman" panose="02020603050405020304" pitchFamily="18" charset="0"/>
                <a:cs typeface="Times New Roman" panose="02020603050405020304" pitchFamily="18" charset="0"/>
              </a:rPr>
              <a:t>elf</a:t>
            </a:r>
            <a:r>
              <a:rPr lang="zh-CN" altLang="en-US" sz="2000" dirty="0">
                <a:latin typeface="Times New Roman" panose="02020603050405020304" pitchFamily="18" charset="0"/>
                <a:cs typeface="Times New Roman" panose="02020603050405020304" pitchFamily="18" charset="0"/>
              </a:rPr>
              <a:t>文件，该文件在</a:t>
            </a:r>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可作为可执行文件直接启动。</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6B19EB4-3E94-415D-98AF-569257F1FF0F}"/>
              </a:ext>
            </a:extLst>
          </p:cNvPr>
          <p:cNvPicPr>
            <a:picLocks noChangeAspect="1"/>
          </p:cNvPicPr>
          <p:nvPr/>
        </p:nvPicPr>
        <p:blipFill>
          <a:blip r:embed="rId2"/>
          <a:stretch>
            <a:fillRect/>
          </a:stretch>
        </p:blipFill>
        <p:spPr>
          <a:xfrm>
            <a:off x="1845565" y="4102336"/>
            <a:ext cx="2504762" cy="1676190"/>
          </a:xfrm>
          <a:prstGeom prst="rect">
            <a:avLst/>
          </a:prstGeom>
        </p:spPr>
      </p:pic>
      <p:pic>
        <p:nvPicPr>
          <p:cNvPr id="5" name="图片 4">
            <a:extLst>
              <a:ext uri="{FF2B5EF4-FFF2-40B4-BE49-F238E27FC236}">
                <a16:creationId xmlns:a16="http://schemas.microsoft.com/office/drawing/2014/main" id="{864E442B-0168-4C75-B3B9-7A26AD1486D0}"/>
              </a:ext>
            </a:extLst>
          </p:cNvPr>
          <p:cNvPicPr/>
          <p:nvPr/>
        </p:nvPicPr>
        <p:blipFill rotWithShape="1">
          <a:blip r:embed="rId3"/>
          <a:srcRect l="1142" t="11106" r="3594" b="2250"/>
          <a:stretch/>
        </p:blipFill>
        <p:spPr>
          <a:xfrm>
            <a:off x="5264727" y="3676072"/>
            <a:ext cx="5024583" cy="3001819"/>
          </a:xfrm>
          <a:prstGeom prst="rect">
            <a:avLst/>
          </a:prstGeom>
        </p:spPr>
      </p:pic>
    </p:spTree>
    <p:extLst>
      <p:ext uri="{BB962C8B-B14F-4D97-AF65-F5344CB8AC3E}">
        <p14:creationId xmlns:p14="http://schemas.microsoft.com/office/powerpoint/2010/main" val="348674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Petalinux</a:t>
            </a:r>
            <a:r>
              <a:rPr lang="zh-CN" altLang="en-US" sz="2800" dirty="0">
                <a:latin typeface="Times New Roman" panose="02020603050405020304" pitchFamily="18" charset="0"/>
                <a:cs typeface="Times New Roman" panose="02020603050405020304" pitchFamily="18" charset="0"/>
              </a:rPr>
              <a:t>系统开发</a:t>
            </a:r>
          </a:p>
        </p:txBody>
      </p:sp>
      <p:sp>
        <p:nvSpPr>
          <p:cNvPr id="7" name="文本框 6">
            <a:extLst>
              <a:ext uri="{FF2B5EF4-FFF2-40B4-BE49-F238E27FC236}">
                <a16:creationId xmlns:a16="http://schemas.microsoft.com/office/drawing/2014/main" id="{57348B58-6B29-4AD6-AE71-C5E23020D32B}"/>
              </a:ext>
            </a:extLst>
          </p:cNvPr>
          <p:cNvSpPr txBox="1"/>
          <p:nvPr/>
        </p:nvSpPr>
        <p:spPr>
          <a:xfrm>
            <a:off x="1188622" y="1831432"/>
            <a:ext cx="9100688" cy="163121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值得注意的是，此处我们变为非裸机环境，则裸机中的函数也不再允许直接调用。裸机函数比较突出的特征就是以</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开头。此处的程序要按照传统</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代码的方式进行编写。推荐的做法是，以裸机工程为模板设计</a:t>
            </a:r>
            <a:r>
              <a:rPr lang="en-US" altLang="zh-CN" sz="2000" dirty="0" err="1">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下的功能，将裸机下的函数结构保留，在最后</a:t>
            </a:r>
            <a:r>
              <a:rPr lang="en-US" altLang="zh-CN" sz="2000" dirty="0" err="1">
                <a:latin typeface="Times New Roman" panose="02020603050405020304" pitchFamily="18" charset="0"/>
                <a:cs typeface="Times New Roman" panose="02020603050405020304" pitchFamily="18" charset="0"/>
              </a:rPr>
              <a:t>ReadReg</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WriteReg</a:t>
            </a:r>
            <a:r>
              <a:rPr lang="zh-CN" altLang="en-US" sz="2000" dirty="0">
                <a:latin typeface="Times New Roman" panose="02020603050405020304" pitchFamily="18" charset="0"/>
                <a:cs typeface="Times New Roman" panose="02020603050405020304" pitchFamily="18" charset="0"/>
              </a:rPr>
              <a:t>的步骤将核心函数更换为</a:t>
            </a:r>
            <a:r>
              <a:rPr lang="en-US" altLang="zh-CN" sz="2000" dirty="0" err="1">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下合法的即可。</a:t>
            </a:r>
            <a:endParaRPr lang="en-US"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03004BB-039B-4D49-B822-F4346654B013}"/>
              </a:ext>
            </a:extLst>
          </p:cNvPr>
          <p:cNvPicPr>
            <a:picLocks noChangeAspect="1"/>
          </p:cNvPicPr>
          <p:nvPr/>
        </p:nvPicPr>
        <p:blipFill>
          <a:blip r:embed="rId2"/>
          <a:stretch>
            <a:fillRect/>
          </a:stretch>
        </p:blipFill>
        <p:spPr>
          <a:xfrm>
            <a:off x="1188622" y="3724314"/>
            <a:ext cx="8752381" cy="628571"/>
          </a:xfrm>
          <a:prstGeom prst="rect">
            <a:avLst/>
          </a:prstGeom>
        </p:spPr>
      </p:pic>
      <p:pic>
        <p:nvPicPr>
          <p:cNvPr id="8" name="图片 7">
            <a:extLst>
              <a:ext uri="{FF2B5EF4-FFF2-40B4-BE49-F238E27FC236}">
                <a16:creationId xmlns:a16="http://schemas.microsoft.com/office/drawing/2014/main" id="{3CB8553D-C40A-4020-9EF9-B55149690396}"/>
              </a:ext>
            </a:extLst>
          </p:cNvPr>
          <p:cNvPicPr>
            <a:picLocks noChangeAspect="1"/>
          </p:cNvPicPr>
          <p:nvPr/>
        </p:nvPicPr>
        <p:blipFill>
          <a:blip r:embed="rId3"/>
          <a:stretch>
            <a:fillRect/>
          </a:stretch>
        </p:blipFill>
        <p:spPr>
          <a:xfrm>
            <a:off x="1188622" y="4731653"/>
            <a:ext cx="9571428" cy="590476"/>
          </a:xfrm>
          <a:prstGeom prst="rect">
            <a:avLst/>
          </a:prstGeom>
        </p:spPr>
      </p:pic>
    </p:spTree>
    <p:extLst>
      <p:ext uri="{BB962C8B-B14F-4D97-AF65-F5344CB8AC3E}">
        <p14:creationId xmlns:p14="http://schemas.microsoft.com/office/powerpoint/2010/main" val="820701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Petalinux</a:t>
            </a:r>
            <a:r>
              <a:rPr lang="zh-CN" altLang="en-US" sz="2800" dirty="0">
                <a:latin typeface="Times New Roman" panose="02020603050405020304" pitchFamily="18" charset="0"/>
                <a:cs typeface="Times New Roman" panose="02020603050405020304" pitchFamily="18" charset="0"/>
              </a:rPr>
              <a:t>系统开发</a:t>
            </a:r>
          </a:p>
        </p:txBody>
      </p:sp>
      <p:sp>
        <p:nvSpPr>
          <p:cNvPr id="7" name="文本框 6">
            <a:extLst>
              <a:ext uri="{FF2B5EF4-FFF2-40B4-BE49-F238E27FC236}">
                <a16:creationId xmlns:a16="http://schemas.microsoft.com/office/drawing/2014/main" id="{57348B58-6B29-4AD6-AE71-C5E23020D32B}"/>
              </a:ext>
            </a:extLst>
          </p:cNvPr>
          <p:cNvSpPr txBox="1"/>
          <p:nvPr/>
        </p:nvSpPr>
        <p:spPr>
          <a:xfrm>
            <a:off x="1188622" y="1831432"/>
            <a:ext cx="9100688"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另一种方式是调用</a:t>
            </a:r>
            <a:r>
              <a:rPr lang="en-US" altLang="zh-CN" sz="2000" dirty="0" err="1">
                <a:latin typeface="Times New Roman" panose="02020603050405020304" pitchFamily="18" charset="0"/>
                <a:cs typeface="Times New Roman" panose="02020603050405020304" pitchFamily="18" charset="0"/>
              </a:rPr>
              <a:t>uio</a:t>
            </a:r>
            <a:r>
              <a:rPr lang="zh-CN" altLang="en-US" sz="2000" dirty="0">
                <a:latin typeface="Times New Roman" panose="02020603050405020304" pitchFamily="18" charset="0"/>
                <a:cs typeface="Times New Roman" panose="02020603050405020304" pitchFamily="18" charset="0"/>
              </a:rPr>
              <a:t>端口。该方式不需要导入</a:t>
            </a:r>
            <a:r>
              <a:rPr lang="en-US" altLang="zh-CN" sz="2000" dirty="0">
                <a:latin typeface="Times New Roman" panose="02020603050405020304" pitchFamily="18" charset="0"/>
                <a:cs typeface="Times New Roman" panose="02020603050405020304" pitchFamily="18" charset="0"/>
              </a:rPr>
              <a:t>elf</a:t>
            </a:r>
            <a:r>
              <a:rPr lang="zh-CN" altLang="en-US" sz="2000" dirty="0">
                <a:latin typeface="Times New Roman" panose="02020603050405020304" pitchFamily="18" charset="0"/>
                <a:cs typeface="Times New Roman" panose="02020603050405020304" pitchFamily="18" charset="0"/>
              </a:rPr>
              <a:t>文件，在制作</a:t>
            </a:r>
            <a:r>
              <a:rPr lang="en-US" altLang="zh-CN" sz="2000" dirty="0" err="1">
                <a:latin typeface="Times New Roman" panose="02020603050405020304" pitchFamily="18" charset="0"/>
                <a:cs typeface="Times New Roman" panose="02020603050405020304" pitchFamily="18" charset="0"/>
              </a:rPr>
              <a:t>Petalinux</a:t>
            </a:r>
            <a:r>
              <a:rPr lang="zh-CN" altLang="en-US" sz="2000" dirty="0">
                <a:latin typeface="Times New Roman" panose="02020603050405020304" pitchFamily="18" charset="0"/>
                <a:cs typeface="Times New Roman" panose="02020603050405020304" pitchFamily="18" charset="0"/>
              </a:rPr>
              <a:t>的流程中需要将所需功能写在</a:t>
            </a:r>
            <a:r>
              <a:rPr lang="en-US" altLang="zh-CN" sz="2000" dirty="0">
                <a:latin typeface="Times New Roman" panose="02020603050405020304" pitchFamily="18" charset="0"/>
                <a:cs typeface="Times New Roman" panose="02020603050405020304" pitchFamily="18" charset="0"/>
              </a:rPr>
              <a:t>app</a:t>
            </a:r>
            <a:r>
              <a:rPr lang="zh-CN" altLang="en-US" sz="2000" dirty="0">
                <a:latin typeface="Times New Roman" panose="02020603050405020304" pitchFamily="18" charset="0"/>
                <a:cs typeface="Times New Roman" panose="02020603050405020304" pitchFamily="18" charset="0"/>
              </a:rPr>
              <a:t>中，并在设备树中更改对应设置。其最终调用只需要进入对应路径查看当前工作的</a:t>
            </a:r>
            <a:r>
              <a:rPr lang="en-US" altLang="zh-CN" sz="2000" dirty="0" err="1">
                <a:latin typeface="Times New Roman" panose="02020603050405020304" pitchFamily="18" charset="0"/>
                <a:cs typeface="Times New Roman" panose="02020603050405020304" pitchFamily="18" charset="0"/>
              </a:rPr>
              <a:t>uio</a:t>
            </a:r>
            <a:r>
              <a:rPr lang="zh-CN" altLang="en-US" sz="2000" dirty="0">
                <a:latin typeface="Times New Roman" panose="02020603050405020304" pitchFamily="18" charset="0"/>
                <a:cs typeface="Times New Roman" panose="02020603050405020304" pitchFamily="18" charset="0"/>
              </a:rPr>
              <a:t>，并在初始路径直接输入</a:t>
            </a:r>
            <a:r>
              <a:rPr lang="en-US" altLang="zh-CN" sz="2000" dirty="0">
                <a:latin typeface="Times New Roman" panose="02020603050405020304" pitchFamily="18" charset="0"/>
                <a:cs typeface="Times New Roman" panose="02020603050405020304" pitchFamily="18" charset="0"/>
              </a:rPr>
              <a:t>app</a:t>
            </a:r>
            <a:r>
              <a:rPr lang="zh-CN" altLang="en-US" sz="2000" dirty="0">
                <a:latin typeface="Times New Roman" panose="02020603050405020304" pitchFamily="18" charset="0"/>
                <a:cs typeface="Times New Roman" panose="02020603050405020304" pitchFamily="18" charset="0"/>
              </a:rPr>
              <a:t>名称即可调用。</a:t>
            </a:r>
            <a:endParaRPr lang="en-US" altLang="zh-CN"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0C86AB48-CE3C-45C3-8243-B604F1089BD6}"/>
              </a:ext>
            </a:extLst>
          </p:cNvPr>
          <p:cNvPicPr/>
          <p:nvPr/>
        </p:nvPicPr>
        <p:blipFill rotWithShape="1">
          <a:blip r:embed="rId2"/>
          <a:srcRect l="1455" t="11611" r="3706" b="1546"/>
          <a:stretch/>
        </p:blipFill>
        <p:spPr>
          <a:xfrm>
            <a:off x="2515474" y="3333199"/>
            <a:ext cx="5002068" cy="3008745"/>
          </a:xfrm>
          <a:prstGeom prst="rect">
            <a:avLst/>
          </a:prstGeom>
        </p:spPr>
      </p:pic>
    </p:spTree>
    <p:extLst>
      <p:ext uri="{BB962C8B-B14F-4D97-AF65-F5344CB8AC3E}">
        <p14:creationId xmlns:p14="http://schemas.microsoft.com/office/powerpoint/2010/main" val="26205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Chip2Chip</a:t>
            </a:r>
            <a:endParaRPr lang="zh-CN" altLang="en-US" sz="2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7348B58-6B29-4AD6-AE71-C5E23020D32B}"/>
              </a:ext>
            </a:extLst>
          </p:cNvPr>
          <p:cNvSpPr txBox="1"/>
          <p:nvPr/>
        </p:nvSpPr>
        <p:spPr>
          <a:xfrm>
            <a:off x="1150522" y="1633312"/>
            <a:ext cx="9100688"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Chip2Chip</a:t>
            </a:r>
            <a:r>
              <a:rPr lang="zh-CN" altLang="en-US" sz="2000" dirty="0">
                <a:latin typeface="Times New Roman" panose="02020603050405020304" pitchFamily="18" charset="0"/>
                <a:cs typeface="Times New Roman" panose="02020603050405020304" pitchFamily="18" charset="0"/>
              </a:rPr>
              <a:t>是</a:t>
            </a:r>
            <a:r>
              <a:rPr lang="en-US" altLang="zh-CN" sz="2000" dirty="0" err="1">
                <a:latin typeface="Times New Roman" panose="02020603050405020304" pitchFamily="18" charset="0"/>
                <a:cs typeface="Times New Roman" panose="02020603050405020304" pitchFamily="18" charset="0"/>
              </a:rPr>
              <a:t>Vivado</a:t>
            </a:r>
            <a:r>
              <a:rPr lang="zh-CN" altLang="en-US" sz="2000" dirty="0">
                <a:latin typeface="Times New Roman" panose="02020603050405020304" pitchFamily="18" charset="0"/>
                <a:cs typeface="Times New Roman" panose="02020603050405020304" pitchFamily="18" charset="0"/>
              </a:rPr>
              <a:t>中用于连接两个板卡而设计的</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，可以让我们使用同一板卡的上位机对两个</a:t>
            </a:r>
            <a:r>
              <a:rPr lang="en-US" altLang="zh-CN" sz="2000" dirty="0">
                <a:latin typeface="Times New Roman" panose="02020603050405020304" pitchFamily="18" charset="0"/>
                <a:cs typeface="Times New Roman" panose="02020603050405020304" pitchFamily="18" charset="0"/>
              </a:rPr>
              <a:t>FPGA</a:t>
            </a:r>
            <a:r>
              <a:rPr lang="zh-CN" altLang="en-US" sz="2000" dirty="0">
                <a:latin typeface="Times New Roman" panose="02020603050405020304" pitchFamily="18" charset="0"/>
                <a:cs typeface="Times New Roman" panose="02020603050405020304" pitchFamily="18" charset="0"/>
              </a:rPr>
              <a:t>板卡的资源进行利用，对资源紧张的情形有较好作用。</a:t>
            </a:r>
            <a:endParaRPr lang="en-US"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4D96C37-9219-423B-A392-2153DE1C2074}"/>
              </a:ext>
            </a:extLst>
          </p:cNvPr>
          <p:cNvPicPr/>
          <p:nvPr/>
        </p:nvPicPr>
        <p:blipFill>
          <a:blip r:embed="rId2"/>
          <a:stretch>
            <a:fillRect/>
          </a:stretch>
        </p:blipFill>
        <p:spPr>
          <a:xfrm>
            <a:off x="426556" y="2881791"/>
            <a:ext cx="5274310" cy="2450465"/>
          </a:xfrm>
          <a:prstGeom prst="rect">
            <a:avLst/>
          </a:prstGeom>
        </p:spPr>
      </p:pic>
      <p:pic>
        <p:nvPicPr>
          <p:cNvPr id="8" name="图片 7">
            <a:extLst>
              <a:ext uri="{FF2B5EF4-FFF2-40B4-BE49-F238E27FC236}">
                <a16:creationId xmlns:a16="http://schemas.microsoft.com/office/drawing/2014/main" id="{4DF4B341-3341-46A1-83FF-970E890C390C}"/>
              </a:ext>
            </a:extLst>
          </p:cNvPr>
          <p:cNvPicPr/>
          <p:nvPr/>
        </p:nvPicPr>
        <p:blipFill rotWithShape="1">
          <a:blip r:embed="rId3"/>
          <a:srcRect l="904" r="855" b="1223"/>
          <a:stretch/>
        </p:blipFill>
        <p:spPr>
          <a:xfrm>
            <a:off x="6311900" y="2628867"/>
            <a:ext cx="5181600" cy="3841783"/>
          </a:xfrm>
          <a:prstGeom prst="rect">
            <a:avLst/>
          </a:prstGeom>
        </p:spPr>
      </p:pic>
    </p:spTree>
    <p:extLst>
      <p:ext uri="{BB962C8B-B14F-4D97-AF65-F5344CB8AC3E}">
        <p14:creationId xmlns:p14="http://schemas.microsoft.com/office/powerpoint/2010/main" val="217761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Chip2Chip</a:t>
            </a:r>
            <a:endParaRPr lang="zh-CN" altLang="en-US" sz="2800" dirty="0">
              <a:latin typeface="Times New Roman" panose="02020603050405020304" pitchFamily="18" charset="0"/>
              <a:cs typeface="Times New Roman" panose="02020603050405020304" pitchFamily="18" charset="0"/>
            </a:endParaRPr>
          </a:p>
        </p:txBody>
      </p:sp>
      <p:pic>
        <p:nvPicPr>
          <p:cNvPr id="9" name="图片 8" descr="D:\QQ\FILES\937067715\FileRecv\IMG_20210607_145559.jpg">
            <a:extLst>
              <a:ext uri="{FF2B5EF4-FFF2-40B4-BE49-F238E27FC236}">
                <a16:creationId xmlns:a16="http://schemas.microsoft.com/office/drawing/2014/main" id="{8E2C3EFC-93A3-4CD2-8814-7E22751800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235267" y="2295525"/>
            <a:ext cx="4123690" cy="3089910"/>
          </a:xfrm>
          <a:prstGeom prst="rect">
            <a:avLst/>
          </a:prstGeom>
          <a:noFill/>
          <a:ln>
            <a:noFill/>
          </a:ln>
        </p:spPr>
      </p:pic>
    </p:spTree>
    <p:extLst>
      <p:ext uri="{BB962C8B-B14F-4D97-AF65-F5344CB8AC3E}">
        <p14:creationId xmlns:p14="http://schemas.microsoft.com/office/powerpoint/2010/main" val="936776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Chip2Chip</a:t>
            </a:r>
            <a:endParaRPr lang="zh-CN" altLang="en-US" sz="2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7348B58-6B29-4AD6-AE71-C5E23020D32B}"/>
              </a:ext>
            </a:extLst>
          </p:cNvPr>
          <p:cNvSpPr txBox="1"/>
          <p:nvPr/>
        </p:nvSpPr>
        <p:spPr>
          <a:xfrm>
            <a:off x="1150522" y="1633312"/>
            <a:ext cx="9100688" cy="1323439"/>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关于</a:t>
            </a:r>
            <a:r>
              <a:rPr lang="en-US" altLang="zh-CN" sz="2000" dirty="0">
                <a:latin typeface="Times New Roman" panose="02020603050405020304" pitchFamily="18" charset="0"/>
                <a:cs typeface="Times New Roman" panose="02020603050405020304" pitchFamily="18" charset="0"/>
              </a:rPr>
              <a:t>Aurora</a:t>
            </a:r>
            <a:r>
              <a:rPr lang="zh-CN" altLang="en-US" sz="2000" dirty="0">
                <a:latin typeface="Times New Roman" panose="02020603050405020304" pitchFamily="18" charset="0"/>
                <a:cs typeface="Times New Roman" panose="02020603050405020304" pitchFamily="18" charset="0"/>
              </a:rPr>
              <a:t>，还可以有额外的使用方法。在不被</a:t>
            </a:r>
            <a:r>
              <a:rPr lang="en-US" altLang="zh-CN" sz="2000" dirty="0">
                <a:latin typeface="Times New Roman" panose="02020603050405020304" pitchFamily="18" charset="0"/>
                <a:cs typeface="Times New Roman" panose="02020603050405020304" pitchFamily="18" charset="0"/>
              </a:rPr>
              <a:t>C2C</a:t>
            </a:r>
            <a:r>
              <a:rPr lang="zh-CN" altLang="en-US" sz="2000" dirty="0">
                <a:latin typeface="Times New Roman" panose="02020603050405020304" pitchFamily="18" charset="0"/>
                <a:cs typeface="Times New Roman" panose="02020603050405020304" pitchFamily="18" charset="0"/>
              </a:rPr>
              <a:t>调用时也可以单独作为板间数据交互协议和</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而存在。</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当以流形式传输时，</a:t>
            </a:r>
            <a:r>
              <a:rPr lang="en-US" altLang="zh-CN" sz="2000" dirty="0">
                <a:latin typeface="Times New Roman" panose="02020603050405020304" pitchFamily="18" charset="0"/>
                <a:cs typeface="Times New Roman" panose="02020603050405020304" pitchFamily="18" charset="0"/>
              </a:rPr>
              <a:t>RX</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TX</a:t>
            </a:r>
            <a:r>
              <a:rPr lang="zh-CN" altLang="en-US" sz="2000" dirty="0">
                <a:latin typeface="Times New Roman" panose="02020603050405020304" pitchFamily="18" charset="0"/>
                <a:cs typeface="Times New Roman" panose="02020603050405020304" pitchFamily="18" charset="0"/>
              </a:rPr>
              <a:t>接口中可以按照我们的需求收发</a:t>
            </a:r>
            <a:r>
              <a:rPr lang="en-US" altLang="zh-CN" sz="2000" dirty="0">
                <a:latin typeface="Times New Roman" panose="02020603050405020304" pitchFamily="18" charset="0"/>
                <a:cs typeface="Times New Roman" panose="02020603050405020304" pitchFamily="18" charset="0"/>
              </a:rPr>
              <a:t>AXIS</a:t>
            </a:r>
            <a:r>
              <a:rPr lang="zh-CN" altLang="en-US" sz="2000" dirty="0">
                <a:latin typeface="Times New Roman" panose="02020603050405020304" pitchFamily="18" charset="0"/>
                <a:cs typeface="Times New Roman" panose="02020603050405020304" pitchFamily="18" charset="0"/>
              </a:rPr>
              <a:t>的数据，以此为基础可以设计一些分布式算法。</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923C4BA8-9C69-4BB1-959C-74700B5F1A70}"/>
              </a:ext>
            </a:extLst>
          </p:cNvPr>
          <p:cNvPicPr>
            <a:picLocks noChangeAspect="1"/>
          </p:cNvPicPr>
          <p:nvPr/>
        </p:nvPicPr>
        <p:blipFill>
          <a:blip r:embed="rId2"/>
          <a:stretch>
            <a:fillRect/>
          </a:stretch>
        </p:blipFill>
        <p:spPr>
          <a:xfrm>
            <a:off x="6511190" y="2570177"/>
            <a:ext cx="3740020" cy="3693464"/>
          </a:xfrm>
          <a:prstGeom prst="rect">
            <a:avLst/>
          </a:prstGeom>
        </p:spPr>
      </p:pic>
      <p:pic>
        <p:nvPicPr>
          <p:cNvPr id="3" name="图片 2">
            <a:extLst>
              <a:ext uri="{FF2B5EF4-FFF2-40B4-BE49-F238E27FC236}">
                <a16:creationId xmlns:a16="http://schemas.microsoft.com/office/drawing/2014/main" id="{30B50506-5DBF-41BB-A189-A949872838EE}"/>
              </a:ext>
            </a:extLst>
          </p:cNvPr>
          <p:cNvPicPr>
            <a:picLocks noChangeAspect="1"/>
          </p:cNvPicPr>
          <p:nvPr/>
        </p:nvPicPr>
        <p:blipFill rotWithShape="1">
          <a:blip r:embed="rId3"/>
          <a:srcRect l="3476"/>
          <a:stretch/>
        </p:blipFill>
        <p:spPr>
          <a:xfrm>
            <a:off x="868679" y="3239452"/>
            <a:ext cx="5222141" cy="1781175"/>
          </a:xfrm>
          <a:prstGeom prst="rect">
            <a:avLst/>
          </a:prstGeom>
        </p:spPr>
      </p:pic>
    </p:spTree>
    <p:extLst>
      <p:ext uri="{BB962C8B-B14F-4D97-AF65-F5344CB8AC3E}">
        <p14:creationId xmlns:p14="http://schemas.microsoft.com/office/powerpoint/2010/main" val="45564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Chip2Chip</a:t>
            </a:r>
            <a:endParaRPr lang="zh-CN" altLang="en-US" sz="2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7348B58-6B29-4AD6-AE71-C5E23020D32B}"/>
              </a:ext>
            </a:extLst>
          </p:cNvPr>
          <p:cNvSpPr txBox="1"/>
          <p:nvPr/>
        </p:nvSpPr>
        <p:spPr>
          <a:xfrm>
            <a:off x="1150522" y="1244692"/>
            <a:ext cx="9100688"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启发实验：</a:t>
            </a:r>
            <a:endParaRPr lang="en-US"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A290CFD-9E50-4860-B214-A7DA5E33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01" y="1850218"/>
            <a:ext cx="5639039" cy="3293558"/>
          </a:xfrm>
          <a:prstGeom prst="rect">
            <a:avLst/>
          </a:prstGeom>
        </p:spPr>
      </p:pic>
      <p:pic>
        <p:nvPicPr>
          <p:cNvPr id="9" name="图片 8">
            <a:extLst>
              <a:ext uri="{FF2B5EF4-FFF2-40B4-BE49-F238E27FC236}">
                <a16:creationId xmlns:a16="http://schemas.microsoft.com/office/drawing/2014/main" id="{B5316CD3-9F19-477A-9BD6-C8BB3ABF5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806" y="1467807"/>
            <a:ext cx="6075484" cy="4026213"/>
          </a:xfrm>
          <a:prstGeom prst="rect">
            <a:avLst/>
          </a:prstGeom>
        </p:spPr>
      </p:pic>
    </p:spTree>
    <p:extLst>
      <p:ext uri="{BB962C8B-B14F-4D97-AF65-F5344CB8AC3E}">
        <p14:creationId xmlns:p14="http://schemas.microsoft.com/office/powerpoint/2010/main" val="3518123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Chip2Chip</a:t>
            </a:r>
            <a:endParaRPr lang="zh-CN" altLang="en-US" sz="2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7348B58-6B29-4AD6-AE71-C5E23020D32B}"/>
              </a:ext>
            </a:extLst>
          </p:cNvPr>
          <p:cNvSpPr txBox="1"/>
          <p:nvPr/>
        </p:nvSpPr>
        <p:spPr>
          <a:xfrm>
            <a:off x="1150522" y="1244692"/>
            <a:ext cx="9100688"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卷积应用：</a:t>
            </a:r>
            <a:endParaRPr lang="en-US" altLang="zh-CN"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6D2B6B4-44B6-419E-8E57-680A4976E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272" y="1514657"/>
            <a:ext cx="8681456" cy="4590686"/>
          </a:xfrm>
          <a:prstGeom prst="rect">
            <a:avLst/>
          </a:prstGeom>
        </p:spPr>
      </p:pic>
    </p:spTree>
    <p:extLst>
      <p:ext uri="{BB962C8B-B14F-4D97-AF65-F5344CB8AC3E}">
        <p14:creationId xmlns:p14="http://schemas.microsoft.com/office/powerpoint/2010/main" val="830735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Chip2Chip</a:t>
            </a:r>
            <a:endParaRPr lang="zh-CN" altLang="en-US" sz="2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7348B58-6B29-4AD6-AE71-C5E23020D32B}"/>
              </a:ext>
            </a:extLst>
          </p:cNvPr>
          <p:cNvSpPr txBox="1"/>
          <p:nvPr/>
        </p:nvSpPr>
        <p:spPr>
          <a:xfrm>
            <a:off x="1150522" y="1244692"/>
            <a:ext cx="9100688"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卷积应用：</a:t>
            </a:r>
            <a:endParaRPr lang="en-US" altLang="zh-CN"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1765BBF-2726-45B1-B4F0-2A25561FD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422" y="1444747"/>
            <a:ext cx="8157155" cy="4645555"/>
          </a:xfrm>
          <a:prstGeom prst="rect">
            <a:avLst/>
          </a:prstGeom>
        </p:spPr>
      </p:pic>
    </p:spTree>
    <p:extLst>
      <p:ext uri="{BB962C8B-B14F-4D97-AF65-F5344CB8AC3E}">
        <p14:creationId xmlns:p14="http://schemas.microsoft.com/office/powerpoint/2010/main" val="239480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CD6C6E-53FF-4F62-BB30-161BFC7D198F}"/>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静态加载</a:t>
            </a:r>
          </a:p>
        </p:txBody>
      </p:sp>
      <p:sp>
        <p:nvSpPr>
          <p:cNvPr id="5" name="文本框 4">
            <a:extLst>
              <a:ext uri="{FF2B5EF4-FFF2-40B4-BE49-F238E27FC236}">
                <a16:creationId xmlns:a16="http://schemas.microsoft.com/office/drawing/2014/main" id="{38BD79CA-4461-4EDC-B7FB-7FA11DC6EC52}"/>
              </a:ext>
            </a:extLst>
          </p:cNvPr>
          <p:cNvSpPr txBox="1"/>
          <p:nvPr/>
        </p:nvSpPr>
        <p:spPr>
          <a:xfrm>
            <a:off x="839614" y="1105497"/>
            <a:ext cx="9100688"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Vivado</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设计过程中生成的 </a:t>
            </a:r>
            <a:r>
              <a:rPr lang="en-US" altLang="zh-CN" sz="2000" dirty="0">
                <a:latin typeface="Times New Roman" panose="02020603050405020304" pitchFamily="18" charset="0"/>
                <a:cs typeface="Times New Roman" panose="02020603050405020304" pitchFamily="18" charset="0"/>
              </a:rPr>
              <a:t>bit </a:t>
            </a:r>
            <a:r>
              <a:rPr lang="zh-CN" altLang="en-US" sz="2000" dirty="0">
                <a:latin typeface="Times New Roman" panose="02020603050405020304" pitchFamily="18" charset="0"/>
                <a:cs typeface="Times New Roman" panose="02020603050405020304" pitchFamily="18" charset="0"/>
              </a:rPr>
              <a:t>流文件需要通过特定的配置引脚导入到 </a:t>
            </a:r>
            <a:r>
              <a:rPr lang="en-US" altLang="zh-CN" sz="2000" dirty="0">
                <a:latin typeface="Times New Roman" panose="02020603050405020304" pitchFamily="18" charset="0"/>
                <a:cs typeface="Times New Roman" panose="02020603050405020304" pitchFamily="18" charset="0"/>
              </a:rPr>
              <a:t>FPGA </a:t>
            </a:r>
            <a:r>
              <a:rPr lang="zh-CN" altLang="en-US" sz="2000" dirty="0">
                <a:latin typeface="Times New Roman" panose="02020603050405020304" pitchFamily="18" charset="0"/>
                <a:cs typeface="Times New Roman" panose="02020603050405020304" pitchFamily="18" charset="0"/>
              </a:rPr>
              <a:t>中。</a:t>
            </a:r>
            <a:endParaRPr lang="en-US"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70A2CD0-86DD-4F45-83E3-5FC0C38CB0B5}"/>
              </a:ext>
            </a:extLst>
          </p:cNvPr>
          <p:cNvPicPr>
            <a:picLocks noChangeAspect="1"/>
          </p:cNvPicPr>
          <p:nvPr/>
        </p:nvPicPr>
        <p:blipFill>
          <a:blip r:embed="rId2"/>
          <a:stretch>
            <a:fillRect/>
          </a:stretch>
        </p:blipFill>
        <p:spPr>
          <a:xfrm>
            <a:off x="2752175" y="1697158"/>
            <a:ext cx="5641874" cy="2239463"/>
          </a:xfrm>
          <a:prstGeom prst="rect">
            <a:avLst/>
          </a:prstGeom>
        </p:spPr>
      </p:pic>
      <p:sp>
        <p:nvSpPr>
          <p:cNvPr id="8" name="矩形 7">
            <a:extLst>
              <a:ext uri="{FF2B5EF4-FFF2-40B4-BE49-F238E27FC236}">
                <a16:creationId xmlns:a16="http://schemas.microsoft.com/office/drawing/2014/main" id="{F58516DA-6EFA-45DF-B0CC-87D8D5F4E63D}"/>
              </a:ext>
            </a:extLst>
          </p:cNvPr>
          <p:cNvSpPr/>
          <p:nvPr/>
        </p:nvSpPr>
        <p:spPr>
          <a:xfrm>
            <a:off x="3220903" y="4340131"/>
            <a:ext cx="4338109"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FPGA </a:t>
            </a:r>
            <a:r>
              <a:rPr lang="zh-CN" altLang="en-US" sz="2000" dirty="0">
                <a:latin typeface="Times New Roman" panose="02020603050405020304" pitchFamily="18" charset="0"/>
                <a:cs typeface="Times New Roman" panose="02020603050405020304" pitchFamily="18" charset="0"/>
              </a:rPr>
              <a:t>的上电配置过程分为以下五步：</a:t>
            </a:r>
          </a:p>
          <a:p>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）器件上电</a:t>
            </a:r>
          </a:p>
          <a:p>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）器件初始化</a:t>
            </a:r>
          </a:p>
          <a:p>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）配置模式选择</a:t>
            </a:r>
          </a:p>
          <a:p>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）位流加载</a:t>
            </a:r>
          </a:p>
          <a:p>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）唤醒</a:t>
            </a:r>
          </a:p>
        </p:txBody>
      </p:sp>
    </p:spTree>
    <p:extLst>
      <p:ext uri="{BB962C8B-B14F-4D97-AF65-F5344CB8AC3E}">
        <p14:creationId xmlns:p14="http://schemas.microsoft.com/office/powerpoint/2010/main" val="9246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39E1A3-F24A-4342-84B4-30FD4ED2BC27}"/>
              </a:ext>
            </a:extLst>
          </p:cNvPr>
          <p:cNvSpPr txBox="1"/>
          <p:nvPr/>
        </p:nvSpPr>
        <p:spPr>
          <a:xfrm>
            <a:off x="680621" y="516056"/>
            <a:ext cx="2195743"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Zynq</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B00EC12-7049-4A01-8EE2-4D0331B13466}"/>
              </a:ext>
            </a:extLst>
          </p:cNvPr>
          <p:cNvSpPr txBox="1"/>
          <p:nvPr/>
        </p:nvSpPr>
        <p:spPr>
          <a:xfrm>
            <a:off x="680621" y="1550182"/>
            <a:ext cx="10990555"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是什么：</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ZYNQ </a:t>
            </a:r>
            <a:r>
              <a:rPr lang="zh-CN" altLang="en-US" sz="2000" dirty="0">
                <a:latin typeface="Times New Roman" panose="02020603050405020304" pitchFamily="18" charset="0"/>
                <a:cs typeface="Times New Roman" panose="02020603050405020304" pitchFamily="18" charset="0"/>
              </a:rPr>
              <a:t>是赛灵思公司（</a:t>
            </a:r>
            <a:r>
              <a:rPr lang="en-US" altLang="zh-CN" sz="2000" dirty="0">
                <a:latin typeface="Times New Roman" panose="02020603050405020304" pitchFamily="18" charset="0"/>
                <a:cs typeface="Times New Roman" panose="02020603050405020304" pitchFamily="18" charset="0"/>
              </a:rPr>
              <a:t>Xilinx</a:t>
            </a:r>
            <a:r>
              <a:rPr lang="zh-CN" altLang="en-US" sz="2000" dirty="0">
                <a:latin typeface="Times New Roman" panose="02020603050405020304" pitchFamily="18" charset="0"/>
                <a:cs typeface="Times New Roman" panose="02020603050405020304" pitchFamily="18" charset="0"/>
              </a:rPr>
              <a:t>）推出的新一代全可编程片上系统（</a:t>
            </a:r>
            <a:r>
              <a:rPr lang="en-US" altLang="zh-CN" sz="2000" dirty="0" err="1">
                <a:latin typeface="Times New Roman" panose="02020603050405020304" pitchFamily="18" charset="0"/>
                <a:cs typeface="Times New Roman" panose="02020603050405020304" pitchFamily="18" charset="0"/>
              </a:rPr>
              <a:t>APSoC</a:t>
            </a:r>
            <a:r>
              <a:rPr lang="zh-CN" altLang="en-US" sz="2000" dirty="0">
                <a:latin typeface="Times New Roman" panose="02020603050405020304" pitchFamily="18" charset="0"/>
                <a:cs typeface="Times New Roman" panose="02020603050405020304" pitchFamily="18" charset="0"/>
              </a:rPr>
              <a:t>），它将处理器的软件可编程性与 </a:t>
            </a:r>
            <a:r>
              <a:rPr lang="en-US" altLang="zh-CN" sz="2000" dirty="0">
                <a:latin typeface="Times New Roman" panose="02020603050405020304" pitchFamily="18" charset="0"/>
                <a:cs typeface="Times New Roman" panose="02020603050405020304" pitchFamily="18" charset="0"/>
              </a:rPr>
              <a:t>FPGA </a:t>
            </a:r>
            <a:r>
              <a:rPr lang="zh-CN" altLang="en-US" sz="2000" dirty="0">
                <a:latin typeface="Times New Roman" panose="02020603050405020304" pitchFamily="18" charset="0"/>
                <a:cs typeface="Times New Roman" panose="02020603050405020304" pitchFamily="18" charset="0"/>
              </a:rPr>
              <a:t>的硬件可编程性进行完美整合，以提供无与伦比的系统性能、灵活性与可扩展性。处理器称为</a:t>
            </a:r>
            <a:r>
              <a:rPr lang="en-US" altLang="zh-CN" sz="2000" dirty="0">
                <a:latin typeface="Times New Roman" panose="02020603050405020304" pitchFamily="18" charset="0"/>
                <a:cs typeface="Times New Roman" panose="02020603050405020304" pitchFamily="18" charset="0"/>
              </a:rPr>
              <a:t>PS(Processing System)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FPGA</a:t>
            </a:r>
            <a:r>
              <a:rPr lang="zh-CN" altLang="en-US" sz="2000" dirty="0">
                <a:latin typeface="Times New Roman" panose="02020603050405020304" pitchFamily="18" charset="0"/>
                <a:cs typeface="Times New Roman" panose="02020603050405020304" pitchFamily="18" charset="0"/>
              </a:rPr>
              <a:t>部分称为</a:t>
            </a:r>
            <a:r>
              <a:rPr lang="en-US" altLang="zh-CN" sz="2000" dirty="0">
                <a:latin typeface="Times New Roman" panose="02020603050405020304" pitchFamily="18" charset="0"/>
                <a:cs typeface="Times New Roman" panose="02020603050405020304" pitchFamily="18" charset="0"/>
              </a:rPr>
              <a:t>PL(Programmable Logic)</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1F8CEF0-4E67-4793-A114-A9C9C9E9C16F}"/>
              </a:ext>
            </a:extLst>
          </p:cNvPr>
          <p:cNvSpPr txBox="1"/>
          <p:nvPr/>
        </p:nvSpPr>
        <p:spPr>
          <a:xfrm>
            <a:off x="680621" y="4184563"/>
            <a:ext cx="10990555"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SoC</a:t>
            </a:r>
            <a:r>
              <a:rPr lang="zh-CN" altLang="en-US" sz="2000" dirty="0">
                <a:latin typeface="Times New Roman" panose="02020603050405020304" pitchFamily="18" charset="0"/>
                <a:cs typeface="Times New Roman" panose="02020603050405020304" pitchFamily="18" charset="0"/>
              </a:rPr>
              <a:t>是什么：</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SoC</a:t>
            </a:r>
            <a:r>
              <a:rPr lang="zh-CN" altLang="en-US" sz="2000" dirty="0">
                <a:latin typeface="Times New Roman" panose="02020603050405020304" pitchFamily="18" charset="0"/>
                <a:cs typeface="Times New Roman" panose="02020603050405020304" pitchFamily="18" charset="0"/>
              </a:rPr>
              <a:t>称为系统级芯片，也有称片上系统，意指它是一个产品，是一个有专用目标的集成电路，其中包含完整系统并有嵌入软件的全部内容。</a:t>
            </a:r>
          </a:p>
        </p:txBody>
      </p:sp>
    </p:spTree>
    <p:extLst>
      <p:ext uri="{BB962C8B-B14F-4D97-AF65-F5344CB8AC3E}">
        <p14:creationId xmlns:p14="http://schemas.microsoft.com/office/powerpoint/2010/main" val="1377507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CD6C6E-53FF-4F62-BB30-161BFC7D198F}"/>
              </a:ext>
            </a:extLst>
          </p:cNvPr>
          <p:cNvSpPr txBox="1"/>
          <p:nvPr/>
        </p:nvSpPr>
        <p:spPr>
          <a:xfrm>
            <a:off x="731005" y="53001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Slave Serial </a:t>
            </a:r>
            <a:r>
              <a:rPr lang="zh-CN" altLang="en-US" sz="2800" dirty="0">
                <a:latin typeface="Times New Roman" panose="02020603050405020304" pitchFamily="18" charset="0"/>
                <a:cs typeface="Times New Roman" panose="02020603050405020304" pitchFamily="18" charset="0"/>
              </a:rPr>
              <a:t>配置</a:t>
            </a:r>
          </a:p>
        </p:txBody>
      </p:sp>
      <p:sp>
        <p:nvSpPr>
          <p:cNvPr id="5" name="文本框 4">
            <a:extLst>
              <a:ext uri="{FF2B5EF4-FFF2-40B4-BE49-F238E27FC236}">
                <a16:creationId xmlns:a16="http://schemas.microsoft.com/office/drawing/2014/main" id="{38BD79CA-4461-4EDC-B7FB-7FA11DC6EC52}"/>
              </a:ext>
            </a:extLst>
          </p:cNvPr>
          <p:cNvSpPr txBox="1"/>
          <p:nvPr/>
        </p:nvSpPr>
        <p:spPr>
          <a:xfrm>
            <a:off x="232579" y="1149394"/>
            <a:ext cx="4980949" cy="2956963"/>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cs typeface="Times New Roman" panose="02020603050405020304" pitchFamily="18" charset="0"/>
              </a:rPr>
              <a:t>从串配置模式接口</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M[2:0]</a:t>
            </a:r>
            <a:r>
              <a:rPr lang="zh-CN" altLang="en-US" dirty="0">
                <a:latin typeface="Times New Roman" panose="02020603050405020304" pitchFamily="18" charset="0"/>
                <a:cs typeface="Times New Roman" panose="02020603050405020304" pitchFamily="18" charset="0"/>
              </a:rPr>
              <a:t>：配置模式的选择</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PROGRAM_B</a:t>
            </a:r>
            <a:r>
              <a:rPr lang="zh-CN" altLang="en-US" dirty="0">
                <a:latin typeface="Times New Roman" panose="02020603050405020304" pitchFamily="18" charset="0"/>
                <a:cs typeface="Times New Roman" panose="02020603050405020304" pitchFamily="18" charset="0"/>
              </a:rPr>
              <a:t>：复位引脚</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INIT_B</a:t>
            </a:r>
            <a:r>
              <a:rPr lang="zh-CN" altLang="en-US" dirty="0">
                <a:latin typeface="Times New Roman" panose="02020603050405020304" pitchFamily="18" charset="0"/>
                <a:cs typeface="Times New Roman" panose="02020603050405020304" pitchFamily="18" charset="0"/>
              </a:rPr>
              <a:t>：配置状态指示</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CCLK</a:t>
            </a:r>
            <a:r>
              <a:rPr lang="zh-CN" altLang="en-US" dirty="0">
                <a:latin typeface="Times New Roman" panose="02020603050405020304" pitchFamily="18" charset="0"/>
                <a:cs typeface="Times New Roman" panose="02020603050405020304" pitchFamily="18" charset="0"/>
              </a:rPr>
              <a:t>：主模式为时钟输出，从模式为时钟输入</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Slave DIN</a:t>
            </a:r>
            <a:r>
              <a:rPr lang="zh-CN" altLang="en-US" dirty="0">
                <a:latin typeface="Times New Roman" panose="02020603050405020304" pitchFamily="18" charset="0"/>
                <a:cs typeface="Times New Roman" panose="02020603050405020304" pitchFamily="18" charset="0"/>
              </a:rPr>
              <a:t>：输入配置文件比特数据</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DONE</a:t>
            </a:r>
            <a:r>
              <a:rPr lang="zh-CN" altLang="en-US" dirty="0">
                <a:latin typeface="Times New Roman" panose="02020603050405020304" pitchFamily="18" charset="0"/>
                <a:cs typeface="Times New Roman" panose="02020603050405020304" pitchFamily="18" charset="0"/>
              </a:rPr>
              <a:t>：指示芯片是否配置完成，完成输出为高</a:t>
            </a:r>
            <a:endParaRPr lang="en-US" altLang="zh-CN"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E870ABD-88E2-4BDD-929F-1BA9319C8CC4}"/>
              </a:ext>
            </a:extLst>
          </p:cNvPr>
          <p:cNvPicPr>
            <a:picLocks noChangeAspect="1"/>
          </p:cNvPicPr>
          <p:nvPr/>
        </p:nvPicPr>
        <p:blipFill>
          <a:blip r:embed="rId2"/>
          <a:stretch>
            <a:fillRect/>
          </a:stretch>
        </p:blipFill>
        <p:spPr>
          <a:xfrm>
            <a:off x="125791" y="4202515"/>
            <a:ext cx="5970209" cy="2125469"/>
          </a:xfrm>
          <a:prstGeom prst="rect">
            <a:avLst/>
          </a:prstGeom>
        </p:spPr>
      </p:pic>
      <p:pic>
        <p:nvPicPr>
          <p:cNvPr id="9" name="图片 8">
            <a:extLst>
              <a:ext uri="{FF2B5EF4-FFF2-40B4-BE49-F238E27FC236}">
                <a16:creationId xmlns:a16="http://schemas.microsoft.com/office/drawing/2014/main" id="{38F13092-1472-4E2A-A504-1BF6D62ABB72}"/>
              </a:ext>
            </a:extLst>
          </p:cNvPr>
          <p:cNvPicPr>
            <a:picLocks noChangeAspect="1"/>
          </p:cNvPicPr>
          <p:nvPr/>
        </p:nvPicPr>
        <p:blipFill>
          <a:blip r:embed="rId3"/>
          <a:stretch>
            <a:fillRect/>
          </a:stretch>
        </p:blipFill>
        <p:spPr>
          <a:xfrm>
            <a:off x="6096000" y="364738"/>
            <a:ext cx="5970209" cy="5781993"/>
          </a:xfrm>
          <a:prstGeom prst="rect">
            <a:avLst/>
          </a:prstGeom>
        </p:spPr>
      </p:pic>
    </p:spTree>
    <p:extLst>
      <p:ext uri="{BB962C8B-B14F-4D97-AF65-F5344CB8AC3E}">
        <p14:creationId xmlns:p14="http://schemas.microsoft.com/office/powerpoint/2010/main" val="2397253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CFD1AA-3A55-45E7-90D2-3FDB5B80F16E}"/>
              </a:ext>
            </a:extLst>
          </p:cNvPr>
          <p:cNvSpPr txBox="1"/>
          <p:nvPr/>
        </p:nvSpPr>
        <p:spPr>
          <a:xfrm>
            <a:off x="696104" y="53001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SelectMAP</a:t>
            </a:r>
            <a:r>
              <a:rPr lang="zh-CN" altLang="en-US" sz="2800" dirty="0">
                <a:latin typeface="Times New Roman" panose="02020603050405020304" pitchFamily="18" charset="0"/>
                <a:cs typeface="Times New Roman" panose="02020603050405020304" pitchFamily="18" charset="0"/>
              </a:rPr>
              <a:t>配置</a:t>
            </a:r>
          </a:p>
        </p:txBody>
      </p:sp>
      <p:sp>
        <p:nvSpPr>
          <p:cNvPr id="5" name="文本框 4">
            <a:extLst>
              <a:ext uri="{FF2B5EF4-FFF2-40B4-BE49-F238E27FC236}">
                <a16:creationId xmlns:a16="http://schemas.microsoft.com/office/drawing/2014/main" id="{A4C9775B-C867-49B1-B372-CBF731268FD4}"/>
              </a:ext>
            </a:extLst>
          </p:cNvPr>
          <p:cNvSpPr txBox="1"/>
          <p:nvPr/>
        </p:nvSpPr>
        <p:spPr>
          <a:xfrm>
            <a:off x="354667" y="1053236"/>
            <a:ext cx="5316644" cy="2127634"/>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SelectMAP </a:t>
            </a:r>
            <a:r>
              <a:rPr lang="zh-CN" altLang="en-US" dirty="0">
                <a:latin typeface="Times New Roman" panose="02020603050405020304" pitchFamily="18" charset="0"/>
                <a:cs typeface="Times New Roman" panose="02020603050405020304" pitchFamily="18" charset="0"/>
              </a:rPr>
              <a:t>可使用主模式和从模式，但应用中由于主模式速度快，线路简单，更好用，用的更普遍。</a:t>
            </a:r>
          </a:p>
          <a:p>
            <a:pPr>
              <a:lnSpc>
                <a:spcPct val="150000"/>
              </a:lnSpc>
            </a:pPr>
            <a:r>
              <a:rPr lang="zh-CN" altLang="en-US" dirty="0">
                <a:latin typeface="Times New Roman" panose="02020603050405020304" pitchFamily="18" charset="0"/>
                <a:cs typeface="Times New Roman" panose="02020603050405020304" pitchFamily="18" charset="0"/>
              </a:rPr>
              <a:t>除了熟悉的信号外，</a:t>
            </a:r>
            <a:r>
              <a:rPr lang="en-US" altLang="zh-CN" dirty="0">
                <a:latin typeface="Times New Roman" panose="02020603050405020304" pitchFamily="18" charset="0"/>
                <a:cs typeface="Times New Roman" panose="02020603050405020304" pitchFamily="18" charset="0"/>
              </a:rPr>
              <a:t>CSI_B </a:t>
            </a:r>
            <a:r>
              <a:rPr lang="zh-CN" altLang="en-US" dirty="0">
                <a:latin typeface="Times New Roman" panose="02020603050405020304" pitchFamily="18" charset="0"/>
                <a:cs typeface="Times New Roman" panose="02020603050405020304" pitchFamily="18" charset="0"/>
              </a:rPr>
              <a:t>为片选，</a:t>
            </a:r>
            <a:r>
              <a:rPr lang="en-US" altLang="zh-CN" dirty="0">
                <a:latin typeface="Times New Roman" panose="02020603050405020304" pitchFamily="18" charset="0"/>
                <a:cs typeface="Times New Roman" panose="02020603050405020304" pitchFamily="18" charset="0"/>
              </a:rPr>
              <a:t>RDWR_B </a:t>
            </a:r>
            <a:r>
              <a:rPr lang="zh-CN" altLang="en-US" dirty="0">
                <a:latin typeface="Times New Roman" panose="02020603050405020304" pitchFamily="18" charset="0"/>
                <a:cs typeface="Times New Roman" panose="02020603050405020304" pitchFamily="18" charset="0"/>
              </a:rPr>
              <a:t>为读写控制。</a:t>
            </a:r>
          </a:p>
          <a:p>
            <a:pPr>
              <a:lnSpc>
                <a:spcPct val="150000"/>
              </a:lnSpc>
            </a:pPr>
            <a:r>
              <a:rPr lang="en-US" altLang="zh-CN" dirty="0">
                <a:latin typeface="Times New Roman" panose="02020603050405020304" pitchFamily="18" charset="0"/>
                <a:cs typeface="Times New Roman" panose="02020603050405020304" pitchFamily="18" charset="0"/>
              </a:rPr>
              <a:t>SelectMAP </a:t>
            </a:r>
            <a:r>
              <a:rPr lang="zh-CN" altLang="en-US" dirty="0">
                <a:latin typeface="Times New Roman" panose="02020603050405020304" pitchFamily="18" charset="0"/>
                <a:cs typeface="Times New Roman" panose="02020603050405020304" pitchFamily="18" charset="0"/>
              </a:rPr>
              <a:t>配置模式的位流数据支持</a:t>
            </a:r>
            <a:r>
              <a:rPr lang="en-US" altLang="zh-CN" dirty="0">
                <a:latin typeface="Times New Roman" panose="02020603050405020304" pitchFamily="18" charset="0"/>
                <a:cs typeface="Times New Roman" panose="02020603050405020304" pitchFamily="18" charset="0"/>
              </a:rPr>
              <a:t>8 16 32 </a:t>
            </a:r>
            <a:r>
              <a:rPr lang="zh-CN" altLang="en-US" dirty="0">
                <a:latin typeface="Times New Roman" panose="02020603050405020304" pitchFamily="18" charset="0"/>
                <a:cs typeface="Times New Roman" panose="02020603050405020304" pitchFamily="18" charset="0"/>
              </a:rPr>
              <a:t>位并口</a:t>
            </a:r>
            <a:r>
              <a:rPr lang="zh-CN" altLang="en-US" dirty="0"/>
              <a:t>。</a:t>
            </a:r>
          </a:p>
        </p:txBody>
      </p:sp>
      <p:pic>
        <p:nvPicPr>
          <p:cNvPr id="6" name="图片 5">
            <a:extLst>
              <a:ext uri="{FF2B5EF4-FFF2-40B4-BE49-F238E27FC236}">
                <a16:creationId xmlns:a16="http://schemas.microsoft.com/office/drawing/2014/main" id="{AF641D22-3FBE-4A37-AABF-6208ECB670A1}"/>
              </a:ext>
            </a:extLst>
          </p:cNvPr>
          <p:cNvPicPr>
            <a:picLocks noChangeAspect="1"/>
          </p:cNvPicPr>
          <p:nvPr/>
        </p:nvPicPr>
        <p:blipFill>
          <a:blip r:embed="rId2"/>
          <a:stretch>
            <a:fillRect/>
          </a:stretch>
        </p:blipFill>
        <p:spPr>
          <a:xfrm>
            <a:off x="5671311" y="344492"/>
            <a:ext cx="6329527" cy="5724094"/>
          </a:xfrm>
          <a:prstGeom prst="rect">
            <a:avLst/>
          </a:prstGeom>
        </p:spPr>
      </p:pic>
      <p:pic>
        <p:nvPicPr>
          <p:cNvPr id="7" name="图片 6">
            <a:extLst>
              <a:ext uri="{FF2B5EF4-FFF2-40B4-BE49-F238E27FC236}">
                <a16:creationId xmlns:a16="http://schemas.microsoft.com/office/drawing/2014/main" id="{3BBC672A-18F9-4621-AD15-C14946C85771}"/>
              </a:ext>
            </a:extLst>
          </p:cNvPr>
          <p:cNvPicPr>
            <a:picLocks noChangeAspect="1"/>
          </p:cNvPicPr>
          <p:nvPr/>
        </p:nvPicPr>
        <p:blipFill>
          <a:blip r:embed="rId3"/>
          <a:stretch>
            <a:fillRect/>
          </a:stretch>
        </p:blipFill>
        <p:spPr>
          <a:xfrm>
            <a:off x="331981" y="3710434"/>
            <a:ext cx="5887335" cy="2803074"/>
          </a:xfrm>
          <a:prstGeom prst="rect">
            <a:avLst/>
          </a:prstGeom>
        </p:spPr>
      </p:pic>
    </p:spTree>
    <p:extLst>
      <p:ext uri="{BB962C8B-B14F-4D97-AF65-F5344CB8AC3E}">
        <p14:creationId xmlns:p14="http://schemas.microsoft.com/office/powerpoint/2010/main" val="2899294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CFD1AA-3A55-45E7-90D2-3FDB5B80F16E}"/>
              </a:ext>
            </a:extLst>
          </p:cNvPr>
          <p:cNvSpPr txBox="1"/>
          <p:nvPr/>
        </p:nvSpPr>
        <p:spPr>
          <a:xfrm>
            <a:off x="696104" y="530016"/>
            <a:ext cx="366970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JTAG</a:t>
            </a:r>
            <a:r>
              <a:rPr lang="zh-CN" altLang="en-US" sz="2800" dirty="0">
                <a:latin typeface="Times New Roman" panose="02020603050405020304" pitchFamily="18" charset="0"/>
                <a:cs typeface="Times New Roman" panose="02020603050405020304" pitchFamily="18" charset="0"/>
              </a:rPr>
              <a:t>配置</a:t>
            </a:r>
          </a:p>
        </p:txBody>
      </p:sp>
      <p:sp>
        <p:nvSpPr>
          <p:cNvPr id="5" name="文本框 4">
            <a:extLst>
              <a:ext uri="{FF2B5EF4-FFF2-40B4-BE49-F238E27FC236}">
                <a16:creationId xmlns:a16="http://schemas.microsoft.com/office/drawing/2014/main" id="{A4C9775B-C867-49B1-B372-CBF731268FD4}"/>
              </a:ext>
            </a:extLst>
          </p:cNvPr>
          <p:cNvSpPr txBox="1"/>
          <p:nvPr/>
        </p:nvSpPr>
        <p:spPr>
          <a:xfrm>
            <a:off x="302814" y="1535020"/>
            <a:ext cx="4980949" cy="3787960"/>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JTAG</a:t>
            </a:r>
            <a:r>
              <a:rPr lang="zh-CN" altLang="en-US" dirty="0">
                <a:latin typeface="Times New Roman" panose="02020603050405020304" pitchFamily="18" charset="0"/>
                <a:cs typeface="Times New Roman" panose="02020603050405020304" pitchFamily="18" charset="0"/>
              </a:rPr>
              <a:t>模式配置接口：</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TCK</a:t>
            </a:r>
            <a:r>
              <a:rPr lang="zh-CN" altLang="en-US" dirty="0">
                <a:latin typeface="Times New Roman" panose="02020603050405020304" pitchFamily="18" charset="0"/>
                <a:cs typeface="Times New Roman" panose="02020603050405020304" pitchFamily="18" charset="0"/>
              </a:rPr>
              <a:t>：时钟，上升沿捕获输入，下降沿变更输出；</a:t>
            </a:r>
          </a:p>
          <a:p>
            <a:pPr>
              <a:lnSpc>
                <a:spcPct val="150000"/>
              </a:lnSpc>
            </a:pPr>
            <a:r>
              <a:rPr lang="en-US" altLang="zh-CN" dirty="0">
                <a:latin typeface="Times New Roman" panose="02020603050405020304" pitchFamily="18" charset="0"/>
                <a:cs typeface="Times New Roman" panose="02020603050405020304" pitchFamily="18" charset="0"/>
              </a:rPr>
              <a:t>TMS</a:t>
            </a:r>
            <a:r>
              <a:rPr lang="zh-CN" altLang="en-US" dirty="0">
                <a:latin typeface="Times New Roman" panose="02020603050405020304" pitchFamily="18" charset="0"/>
                <a:cs typeface="Times New Roman" panose="02020603050405020304" pitchFamily="18" charset="0"/>
              </a:rPr>
              <a:t>：状态选择，仿真器在 </a:t>
            </a:r>
            <a:r>
              <a:rPr lang="en-US" altLang="zh-CN" dirty="0">
                <a:latin typeface="Times New Roman" panose="02020603050405020304" pitchFamily="18" charset="0"/>
                <a:cs typeface="Times New Roman" panose="02020603050405020304" pitchFamily="18" charset="0"/>
              </a:rPr>
              <a:t>TCK </a:t>
            </a:r>
            <a:r>
              <a:rPr lang="zh-CN" altLang="en-US" dirty="0">
                <a:latin typeface="Times New Roman" panose="02020603050405020304" pitchFamily="18" charset="0"/>
                <a:cs typeface="Times New Roman" panose="02020603050405020304" pitchFamily="18" charset="0"/>
              </a:rPr>
              <a:t>下降沿输出，被测芯片在 </a:t>
            </a:r>
            <a:r>
              <a:rPr lang="en-US" altLang="zh-CN" dirty="0">
                <a:latin typeface="Times New Roman" panose="02020603050405020304" pitchFamily="18" charset="0"/>
                <a:cs typeface="Times New Roman" panose="02020603050405020304" pitchFamily="18" charset="0"/>
              </a:rPr>
              <a:t>TCK </a:t>
            </a:r>
            <a:r>
              <a:rPr lang="zh-CN" altLang="en-US" dirty="0">
                <a:latin typeface="Times New Roman" panose="02020603050405020304" pitchFamily="18" charset="0"/>
                <a:cs typeface="Times New Roman" panose="02020603050405020304" pitchFamily="18" charset="0"/>
              </a:rPr>
              <a:t>上升沿捕获；</a:t>
            </a:r>
          </a:p>
          <a:p>
            <a:pPr>
              <a:lnSpc>
                <a:spcPct val="150000"/>
              </a:lnSpc>
            </a:pPr>
            <a:r>
              <a:rPr lang="en-US" altLang="zh-CN" dirty="0">
                <a:latin typeface="Times New Roman" panose="02020603050405020304" pitchFamily="18" charset="0"/>
                <a:cs typeface="Times New Roman" panose="02020603050405020304" pitchFamily="18" charset="0"/>
              </a:rPr>
              <a:t>TDI</a:t>
            </a:r>
            <a:r>
              <a:rPr lang="zh-CN" altLang="en-US" dirty="0">
                <a:latin typeface="Times New Roman" panose="02020603050405020304" pitchFamily="18" charset="0"/>
                <a:cs typeface="Times New Roman" panose="02020603050405020304" pitchFamily="18" charset="0"/>
              </a:rPr>
              <a:t>：串行数据输入，仿真器在 </a:t>
            </a:r>
            <a:r>
              <a:rPr lang="en-US" altLang="zh-CN" dirty="0">
                <a:latin typeface="Times New Roman" panose="02020603050405020304" pitchFamily="18" charset="0"/>
                <a:cs typeface="Times New Roman" panose="02020603050405020304" pitchFamily="18" charset="0"/>
              </a:rPr>
              <a:t>TCK </a:t>
            </a:r>
            <a:r>
              <a:rPr lang="zh-CN" altLang="en-US" dirty="0">
                <a:latin typeface="Times New Roman" panose="02020603050405020304" pitchFamily="18" charset="0"/>
                <a:cs typeface="Times New Roman" panose="02020603050405020304" pitchFamily="18" charset="0"/>
              </a:rPr>
              <a:t>下降沿输出，被测芯片在 </a:t>
            </a:r>
            <a:r>
              <a:rPr lang="en-US" altLang="zh-CN" dirty="0">
                <a:latin typeface="Times New Roman" panose="02020603050405020304" pitchFamily="18" charset="0"/>
                <a:cs typeface="Times New Roman" panose="02020603050405020304" pitchFamily="18" charset="0"/>
              </a:rPr>
              <a:t>TCK </a:t>
            </a:r>
            <a:r>
              <a:rPr lang="zh-CN" altLang="en-US" dirty="0">
                <a:latin typeface="Times New Roman" panose="02020603050405020304" pitchFamily="18" charset="0"/>
                <a:cs typeface="Times New Roman" panose="02020603050405020304" pitchFamily="18" charset="0"/>
              </a:rPr>
              <a:t>上升沿捕获；</a:t>
            </a:r>
          </a:p>
          <a:p>
            <a:pPr>
              <a:lnSpc>
                <a:spcPct val="150000"/>
              </a:lnSpc>
            </a:pPr>
            <a:r>
              <a:rPr lang="en-US" altLang="zh-CN" dirty="0">
                <a:latin typeface="Times New Roman" panose="02020603050405020304" pitchFamily="18" charset="0"/>
                <a:cs typeface="Times New Roman" panose="02020603050405020304" pitchFamily="18" charset="0"/>
              </a:rPr>
              <a:t>TDO</a:t>
            </a:r>
            <a:r>
              <a:rPr lang="zh-CN" altLang="en-US" dirty="0">
                <a:latin typeface="Times New Roman" panose="02020603050405020304" pitchFamily="18" charset="0"/>
                <a:cs typeface="Times New Roman" panose="02020603050405020304" pitchFamily="18" charset="0"/>
              </a:rPr>
              <a:t>：串行数据输出，被测芯片在 </a:t>
            </a:r>
            <a:r>
              <a:rPr lang="en-US" altLang="zh-CN" dirty="0">
                <a:latin typeface="Times New Roman" panose="02020603050405020304" pitchFamily="18" charset="0"/>
                <a:cs typeface="Times New Roman" panose="02020603050405020304" pitchFamily="18" charset="0"/>
              </a:rPr>
              <a:t>TCK </a:t>
            </a:r>
            <a:r>
              <a:rPr lang="zh-CN" altLang="en-US" dirty="0">
                <a:latin typeface="Times New Roman" panose="02020603050405020304" pitchFamily="18" charset="0"/>
                <a:cs typeface="Times New Roman" panose="02020603050405020304" pitchFamily="18" charset="0"/>
              </a:rPr>
              <a:t>下降沿输出，仿真器在 </a:t>
            </a:r>
            <a:r>
              <a:rPr lang="en-US" altLang="zh-CN" dirty="0">
                <a:latin typeface="Times New Roman" panose="02020603050405020304" pitchFamily="18" charset="0"/>
                <a:cs typeface="Times New Roman" panose="02020603050405020304" pitchFamily="18" charset="0"/>
              </a:rPr>
              <a:t>TCK </a:t>
            </a:r>
            <a:r>
              <a:rPr lang="zh-CN" altLang="en-US" dirty="0">
                <a:latin typeface="Times New Roman" panose="02020603050405020304" pitchFamily="18" charset="0"/>
                <a:cs typeface="Times New Roman" panose="02020603050405020304" pitchFamily="18" charset="0"/>
              </a:rPr>
              <a:t>上升沿捕获。</a:t>
            </a:r>
            <a:endParaRPr lang="en-US" altLang="zh-CN"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AD782489-60B0-4301-A10B-F8C14006A804}"/>
              </a:ext>
            </a:extLst>
          </p:cNvPr>
          <p:cNvPicPr>
            <a:picLocks noChangeAspect="1"/>
          </p:cNvPicPr>
          <p:nvPr/>
        </p:nvPicPr>
        <p:blipFill>
          <a:blip r:embed="rId2"/>
          <a:stretch>
            <a:fillRect/>
          </a:stretch>
        </p:blipFill>
        <p:spPr>
          <a:xfrm>
            <a:off x="5875103" y="4088353"/>
            <a:ext cx="5763139" cy="2151902"/>
          </a:xfrm>
          <a:prstGeom prst="rect">
            <a:avLst/>
          </a:prstGeom>
        </p:spPr>
      </p:pic>
      <p:pic>
        <p:nvPicPr>
          <p:cNvPr id="2" name="图片 1">
            <a:extLst>
              <a:ext uri="{FF2B5EF4-FFF2-40B4-BE49-F238E27FC236}">
                <a16:creationId xmlns:a16="http://schemas.microsoft.com/office/drawing/2014/main" id="{898D19C2-2DBE-45E8-884A-9DB7C0B5014C}"/>
              </a:ext>
            </a:extLst>
          </p:cNvPr>
          <p:cNvPicPr>
            <a:picLocks noChangeAspect="1"/>
          </p:cNvPicPr>
          <p:nvPr/>
        </p:nvPicPr>
        <p:blipFill>
          <a:blip r:embed="rId3"/>
          <a:stretch>
            <a:fillRect/>
          </a:stretch>
        </p:blipFill>
        <p:spPr>
          <a:xfrm>
            <a:off x="5707919" y="617745"/>
            <a:ext cx="6097505" cy="3108794"/>
          </a:xfrm>
          <a:prstGeom prst="rect">
            <a:avLst/>
          </a:prstGeom>
        </p:spPr>
      </p:pic>
    </p:spTree>
    <p:extLst>
      <p:ext uri="{BB962C8B-B14F-4D97-AF65-F5344CB8AC3E}">
        <p14:creationId xmlns:p14="http://schemas.microsoft.com/office/powerpoint/2010/main" val="108832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80BC535-D8DB-4CAD-A768-6D8CD10D4103}"/>
              </a:ext>
            </a:extLst>
          </p:cNvPr>
          <p:cNvPicPr>
            <a:picLocks noChangeAspect="1"/>
          </p:cNvPicPr>
          <p:nvPr/>
        </p:nvPicPr>
        <p:blipFill>
          <a:blip r:embed="rId2"/>
          <a:stretch>
            <a:fillRect/>
          </a:stretch>
        </p:blipFill>
        <p:spPr>
          <a:xfrm>
            <a:off x="330282" y="853813"/>
            <a:ext cx="5878070" cy="2738560"/>
          </a:xfrm>
          <a:prstGeom prst="rect">
            <a:avLst/>
          </a:prstGeom>
        </p:spPr>
      </p:pic>
      <p:pic>
        <p:nvPicPr>
          <p:cNvPr id="7" name="图片 6">
            <a:extLst>
              <a:ext uri="{FF2B5EF4-FFF2-40B4-BE49-F238E27FC236}">
                <a16:creationId xmlns:a16="http://schemas.microsoft.com/office/drawing/2014/main" id="{B4B5EDE2-942D-45C8-82B8-187F1674C0B2}"/>
              </a:ext>
            </a:extLst>
          </p:cNvPr>
          <p:cNvPicPr>
            <a:picLocks noChangeAspect="1"/>
          </p:cNvPicPr>
          <p:nvPr/>
        </p:nvPicPr>
        <p:blipFill>
          <a:blip r:embed="rId3"/>
          <a:stretch>
            <a:fillRect/>
          </a:stretch>
        </p:blipFill>
        <p:spPr>
          <a:xfrm>
            <a:off x="6715040" y="669147"/>
            <a:ext cx="5146678" cy="3144729"/>
          </a:xfrm>
          <a:prstGeom prst="rect">
            <a:avLst/>
          </a:prstGeom>
        </p:spPr>
      </p:pic>
      <p:sp>
        <p:nvSpPr>
          <p:cNvPr id="8" name="矩形 7">
            <a:extLst>
              <a:ext uri="{FF2B5EF4-FFF2-40B4-BE49-F238E27FC236}">
                <a16:creationId xmlns:a16="http://schemas.microsoft.com/office/drawing/2014/main" id="{DF9FB58C-A59E-44FB-B8F0-EB8E286A5885}"/>
              </a:ext>
            </a:extLst>
          </p:cNvPr>
          <p:cNvSpPr/>
          <p:nvPr/>
        </p:nvSpPr>
        <p:spPr>
          <a:xfrm>
            <a:off x="2555445" y="299815"/>
            <a:ext cx="121700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Master SPI</a:t>
            </a:r>
            <a:endParaRPr lang="zh-CN" altLang="en-US" dirty="0"/>
          </a:p>
        </p:txBody>
      </p:sp>
      <p:sp>
        <p:nvSpPr>
          <p:cNvPr id="9" name="矩形 8">
            <a:extLst>
              <a:ext uri="{FF2B5EF4-FFF2-40B4-BE49-F238E27FC236}">
                <a16:creationId xmlns:a16="http://schemas.microsoft.com/office/drawing/2014/main" id="{87C6E1D7-CCF1-40DA-B277-CE01434A7D69}"/>
              </a:ext>
            </a:extLst>
          </p:cNvPr>
          <p:cNvSpPr/>
          <p:nvPr/>
        </p:nvSpPr>
        <p:spPr>
          <a:xfrm>
            <a:off x="8667055" y="299815"/>
            <a:ext cx="124264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Master BPI</a:t>
            </a:r>
            <a:endParaRPr lang="zh-CN" altLang="en-US" dirty="0"/>
          </a:p>
        </p:txBody>
      </p:sp>
      <p:sp>
        <p:nvSpPr>
          <p:cNvPr id="10" name="矩形 9">
            <a:extLst>
              <a:ext uri="{FF2B5EF4-FFF2-40B4-BE49-F238E27FC236}">
                <a16:creationId xmlns:a16="http://schemas.microsoft.com/office/drawing/2014/main" id="{D739953A-5C5F-4407-9B70-A1F7785C86C5}"/>
              </a:ext>
            </a:extLst>
          </p:cNvPr>
          <p:cNvSpPr/>
          <p:nvPr/>
        </p:nvSpPr>
        <p:spPr>
          <a:xfrm>
            <a:off x="521183" y="3485538"/>
            <a:ext cx="10521417" cy="3372462"/>
          </a:xfrm>
          <a:prstGeom prst="rect">
            <a:avLst/>
          </a:prstGeom>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以上是</a:t>
            </a:r>
            <a:r>
              <a:rPr lang="en-US" altLang="zh-CN" dirty="0">
                <a:latin typeface="Times New Roman" panose="02020603050405020304" pitchFamily="18" charset="0"/>
                <a:cs typeface="Times New Roman" panose="02020603050405020304" pitchFamily="18" charset="0"/>
              </a:rPr>
              <a:t>Xilinx</a:t>
            </a:r>
            <a:r>
              <a:rPr lang="zh-CN" altLang="en-US" dirty="0">
                <a:latin typeface="Times New Roman" panose="02020603050405020304" pitchFamily="18" charset="0"/>
                <a:cs typeface="Times New Roman" panose="02020603050405020304" pitchFamily="18" charset="0"/>
              </a:rPr>
              <a:t>板卡常用的几种配置方式：</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Master Serial</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FPGA</a:t>
            </a:r>
            <a:r>
              <a:rPr lang="zh-CN" altLang="en-US" dirty="0">
                <a:latin typeface="Times New Roman" panose="02020603050405020304" pitchFamily="18" charset="0"/>
                <a:cs typeface="Times New Roman" panose="02020603050405020304" pitchFamily="18" charset="0"/>
              </a:rPr>
              <a:t>为主，读取外部处理器的数据进行配置。</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Master SelectMAP</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Master Serial</a:t>
            </a:r>
            <a:r>
              <a:rPr lang="zh-CN" altLang="en-US" dirty="0">
                <a:latin typeface="Times New Roman" panose="02020603050405020304" pitchFamily="18" charset="0"/>
                <a:cs typeface="Times New Roman" panose="02020603050405020304" pitchFamily="18" charset="0"/>
              </a:rPr>
              <a:t>原理一样，区别是</a:t>
            </a:r>
            <a:r>
              <a:rPr lang="en-US" altLang="zh-CN" dirty="0">
                <a:latin typeface="Times New Roman" panose="02020603050405020304" pitchFamily="18" charset="0"/>
                <a:cs typeface="Times New Roman" panose="02020603050405020304" pitchFamily="18" charset="0"/>
              </a:rPr>
              <a:t>Master Serial</a:t>
            </a:r>
            <a:r>
              <a:rPr lang="zh-CN" altLang="en-US" dirty="0">
                <a:latin typeface="Times New Roman" panose="02020603050405020304" pitchFamily="18" charset="0"/>
                <a:cs typeface="Times New Roman" panose="02020603050405020304" pitchFamily="18" charset="0"/>
              </a:rPr>
              <a:t>为串行，</a:t>
            </a:r>
            <a:r>
              <a:rPr lang="en-US" altLang="zh-CN" dirty="0">
                <a:latin typeface="Times New Roman" panose="02020603050405020304" pitchFamily="18" charset="0"/>
                <a:cs typeface="Times New Roman" panose="02020603050405020304" pitchFamily="18" charset="0"/>
              </a:rPr>
              <a:t>Master SelectMAP</a:t>
            </a:r>
            <a:r>
              <a:rPr lang="zh-CN" altLang="en-US" dirty="0">
                <a:latin typeface="Times New Roman" panose="02020603050405020304" pitchFamily="18" charset="0"/>
                <a:cs typeface="Times New Roman" panose="02020603050405020304" pitchFamily="18" charset="0"/>
              </a:rPr>
              <a:t>为并行。</a:t>
            </a:r>
            <a:r>
              <a:rPr lang="en-US" altLang="zh-CN" dirty="0">
                <a:latin typeface="Times New Roman" panose="02020603050405020304" pitchFamily="18" charset="0"/>
                <a:cs typeface="Times New Roman" panose="02020603050405020304" pitchFamily="18" charset="0"/>
              </a:rPr>
              <a:t>Master SPI</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Master BPI</a:t>
            </a:r>
            <a:r>
              <a:rPr lang="zh-CN" altLang="en-US" dirty="0">
                <a:latin typeface="Times New Roman" panose="02020603050405020304" pitchFamily="18" charset="0"/>
                <a:cs typeface="Times New Roman" panose="02020603050405020304" pitchFamily="18" charset="0"/>
              </a:rPr>
              <a:t>都是</a:t>
            </a:r>
            <a:r>
              <a:rPr lang="en-US" altLang="zh-CN" dirty="0">
                <a:latin typeface="Times New Roman" panose="02020603050405020304" pitchFamily="18" charset="0"/>
                <a:cs typeface="Times New Roman" panose="02020603050405020304" pitchFamily="18" charset="0"/>
              </a:rPr>
              <a:t>FPGA</a:t>
            </a:r>
            <a:r>
              <a:rPr lang="zh-CN" altLang="en-US" dirty="0">
                <a:latin typeface="Times New Roman" panose="02020603050405020304" pitchFamily="18" charset="0"/>
                <a:cs typeface="Times New Roman" panose="02020603050405020304" pitchFamily="18" charset="0"/>
              </a:rPr>
              <a:t>为主，上电主动去加载外部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的数据，区别是前者为串行</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，后者为并行</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JTAG</a:t>
            </a:r>
            <a:r>
              <a:rPr lang="zh-CN" altLang="en-US" dirty="0">
                <a:latin typeface="Times New Roman" panose="02020603050405020304" pitchFamily="18" charset="0"/>
                <a:cs typeface="Times New Roman" panose="02020603050405020304" pitchFamily="18" charset="0"/>
              </a:rPr>
              <a:t>是大家常用的方式，程序下载到</a:t>
            </a:r>
            <a:r>
              <a:rPr lang="en-US" altLang="zh-CN" dirty="0">
                <a:latin typeface="Times New Roman" panose="02020603050405020304" pitchFamily="18" charset="0"/>
                <a:cs typeface="Times New Roman" panose="02020603050405020304" pitchFamily="18" charset="0"/>
              </a:rPr>
              <a:t>FPGA</a:t>
            </a:r>
            <a:r>
              <a:rPr lang="zh-CN" altLang="en-US" dirty="0">
                <a:latin typeface="Times New Roman" panose="02020603050405020304" pitchFamily="18" charset="0"/>
                <a:cs typeface="Times New Roman" panose="02020603050405020304" pitchFamily="18" charset="0"/>
              </a:rPr>
              <a:t>内部的</a:t>
            </a:r>
            <a:r>
              <a:rPr lang="en-US" altLang="zh-CN" dirty="0">
                <a:latin typeface="Times New Roman" panose="02020603050405020304" pitchFamily="18" charset="0"/>
                <a:cs typeface="Times New Roman" panose="02020603050405020304" pitchFamily="18" charset="0"/>
              </a:rPr>
              <a:t>RAM</a:t>
            </a:r>
            <a:r>
              <a:rPr lang="zh-CN" altLang="en-US" dirty="0">
                <a:latin typeface="Times New Roman" panose="02020603050405020304" pitchFamily="18" charset="0"/>
                <a:cs typeface="Times New Roman" panose="02020603050405020304" pitchFamily="18" charset="0"/>
              </a:rPr>
              <a:t>，主要用于调试，掉电程序丢失。</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Slave SelectMAP</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Slave Serial</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FPGA</a:t>
            </a:r>
            <a:r>
              <a:rPr lang="zh-CN" altLang="en-US" dirty="0">
                <a:latin typeface="Times New Roman" panose="02020603050405020304" pitchFamily="18" charset="0"/>
                <a:cs typeface="Times New Roman" panose="02020603050405020304" pitchFamily="18" charset="0"/>
              </a:rPr>
              <a:t>被动等待配置，前者是并行，后者是串行，我们进行在线升级</a:t>
            </a:r>
            <a:r>
              <a:rPr lang="en-US" altLang="zh-CN" dirty="0">
                <a:latin typeface="Times New Roman" panose="02020603050405020304" pitchFamily="18" charset="0"/>
                <a:cs typeface="Times New Roman" panose="02020603050405020304" pitchFamily="18" charset="0"/>
              </a:rPr>
              <a:t>FPGA</a:t>
            </a:r>
            <a:r>
              <a:rPr lang="zh-CN" altLang="en-US" dirty="0">
                <a:latin typeface="Times New Roman" panose="02020603050405020304" pitchFamily="18" charset="0"/>
                <a:cs typeface="Times New Roman" panose="02020603050405020304" pitchFamily="18" charset="0"/>
              </a:rPr>
              <a:t>就需要配置为这两种模式。</a:t>
            </a:r>
          </a:p>
        </p:txBody>
      </p:sp>
    </p:spTree>
    <p:extLst>
      <p:ext uri="{BB962C8B-B14F-4D97-AF65-F5344CB8AC3E}">
        <p14:creationId xmlns:p14="http://schemas.microsoft.com/office/powerpoint/2010/main" val="2070543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CD6C6E-53FF-4F62-BB30-161BFC7D198F}"/>
              </a:ext>
            </a:extLst>
          </p:cNvPr>
          <p:cNvSpPr txBox="1"/>
          <p:nvPr/>
        </p:nvSpPr>
        <p:spPr>
          <a:xfrm>
            <a:off x="680620" y="516056"/>
            <a:ext cx="9091593"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动态重构（</a:t>
            </a:r>
            <a:r>
              <a:rPr lang="en-US" altLang="zh-CN" sz="2800" dirty="0">
                <a:latin typeface="Times New Roman" panose="02020603050405020304" pitchFamily="18" charset="0"/>
                <a:cs typeface="Times New Roman" panose="02020603050405020304" pitchFamily="18" charset="0"/>
              </a:rPr>
              <a:t>Dynamic Function eXchange</a:t>
            </a:r>
            <a:r>
              <a:rPr lang="zh-CN" altLang="en-US" sz="2800"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38BD79CA-4461-4EDC-B7FB-7FA11DC6EC52}"/>
              </a:ext>
            </a:extLst>
          </p:cNvPr>
          <p:cNvSpPr txBox="1"/>
          <p:nvPr/>
        </p:nvSpPr>
        <p:spPr>
          <a:xfrm>
            <a:off x="484955" y="1126437"/>
            <a:ext cx="11102098"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FPGA </a:t>
            </a:r>
            <a:r>
              <a:rPr lang="zh-CN" altLang="en-US" sz="2000" dirty="0">
                <a:latin typeface="Times New Roman" panose="02020603050405020304" pitchFamily="18" charset="0"/>
                <a:cs typeface="Times New Roman" panose="02020603050405020304" pitchFamily="18" charset="0"/>
              </a:rPr>
              <a:t>有重新编程的灵活性，而无需经过修改设计的重新制造。</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动态功能交换（</a:t>
            </a:r>
            <a:r>
              <a:rPr lang="en-US" altLang="zh-CN" sz="2000" dirty="0">
                <a:latin typeface="Times New Roman" panose="02020603050405020304" pitchFamily="18" charset="0"/>
                <a:cs typeface="Times New Roman" panose="02020603050405020304" pitchFamily="18" charset="0"/>
              </a:rPr>
              <a:t>DFX</a:t>
            </a:r>
            <a:r>
              <a:rPr lang="zh-CN" altLang="en-US" sz="2000" dirty="0">
                <a:latin typeface="Times New Roman" panose="02020603050405020304" pitchFamily="18" charset="0"/>
                <a:cs typeface="Times New Roman" panose="02020603050405020304" pitchFamily="18" charset="0"/>
              </a:rPr>
              <a:t>）允许通过加载动态配置文件（通常是部分</a:t>
            </a:r>
            <a:r>
              <a:rPr lang="en-US" altLang="zh-CN" sz="2000" dirty="0">
                <a:latin typeface="Times New Roman" panose="02020603050405020304" pitchFamily="18" charset="0"/>
                <a:cs typeface="Times New Roman" panose="02020603050405020304" pitchFamily="18" charset="0"/>
              </a:rPr>
              <a:t>BIT</a:t>
            </a:r>
            <a:r>
              <a:rPr lang="zh-CN" altLang="en-US" sz="2000" dirty="0">
                <a:latin typeface="Times New Roman" panose="02020603050405020304" pitchFamily="18" charset="0"/>
                <a:cs typeface="Times New Roman" panose="02020603050405020304" pitchFamily="18" charset="0"/>
              </a:rPr>
              <a:t>文件）来修改操作</a:t>
            </a:r>
            <a:r>
              <a:rPr lang="en-US" altLang="zh-CN" sz="2000" dirty="0">
                <a:latin typeface="Times New Roman" panose="02020603050405020304" pitchFamily="18" charset="0"/>
                <a:cs typeface="Times New Roman" panose="02020603050405020304" pitchFamily="18" charset="0"/>
              </a:rPr>
              <a:t>FPGA</a:t>
            </a:r>
            <a:r>
              <a:rPr lang="zh-CN" altLang="en-US" sz="2000" dirty="0">
                <a:latin typeface="Times New Roman" panose="02020603050405020304" pitchFamily="18" charset="0"/>
                <a:cs typeface="Times New Roman" panose="02020603050405020304" pitchFamily="18" charset="0"/>
              </a:rPr>
              <a:t>设计。</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在完整的</a:t>
            </a:r>
            <a:r>
              <a:rPr lang="en-US" altLang="zh-CN" sz="2000" dirty="0">
                <a:latin typeface="Times New Roman" panose="02020603050405020304" pitchFamily="18" charset="0"/>
                <a:cs typeface="Times New Roman" panose="02020603050405020304" pitchFamily="18" charset="0"/>
              </a:rPr>
              <a:t>BIT</a:t>
            </a:r>
            <a:r>
              <a:rPr lang="zh-CN" altLang="en-US" sz="2000" dirty="0">
                <a:latin typeface="Times New Roman" panose="02020603050405020304" pitchFamily="18" charset="0"/>
                <a:cs typeface="Times New Roman" panose="02020603050405020304" pitchFamily="18" charset="0"/>
              </a:rPr>
              <a:t>文件配置</a:t>
            </a:r>
            <a:r>
              <a:rPr lang="en-US" altLang="zh-CN" sz="2000" dirty="0">
                <a:latin typeface="Times New Roman" panose="02020603050405020304" pitchFamily="18" charset="0"/>
                <a:cs typeface="Times New Roman" panose="02020603050405020304" pitchFamily="18" charset="0"/>
              </a:rPr>
              <a:t>FPGA</a:t>
            </a:r>
            <a:r>
              <a:rPr lang="zh-CN" altLang="en-US" sz="2000" dirty="0">
                <a:latin typeface="Times New Roman" panose="02020603050405020304" pitchFamily="18" charset="0"/>
                <a:cs typeface="Times New Roman" panose="02020603050405020304" pitchFamily="18" charset="0"/>
              </a:rPr>
              <a:t>之后，可以下载部分</a:t>
            </a:r>
            <a:r>
              <a:rPr lang="en-US" altLang="zh-CN" sz="2000" dirty="0">
                <a:latin typeface="Times New Roman" panose="02020603050405020304" pitchFamily="18" charset="0"/>
                <a:cs typeface="Times New Roman" panose="02020603050405020304" pitchFamily="18" charset="0"/>
              </a:rPr>
              <a:t>BIT</a:t>
            </a:r>
            <a:r>
              <a:rPr lang="zh-CN" altLang="en-US" sz="2000" dirty="0">
                <a:latin typeface="Times New Roman" panose="02020603050405020304" pitchFamily="18" charset="0"/>
                <a:cs typeface="Times New Roman" panose="02020603050405020304" pitchFamily="18" charset="0"/>
              </a:rPr>
              <a:t>文件来修改</a:t>
            </a:r>
            <a:r>
              <a:rPr lang="en-US" altLang="zh-CN" sz="2000" dirty="0">
                <a:latin typeface="Times New Roman" panose="02020603050405020304" pitchFamily="18" charset="0"/>
                <a:cs typeface="Times New Roman" panose="02020603050405020304" pitchFamily="18" charset="0"/>
              </a:rPr>
              <a:t>FPGA</a:t>
            </a:r>
            <a:r>
              <a:rPr lang="zh-CN" altLang="en-US" sz="2000" dirty="0">
                <a:latin typeface="Times New Roman" panose="02020603050405020304" pitchFamily="18" charset="0"/>
                <a:cs typeface="Times New Roman" panose="02020603050405020304" pitchFamily="18" charset="0"/>
              </a:rPr>
              <a:t>中的可重新配置区域，而不会损害在设备的未被重新配置的部分上运行的应用程序的完整性。</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F7C3054-C9BC-4F78-B7D4-555996CD8B8D}"/>
              </a:ext>
            </a:extLst>
          </p:cNvPr>
          <p:cNvPicPr>
            <a:picLocks noChangeAspect="1"/>
          </p:cNvPicPr>
          <p:nvPr/>
        </p:nvPicPr>
        <p:blipFill>
          <a:blip r:embed="rId2"/>
          <a:stretch>
            <a:fillRect/>
          </a:stretch>
        </p:blipFill>
        <p:spPr>
          <a:xfrm>
            <a:off x="2627036" y="2669971"/>
            <a:ext cx="5867810" cy="3476308"/>
          </a:xfrm>
          <a:prstGeom prst="rect">
            <a:avLst/>
          </a:prstGeom>
        </p:spPr>
      </p:pic>
      <p:sp>
        <p:nvSpPr>
          <p:cNvPr id="7" name="文本框 6">
            <a:extLst>
              <a:ext uri="{FF2B5EF4-FFF2-40B4-BE49-F238E27FC236}">
                <a16:creationId xmlns:a16="http://schemas.microsoft.com/office/drawing/2014/main" id="{BA9BCA79-111B-48F7-A2C4-234C03E9506F}"/>
              </a:ext>
            </a:extLst>
          </p:cNvPr>
          <p:cNvSpPr txBox="1"/>
          <p:nvPr/>
        </p:nvSpPr>
        <p:spPr>
          <a:xfrm>
            <a:off x="3640205" y="3284243"/>
            <a:ext cx="1015556" cy="400110"/>
          </a:xfrm>
          <a:prstGeom prst="rect">
            <a:avLst/>
          </a:prstGeom>
          <a:noFill/>
        </p:spPr>
        <p:txBody>
          <a:bodyPr wrap="square" rtlCol="0">
            <a:spAutoFit/>
          </a:bodyPr>
          <a:lstStyle/>
          <a:p>
            <a:r>
              <a:rPr lang="zh-CN" altLang="en-US" sz="2000" dirty="0">
                <a:solidFill>
                  <a:srgbClr val="FF0000"/>
                </a:solidFill>
                <a:latin typeface="Times New Roman" panose="02020603050405020304" pitchFamily="18" charset="0"/>
                <a:cs typeface="Times New Roman" panose="02020603050405020304" pitchFamily="18" charset="0"/>
              </a:rPr>
              <a:t>静态区</a:t>
            </a:r>
          </a:p>
        </p:txBody>
      </p:sp>
      <p:sp>
        <p:nvSpPr>
          <p:cNvPr id="9" name="文本框 8">
            <a:extLst>
              <a:ext uri="{FF2B5EF4-FFF2-40B4-BE49-F238E27FC236}">
                <a16:creationId xmlns:a16="http://schemas.microsoft.com/office/drawing/2014/main" id="{C520594A-3FF4-48FF-A43A-9A0ADE82BBFD}"/>
              </a:ext>
            </a:extLst>
          </p:cNvPr>
          <p:cNvSpPr txBox="1"/>
          <p:nvPr/>
        </p:nvSpPr>
        <p:spPr>
          <a:xfrm>
            <a:off x="4355201" y="4545984"/>
            <a:ext cx="871215" cy="369332"/>
          </a:xfrm>
          <a:prstGeom prst="rect">
            <a:avLst/>
          </a:prstGeom>
          <a:noFill/>
        </p:spPr>
        <p:txBody>
          <a:bodyPr wrap="square" rtlCol="0">
            <a:spAutoFit/>
          </a:bodyPr>
          <a:lstStyle/>
          <a:p>
            <a:r>
              <a:rPr lang="zh-CN" altLang="en-US" dirty="0">
                <a:solidFill>
                  <a:srgbClr val="FF0000"/>
                </a:solidFill>
                <a:latin typeface="Times New Roman" panose="02020603050405020304" pitchFamily="18" charset="0"/>
                <a:cs typeface="Times New Roman" panose="02020603050405020304" pitchFamily="18" charset="0"/>
              </a:rPr>
              <a:t>动态区</a:t>
            </a:r>
          </a:p>
        </p:txBody>
      </p:sp>
    </p:spTree>
    <p:extLst>
      <p:ext uri="{BB962C8B-B14F-4D97-AF65-F5344CB8AC3E}">
        <p14:creationId xmlns:p14="http://schemas.microsoft.com/office/powerpoint/2010/main" val="2076154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78E292B-7E6E-41EA-B2F6-92BB7A5A9229}"/>
              </a:ext>
            </a:extLst>
          </p:cNvPr>
          <p:cNvPicPr>
            <a:picLocks noChangeAspect="1"/>
          </p:cNvPicPr>
          <p:nvPr/>
        </p:nvPicPr>
        <p:blipFill>
          <a:blip r:embed="rId2"/>
          <a:stretch>
            <a:fillRect/>
          </a:stretch>
        </p:blipFill>
        <p:spPr>
          <a:xfrm>
            <a:off x="6940264" y="838161"/>
            <a:ext cx="2597283" cy="1524078"/>
          </a:xfrm>
          <a:prstGeom prst="rect">
            <a:avLst/>
          </a:prstGeom>
        </p:spPr>
      </p:pic>
      <p:pic>
        <p:nvPicPr>
          <p:cNvPr id="8" name="图片 7">
            <a:extLst>
              <a:ext uri="{FF2B5EF4-FFF2-40B4-BE49-F238E27FC236}">
                <a16:creationId xmlns:a16="http://schemas.microsoft.com/office/drawing/2014/main" id="{E5543CF3-EEED-41B4-BDEA-44634980A20B}"/>
              </a:ext>
            </a:extLst>
          </p:cNvPr>
          <p:cNvPicPr>
            <a:picLocks noChangeAspect="1"/>
          </p:cNvPicPr>
          <p:nvPr/>
        </p:nvPicPr>
        <p:blipFill>
          <a:blip r:embed="rId3"/>
          <a:stretch>
            <a:fillRect/>
          </a:stretch>
        </p:blipFill>
        <p:spPr>
          <a:xfrm>
            <a:off x="6940264" y="2880170"/>
            <a:ext cx="2590933" cy="1530429"/>
          </a:xfrm>
          <a:prstGeom prst="rect">
            <a:avLst/>
          </a:prstGeom>
        </p:spPr>
      </p:pic>
      <p:pic>
        <p:nvPicPr>
          <p:cNvPr id="9" name="图片 8">
            <a:extLst>
              <a:ext uri="{FF2B5EF4-FFF2-40B4-BE49-F238E27FC236}">
                <a16:creationId xmlns:a16="http://schemas.microsoft.com/office/drawing/2014/main" id="{3D023B15-1894-4E93-A977-C496FC0ADB6B}"/>
              </a:ext>
            </a:extLst>
          </p:cNvPr>
          <p:cNvPicPr>
            <a:picLocks noChangeAspect="1"/>
          </p:cNvPicPr>
          <p:nvPr/>
        </p:nvPicPr>
        <p:blipFill>
          <a:blip r:embed="rId4"/>
          <a:stretch>
            <a:fillRect/>
          </a:stretch>
        </p:blipFill>
        <p:spPr>
          <a:xfrm>
            <a:off x="6940264" y="4928530"/>
            <a:ext cx="2660787" cy="1536779"/>
          </a:xfrm>
          <a:prstGeom prst="rect">
            <a:avLst/>
          </a:prstGeom>
        </p:spPr>
      </p:pic>
      <p:sp>
        <p:nvSpPr>
          <p:cNvPr id="10" name="文本框 9">
            <a:extLst>
              <a:ext uri="{FF2B5EF4-FFF2-40B4-BE49-F238E27FC236}">
                <a16:creationId xmlns:a16="http://schemas.microsoft.com/office/drawing/2014/main" id="{8ED05C18-691A-4ED7-B3B6-DBD1153A307A}"/>
              </a:ext>
            </a:extLst>
          </p:cNvPr>
          <p:cNvSpPr txBox="1"/>
          <p:nvPr/>
        </p:nvSpPr>
        <p:spPr>
          <a:xfrm>
            <a:off x="10298107" y="1200090"/>
            <a:ext cx="101555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RM1</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998DE05-0FB6-49BB-AE02-CDF34EB94EFB}"/>
              </a:ext>
            </a:extLst>
          </p:cNvPr>
          <p:cNvSpPr txBox="1"/>
          <p:nvPr/>
        </p:nvSpPr>
        <p:spPr>
          <a:xfrm>
            <a:off x="710537" y="2571099"/>
            <a:ext cx="1015556"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静态区</a:t>
            </a:r>
          </a:p>
        </p:txBody>
      </p:sp>
      <p:sp>
        <p:nvSpPr>
          <p:cNvPr id="12" name="文本框 11">
            <a:extLst>
              <a:ext uri="{FF2B5EF4-FFF2-40B4-BE49-F238E27FC236}">
                <a16:creationId xmlns:a16="http://schemas.microsoft.com/office/drawing/2014/main" id="{8EAFB7E7-8203-4E25-BA06-8FDC5CB07F9E}"/>
              </a:ext>
            </a:extLst>
          </p:cNvPr>
          <p:cNvSpPr txBox="1"/>
          <p:nvPr/>
        </p:nvSpPr>
        <p:spPr>
          <a:xfrm>
            <a:off x="10298107" y="3369436"/>
            <a:ext cx="101555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RM2</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F0E201F-D738-4EDC-8568-D0994A254EA4}"/>
              </a:ext>
            </a:extLst>
          </p:cNvPr>
          <p:cNvSpPr txBox="1"/>
          <p:nvPr/>
        </p:nvSpPr>
        <p:spPr>
          <a:xfrm>
            <a:off x="10298107" y="5416831"/>
            <a:ext cx="101555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RM3</a:t>
            </a:r>
            <a:endParaRPr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48A1F84-1A0D-499E-90B6-7DB3568F4064}"/>
              </a:ext>
            </a:extLst>
          </p:cNvPr>
          <p:cNvSpPr txBox="1"/>
          <p:nvPr/>
        </p:nvSpPr>
        <p:spPr>
          <a:xfrm>
            <a:off x="705552" y="3421911"/>
            <a:ext cx="1015556"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动态区</a:t>
            </a:r>
          </a:p>
        </p:txBody>
      </p:sp>
      <p:sp>
        <p:nvSpPr>
          <p:cNvPr id="15" name="文本框 14">
            <a:extLst>
              <a:ext uri="{FF2B5EF4-FFF2-40B4-BE49-F238E27FC236}">
                <a16:creationId xmlns:a16="http://schemas.microsoft.com/office/drawing/2014/main" id="{7F5178B9-FAAD-40CF-AE2C-4E6974E88A30}"/>
              </a:ext>
            </a:extLst>
          </p:cNvPr>
          <p:cNvSpPr txBox="1"/>
          <p:nvPr/>
        </p:nvSpPr>
        <p:spPr>
          <a:xfrm>
            <a:off x="680620" y="516056"/>
            <a:ext cx="9091593"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Example</a:t>
            </a:r>
            <a:endParaRPr lang="zh-CN" altLang="en-US" sz="28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46E06037-9C04-4876-8087-609699C5EF0A}"/>
              </a:ext>
            </a:extLst>
          </p:cNvPr>
          <p:cNvSpPr txBox="1"/>
          <p:nvPr/>
        </p:nvSpPr>
        <p:spPr>
          <a:xfrm>
            <a:off x="7005562" y="276999"/>
            <a:ext cx="280509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Reconfigurable Module</a:t>
            </a:r>
          </a:p>
        </p:txBody>
      </p:sp>
      <p:sp>
        <p:nvSpPr>
          <p:cNvPr id="17" name="文本框 16">
            <a:extLst>
              <a:ext uri="{FF2B5EF4-FFF2-40B4-BE49-F238E27FC236}">
                <a16:creationId xmlns:a16="http://schemas.microsoft.com/office/drawing/2014/main" id="{3752830D-545C-4A67-9DA9-A3D8AB4F51FB}"/>
              </a:ext>
            </a:extLst>
          </p:cNvPr>
          <p:cNvSpPr txBox="1"/>
          <p:nvPr/>
        </p:nvSpPr>
        <p:spPr>
          <a:xfrm>
            <a:off x="4324923" y="3221856"/>
            <a:ext cx="280509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Reconfigurable Partition</a:t>
            </a:r>
          </a:p>
        </p:txBody>
      </p:sp>
      <p:pic>
        <p:nvPicPr>
          <p:cNvPr id="19" name="图片 18">
            <a:extLst>
              <a:ext uri="{FF2B5EF4-FFF2-40B4-BE49-F238E27FC236}">
                <a16:creationId xmlns:a16="http://schemas.microsoft.com/office/drawing/2014/main" id="{071E2DD0-BB7E-45B0-B596-57A1171DF822}"/>
              </a:ext>
            </a:extLst>
          </p:cNvPr>
          <p:cNvPicPr>
            <a:picLocks noChangeAspect="1"/>
          </p:cNvPicPr>
          <p:nvPr/>
        </p:nvPicPr>
        <p:blipFill>
          <a:blip r:embed="rId5"/>
          <a:stretch>
            <a:fillRect/>
          </a:stretch>
        </p:blipFill>
        <p:spPr>
          <a:xfrm>
            <a:off x="1552248" y="1651967"/>
            <a:ext cx="2784201" cy="3835048"/>
          </a:xfrm>
          <a:prstGeom prst="rect">
            <a:avLst/>
          </a:prstGeom>
        </p:spPr>
      </p:pic>
    </p:spTree>
    <p:extLst>
      <p:ext uri="{BB962C8B-B14F-4D97-AF65-F5344CB8AC3E}">
        <p14:creationId xmlns:p14="http://schemas.microsoft.com/office/powerpoint/2010/main" val="4206884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CFD1AA-3A55-45E7-90D2-3FDB5B80F16E}"/>
              </a:ext>
            </a:extLst>
          </p:cNvPr>
          <p:cNvSpPr txBox="1"/>
          <p:nvPr/>
        </p:nvSpPr>
        <p:spPr>
          <a:xfrm>
            <a:off x="696103" y="530016"/>
            <a:ext cx="4831529"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项目模式下的动态重构实现</a:t>
            </a:r>
          </a:p>
        </p:txBody>
      </p:sp>
      <p:sp>
        <p:nvSpPr>
          <p:cNvPr id="2" name="矩形 1">
            <a:extLst>
              <a:ext uri="{FF2B5EF4-FFF2-40B4-BE49-F238E27FC236}">
                <a16:creationId xmlns:a16="http://schemas.microsoft.com/office/drawing/2014/main" id="{2554E920-31A2-48B8-B531-C2EB4EF09350}"/>
              </a:ext>
            </a:extLst>
          </p:cNvPr>
          <p:cNvSpPr/>
          <p:nvPr/>
        </p:nvSpPr>
        <p:spPr>
          <a:xfrm>
            <a:off x="576276" y="1118310"/>
            <a:ext cx="10500063" cy="646331"/>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1、新建工程，点击Tools-&gt;Enable Partial Reconfiguration，使能后如下所示，增加了Partial Reconfiguration Wizard选项</a:t>
            </a:r>
          </a:p>
        </p:txBody>
      </p:sp>
      <p:pic>
        <p:nvPicPr>
          <p:cNvPr id="8" name="图片 7">
            <a:extLst>
              <a:ext uri="{FF2B5EF4-FFF2-40B4-BE49-F238E27FC236}">
                <a16:creationId xmlns:a16="http://schemas.microsoft.com/office/drawing/2014/main" id="{26D0E888-77B3-448C-A578-9E3C56DE3836}"/>
              </a:ext>
            </a:extLst>
          </p:cNvPr>
          <p:cNvPicPr>
            <a:picLocks noChangeAspect="1"/>
          </p:cNvPicPr>
          <p:nvPr/>
        </p:nvPicPr>
        <p:blipFill>
          <a:blip r:embed="rId2"/>
          <a:stretch>
            <a:fillRect/>
          </a:stretch>
        </p:blipFill>
        <p:spPr>
          <a:xfrm>
            <a:off x="2767276" y="1764641"/>
            <a:ext cx="5087135" cy="1426000"/>
          </a:xfrm>
          <a:prstGeom prst="rect">
            <a:avLst/>
          </a:prstGeom>
        </p:spPr>
      </p:pic>
      <p:pic>
        <p:nvPicPr>
          <p:cNvPr id="10" name="图片 9">
            <a:extLst>
              <a:ext uri="{FF2B5EF4-FFF2-40B4-BE49-F238E27FC236}">
                <a16:creationId xmlns:a16="http://schemas.microsoft.com/office/drawing/2014/main" id="{0681C6EB-A5A7-4063-96A6-2D428341AEC6}"/>
              </a:ext>
            </a:extLst>
          </p:cNvPr>
          <p:cNvPicPr>
            <a:picLocks noChangeAspect="1"/>
          </p:cNvPicPr>
          <p:nvPr/>
        </p:nvPicPr>
        <p:blipFill>
          <a:blip r:embed="rId3"/>
          <a:stretch>
            <a:fillRect/>
          </a:stretch>
        </p:blipFill>
        <p:spPr>
          <a:xfrm>
            <a:off x="2767276" y="3527196"/>
            <a:ext cx="5087135" cy="1353760"/>
          </a:xfrm>
          <a:prstGeom prst="rect">
            <a:avLst/>
          </a:prstGeom>
        </p:spPr>
      </p:pic>
      <p:sp>
        <p:nvSpPr>
          <p:cNvPr id="11" name="矩形 10">
            <a:extLst>
              <a:ext uri="{FF2B5EF4-FFF2-40B4-BE49-F238E27FC236}">
                <a16:creationId xmlns:a16="http://schemas.microsoft.com/office/drawing/2014/main" id="{72117D60-D8B6-40A0-AD35-36A90BF4C810}"/>
              </a:ext>
            </a:extLst>
          </p:cNvPr>
          <p:cNvSpPr/>
          <p:nvPr/>
        </p:nvSpPr>
        <p:spPr>
          <a:xfrm>
            <a:off x="576276" y="5138578"/>
            <a:ext cx="9754350"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注：</a:t>
            </a:r>
            <a:r>
              <a:rPr lang="en-US" altLang="zh-CN" dirty="0">
                <a:latin typeface="Times New Roman" panose="02020603050405020304" pitchFamily="18" charset="0"/>
                <a:cs typeface="Times New Roman" panose="02020603050405020304" pitchFamily="18" charset="0"/>
              </a:rPr>
              <a:t>Vivado2019.1</a:t>
            </a:r>
            <a:r>
              <a:rPr lang="zh-CN" altLang="en-US" dirty="0">
                <a:latin typeface="Times New Roman" panose="02020603050405020304" pitchFamily="18" charset="0"/>
                <a:cs typeface="Times New Roman" panose="02020603050405020304" pitchFamily="18" charset="0"/>
              </a:rPr>
              <a:t>之后， Partial Reconfiguration 更名为</a:t>
            </a:r>
            <a:r>
              <a:rPr lang="en-US" altLang="zh-CN" dirty="0">
                <a:latin typeface="Times New Roman" panose="02020603050405020304" pitchFamily="18" charset="0"/>
                <a:cs typeface="Times New Roman" panose="02020603050405020304" pitchFamily="18" charset="0"/>
              </a:rPr>
              <a:t>Dynamic Function eXchange</a:t>
            </a:r>
            <a:endParaRPr lang="zh-CN" altLang="en-US"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24CCF880-C476-434F-B534-71A49FE3296F}"/>
              </a:ext>
            </a:extLst>
          </p:cNvPr>
          <p:cNvPicPr>
            <a:picLocks noChangeAspect="1"/>
          </p:cNvPicPr>
          <p:nvPr/>
        </p:nvPicPr>
        <p:blipFill>
          <a:blip r:embed="rId4"/>
          <a:stretch>
            <a:fillRect/>
          </a:stretch>
        </p:blipFill>
        <p:spPr>
          <a:xfrm>
            <a:off x="3172125" y="5653924"/>
            <a:ext cx="4192930" cy="1178942"/>
          </a:xfrm>
          <a:prstGeom prst="rect">
            <a:avLst/>
          </a:prstGeom>
        </p:spPr>
      </p:pic>
    </p:spTree>
    <p:extLst>
      <p:ext uri="{BB962C8B-B14F-4D97-AF65-F5344CB8AC3E}">
        <p14:creationId xmlns:p14="http://schemas.microsoft.com/office/powerpoint/2010/main" val="2191505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EF4AAB0-1520-49FD-9F34-2C839756A85F}"/>
              </a:ext>
            </a:extLst>
          </p:cNvPr>
          <p:cNvSpPr/>
          <p:nvPr/>
        </p:nvSpPr>
        <p:spPr>
          <a:xfrm>
            <a:off x="368036" y="189234"/>
            <a:ext cx="4071342" cy="92333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、导入代码文件，右键点击选择做重构的模块，选择</a:t>
            </a:r>
            <a:r>
              <a:rPr lang="en-US" altLang="zh-CN" dirty="0">
                <a:latin typeface="Times New Roman" panose="02020603050405020304" pitchFamily="18" charset="0"/>
                <a:cs typeface="Times New Roman" panose="02020603050405020304" pitchFamily="18" charset="0"/>
              </a:rPr>
              <a:t>Create Partition Definition</a:t>
            </a:r>
            <a:r>
              <a:rPr lang="zh-CN" altLang="en-US" dirty="0">
                <a:latin typeface="Times New Roman" panose="02020603050405020304" pitchFamily="18" charset="0"/>
                <a:cs typeface="Times New Roman" panose="02020603050405020304" pitchFamily="18" charset="0"/>
              </a:rPr>
              <a:t>。</a:t>
            </a:r>
          </a:p>
        </p:txBody>
      </p:sp>
      <p:pic>
        <p:nvPicPr>
          <p:cNvPr id="7" name="图片 6">
            <a:extLst>
              <a:ext uri="{FF2B5EF4-FFF2-40B4-BE49-F238E27FC236}">
                <a16:creationId xmlns:a16="http://schemas.microsoft.com/office/drawing/2014/main" id="{4F2F224A-4C88-468C-84A7-44258A94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56" y="1536727"/>
            <a:ext cx="3048936" cy="4214920"/>
          </a:xfrm>
          <a:prstGeom prst="rect">
            <a:avLst/>
          </a:prstGeom>
        </p:spPr>
      </p:pic>
      <p:sp>
        <p:nvSpPr>
          <p:cNvPr id="8" name="矩形 7">
            <a:extLst>
              <a:ext uri="{FF2B5EF4-FFF2-40B4-BE49-F238E27FC236}">
                <a16:creationId xmlns:a16="http://schemas.microsoft.com/office/drawing/2014/main" id="{D103A75B-A6A7-4217-9E60-D64E9D56B27F}"/>
              </a:ext>
            </a:extLst>
          </p:cNvPr>
          <p:cNvSpPr/>
          <p:nvPr/>
        </p:nvSpPr>
        <p:spPr>
          <a:xfrm>
            <a:off x="5372391" y="189234"/>
            <a:ext cx="6096000" cy="646331"/>
          </a:xfrm>
          <a:prstGeom prst="rect">
            <a:avLst/>
          </a:prstGeom>
        </p:spPr>
        <p:txBody>
          <a:bodyPr>
            <a:spAutoFit/>
          </a:bodyPr>
          <a:lstStyle/>
          <a:p>
            <a:r>
              <a:rPr lang="zh-CN" altLang="en-US" dirty="0">
                <a:latin typeface="Times New Roman" panose="02020603050405020304" pitchFamily="18" charset="0"/>
                <a:cs typeface="Times New Roman" panose="02020603050405020304" pitchFamily="18" charset="0"/>
              </a:rPr>
              <a:t>3、点击Partial Reconfiguration Wizard选项，添加多个重构的代码文件，根据提示进行以下操作。</a:t>
            </a:r>
          </a:p>
        </p:txBody>
      </p:sp>
      <p:pic>
        <p:nvPicPr>
          <p:cNvPr id="14" name="图片 13">
            <a:extLst>
              <a:ext uri="{FF2B5EF4-FFF2-40B4-BE49-F238E27FC236}">
                <a16:creationId xmlns:a16="http://schemas.microsoft.com/office/drawing/2014/main" id="{1AEE457C-3CB7-4138-A052-E24AB6E18E9C}"/>
              </a:ext>
            </a:extLst>
          </p:cNvPr>
          <p:cNvPicPr>
            <a:picLocks noChangeAspect="1"/>
          </p:cNvPicPr>
          <p:nvPr/>
        </p:nvPicPr>
        <p:blipFill>
          <a:blip r:embed="rId3"/>
          <a:stretch>
            <a:fillRect/>
          </a:stretch>
        </p:blipFill>
        <p:spPr>
          <a:xfrm>
            <a:off x="6096000" y="835565"/>
            <a:ext cx="4261069" cy="2044805"/>
          </a:xfrm>
          <a:prstGeom prst="rect">
            <a:avLst/>
          </a:prstGeom>
        </p:spPr>
      </p:pic>
      <p:pic>
        <p:nvPicPr>
          <p:cNvPr id="15" name="图片 14">
            <a:extLst>
              <a:ext uri="{FF2B5EF4-FFF2-40B4-BE49-F238E27FC236}">
                <a16:creationId xmlns:a16="http://schemas.microsoft.com/office/drawing/2014/main" id="{4E88663A-7BF5-4B7D-8390-4E663FB75583}"/>
              </a:ext>
            </a:extLst>
          </p:cNvPr>
          <p:cNvPicPr>
            <a:picLocks noChangeAspect="1"/>
          </p:cNvPicPr>
          <p:nvPr/>
        </p:nvPicPr>
        <p:blipFill>
          <a:blip r:embed="rId4"/>
          <a:stretch>
            <a:fillRect/>
          </a:stretch>
        </p:blipFill>
        <p:spPr>
          <a:xfrm>
            <a:off x="6994570" y="3050483"/>
            <a:ext cx="2463927" cy="927148"/>
          </a:xfrm>
          <a:prstGeom prst="rect">
            <a:avLst/>
          </a:prstGeom>
        </p:spPr>
      </p:pic>
      <p:pic>
        <p:nvPicPr>
          <p:cNvPr id="16" name="图片 15">
            <a:extLst>
              <a:ext uri="{FF2B5EF4-FFF2-40B4-BE49-F238E27FC236}">
                <a16:creationId xmlns:a16="http://schemas.microsoft.com/office/drawing/2014/main" id="{9AE42EBF-F86B-4CFD-B3BF-75DFB65B7267}"/>
              </a:ext>
            </a:extLst>
          </p:cNvPr>
          <p:cNvPicPr>
            <a:picLocks noChangeAspect="1"/>
          </p:cNvPicPr>
          <p:nvPr/>
        </p:nvPicPr>
        <p:blipFill>
          <a:blip r:embed="rId5"/>
          <a:stretch>
            <a:fillRect/>
          </a:stretch>
        </p:blipFill>
        <p:spPr>
          <a:xfrm>
            <a:off x="5137636" y="4128549"/>
            <a:ext cx="5588287" cy="1244664"/>
          </a:xfrm>
          <a:prstGeom prst="rect">
            <a:avLst/>
          </a:prstGeom>
        </p:spPr>
      </p:pic>
      <p:pic>
        <p:nvPicPr>
          <p:cNvPr id="17" name="图片 16">
            <a:extLst>
              <a:ext uri="{FF2B5EF4-FFF2-40B4-BE49-F238E27FC236}">
                <a16:creationId xmlns:a16="http://schemas.microsoft.com/office/drawing/2014/main" id="{04E92ADC-B2AC-447B-BE6E-A43D94F23A84}"/>
              </a:ext>
            </a:extLst>
          </p:cNvPr>
          <p:cNvPicPr>
            <a:picLocks noChangeAspect="1"/>
          </p:cNvPicPr>
          <p:nvPr/>
        </p:nvPicPr>
        <p:blipFill>
          <a:blip r:embed="rId6"/>
          <a:stretch>
            <a:fillRect/>
          </a:stretch>
        </p:blipFill>
        <p:spPr>
          <a:xfrm>
            <a:off x="4973028" y="5524131"/>
            <a:ext cx="6280473" cy="1174810"/>
          </a:xfrm>
          <a:prstGeom prst="rect">
            <a:avLst/>
          </a:prstGeom>
        </p:spPr>
      </p:pic>
    </p:spTree>
    <p:extLst>
      <p:ext uri="{BB962C8B-B14F-4D97-AF65-F5344CB8AC3E}">
        <p14:creationId xmlns:p14="http://schemas.microsoft.com/office/powerpoint/2010/main" val="1487662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6BED205-3B34-466D-AA2D-9A1AC9D05B9E}"/>
              </a:ext>
            </a:extLst>
          </p:cNvPr>
          <p:cNvSpPr/>
          <p:nvPr/>
        </p:nvSpPr>
        <p:spPr>
          <a:xfrm>
            <a:off x="709649" y="223032"/>
            <a:ext cx="8001582" cy="6186309"/>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4、进行综合，完成综合后打开综合设计，通过以下操作，进行动态区划分：</a:t>
            </a:r>
            <a:endParaRPr lang="en-US" altLang="zh-CN" dirty="0">
              <a:latin typeface="Times New Roman" panose="02020603050405020304" pitchFamily="18" charset="0"/>
              <a:cs typeface="Times New Roman" panose="02020603050405020304" pitchFamily="18" charset="0"/>
            </a:endParaRPr>
          </a:p>
          <a:p>
            <a:endParaRPr lang="en-US" altLang="zh-CN" dirty="0"/>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画出一块作为</a:t>
            </a:r>
            <a:r>
              <a:rPr lang="en-US" altLang="zh-CN" dirty="0" err="1">
                <a:latin typeface="Times New Roman" panose="02020603050405020304" pitchFamily="18" charset="0"/>
                <a:cs typeface="Times New Roman" panose="02020603050405020304" pitchFamily="18" charset="0"/>
              </a:rPr>
              <a:t>Pblock</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选中</a:t>
            </a:r>
            <a:r>
              <a:rPr lang="en-US" altLang="zh-CN" dirty="0" err="1">
                <a:latin typeface="Times New Roman" panose="02020603050405020304" pitchFamily="18" charset="0"/>
                <a:cs typeface="Times New Roman" panose="02020603050405020304" pitchFamily="18" charset="0"/>
              </a:rPr>
              <a:t>Pblock</a:t>
            </a:r>
            <a:r>
              <a:rPr lang="zh-CN" altLang="en-US" dirty="0">
                <a:latin typeface="Times New Roman" panose="02020603050405020304" pitchFamily="18" charset="0"/>
                <a:cs typeface="Times New Roman" panose="02020603050405020304" pitchFamily="18" charset="0"/>
              </a:rPr>
              <a:t>之后，更改</a:t>
            </a:r>
            <a:r>
              <a:rPr lang="en-US" altLang="zh-CN" dirty="0" err="1">
                <a:latin typeface="Times New Roman" panose="02020603050405020304" pitchFamily="18" charset="0"/>
                <a:cs typeface="Times New Roman" panose="02020603050405020304" pitchFamily="18" charset="0"/>
              </a:rPr>
              <a:t>Pblock</a:t>
            </a:r>
            <a:r>
              <a:rPr lang="zh-CN" altLang="en-US" dirty="0">
                <a:latin typeface="Times New Roman" panose="02020603050405020304" pitchFamily="18" charset="0"/>
                <a:cs typeface="Times New Roman" panose="02020603050405020304" pitchFamily="18" charset="0"/>
              </a:rPr>
              <a:t>的属性，</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勾选中</a:t>
            </a:r>
            <a:r>
              <a:rPr lang="en-US" altLang="zh-CN" dirty="0">
                <a:latin typeface="Times New Roman" panose="02020603050405020304" pitchFamily="18" charset="0"/>
                <a:cs typeface="Times New Roman" panose="02020603050405020304" pitchFamily="18" charset="0"/>
              </a:rPr>
              <a:t>RESET_AFTER_RECONFIG</a:t>
            </a:r>
          </a:p>
          <a:p>
            <a:r>
              <a:rPr lang="zh-CN" altLang="en-US" dirty="0">
                <a:latin typeface="Times New Roman" panose="02020603050405020304" pitchFamily="18" charset="0"/>
                <a:cs typeface="Times New Roman" panose="02020603050405020304" pitchFamily="18" charset="0"/>
              </a:rPr>
              <a:t>     将</a:t>
            </a:r>
            <a:r>
              <a:rPr lang="en-US" altLang="zh-CN" dirty="0">
                <a:latin typeface="Times New Roman" panose="02020603050405020304" pitchFamily="18" charset="0"/>
                <a:cs typeface="Times New Roman" panose="02020603050405020304" pitchFamily="18" charset="0"/>
              </a:rPr>
              <a:t>SNAPPING_MODE</a:t>
            </a:r>
            <a:r>
              <a:rPr lang="zh-CN" altLang="en-US" dirty="0">
                <a:latin typeface="Times New Roman" panose="02020603050405020304" pitchFamily="18" charset="0"/>
                <a:cs typeface="Times New Roman" panose="02020603050405020304" pitchFamily="18" charset="0"/>
              </a:rPr>
              <a:t>改为</a:t>
            </a:r>
            <a:r>
              <a:rPr lang="en-US" altLang="zh-CN" dirty="0">
                <a:latin typeface="Times New Roman" panose="02020603050405020304" pitchFamily="18" charset="0"/>
                <a:cs typeface="Times New Roman" panose="02020603050405020304" pitchFamily="18" charset="0"/>
              </a:rPr>
              <a:t>Routing</a:t>
            </a:r>
            <a:r>
              <a:rPr lang="zh-CN" altLang="en-US" dirty="0">
                <a:latin typeface="Times New Roman" panose="02020603050405020304" pitchFamily="18" charset="0"/>
                <a:cs typeface="Times New Roman" panose="02020603050405020304" pitchFamily="18" charset="0"/>
              </a:rPr>
              <a:t>（或者设为</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CDC792CA-F9C1-4DD9-82B3-25517D6FB0E4}"/>
              </a:ext>
            </a:extLst>
          </p:cNvPr>
          <p:cNvPicPr>
            <a:picLocks noChangeAspect="1"/>
          </p:cNvPicPr>
          <p:nvPr/>
        </p:nvPicPr>
        <p:blipFill>
          <a:blip r:embed="rId2"/>
          <a:stretch>
            <a:fillRect/>
          </a:stretch>
        </p:blipFill>
        <p:spPr>
          <a:xfrm>
            <a:off x="1379744" y="1453488"/>
            <a:ext cx="3302170" cy="2292468"/>
          </a:xfrm>
          <a:prstGeom prst="rect">
            <a:avLst/>
          </a:prstGeom>
        </p:spPr>
      </p:pic>
      <p:pic>
        <p:nvPicPr>
          <p:cNvPr id="7" name="图片 6">
            <a:extLst>
              <a:ext uri="{FF2B5EF4-FFF2-40B4-BE49-F238E27FC236}">
                <a16:creationId xmlns:a16="http://schemas.microsoft.com/office/drawing/2014/main" id="{A8C2027E-2BCA-4C5A-B498-2070F094D286}"/>
              </a:ext>
            </a:extLst>
          </p:cNvPr>
          <p:cNvPicPr>
            <a:picLocks noChangeAspect="1"/>
          </p:cNvPicPr>
          <p:nvPr/>
        </p:nvPicPr>
        <p:blipFill>
          <a:blip r:embed="rId3"/>
          <a:stretch>
            <a:fillRect/>
          </a:stretch>
        </p:blipFill>
        <p:spPr>
          <a:xfrm>
            <a:off x="6240332" y="1355766"/>
            <a:ext cx="4485558" cy="2321533"/>
          </a:xfrm>
          <a:prstGeom prst="rect">
            <a:avLst/>
          </a:prstGeom>
        </p:spPr>
      </p:pic>
      <p:pic>
        <p:nvPicPr>
          <p:cNvPr id="8" name="图片 7">
            <a:extLst>
              <a:ext uri="{FF2B5EF4-FFF2-40B4-BE49-F238E27FC236}">
                <a16:creationId xmlns:a16="http://schemas.microsoft.com/office/drawing/2014/main" id="{C454A4BF-56DB-4EEC-B217-D4D17FEE6D73}"/>
              </a:ext>
            </a:extLst>
          </p:cNvPr>
          <p:cNvPicPr>
            <a:picLocks noChangeAspect="1"/>
          </p:cNvPicPr>
          <p:nvPr/>
        </p:nvPicPr>
        <p:blipFill>
          <a:blip r:embed="rId4"/>
          <a:stretch>
            <a:fillRect/>
          </a:stretch>
        </p:blipFill>
        <p:spPr>
          <a:xfrm>
            <a:off x="7301241" y="4034055"/>
            <a:ext cx="2998868" cy="2600913"/>
          </a:xfrm>
          <a:prstGeom prst="rect">
            <a:avLst/>
          </a:prstGeom>
        </p:spPr>
      </p:pic>
    </p:spTree>
    <p:extLst>
      <p:ext uri="{BB962C8B-B14F-4D97-AF65-F5344CB8AC3E}">
        <p14:creationId xmlns:p14="http://schemas.microsoft.com/office/powerpoint/2010/main" val="2114644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2A3D5F8-A83E-4652-BB50-F3695AB741D9}"/>
              </a:ext>
            </a:extLst>
          </p:cNvPr>
          <p:cNvSpPr/>
          <p:nvPr/>
        </p:nvSpPr>
        <p:spPr>
          <a:xfrm>
            <a:off x="709648" y="197346"/>
            <a:ext cx="10284091" cy="5632311"/>
          </a:xfrm>
          <a:prstGeom prst="rect">
            <a:avLst/>
          </a:prstGeom>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点击左侧</a:t>
            </a:r>
            <a:r>
              <a:rPr lang="en-US" altLang="zh-CN" dirty="0">
                <a:latin typeface="Times New Roman" panose="02020603050405020304" pitchFamily="18" charset="0"/>
                <a:cs typeface="Times New Roman" panose="02020603050405020304" pitchFamily="18" charset="0"/>
              </a:rPr>
              <a:t>Open </a:t>
            </a:r>
            <a:r>
              <a:rPr lang="en-US" altLang="zh-CN" dirty="0" err="1">
                <a:latin typeface="Times New Roman" panose="02020603050405020304" pitchFamily="18" charset="0"/>
                <a:cs typeface="Times New Roman" panose="02020603050405020304" pitchFamily="18" charset="0"/>
              </a:rPr>
              <a:t>Syntheszed</a:t>
            </a:r>
            <a:r>
              <a:rPr lang="en-US" altLang="zh-CN" dirty="0">
                <a:latin typeface="Times New Roman" panose="02020603050405020304" pitchFamily="18" charset="0"/>
                <a:cs typeface="Times New Roman" panose="02020603050405020304" pitchFamily="18" charset="0"/>
              </a:rPr>
              <a:t> Design -&gt;Report DRC</a:t>
            </a:r>
            <a:r>
              <a:rPr lang="zh-CN" altLang="en-US" dirty="0">
                <a:latin typeface="Times New Roman" panose="02020603050405020304" pitchFamily="18" charset="0"/>
                <a:cs typeface="Times New Roman" panose="02020603050405020304" pitchFamily="18" charset="0"/>
              </a:rPr>
              <a:t>，验证</a:t>
            </a:r>
            <a:r>
              <a:rPr lang="en-US" altLang="zh-CN" dirty="0" err="1">
                <a:latin typeface="Times New Roman" panose="02020603050405020304" pitchFamily="18" charset="0"/>
                <a:cs typeface="Times New Roman" panose="02020603050405020304" pitchFamily="18" charset="0"/>
              </a:rPr>
              <a:t>Pblock</a:t>
            </a:r>
            <a:r>
              <a:rPr lang="zh-CN" altLang="en-US" dirty="0">
                <a:latin typeface="Times New Roman" panose="02020603050405020304" pitchFamily="18" charset="0"/>
                <a:cs typeface="Times New Roman" panose="02020603050405020304" pitchFamily="18" charset="0"/>
              </a:rPr>
              <a:t>创建是否有效。</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如果提示</a:t>
            </a:r>
            <a:r>
              <a:rPr lang="en-US" altLang="zh-CN" dirty="0">
                <a:latin typeface="Times New Roman" panose="02020603050405020304" pitchFamily="18" charset="0"/>
                <a:cs typeface="Times New Roman" panose="02020603050405020304" pitchFamily="18" charset="0"/>
              </a:rPr>
              <a:t>No Violations Found</a:t>
            </a:r>
            <a:r>
              <a:rPr lang="zh-CN" altLang="en-US" dirty="0">
                <a:latin typeface="Times New Roman" panose="02020603050405020304" pitchFamily="18" charset="0"/>
                <a:cs typeface="Times New Roman" panose="02020603050405020304" pitchFamily="18" charset="0"/>
              </a:rPr>
              <a:t>，则说明上面的操作过程没有问题。</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保存</a:t>
            </a:r>
            <a:r>
              <a:rPr lang="en-US" altLang="zh-CN" dirty="0" err="1">
                <a:latin typeface="Times New Roman" panose="02020603050405020304" pitchFamily="18" charset="0"/>
                <a:cs typeface="Times New Roman" panose="02020603050405020304" pitchFamily="18" charset="0"/>
              </a:rPr>
              <a:t>Pblock</a:t>
            </a:r>
            <a:r>
              <a:rPr lang="zh-CN" altLang="en-US" dirty="0">
                <a:latin typeface="Times New Roman" panose="02020603050405020304" pitchFamily="18" charset="0"/>
                <a:cs typeface="Times New Roman" panose="02020603050405020304" pitchFamily="18" charset="0"/>
              </a:rPr>
              <a:t>设计，添加到约束文件中。</a:t>
            </a:r>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147B546C-DC09-4EA4-A9C5-9FD2987FA5E3}"/>
              </a:ext>
            </a:extLst>
          </p:cNvPr>
          <p:cNvPicPr>
            <a:picLocks noChangeAspect="1"/>
          </p:cNvPicPr>
          <p:nvPr/>
        </p:nvPicPr>
        <p:blipFill>
          <a:blip r:embed="rId2"/>
          <a:stretch>
            <a:fillRect/>
          </a:stretch>
        </p:blipFill>
        <p:spPr>
          <a:xfrm>
            <a:off x="3596164" y="877514"/>
            <a:ext cx="2741815" cy="3247398"/>
          </a:xfrm>
          <a:prstGeom prst="rect">
            <a:avLst/>
          </a:prstGeom>
        </p:spPr>
      </p:pic>
      <p:pic>
        <p:nvPicPr>
          <p:cNvPr id="3078" name="Picture 6" descr="https://pic3.zhimg.com/v2-d017136c9eac627a02611f2d40488be2_r.jpg">
            <a:extLst>
              <a:ext uri="{FF2B5EF4-FFF2-40B4-BE49-F238E27FC236}">
                <a16:creationId xmlns:a16="http://schemas.microsoft.com/office/drawing/2014/main" id="{DDF16754-186F-4F35-BE96-7A5294B96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932" y="641596"/>
            <a:ext cx="3115420" cy="601905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A22CE87E-D69D-4DE3-BA04-BFEA3398B1EC}"/>
              </a:ext>
            </a:extLst>
          </p:cNvPr>
          <p:cNvPicPr>
            <a:picLocks noChangeAspect="1"/>
          </p:cNvPicPr>
          <p:nvPr/>
        </p:nvPicPr>
        <p:blipFill>
          <a:blip r:embed="rId4"/>
          <a:stretch>
            <a:fillRect/>
          </a:stretch>
        </p:blipFill>
        <p:spPr>
          <a:xfrm>
            <a:off x="797768" y="4955909"/>
            <a:ext cx="6920139" cy="1497724"/>
          </a:xfrm>
          <a:prstGeom prst="rect">
            <a:avLst/>
          </a:prstGeom>
        </p:spPr>
      </p:pic>
    </p:spTree>
    <p:extLst>
      <p:ext uri="{BB962C8B-B14F-4D97-AF65-F5344CB8AC3E}">
        <p14:creationId xmlns:p14="http://schemas.microsoft.com/office/powerpoint/2010/main" val="342323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39E1A3-F24A-4342-84B4-30FD4ED2BC27}"/>
              </a:ext>
            </a:extLst>
          </p:cNvPr>
          <p:cNvSpPr txBox="1"/>
          <p:nvPr/>
        </p:nvSpPr>
        <p:spPr>
          <a:xfrm>
            <a:off x="680621" y="516056"/>
            <a:ext cx="2195743"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Zynq</a:t>
            </a:r>
            <a:endParaRPr lang="zh-CN" altLang="en-US" sz="2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BFC0201-7542-4027-8C19-1F24ABFF9E98}"/>
              </a:ext>
            </a:extLst>
          </p:cNvPr>
          <p:cNvPicPr>
            <a:picLocks noChangeAspect="1"/>
          </p:cNvPicPr>
          <p:nvPr/>
        </p:nvPicPr>
        <p:blipFill>
          <a:blip r:embed="rId2"/>
          <a:stretch>
            <a:fillRect/>
          </a:stretch>
        </p:blipFill>
        <p:spPr>
          <a:xfrm>
            <a:off x="5102328" y="703775"/>
            <a:ext cx="5915921" cy="5846618"/>
          </a:xfrm>
          <a:prstGeom prst="rect">
            <a:avLst/>
          </a:prstGeom>
        </p:spPr>
      </p:pic>
      <p:sp>
        <p:nvSpPr>
          <p:cNvPr id="6" name="文本框 5">
            <a:extLst>
              <a:ext uri="{FF2B5EF4-FFF2-40B4-BE49-F238E27FC236}">
                <a16:creationId xmlns:a16="http://schemas.microsoft.com/office/drawing/2014/main" id="{7BED9A1B-10CE-4977-AB64-94D7E5816A80}"/>
              </a:ext>
            </a:extLst>
          </p:cNvPr>
          <p:cNvSpPr txBox="1"/>
          <p:nvPr/>
        </p:nvSpPr>
        <p:spPr>
          <a:xfrm>
            <a:off x="680621" y="2459504"/>
            <a:ext cx="3882143" cy="1938992"/>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Zynq-7000</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ZC706</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Zynq </a:t>
            </a:r>
            <a:r>
              <a:rPr lang="en-US" altLang="zh-CN" sz="2000" dirty="0" err="1">
                <a:latin typeface="Times New Roman" panose="02020603050405020304" pitchFamily="18" charset="0"/>
                <a:cs typeface="Times New Roman" panose="02020603050405020304" pitchFamily="18" charset="0"/>
              </a:rPr>
              <a:t>UltraScale</a:t>
            </a:r>
            <a:r>
              <a:rPr lang="en-US" altLang="zh-CN" sz="2000" dirty="0">
                <a:latin typeface="Times New Roman" panose="02020603050405020304" pitchFamily="18" charset="0"/>
                <a:cs typeface="Times New Roman" panose="02020603050405020304" pitchFamily="18" charset="0"/>
              </a:rPr>
              <a:t>+   ZCU102</a:t>
            </a:r>
          </a:p>
          <a:p>
            <a:r>
              <a:rPr lang="en-US" altLang="zh-CN" sz="2000" dirty="0">
                <a:latin typeface="Times New Roman" panose="02020603050405020304" pitchFamily="18" charset="0"/>
                <a:cs typeface="Times New Roman" panose="02020603050405020304" pitchFamily="18" charset="0"/>
              </a:rPr>
              <a:t>                                ZCU106</a:t>
            </a:r>
          </a:p>
        </p:txBody>
      </p:sp>
    </p:spTree>
    <p:extLst>
      <p:ext uri="{BB962C8B-B14F-4D97-AF65-F5344CB8AC3E}">
        <p14:creationId xmlns:p14="http://schemas.microsoft.com/office/powerpoint/2010/main" val="1823840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C40EF1-7C19-4656-B520-DA70CE4AB73B}"/>
              </a:ext>
            </a:extLst>
          </p:cNvPr>
          <p:cNvSpPr/>
          <p:nvPr/>
        </p:nvSpPr>
        <p:spPr>
          <a:xfrm>
            <a:off x="611927" y="327734"/>
            <a:ext cx="11128690" cy="4524315"/>
          </a:xfrm>
          <a:prstGeom prst="rect">
            <a:avLst/>
          </a:prstGeom>
        </p:spPr>
        <p:txBody>
          <a:bodyPr wrap="square">
            <a:spAutoFit/>
          </a:bodyPr>
          <a:lstStyle/>
          <a:p>
            <a:r>
              <a:rPr lang="en-US" altLang="zh-CN" dirty="0"/>
              <a:t>5</a:t>
            </a:r>
            <a:r>
              <a:rPr lang="zh-CN" altLang="en-US" dirty="0"/>
              <a:t>、重新综合、布局布线、生成比特流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根据设计</a:t>
            </a:r>
            <a:r>
              <a:rPr lang="en-US" altLang="zh-CN" dirty="0">
                <a:latin typeface="Times New Roman" panose="02020603050405020304" pitchFamily="18" charset="0"/>
                <a:cs typeface="Times New Roman" panose="02020603050405020304" pitchFamily="18" charset="0"/>
              </a:rPr>
              <a:t>Configuration</a:t>
            </a:r>
            <a:r>
              <a:rPr lang="zh-CN" altLang="en-US" dirty="0">
                <a:latin typeface="Times New Roman" panose="02020603050405020304" pitchFamily="18" charset="0"/>
                <a:cs typeface="Times New Roman" panose="02020603050405020304" pitchFamily="18" charset="0"/>
              </a:rPr>
              <a:t>规划不同分别在</a:t>
            </a:r>
            <a:r>
              <a:rPr lang="en-US" altLang="zh-CN" dirty="0">
                <a:latin typeface="Times New Roman" panose="02020603050405020304" pitchFamily="18" charset="0"/>
                <a:cs typeface="Times New Roman" panose="02020603050405020304" pitchFamily="18" charset="0"/>
              </a:rPr>
              <a:t>impl_1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child_0_impl1…</a:t>
            </a:r>
            <a:r>
              <a:rPr lang="zh-CN" altLang="en-US" dirty="0">
                <a:latin typeface="Times New Roman" panose="02020603050405020304" pitchFamily="18" charset="0"/>
                <a:cs typeface="Times New Roman" panose="02020603050405020304" pitchFamily="18" charset="0"/>
              </a:rPr>
              <a:t>文件夹中生成对应的全局</a:t>
            </a:r>
            <a:r>
              <a:rPr lang="en-US" altLang="zh-CN" dirty="0">
                <a:latin typeface="Times New Roman" panose="02020603050405020304" pitchFamily="18" charset="0"/>
                <a:cs typeface="Times New Roman" panose="02020603050405020304" pitchFamily="18" charset="0"/>
              </a:rPr>
              <a:t>bit</a:t>
            </a:r>
            <a:r>
              <a:rPr lang="zh-CN" altLang="en-US" dirty="0">
                <a:latin typeface="Times New Roman" panose="02020603050405020304" pitchFamily="18" charset="0"/>
                <a:cs typeface="Times New Roman" panose="02020603050405020304" pitchFamily="18" charset="0"/>
              </a:rPr>
              <a:t>和动态区</a:t>
            </a:r>
            <a:r>
              <a:rPr lang="en-US" altLang="zh-CN" dirty="0">
                <a:latin typeface="Times New Roman" panose="02020603050405020304" pitchFamily="18" charset="0"/>
                <a:cs typeface="Times New Roman" panose="02020603050405020304" pitchFamily="18" charset="0"/>
              </a:rPr>
              <a:t>bit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D8217AC-F02B-42A8-8AA2-DDD4B659541D}"/>
              </a:ext>
            </a:extLst>
          </p:cNvPr>
          <p:cNvPicPr>
            <a:picLocks noChangeAspect="1"/>
          </p:cNvPicPr>
          <p:nvPr/>
        </p:nvPicPr>
        <p:blipFill>
          <a:blip r:embed="rId2"/>
          <a:stretch>
            <a:fillRect/>
          </a:stretch>
        </p:blipFill>
        <p:spPr>
          <a:xfrm>
            <a:off x="1126740" y="995294"/>
            <a:ext cx="2858927" cy="3483997"/>
          </a:xfrm>
          <a:prstGeom prst="rect">
            <a:avLst/>
          </a:prstGeom>
        </p:spPr>
      </p:pic>
      <p:pic>
        <p:nvPicPr>
          <p:cNvPr id="4" name="图片 3">
            <a:extLst>
              <a:ext uri="{FF2B5EF4-FFF2-40B4-BE49-F238E27FC236}">
                <a16:creationId xmlns:a16="http://schemas.microsoft.com/office/drawing/2014/main" id="{4303552F-9F5E-4868-9DA2-8D29867F599D}"/>
              </a:ext>
            </a:extLst>
          </p:cNvPr>
          <p:cNvPicPr>
            <a:picLocks noChangeAspect="1"/>
          </p:cNvPicPr>
          <p:nvPr/>
        </p:nvPicPr>
        <p:blipFill>
          <a:blip r:embed="rId3"/>
          <a:stretch>
            <a:fillRect/>
          </a:stretch>
        </p:blipFill>
        <p:spPr>
          <a:xfrm>
            <a:off x="5038728" y="1535674"/>
            <a:ext cx="5534840" cy="1978938"/>
          </a:xfrm>
          <a:prstGeom prst="rect">
            <a:avLst/>
          </a:prstGeom>
        </p:spPr>
      </p:pic>
      <p:pic>
        <p:nvPicPr>
          <p:cNvPr id="6" name="图片 5">
            <a:extLst>
              <a:ext uri="{FF2B5EF4-FFF2-40B4-BE49-F238E27FC236}">
                <a16:creationId xmlns:a16="http://schemas.microsoft.com/office/drawing/2014/main" id="{3AAE385E-17B2-4493-A99F-4305CACB9705}"/>
              </a:ext>
            </a:extLst>
          </p:cNvPr>
          <p:cNvPicPr>
            <a:picLocks noChangeAspect="1"/>
          </p:cNvPicPr>
          <p:nvPr/>
        </p:nvPicPr>
        <p:blipFill>
          <a:blip r:embed="rId4"/>
          <a:stretch>
            <a:fillRect/>
          </a:stretch>
        </p:blipFill>
        <p:spPr>
          <a:xfrm>
            <a:off x="952506" y="4969518"/>
            <a:ext cx="4451579" cy="1403422"/>
          </a:xfrm>
          <a:prstGeom prst="rect">
            <a:avLst/>
          </a:prstGeom>
        </p:spPr>
      </p:pic>
      <p:pic>
        <p:nvPicPr>
          <p:cNvPr id="7" name="图片 6">
            <a:extLst>
              <a:ext uri="{FF2B5EF4-FFF2-40B4-BE49-F238E27FC236}">
                <a16:creationId xmlns:a16="http://schemas.microsoft.com/office/drawing/2014/main" id="{AAC05003-1980-4A1B-9E40-E5D85237F1B4}"/>
              </a:ext>
            </a:extLst>
          </p:cNvPr>
          <p:cNvPicPr>
            <a:picLocks noChangeAspect="1"/>
          </p:cNvPicPr>
          <p:nvPr/>
        </p:nvPicPr>
        <p:blipFill>
          <a:blip r:embed="rId5"/>
          <a:stretch>
            <a:fillRect/>
          </a:stretch>
        </p:blipFill>
        <p:spPr>
          <a:xfrm>
            <a:off x="5670200" y="4944116"/>
            <a:ext cx="5137414" cy="1454225"/>
          </a:xfrm>
          <a:prstGeom prst="rect">
            <a:avLst/>
          </a:prstGeom>
        </p:spPr>
      </p:pic>
    </p:spTree>
    <p:extLst>
      <p:ext uri="{BB962C8B-B14F-4D97-AF65-F5344CB8AC3E}">
        <p14:creationId xmlns:p14="http://schemas.microsoft.com/office/powerpoint/2010/main" val="270847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CFD1AA-3A55-45E7-90D2-3FDB5B80F16E}"/>
              </a:ext>
            </a:extLst>
          </p:cNvPr>
          <p:cNvSpPr txBox="1"/>
          <p:nvPr/>
        </p:nvSpPr>
        <p:spPr>
          <a:xfrm>
            <a:off x="696103" y="530016"/>
            <a:ext cx="5753557"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非项目模式下的动态重构实现</a:t>
            </a:r>
          </a:p>
        </p:txBody>
      </p:sp>
      <p:sp>
        <p:nvSpPr>
          <p:cNvPr id="5" name="文本框 4">
            <a:extLst>
              <a:ext uri="{FF2B5EF4-FFF2-40B4-BE49-F238E27FC236}">
                <a16:creationId xmlns:a16="http://schemas.microsoft.com/office/drawing/2014/main" id="{A4C9775B-C867-49B1-B372-CBF731268FD4}"/>
              </a:ext>
            </a:extLst>
          </p:cNvPr>
          <p:cNvSpPr txBox="1"/>
          <p:nvPr/>
        </p:nvSpPr>
        <p:spPr>
          <a:xfrm>
            <a:off x="696103" y="1123037"/>
            <a:ext cx="10360459" cy="1296637"/>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cs typeface="Times New Roman" panose="02020603050405020304" pitchFamily="18" charset="0"/>
              </a:rPr>
              <a:t>实现动态重构设计准备：</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顶层模块文件、子模块文件、重构模块文件、管脚时序约束文件、</a:t>
            </a:r>
            <a:r>
              <a:rPr lang="en-US" altLang="zh-CN" dirty="0" err="1">
                <a:latin typeface="Times New Roman" panose="02020603050405020304" pitchFamily="18" charset="0"/>
                <a:cs typeface="Times New Roman" panose="02020603050405020304" pitchFamily="18" charset="0"/>
              </a:rPr>
              <a:t>Pblock</a:t>
            </a:r>
            <a:r>
              <a:rPr lang="zh-CN" altLang="en-US" dirty="0">
                <a:latin typeface="Times New Roman" panose="02020603050405020304" pitchFamily="18" charset="0"/>
                <a:cs typeface="Times New Roman" panose="02020603050405020304" pitchFamily="18" charset="0"/>
              </a:rPr>
              <a:t>约束文件</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Vivado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Tcl</a:t>
            </a:r>
            <a:r>
              <a:rPr lang="en-US" altLang="zh-CN" dirty="0">
                <a:latin typeface="Times New Roman" panose="02020603050405020304" pitchFamily="18" charset="0"/>
                <a:cs typeface="Times New Roman" panose="02020603050405020304" pitchFamily="18" charset="0"/>
              </a:rPr>
              <a:t> Shell</a:t>
            </a:r>
            <a:r>
              <a:rPr lang="zh-CN" altLang="en-US" dirty="0">
                <a:latin typeface="Times New Roman" panose="02020603050405020304" pitchFamily="18" charset="0"/>
                <a:cs typeface="Times New Roman" panose="02020603050405020304" pitchFamily="18" charset="0"/>
              </a:rPr>
              <a:t>与</a:t>
            </a:r>
            <a:r>
              <a:rPr lang="en-US" altLang="zh-CN" dirty="0" err="1">
                <a:latin typeface="Times New Roman" panose="02020603050405020304" pitchFamily="18" charset="0"/>
                <a:cs typeface="Times New Roman" panose="02020603050405020304" pitchFamily="18" charset="0"/>
              </a:rPr>
              <a:t>Tcl</a:t>
            </a:r>
            <a:r>
              <a:rPr lang="zh-CN" altLang="en-US" dirty="0">
                <a:latin typeface="Times New Roman" panose="02020603050405020304" pitchFamily="18" charset="0"/>
                <a:cs typeface="Times New Roman" panose="02020603050405020304" pitchFamily="18" charset="0"/>
              </a:rPr>
              <a:t>命令完成设计。</a:t>
            </a:r>
            <a:endParaRPr lang="en-US" altLang="zh-CN"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3069896-EEE2-4FAC-9D17-E0F3CF1E7521}"/>
              </a:ext>
            </a:extLst>
          </p:cNvPr>
          <p:cNvPicPr>
            <a:picLocks noChangeAspect="1"/>
          </p:cNvPicPr>
          <p:nvPr/>
        </p:nvPicPr>
        <p:blipFill>
          <a:blip r:embed="rId2"/>
          <a:stretch>
            <a:fillRect/>
          </a:stretch>
        </p:blipFill>
        <p:spPr>
          <a:xfrm>
            <a:off x="493738" y="3511016"/>
            <a:ext cx="4881657" cy="1664432"/>
          </a:xfrm>
          <a:prstGeom prst="rect">
            <a:avLst/>
          </a:prstGeom>
        </p:spPr>
      </p:pic>
      <p:pic>
        <p:nvPicPr>
          <p:cNvPr id="8" name="图片 7">
            <a:extLst>
              <a:ext uri="{FF2B5EF4-FFF2-40B4-BE49-F238E27FC236}">
                <a16:creationId xmlns:a16="http://schemas.microsoft.com/office/drawing/2014/main" id="{7E30D65F-DB48-4A74-A0DF-C35E4693BE01}"/>
              </a:ext>
            </a:extLst>
          </p:cNvPr>
          <p:cNvPicPr>
            <a:picLocks noChangeAspect="1"/>
          </p:cNvPicPr>
          <p:nvPr/>
        </p:nvPicPr>
        <p:blipFill>
          <a:blip r:embed="rId3"/>
          <a:stretch>
            <a:fillRect/>
          </a:stretch>
        </p:blipFill>
        <p:spPr>
          <a:xfrm>
            <a:off x="6361245" y="2489475"/>
            <a:ext cx="4922229" cy="4161619"/>
          </a:xfrm>
          <a:prstGeom prst="rect">
            <a:avLst/>
          </a:prstGeom>
        </p:spPr>
      </p:pic>
    </p:spTree>
    <p:extLst>
      <p:ext uri="{BB962C8B-B14F-4D97-AF65-F5344CB8AC3E}">
        <p14:creationId xmlns:p14="http://schemas.microsoft.com/office/powerpoint/2010/main" val="1680205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26C2F8-2618-4065-BDCC-7DDCB09AD89A}"/>
              </a:ext>
            </a:extLst>
          </p:cNvPr>
          <p:cNvSpPr/>
          <p:nvPr/>
        </p:nvSpPr>
        <p:spPr>
          <a:xfrm>
            <a:off x="556499" y="363737"/>
            <a:ext cx="11547085" cy="369332"/>
          </a:xfrm>
          <a:prstGeom prst="rect">
            <a:avLst/>
          </a:prstGeom>
        </p:spPr>
        <p:txBody>
          <a:bodyPr wrap="square">
            <a:spAutoFit/>
          </a:bodyPr>
          <a:lstStyle/>
          <a:p>
            <a:r>
              <a:rPr lang="zh-CN" altLang="en-US" dirty="0"/>
              <a:t>1、分别对静态模块和可重构模块进行综合</a:t>
            </a:r>
            <a:endParaRPr lang="en-US" altLang="zh-CN" dirty="0"/>
          </a:p>
        </p:txBody>
      </p:sp>
      <p:pic>
        <p:nvPicPr>
          <p:cNvPr id="6" name="图片 5">
            <a:extLst>
              <a:ext uri="{FF2B5EF4-FFF2-40B4-BE49-F238E27FC236}">
                <a16:creationId xmlns:a16="http://schemas.microsoft.com/office/drawing/2014/main" id="{97E1227C-10C0-4991-AE7B-B8E1B258F72F}"/>
              </a:ext>
            </a:extLst>
          </p:cNvPr>
          <p:cNvPicPr>
            <a:picLocks noChangeAspect="1"/>
          </p:cNvPicPr>
          <p:nvPr/>
        </p:nvPicPr>
        <p:blipFill>
          <a:blip r:embed="rId2"/>
          <a:stretch>
            <a:fillRect/>
          </a:stretch>
        </p:blipFill>
        <p:spPr>
          <a:xfrm>
            <a:off x="2356992" y="927911"/>
            <a:ext cx="2594389" cy="2301475"/>
          </a:xfrm>
          <a:prstGeom prst="rect">
            <a:avLst/>
          </a:prstGeom>
        </p:spPr>
      </p:pic>
      <p:sp>
        <p:nvSpPr>
          <p:cNvPr id="7" name="矩形 6">
            <a:extLst>
              <a:ext uri="{FF2B5EF4-FFF2-40B4-BE49-F238E27FC236}">
                <a16:creationId xmlns:a16="http://schemas.microsoft.com/office/drawing/2014/main" id="{24053AD1-01C7-4586-9572-91F81A1E0B97}"/>
              </a:ext>
            </a:extLst>
          </p:cNvPr>
          <p:cNvSpPr/>
          <p:nvPr/>
        </p:nvSpPr>
        <p:spPr>
          <a:xfrm>
            <a:off x="556499" y="947021"/>
            <a:ext cx="1800493" cy="369332"/>
          </a:xfrm>
          <a:prstGeom prst="rect">
            <a:avLst/>
          </a:prstGeom>
        </p:spPr>
        <p:txBody>
          <a:bodyPr wrap="none">
            <a:spAutoFit/>
          </a:bodyPr>
          <a:lstStyle/>
          <a:p>
            <a:r>
              <a:rPr lang="zh-CN" altLang="en-US" dirty="0"/>
              <a:t>添加文件命令：</a:t>
            </a:r>
            <a:endParaRPr lang="en-US" altLang="zh-CN" dirty="0"/>
          </a:p>
        </p:txBody>
      </p:sp>
      <p:sp>
        <p:nvSpPr>
          <p:cNvPr id="8" name="矩形 7">
            <a:extLst>
              <a:ext uri="{FF2B5EF4-FFF2-40B4-BE49-F238E27FC236}">
                <a16:creationId xmlns:a16="http://schemas.microsoft.com/office/drawing/2014/main" id="{5BD01333-380C-48BD-B647-80E2874F2902}"/>
              </a:ext>
            </a:extLst>
          </p:cNvPr>
          <p:cNvSpPr/>
          <p:nvPr/>
        </p:nvSpPr>
        <p:spPr>
          <a:xfrm>
            <a:off x="556499" y="3550844"/>
            <a:ext cx="2262158"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顶层模块综合命令：</a:t>
            </a:r>
            <a:endParaRPr lang="en-US"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226DAEF-9F4A-4A68-9E31-9CE1667BF07B}"/>
              </a:ext>
            </a:extLst>
          </p:cNvPr>
          <p:cNvSpPr/>
          <p:nvPr/>
        </p:nvSpPr>
        <p:spPr>
          <a:xfrm>
            <a:off x="620619" y="4322939"/>
            <a:ext cx="2159566"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RM</a:t>
            </a:r>
            <a:r>
              <a:rPr lang="zh-CN" altLang="en-US" dirty="0">
                <a:latin typeface="Times New Roman" panose="02020603050405020304" pitchFamily="18" charset="0"/>
                <a:cs typeface="Times New Roman" panose="02020603050405020304" pitchFamily="18" charset="0"/>
              </a:rPr>
              <a:t>模块综合命令</a:t>
            </a:r>
            <a:r>
              <a:rPr lang="zh-CN" altLang="en-US" dirty="0"/>
              <a:t>：</a:t>
            </a:r>
          </a:p>
        </p:txBody>
      </p:sp>
      <p:pic>
        <p:nvPicPr>
          <p:cNvPr id="10" name="图片 9">
            <a:extLst>
              <a:ext uri="{FF2B5EF4-FFF2-40B4-BE49-F238E27FC236}">
                <a16:creationId xmlns:a16="http://schemas.microsoft.com/office/drawing/2014/main" id="{ABADCA96-5559-465C-B2BF-430159646D95}"/>
              </a:ext>
            </a:extLst>
          </p:cNvPr>
          <p:cNvPicPr>
            <a:picLocks noChangeAspect="1"/>
          </p:cNvPicPr>
          <p:nvPr/>
        </p:nvPicPr>
        <p:blipFill>
          <a:blip r:embed="rId3"/>
          <a:stretch>
            <a:fillRect/>
          </a:stretch>
        </p:blipFill>
        <p:spPr>
          <a:xfrm>
            <a:off x="2791891" y="3550844"/>
            <a:ext cx="6510497" cy="444060"/>
          </a:xfrm>
          <a:prstGeom prst="rect">
            <a:avLst/>
          </a:prstGeom>
        </p:spPr>
      </p:pic>
      <p:pic>
        <p:nvPicPr>
          <p:cNvPr id="11" name="图片 10">
            <a:extLst>
              <a:ext uri="{FF2B5EF4-FFF2-40B4-BE49-F238E27FC236}">
                <a16:creationId xmlns:a16="http://schemas.microsoft.com/office/drawing/2014/main" id="{98EC5883-4E56-4F78-A88C-318D187B6EAE}"/>
              </a:ext>
            </a:extLst>
          </p:cNvPr>
          <p:cNvPicPr>
            <a:picLocks noChangeAspect="1"/>
          </p:cNvPicPr>
          <p:nvPr/>
        </p:nvPicPr>
        <p:blipFill>
          <a:blip r:embed="rId4"/>
          <a:stretch>
            <a:fillRect/>
          </a:stretch>
        </p:blipFill>
        <p:spPr>
          <a:xfrm>
            <a:off x="2734897" y="4322940"/>
            <a:ext cx="8668407" cy="369331"/>
          </a:xfrm>
          <a:prstGeom prst="rect">
            <a:avLst/>
          </a:prstGeom>
        </p:spPr>
      </p:pic>
      <p:sp>
        <p:nvSpPr>
          <p:cNvPr id="13" name="矩形 12">
            <a:extLst>
              <a:ext uri="{FF2B5EF4-FFF2-40B4-BE49-F238E27FC236}">
                <a16:creationId xmlns:a16="http://schemas.microsoft.com/office/drawing/2014/main" id="{799AD700-4B50-4850-9F75-003A757DB247}"/>
              </a:ext>
            </a:extLst>
          </p:cNvPr>
          <p:cNvSpPr/>
          <p:nvPr/>
        </p:nvSpPr>
        <p:spPr>
          <a:xfrm>
            <a:off x="556499" y="5075182"/>
            <a:ext cx="2262158" cy="369332"/>
          </a:xfrm>
          <a:prstGeom prst="rect">
            <a:avLst/>
          </a:prstGeom>
        </p:spPr>
        <p:txBody>
          <a:bodyPr wrap="none">
            <a:spAutoFit/>
          </a:bodyPr>
          <a:lstStyle/>
          <a:p>
            <a:r>
              <a:rPr lang="zh-CN" altLang="en-US" dirty="0"/>
              <a:t>导出综合网表命令：</a:t>
            </a:r>
          </a:p>
        </p:txBody>
      </p:sp>
      <p:sp>
        <p:nvSpPr>
          <p:cNvPr id="14" name="矩形 13">
            <a:extLst>
              <a:ext uri="{FF2B5EF4-FFF2-40B4-BE49-F238E27FC236}">
                <a16:creationId xmlns:a16="http://schemas.microsoft.com/office/drawing/2014/main" id="{45E208A0-E24D-4FD5-93C6-6082DDAA68C5}"/>
              </a:ext>
            </a:extLst>
          </p:cNvPr>
          <p:cNvSpPr/>
          <p:nvPr/>
        </p:nvSpPr>
        <p:spPr>
          <a:xfrm>
            <a:off x="556499" y="5726313"/>
            <a:ext cx="2262158" cy="369332"/>
          </a:xfrm>
          <a:prstGeom prst="rect">
            <a:avLst/>
          </a:prstGeom>
        </p:spPr>
        <p:txBody>
          <a:bodyPr wrap="none">
            <a:spAutoFit/>
          </a:bodyPr>
          <a:lstStyle/>
          <a:p>
            <a:r>
              <a:rPr lang="zh-CN" altLang="en-US" dirty="0"/>
              <a:t>读取综合网表命令：</a:t>
            </a:r>
          </a:p>
        </p:txBody>
      </p:sp>
      <p:pic>
        <p:nvPicPr>
          <p:cNvPr id="15" name="图片 14">
            <a:extLst>
              <a:ext uri="{FF2B5EF4-FFF2-40B4-BE49-F238E27FC236}">
                <a16:creationId xmlns:a16="http://schemas.microsoft.com/office/drawing/2014/main" id="{6A161D07-56EA-4313-A91E-DF6A8AAB2A27}"/>
              </a:ext>
            </a:extLst>
          </p:cNvPr>
          <p:cNvPicPr>
            <a:picLocks noChangeAspect="1"/>
          </p:cNvPicPr>
          <p:nvPr/>
        </p:nvPicPr>
        <p:blipFill>
          <a:blip r:embed="rId5"/>
          <a:stretch>
            <a:fillRect/>
          </a:stretch>
        </p:blipFill>
        <p:spPr>
          <a:xfrm>
            <a:off x="2698804" y="5095034"/>
            <a:ext cx="2333885" cy="1048671"/>
          </a:xfrm>
          <a:prstGeom prst="rect">
            <a:avLst/>
          </a:prstGeom>
        </p:spPr>
      </p:pic>
      <p:pic>
        <p:nvPicPr>
          <p:cNvPr id="16" name="图片 15">
            <a:extLst>
              <a:ext uri="{FF2B5EF4-FFF2-40B4-BE49-F238E27FC236}">
                <a16:creationId xmlns:a16="http://schemas.microsoft.com/office/drawing/2014/main" id="{B1313DE5-7A0F-4564-B0B3-71B090DE64FA}"/>
              </a:ext>
            </a:extLst>
          </p:cNvPr>
          <p:cNvPicPr>
            <a:picLocks noChangeAspect="1"/>
          </p:cNvPicPr>
          <p:nvPr/>
        </p:nvPicPr>
        <p:blipFill>
          <a:blip r:embed="rId6"/>
          <a:stretch>
            <a:fillRect/>
          </a:stretch>
        </p:blipFill>
        <p:spPr>
          <a:xfrm>
            <a:off x="6622604" y="1116529"/>
            <a:ext cx="4843045" cy="2246051"/>
          </a:xfrm>
          <a:prstGeom prst="rect">
            <a:avLst/>
          </a:prstGeom>
        </p:spPr>
      </p:pic>
      <p:sp>
        <p:nvSpPr>
          <p:cNvPr id="17" name="矩形 16">
            <a:extLst>
              <a:ext uri="{FF2B5EF4-FFF2-40B4-BE49-F238E27FC236}">
                <a16:creationId xmlns:a16="http://schemas.microsoft.com/office/drawing/2014/main" id="{6E4BB830-DBE9-4959-BEA2-6D8FD812E445}"/>
              </a:ext>
            </a:extLst>
          </p:cNvPr>
          <p:cNvSpPr/>
          <p:nvPr/>
        </p:nvSpPr>
        <p:spPr>
          <a:xfrm>
            <a:off x="6836278" y="760332"/>
            <a:ext cx="453201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-flatten_hierarchy </a:t>
            </a:r>
            <a:r>
              <a:rPr lang="zh-CN" altLang="en-US" dirty="0">
                <a:latin typeface="Times New Roman" panose="02020603050405020304" pitchFamily="18" charset="0"/>
                <a:cs typeface="Times New Roman" panose="02020603050405020304" pitchFamily="18" charset="0"/>
              </a:rPr>
              <a:t>（影响综合结果的层次）</a:t>
            </a:r>
          </a:p>
        </p:txBody>
      </p:sp>
    </p:spTree>
    <p:extLst>
      <p:ext uri="{BB962C8B-B14F-4D97-AF65-F5344CB8AC3E}">
        <p14:creationId xmlns:p14="http://schemas.microsoft.com/office/powerpoint/2010/main" val="716720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26C2F8-2618-4065-BDCC-7DDCB09AD89A}"/>
              </a:ext>
            </a:extLst>
          </p:cNvPr>
          <p:cNvSpPr/>
          <p:nvPr/>
        </p:nvSpPr>
        <p:spPr>
          <a:xfrm>
            <a:off x="556499" y="363737"/>
            <a:ext cx="11547085"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、组合顶层网表、</a:t>
            </a:r>
            <a:r>
              <a:rPr lang="en-US" altLang="zh-CN" dirty="0">
                <a:latin typeface="Times New Roman" panose="02020603050405020304" pitchFamily="18" charset="0"/>
                <a:cs typeface="Times New Roman" panose="02020603050405020304" pitchFamily="18" charset="0"/>
              </a:rPr>
              <a:t>RM</a:t>
            </a:r>
            <a:r>
              <a:rPr lang="zh-CN" altLang="en-US" dirty="0">
                <a:latin typeface="Times New Roman" panose="02020603050405020304" pitchFamily="18" charset="0"/>
                <a:cs typeface="Times New Roman" panose="02020603050405020304" pitchFamily="18" charset="0"/>
              </a:rPr>
              <a:t>网表和</a:t>
            </a:r>
            <a:r>
              <a:rPr lang="en-US" altLang="zh-CN" dirty="0" err="1">
                <a:latin typeface="Times New Roman" panose="02020603050405020304" pitchFamily="18" charset="0"/>
                <a:cs typeface="Times New Roman" panose="02020603050405020304" pitchFamily="18" charset="0"/>
              </a:rPr>
              <a:t>Pblock</a:t>
            </a:r>
            <a:r>
              <a:rPr lang="zh-CN" altLang="en-US" dirty="0">
                <a:latin typeface="Times New Roman" panose="02020603050405020304" pitchFamily="18" charset="0"/>
                <a:cs typeface="Times New Roman" panose="02020603050405020304" pitchFamily="18" charset="0"/>
              </a:rPr>
              <a:t>约束文件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定义重构区</a:t>
            </a:r>
            <a:endParaRPr lang="en-US" altLang="zh-CN"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799AD700-4B50-4850-9F75-003A757DB247}"/>
              </a:ext>
            </a:extLst>
          </p:cNvPr>
          <p:cNvSpPr/>
          <p:nvPr/>
        </p:nvSpPr>
        <p:spPr>
          <a:xfrm>
            <a:off x="547412" y="3990144"/>
            <a:ext cx="2082621"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定义</a:t>
            </a:r>
            <a:r>
              <a:rPr lang="en-US" altLang="zh-CN" dirty="0">
                <a:latin typeface="Times New Roman" panose="02020603050405020304" pitchFamily="18" charset="0"/>
                <a:cs typeface="Times New Roman" panose="02020603050405020304" pitchFamily="18" charset="0"/>
              </a:rPr>
              <a:t>RP</a:t>
            </a:r>
            <a:r>
              <a:rPr lang="zh-CN" altLang="en-US" dirty="0">
                <a:latin typeface="Times New Roman" panose="02020603050405020304" pitchFamily="18" charset="0"/>
                <a:cs typeface="Times New Roman" panose="02020603050405020304" pitchFamily="18" charset="0"/>
              </a:rPr>
              <a:t>模块命令：</a:t>
            </a:r>
          </a:p>
        </p:txBody>
      </p:sp>
      <p:sp>
        <p:nvSpPr>
          <p:cNvPr id="14" name="矩形 13">
            <a:extLst>
              <a:ext uri="{FF2B5EF4-FFF2-40B4-BE49-F238E27FC236}">
                <a16:creationId xmlns:a16="http://schemas.microsoft.com/office/drawing/2014/main" id="{45E208A0-E24D-4FD5-93C6-6082DDAA68C5}"/>
              </a:ext>
            </a:extLst>
          </p:cNvPr>
          <p:cNvSpPr/>
          <p:nvPr/>
        </p:nvSpPr>
        <p:spPr>
          <a:xfrm>
            <a:off x="556499" y="854913"/>
            <a:ext cx="1800493" cy="369332"/>
          </a:xfrm>
          <a:prstGeom prst="rect">
            <a:avLst/>
          </a:prstGeom>
        </p:spPr>
        <p:txBody>
          <a:bodyPr wrap="none">
            <a:spAutoFit/>
          </a:bodyPr>
          <a:lstStyle/>
          <a:p>
            <a:r>
              <a:rPr lang="zh-CN" altLang="en-US" dirty="0"/>
              <a:t>组合网表命令：</a:t>
            </a:r>
          </a:p>
        </p:txBody>
      </p:sp>
      <p:pic>
        <p:nvPicPr>
          <p:cNvPr id="3" name="图片 2">
            <a:extLst>
              <a:ext uri="{FF2B5EF4-FFF2-40B4-BE49-F238E27FC236}">
                <a16:creationId xmlns:a16="http://schemas.microsoft.com/office/drawing/2014/main" id="{7065E7EC-EAAF-4179-9684-A5417963830F}"/>
              </a:ext>
            </a:extLst>
          </p:cNvPr>
          <p:cNvPicPr>
            <a:picLocks noChangeAspect="1"/>
          </p:cNvPicPr>
          <p:nvPr/>
        </p:nvPicPr>
        <p:blipFill>
          <a:blip r:embed="rId2"/>
          <a:stretch>
            <a:fillRect/>
          </a:stretch>
        </p:blipFill>
        <p:spPr>
          <a:xfrm>
            <a:off x="2192301" y="854913"/>
            <a:ext cx="7639532" cy="2914202"/>
          </a:xfrm>
          <a:prstGeom prst="rect">
            <a:avLst/>
          </a:prstGeom>
        </p:spPr>
      </p:pic>
      <p:pic>
        <p:nvPicPr>
          <p:cNvPr id="4" name="图片 3">
            <a:extLst>
              <a:ext uri="{FF2B5EF4-FFF2-40B4-BE49-F238E27FC236}">
                <a16:creationId xmlns:a16="http://schemas.microsoft.com/office/drawing/2014/main" id="{93D51F73-A291-4B30-A250-5EBC74956A84}"/>
              </a:ext>
            </a:extLst>
          </p:cNvPr>
          <p:cNvPicPr>
            <a:picLocks noChangeAspect="1"/>
          </p:cNvPicPr>
          <p:nvPr/>
        </p:nvPicPr>
        <p:blipFill>
          <a:blip r:embed="rId3"/>
          <a:stretch>
            <a:fillRect/>
          </a:stretch>
        </p:blipFill>
        <p:spPr>
          <a:xfrm>
            <a:off x="2356992" y="3896432"/>
            <a:ext cx="5244796" cy="590361"/>
          </a:xfrm>
          <a:prstGeom prst="rect">
            <a:avLst/>
          </a:prstGeom>
        </p:spPr>
      </p:pic>
      <p:sp>
        <p:nvSpPr>
          <p:cNvPr id="16" name="矩形 15">
            <a:extLst>
              <a:ext uri="{FF2B5EF4-FFF2-40B4-BE49-F238E27FC236}">
                <a16:creationId xmlns:a16="http://schemas.microsoft.com/office/drawing/2014/main" id="{AA6E046C-E3B5-4D93-A8E0-06A5B35FC882}"/>
              </a:ext>
            </a:extLst>
          </p:cNvPr>
          <p:cNvSpPr/>
          <p:nvPr/>
        </p:nvSpPr>
        <p:spPr>
          <a:xfrm>
            <a:off x="556499" y="4614110"/>
            <a:ext cx="10897932" cy="646331"/>
          </a:xfrm>
          <a:prstGeom prst="rect">
            <a:avLst/>
          </a:prstGeom>
        </p:spPr>
        <p:txBody>
          <a:bodyPr wrap="square">
            <a:spAutoFit/>
          </a:bodyPr>
          <a:lstStyle/>
          <a:p>
            <a:r>
              <a:rPr lang="zh-CN" altLang="en-US" dirty="0">
                <a:solidFill>
                  <a:srgbClr val="FF0000"/>
                </a:solidFill>
                <a:latin typeface="Times New Roman" panose="02020603050405020304" pitchFamily="18" charset="0"/>
                <a:cs typeface="Times New Roman" panose="02020603050405020304" pitchFamily="18" charset="0"/>
              </a:rPr>
              <a:t>注</a:t>
            </a:r>
            <a:r>
              <a:rPr lang="zh-CN" altLang="en-US" dirty="0">
                <a:latin typeface="Times New Roman" panose="02020603050405020304" pitchFamily="18" charset="0"/>
                <a:cs typeface="Times New Roman" panose="02020603050405020304" pitchFamily="18" charset="0"/>
              </a:rPr>
              <a:t>：需要先定义</a:t>
            </a:r>
            <a:r>
              <a:rPr lang="en-US" altLang="zh-CN" dirty="0">
                <a:latin typeface="Times New Roman" panose="02020603050405020304" pitchFamily="18" charset="0"/>
                <a:cs typeface="Times New Roman" panose="02020603050405020304" pitchFamily="18" charset="0"/>
              </a:rPr>
              <a:t>RP</a:t>
            </a:r>
            <a:r>
              <a:rPr lang="zh-CN" altLang="en-US" dirty="0">
                <a:latin typeface="Times New Roman" panose="02020603050405020304" pitchFamily="18" charset="0"/>
                <a:cs typeface="Times New Roman" panose="02020603050405020304" pitchFamily="18" charset="0"/>
              </a:rPr>
              <a:t>模块，再进行网表组合；顶层例化的</a:t>
            </a:r>
            <a:r>
              <a:rPr lang="en-US" altLang="zh-CN" dirty="0">
                <a:latin typeface="Times New Roman" panose="02020603050405020304" pitchFamily="18" charset="0"/>
                <a:cs typeface="Times New Roman" panose="02020603050405020304" pitchFamily="18" charset="0"/>
              </a:rPr>
              <a:t>RP</a:t>
            </a:r>
            <a:r>
              <a:rPr lang="zh-CN" altLang="en-US" dirty="0">
                <a:latin typeface="Times New Roman" panose="02020603050405020304" pitchFamily="18" charset="0"/>
                <a:cs typeface="Times New Roman" panose="02020603050405020304" pitchFamily="18" charset="0"/>
              </a:rPr>
              <a:t>模块必须为</a:t>
            </a:r>
            <a:r>
              <a:rPr lang="en-US" altLang="zh-CN" dirty="0" err="1">
                <a:latin typeface="Times New Roman" panose="02020603050405020304" pitchFamily="18" charset="0"/>
                <a:cs typeface="Times New Roman" panose="02020603050405020304" pitchFamily="18" charset="0"/>
              </a:rPr>
              <a:t>Black_box</a:t>
            </a:r>
            <a:r>
              <a:rPr lang="zh-CN" altLang="en-US" dirty="0">
                <a:latin typeface="Times New Roman" panose="02020603050405020304" pitchFamily="18" charset="0"/>
                <a:cs typeface="Times New Roman" panose="02020603050405020304" pitchFamily="18" charset="0"/>
              </a:rPr>
              <a:t>（只有端口的申明，功能部分的内容是空的）</a:t>
            </a:r>
          </a:p>
        </p:txBody>
      </p:sp>
      <p:pic>
        <p:nvPicPr>
          <p:cNvPr id="5" name="图片 4">
            <a:extLst>
              <a:ext uri="{FF2B5EF4-FFF2-40B4-BE49-F238E27FC236}">
                <a16:creationId xmlns:a16="http://schemas.microsoft.com/office/drawing/2014/main" id="{86B5227B-65D2-48E9-94A2-BC15C3057578}"/>
              </a:ext>
            </a:extLst>
          </p:cNvPr>
          <p:cNvPicPr>
            <a:picLocks noChangeAspect="1"/>
          </p:cNvPicPr>
          <p:nvPr/>
        </p:nvPicPr>
        <p:blipFill>
          <a:blip r:embed="rId4"/>
          <a:stretch>
            <a:fillRect/>
          </a:stretch>
        </p:blipFill>
        <p:spPr>
          <a:xfrm>
            <a:off x="2837935" y="5151353"/>
            <a:ext cx="2719793" cy="1245207"/>
          </a:xfrm>
          <a:prstGeom prst="rect">
            <a:avLst/>
          </a:prstGeom>
        </p:spPr>
      </p:pic>
    </p:spTree>
    <p:extLst>
      <p:ext uri="{BB962C8B-B14F-4D97-AF65-F5344CB8AC3E}">
        <p14:creationId xmlns:p14="http://schemas.microsoft.com/office/powerpoint/2010/main" val="2422722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1B754A-569C-4FC3-90CF-A53899F17302}"/>
              </a:ext>
            </a:extLst>
          </p:cNvPr>
          <p:cNvSpPr/>
          <p:nvPr/>
        </p:nvSpPr>
        <p:spPr>
          <a:xfrm>
            <a:off x="556499" y="363737"/>
            <a:ext cx="9425119" cy="369332"/>
          </a:xfrm>
          <a:prstGeom prst="rect">
            <a:avLst/>
          </a:prstGeom>
        </p:spPr>
        <p:txBody>
          <a:bodyPr wrap="square">
            <a:spAutoFit/>
          </a:bodyPr>
          <a:lstStyle/>
          <a:p>
            <a:r>
              <a:rPr lang="en-US" altLang="zh-CN" dirty="0"/>
              <a:t>3</a:t>
            </a:r>
            <a:r>
              <a:rPr lang="zh-CN" altLang="en-US" dirty="0"/>
              <a:t>、实现完整设计</a:t>
            </a:r>
            <a:endParaRPr lang="en-US" altLang="zh-CN" dirty="0"/>
          </a:p>
        </p:txBody>
      </p:sp>
      <p:pic>
        <p:nvPicPr>
          <p:cNvPr id="5" name="图片 4">
            <a:extLst>
              <a:ext uri="{FF2B5EF4-FFF2-40B4-BE49-F238E27FC236}">
                <a16:creationId xmlns:a16="http://schemas.microsoft.com/office/drawing/2014/main" id="{9AA25EF8-133B-471E-AC46-B96C49C8C02C}"/>
              </a:ext>
            </a:extLst>
          </p:cNvPr>
          <p:cNvPicPr>
            <a:picLocks noChangeAspect="1"/>
          </p:cNvPicPr>
          <p:nvPr/>
        </p:nvPicPr>
        <p:blipFill>
          <a:blip r:embed="rId2"/>
          <a:stretch>
            <a:fillRect/>
          </a:stretch>
        </p:blipFill>
        <p:spPr>
          <a:xfrm>
            <a:off x="805558" y="787192"/>
            <a:ext cx="7479883" cy="2825733"/>
          </a:xfrm>
          <a:prstGeom prst="rect">
            <a:avLst/>
          </a:prstGeom>
        </p:spPr>
      </p:pic>
      <p:sp>
        <p:nvSpPr>
          <p:cNvPr id="6" name="矩形 5">
            <a:extLst>
              <a:ext uri="{FF2B5EF4-FFF2-40B4-BE49-F238E27FC236}">
                <a16:creationId xmlns:a16="http://schemas.microsoft.com/office/drawing/2014/main" id="{F5D25FFE-5F23-44FE-BDFB-50599663A28F}"/>
              </a:ext>
            </a:extLst>
          </p:cNvPr>
          <p:cNvSpPr/>
          <p:nvPr/>
        </p:nvSpPr>
        <p:spPr>
          <a:xfrm>
            <a:off x="556500" y="3706486"/>
            <a:ext cx="9020270" cy="369332"/>
          </a:xfrm>
          <a:prstGeom prst="rect">
            <a:avLst/>
          </a:prstGeom>
        </p:spPr>
        <p:txBody>
          <a:bodyPr wrap="square">
            <a:spAutoFit/>
          </a:bodyPr>
          <a:lstStyle/>
          <a:p>
            <a:r>
              <a:rPr lang="en-US" altLang="zh-CN" dirty="0"/>
              <a:t>4</a:t>
            </a:r>
            <a:r>
              <a:rPr lang="zh-CN" altLang="en-US" dirty="0"/>
              <a:t>、锁定并生成静态设计</a:t>
            </a:r>
            <a:endParaRPr lang="en-US" altLang="zh-CN" dirty="0"/>
          </a:p>
        </p:txBody>
      </p:sp>
      <p:pic>
        <p:nvPicPr>
          <p:cNvPr id="7" name="图片 6">
            <a:extLst>
              <a:ext uri="{FF2B5EF4-FFF2-40B4-BE49-F238E27FC236}">
                <a16:creationId xmlns:a16="http://schemas.microsoft.com/office/drawing/2014/main" id="{7673306D-9E9C-4C1E-9410-8D8BCCCB08D4}"/>
              </a:ext>
            </a:extLst>
          </p:cNvPr>
          <p:cNvPicPr>
            <a:picLocks noChangeAspect="1"/>
          </p:cNvPicPr>
          <p:nvPr/>
        </p:nvPicPr>
        <p:blipFill>
          <a:blip r:embed="rId3"/>
          <a:stretch>
            <a:fillRect/>
          </a:stretch>
        </p:blipFill>
        <p:spPr>
          <a:xfrm>
            <a:off x="805558" y="4353304"/>
            <a:ext cx="8922026" cy="2019389"/>
          </a:xfrm>
          <a:prstGeom prst="rect">
            <a:avLst/>
          </a:prstGeom>
        </p:spPr>
      </p:pic>
    </p:spTree>
    <p:extLst>
      <p:ext uri="{BB962C8B-B14F-4D97-AF65-F5344CB8AC3E}">
        <p14:creationId xmlns:p14="http://schemas.microsoft.com/office/powerpoint/2010/main" val="1363225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1B754A-569C-4FC3-90CF-A53899F17302}"/>
              </a:ext>
            </a:extLst>
          </p:cNvPr>
          <p:cNvSpPr/>
          <p:nvPr/>
        </p:nvSpPr>
        <p:spPr>
          <a:xfrm>
            <a:off x="556499" y="363737"/>
            <a:ext cx="9425119"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、通过静态设计更新生成</a:t>
            </a:r>
            <a:r>
              <a:rPr lang="en-US" altLang="zh-CN" dirty="0">
                <a:latin typeface="Times New Roman" panose="02020603050405020304" pitchFamily="18" charset="0"/>
                <a:cs typeface="Times New Roman" panose="02020603050405020304" pitchFamily="18" charset="0"/>
              </a:rPr>
              <a:t>Configuration2</a:t>
            </a:r>
            <a:r>
              <a:rPr lang="zh-CN" altLang="en-US" dirty="0">
                <a:latin typeface="Times New Roman" panose="02020603050405020304" pitchFamily="18" charset="0"/>
                <a:cs typeface="Times New Roman" panose="02020603050405020304" pitchFamily="18" charset="0"/>
              </a:rPr>
              <a:t>的完整设计</a:t>
            </a:r>
            <a:endParaRPr lang="en-US" altLang="zh-CN"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5D25FFE-5F23-44FE-BDFB-50599663A28F}"/>
              </a:ext>
            </a:extLst>
          </p:cNvPr>
          <p:cNvSpPr/>
          <p:nvPr/>
        </p:nvSpPr>
        <p:spPr>
          <a:xfrm>
            <a:off x="633281" y="2791236"/>
            <a:ext cx="902027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、验证多个</a:t>
            </a:r>
            <a:r>
              <a:rPr lang="en-US" altLang="zh-CN" dirty="0">
                <a:latin typeface="Times New Roman" panose="02020603050405020304" pitchFamily="18" charset="0"/>
                <a:cs typeface="Times New Roman" panose="02020603050405020304" pitchFamily="18" charset="0"/>
              </a:rPr>
              <a:t>Configuration</a:t>
            </a:r>
            <a:r>
              <a:rPr lang="zh-CN" altLang="en-US" dirty="0">
                <a:latin typeface="Times New Roman" panose="02020603050405020304" pitchFamily="18" charset="0"/>
                <a:cs typeface="Times New Roman" panose="02020603050405020304" pitchFamily="18" charset="0"/>
              </a:rPr>
              <a:t>设计</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9F01994F-E321-4EE7-8C4E-76B5D7573D80}"/>
              </a:ext>
            </a:extLst>
          </p:cNvPr>
          <p:cNvSpPr/>
          <p:nvPr/>
        </p:nvSpPr>
        <p:spPr>
          <a:xfrm>
            <a:off x="633281" y="4664737"/>
            <a:ext cx="902027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、生成比特流文件</a:t>
            </a:r>
            <a:endParaRPr lang="en-US" altLang="zh-CN"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A0B6890-4396-430D-8591-62AB1397F855}"/>
              </a:ext>
            </a:extLst>
          </p:cNvPr>
          <p:cNvPicPr>
            <a:picLocks noChangeAspect="1"/>
          </p:cNvPicPr>
          <p:nvPr/>
        </p:nvPicPr>
        <p:blipFill>
          <a:blip r:embed="rId2"/>
          <a:stretch>
            <a:fillRect/>
          </a:stretch>
        </p:blipFill>
        <p:spPr>
          <a:xfrm>
            <a:off x="633281" y="840619"/>
            <a:ext cx="5860597" cy="1950617"/>
          </a:xfrm>
          <a:prstGeom prst="rect">
            <a:avLst/>
          </a:prstGeom>
        </p:spPr>
      </p:pic>
      <p:pic>
        <p:nvPicPr>
          <p:cNvPr id="3" name="图片 2">
            <a:extLst>
              <a:ext uri="{FF2B5EF4-FFF2-40B4-BE49-F238E27FC236}">
                <a16:creationId xmlns:a16="http://schemas.microsoft.com/office/drawing/2014/main" id="{32350C6B-8747-4D5F-8A76-7931381E4B85}"/>
              </a:ext>
            </a:extLst>
          </p:cNvPr>
          <p:cNvPicPr>
            <a:picLocks noChangeAspect="1"/>
          </p:cNvPicPr>
          <p:nvPr/>
        </p:nvPicPr>
        <p:blipFill>
          <a:blip r:embed="rId3"/>
          <a:stretch>
            <a:fillRect/>
          </a:stretch>
        </p:blipFill>
        <p:spPr>
          <a:xfrm>
            <a:off x="633281" y="3253424"/>
            <a:ext cx="10454015" cy="1212802"/>
          </a:xfrm>
          <a:prstGeom prst="rect">
            <a:avLst/>
          </a:prstGeom>
        </p:spPr>
      </p:pic>
      <p:pic>
        <p:nvPicPr>
          <p:cNvPr id="10" name="图片 9">
            <a:extLst>
              <a:ext uri="{FF2B5EF4-FFF2-40B4-BE49-F238E27FC236}">
                <a16:creationId xmlns:a16="http://schemas.microsoft.com/office/drawing/2014/main" id="{1F9425EB-698A-4453-8ABB-91924CB10C7C}"/>
              </a:ext>
            </a:extLst>
          </p:cNvPr>
          <p:cNvPicPr>
            <a:picLocks noChangeAspect="1"/>
          </p:cNvPicPr>
          <p:nvPr/>
        </p:nvPicPr>
        <p:blipFill>
          <a:blip r:embed="rId4"/>
          <a:stretch>
            <a:fillRect/>
          </a:stretch>
        </p:blipFill>
        <p:spPr>
          <a:xfrm>
            <a:off x="633281" y="5111185"/>
            <a:ext cx="4934773" cy="1523078"/>
          </a:xfrm>
          <a:prstGeom prst="rect">
            <a:avLst/>
          </a:prstGeom>
        </p:spPr>
      </p:pic>
    </p:spTree>
    <p:extLst>
      <p:ext uri="{BB962C8B-B14F-4D97-AF65-F5344CB8AC3E}">
        <p14:creationId xmlns:p14="http://schemas.microsoft.com/office/powerpoint/2010/main" val="484120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EF6663D-0AD0-4DFA-8FC7-F5E683551B93}"/>
              </a:ext>
            </a:extLst>
          </p:cNvPr>
          <p:cNvSpPr txBox="1"/>
          <p:nvPr/>
        </p:nvSpPr>
        <p:spPr>
          <a:xfrm>
            <a:off x="680620" y="516056"/>
            <a:ext cx="9568279"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课后实操</a:t>
            </a:r>
          </a:p>
        </p:txBody>
      </p:sp>
      <p:sp>
        <p:nvSpPr>
          <p:cNvPr id="5" name="矩形 4">
            <a:extLst>
              <a:ext uri="{FF2B5EF4-FFF2-40B4-BE49-F238E27FC236}">
                <a16:creationId xmlns:a16="http://schemas.microsoft.com/office/drawing/2014/main" id="{35AB42FD-62C6-4075-99D5-BAC0A69CDA15}"/>
              </a:ext>
            </a:extLst>
          </p:cNvPr>
          <p:cNvSpPr/>
          <p:nvPr/>
        </p:nvSpPr>
        <p:spPr>
          <a:xfrm>
            <a:off x="680620" y="1392028"/>
            <a:ext cx="8158580" cy="12890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以项目模式与非项目模式实现动态重构设计</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非项目模式以</a:t>
            </a:r>
            <a:r>
              <a:rPr lang="en-US" altLang="zh-CN" dirty="0" err="1">
                <a:latin typeface="Times New Roman" panose="02020603050405020304" pitchFamily="18" charset="0"/>
                <a:cs typeface="Times New Roman" panose="02020603050405020304" pitchFamily="18" charset="0"/>
              </a:rPr>
              <a:t>tcl</a:t>
            </a:r>
            <a:r>
              <a:rPr lang="zh-CN" altLang="en-US" dirty="0">
                <a:latin typeface="Times New Roman" panose="02020603050405020304" pitchFamily="18" charset="0"/>
                <a:cs typeface="Times New Roman" panose="02020603050405020304" pitchFamily="18" charset="0"/>
              </a:rPr>
              <a:t>脚本运行形式实现动态重构设计的自动化流程</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新增</a:t>
            </a:r>
            <a:r>
              <a:rPr lang="en-US" altLang="zh-CN" dirty="0">
                <a:latin typeface="Times New Roman" panose="02020603050405020304" pitchFamily="18" charset="0"/>
                <a:cs typeface="Times New Roman" panose="02020603050405020304" pitchFamily="18" charset="0"/>
              </a:rPr>
              <a:t>new RM Configuration</a:t>
            </a:r>
            <a:r>
              <a:rPr lang="zh-CN" altLang="en-US" dirty="0">
                <a:latin typeface="Times New Roman" panose="02020603050405020304" pitchFamily="18" charset="0"/>
                <a:cs typeface="Times New Roman" panose="02020603050405020304" pitchFamily="18" charset="0"/>
              </a:rPr>
              <a:t>的</a:t>
            </a:r>
            <a:r>
              <a:rPr lang="en-US" altLang="zh-CN" dirty="0" err="1">
                <a:latin typeface="Times New Roman" panose="02020603050405020304" pitchFamily="18" charset="0"/>
                <a:cs typeface="Times New Roman" panose="02020603050405020304" pitchFamily="18" charset="0"/>
              </a:rPr>
              <a:t>tcl</a:t>
            </a:r>
            <a:r>
              <a:rPr lang="zh-CN" altLang="en-US" dirty="0">
                <a:latin typeface="Times New Roman" panose="02020603050405020304" pitchFamily="18" charset="0"/>
                <a:cs typeface="Times New Roman" panose="02020603050405020304" pitchFamily="18" charset="0"/>
              </a:rPr>
              <a:t>设计</a:t>
            </a:r>
            <a:endParaRPr lang="en-US" altLang="zh-CN"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073D3C0B-9598-4B6B-80D4-63DBC3CD89C6}"/>
              </a:ext>
            </a:extLst>
          </p:cNvPr>
          <p:cNvSpPr/>
          <p:nvPr/>
        </p:nvSpPr>
        <p:spPr>
          <a:xfrm>
            <a:off x="547412" y="3990144"/>
            <a:ext cx="223651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TCL</a:t>
            </a:r>
            <a:r>
              <a:rPr lang="zh-CN" altLang="en-US" dirty="0">
                <a:latin typeface="Times New Roman" panose="02020603050405020304" pitchFamily="18" charset="0"/>
                <a:cs typeface="Times New Roman" panose="02020603050405020304" pitchFamily="18" charset="0"/>
              </a:rPr>
              <a:t>脚本运行命令：</a:t>
            </a:r>
          </a:p>
        </p:txBody>
      </p:sp>
      <p:pic>
        <p:nvPicPr>
          <p:cNvPr id="7" name="图片 6">
            <a:extLst>
              <a:ext uri="{FF2B5EF4-FFF2-40B4-BE49-F238E27FC236}">
                <a16:creationId xmlns:a16="http://schemas.microsoft.com/office/drawing/2014/main" id="{D9A84966-71B1-48F3-B543-D88DD66098E7}"/>
              </a:ext>
            </a:extLst>
          </p:cNvPr>
          <p:cNvPicPr>
            <a:picLocks noChangeAspect="1"/>
          </p:cNvPicPr>
          <p:nvPr/>
        </p:nvPicPr>
        <p:blipFill>
          <a:blip r:embed="rId2"/>
          <a:stretch>
            <a:fillRect/>
          </a:stretch>
        </p:blipFill>
        <p:spPr>
          <a:xfrm>
            <a:off x="2718199" y="3836115"/>
            <a:ext cx="2424829" cy="681574"/>
          </a:xfrm>
          <a:prstGeom prst="rect">
            <a:avLst/>
          </a:prstGeom>
        </p:spPr>
      </p:pic>
    </p:spTree>
    <p:extLst>
      <p:ext uri="{BB962C8B-B14F-4D97-AF65-F5344CB8AC3E}">
        <p14:creationId xmlns:p14="http://schemas.microsoft.com/office/powerpoint/2010/main" val="1848918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82C910-B80E-4A54-8E15-CC3034247519}"/>
              </a:ext>
            </a:extLst>
          </p:cNvPr>
          <p:cNvSpPr txBox="1"/>
          <p:nvPr/>
        </p:nvSpPr>
        <p:spPr>
          <a:xfrm>
            <a:off x="680620" y="516056"/>
            <a:ext cx="9568279"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环境工具</a:t>
            </a:r>
          </a:p>
        </p:txBody>
      </p:sp>
      <p:sp>
        <p:nvSpPr>
          <p:cNvPr id="5" name="矩形 4">
            <a:extLst>
              <a:ext uri="{FF2B5EF4-FFF2-40B4-BE49-F238E27FC236}">
                <a16:creationId xmlns:a16="http://schemas.microsoft.com/office/drawing/2014/main" id="{E45C6163-EBCE-471E-9CA1-0EA933CB982D}"/>
              </a:ext>
            </a:extLst>
          </p:cNvPr>
          <p:cNvSpPr/>
          <p:nvPr/>
        </p:nvSpPr>
        <p:spPr>
          <a:xfrm>
            <a:off x="582898" y="2585634"/>
            <a:ext cx="8158580" cy="646331"/>
          </a:xfrm>
          <a:prstGeom prst="rect">
            <a:avLst/>
          </a:prstGeom>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Vivado2018.3</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Xilinx SDK 2018.3</a:t>
            </a:r>
          </a:p>
        </p:txBody>
      </p:sp>
    </p:spTree>
    <p:extLst>
      <p:ext uri="{BB962C8B-B14F-4D97-AF65-F5344CB8AC3E}">
        <p14:creationId xmlns:p14="http://schemas.microsoft.com/office/powerpoint/2010/main" val="977824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82C910-B80E-4A54-8E15-CC3034247519}"/>
              </a:ext>
            </a:extLst>
          </p:cNvPr>
          <p:cNvSpPr txBox="1"/>
          <p:nvPr/>
        </p:nvSpPr>
        <p:spPr>
          <a:xfrm>
            <a:off x="4683710" y="3167390"/>
            <a:ext cx="2824580" cy="523220"/>
          </a:xfrm>
          <a:prstGeom prst="rect">
            <a:avLst/>
          </a:prstGeom>
          <a:noFill/>
        </p:spPr>
        <p:txBody>
          <a:bodyPr wrap="square" rtlCol="0">
            <a:spAutoFit/>
          </a:bodyPr>
          <a:lstStyle/>
          <a:p>
            <a:pPr algn="ctr"/>
            <a:r>
              <a:rPr lang="en-US" altLang="zh-CN" sz="2800">
                <a:latin typeface="Times New Roman" panose="02020603050405020304" pitchFamily="18" charset="0"/>
                <a:cs typeface="Times New Roman" panose="02020603050405020304" pitchFamily="18" charset="0"/>
              </a:rPr>
              <a:t>Thanks!</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E42A865-7109-44A3-B767-2DB8647D1450}"/>
              </a:ext>
            </a:extLst>
          </p:cNvPr>
          <p:cNvSpPr txBox="1"/>
          <p:nvPr/>
        </p:nvSpPr>
        <p:spPr>
          <a:xfrm>
            <a:off x="680621" y="1536174"/>
            <a:ext cx="11144435"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Block Design</a:t>
            </a:r>
            <a:r>
              <a:rPr lang="zh-CN" altLang="en-US" sz="2000" dirty="0">
                <a:latin typeface="Times New Roman" panose="02020603050405020304" pitchFamily="18" charset="0"/>
                <a:cs typeface="Times New Roman" panose="02020603050405020304" pitchFamily="18" charset="0"/>
              </a:rPr>
              <a:t>的优势：</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节省例化时间，方便调用预置</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，对特定总线的系统设计有天然优势。</a:t>
            </a:r>
            <a:endParaRPr lang="en-US" altLang="zh-CN"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3219221"/>
            <a:ext cx="5507744"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Block Design</a:t>
            </a:r>
            <a:r>
              <a:rPr lang="zh-CN" altLang="en-US" sz="2000" dirty="0">
                <a:latin typeface="Times New Roman" panose="02020603050405020304" pitchFamily="18" charset="0"/>
                <a:cs typeface="Times New Roman" panose="02020603050405020304" pitchFamily="18" charset="0"/>
              </a:rPr>
              <a:t>的用法：选择图中加号输入索引词搜索，点击即可添加</a:t>
            </a:r>
            <a:r>
              <a:rPr lang="en-US" altLang="zh-CN" sz="2000" dirty="0">
                <a:latin typeface="Times New Roman" panose="02020603050405020304" pitchFamily="18" charset="0"/>
                <a:cs typeface="Times New Roman" panose="02020603050405020304" pitchFamily="18" charset="0"/>
              </a:rPr>
              <a:t>Xilinx</a:t>
            </a:r>
            <a:r>
              <a:rPr lang="zh-CN" altLang="en-US" sz="2000" dirty="0">
                <a:latin typeface="Times New Roman" panose="02020603050405020304" pitchFamily="18" charset="0"/>
                <a:cs typeface="Times New Roman" panose="02020603050405020304" pitchFamily="18" charset="0"/>
              </a:rPr>
              <a:t>预置</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各</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内部设置不同，按需求更改即可。自制</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则需要添加</a:t>
            </a:r>
            <a:r>
              <a:rPr lang="en-US" altLang="zh-CN" sz="2000" dirty="0">
                <a:latin typeface="Times New Roman" panose="02020603050405020304" pitchFamily="18" charset="0"/>
                <a:cs typeface="Times New Roman" panose="02020603050405020304" pitchFamily="18" charset="0"/>
              </a:rPr>
              <a:t>IP Repositories</a:t>
            </a:r>
            <a:r>
              <a:rPr lang="zh-CN" altLang="en-US" sz="2000" dirty="0">
                <a:latin typeface="Times New Roman" panose="02020603050405020304" pitchFamily="18" charset="0"/>
                <a:cs typeface="Times New Roman" panose="02020603050405020304" pitchFamily="18" charset="0"/>
              </a:rPr>
              <a:t>，详见附录</a:t>
            </a:r>
            <a:r>
              <a:rPr lang="en-US" altLang="zh-CN" sz="2000" dirty="0">
                <a:latin typeface="Times New Roman" panose="02020603050405020304" pitchFamily="18" charset="0"/>
                <a:cs typeface="Times New Roman" panose="02020603050405020304" pitchFamily="18" charset="0"/>
              </a:rPr>
              <a:t>BD</a:t>
            </a:r>
            <a:r>
              <a:rPr lang="zh-CN" altLang="en-US" sz="2000" dirty="0">
                <a:latin typeface="Times New Roman" panose="02020603050405020304" pitchFamily="18" charset="0"/>
                <a:cs typeface="Times New Roman" panose="02020603050405020304" pitchFamily="18" charset="0"/>
              </a:rPr>
              <a:t>制作教程。</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2C5BA7B-14B2-42F0-A73E-A71726A621A5}"/>
              </a:ext>
            </a:extLst>
          </p:cNvPr>
          <p:cNvPicPr>
            <a:picLocks noChangeAspect="1"/>
          </p:cNvPicPr>
          <p:nvPr/>
        </p:nvPicPr>
        <p:blipFill rotWithShape="1">
          <a:blip r:embed="rId2"/>
          <a:srcRect r="19200" b="9523"/>
          <a:stretch/>
        </p:blipFill>
        <p:spPr>
          <a:xfrm>
            <a:off x="7527636" y="3219221"/>
            <a:ext cx="3087455" cy="3483484"/>
          </a:xfrm>
          <a:prstGeom prst="rect">
            <a:avLst/>
          </a:prstGeom>
        </p:spPr>
      </p:pic>
    </p:spTree>
    <p:extLst>
      <p:ext uri="{BB962C8B-B14F-4D97-AF65-F5344CB8AC3E}">
        <p14:creationId xmlns:p14="http://schemas.microsoft.com/office/powerpoint/2010/main" val="78255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11144435" cy="70788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时钟的用法：最为常用的形式一般选择板卡晶振为时钟源，经</a:t>
            </a:r>
            <a:r>
              <a:rPr lang="en-US" altLang="zh-CN" sz="2000" dirty="0" err="1">
                <a:latin typeface="Times New Roman" panose="02020603050405020304" pitchFamily="18" charset="0"/>
                <a:cs typeface="Times New Roman" panose="02020603050405020304" pitchFamily="18" charset="0"/>
              </a:rPr>
              <a:t>Clk</a:t>
            </a:r>
            <a:r>
              <a:rPr lang="en-US" altLang="zh-CN" sz="2000" dirty="0">
                <a:latin typeface="Times New Roman" panose="02020603050405020304" pitchFamily="18" charset="0"/>
                <a:cs typeface="Times New Roman" panose="02020603050405020304" pitchFamily="18" charset="0"/>
              </a:rPr>
              <a:t>-Wiz</a:t>
            </a:r>
            <a:r>
              <a:rPr lang="zh-CN" altLang="en-US" sz="2000" dirty="0">
                <a:latin typeface="Times New Roman" panose="02020603050405020304" pitchFamily="18" charset="0"/>
                <a:cs typeface="Times New Roman" panose="02020603050405020304" pitchFamily="18" charset="0"/>
              </a:rPr>
              <a:t>变频后下发给各</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使用。板载时钟通过约束绑定信号。此处实际生成的时钟与预设有概率出现一定的误差，是正常现象。</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1705FFCB-48B6-4C37-A400-DAAE2AA91CA3}"/>
              </a:ext>
            </a:extLst>
          </p:cNvPr>
          <p:cNvPicPr>
            <a:picLocks noChangeAspect="1"/>
          </p:cNvPicPr>
          <p:nvPr/>
        </p:nvPicPr>
        <p:blipFill>
          <a:blip r:embed="rId2"/>
          <a:stretch>
            <a:fillRect/>
          </a:stretch>
        </p:blipFill>
        <p:spPr>
          <a:xfrm>
            <a:off x="680621" y="3143250"/>
            <a:ext cx="1981200" cy="1562100"/>
          </a:xfrm>
          <a:prstGeom prst="rect">
            <a:avLst/>
          </a:prstGeom>
        </p:spPr>
      </p:pic>
      <p:pic>
        <p:nvPicPr>
          <p:cNvPr id="3" name="图片 2">
            <a:extLst>
              <a:ext uri="{FF2B5EF4-FFF2-40B4-BE49-F238E27FC236}">
                <a16:creationId xmlns:a16="http://schemas.microsoft.com/office/drawing/2014/main" id="{1ABCE351-665D-47A9-BA4D-3F7A31007D1D}"/>
              </a:ext>
            </a:extLst>
          </p:cNvPr>
          <p:cNvPicPr>
            <a:picLocks noChangeAspect="1"/>
          </p:cNvPicPr>
          <p:nvPr/>
        </p:nvPicPr>
        <p:blipFill>
          <a:blip r:embed="rId3"/>
          <a:stretch>
            <a:fillRect/>
          </a:stretch>
        </p:blipFill>
        <p:spPr>
          <a:xfrm>
            <a:off x="3198813" y="2693988"/>
            <a:ext cx="8218488" cy="2151330"/>
          </a:xfrm>
          <a:prstGeom prst="rect">
            <a:avLst/>
          </a:prstGeom>
        </p:spPr>
      </p:pic>
      <p:sp>
        <p:nvSpPr>
          <p:cNvPr id="7" name="矩形 6">
            <a:extLst>
              <a:ext uri="{FF2B5EF4-FFF2-40B4-BE49-F238E27FC236}">
                <a16:creationId xmlns:a16="http://schemas.microsoft.com/office/drawing/2014/main" id="{4998EB12-3EE3-48BD-8FC2-67F8103A58FC}"/>
              </a:ext>
            </a:extLst>
          </p:cNvPr>
          <p:cNvSpPr/>
          <p:nvPr/>
        </p:nvSpPr>
        <p:spPr>
          <a:xfrm>
            <a:off x="1671221" y="3632200"/>
            <a:ext cx="545506"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546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11144435"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复位的用法：最常用的是使用</a:t>
            </a:r>
            <a:r>
              <a:rPr lang="en-US" altLang="zh-CN" sz="2000" dirty="0" err="1">
                <a:latin typeface="Times New Roman" panose="02020603050405020304" pitchFamily="18" charset="0"/>
                <a:cs typeface="Times New Roman" panose="02020603050405020304" pitchFamily="18" charset="0"/>
              </a:rPr>
              <a:t>Clk</a:t>
            </a:r>
            <a:r>
              <a:rPr lang="en-US" altLang="zh-CN" sz="2000" dirty="0">
                <a:latin typeface="Times New Roman" panose="02020603050405020304" pitchFamily="18" charset="0"/>
                <a:cs typeface="Times New Roman" panose="02020603050405020304" pitchFamily="18" charset="0"/>
              </a:rPr>
              <a:t>-Wiz IP</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locked</a:t>
            </a:r>
            <a:r>
              <a:rPr lang="zh-CN" altLang="en-US" sz="2000" dirty="0">
                <a:latin typeface="Times New Roman" panose="02020603050405020304" pitchFamily="18" charset="0"/>
                <a:cs typeface="Times New Roman" panose="02020603050405020304" pitchFamily="18" charset="0"/>
              </a:rPr>
              <a:t>信号作为复位有关信号，在时钟稳定后对系统进行整体复位。该信号通过</a:t>
            </a:r>
            <a:r>
              <a:rPr lang="en-US" altLang="zh-CN" sz="2000" dirty="0">
                <a:latin typeface="Times New Roman" panose="02020603050405020304" pitchFamily="18" charset="0"/>
                <a:cs typeface="Times New Roman" panose="02020603050405020304" pitchFamily="18" charset="0"/>
              </a:rPr>
              <a:t>Processor System Reset</a:t>
            </a:r>
            <a:r>
              <a:rPr lang="zh-CN" altLang="en-US" sz="2000" dirty="0">
                <a:latin typeface="Times New Roman" panose="02020603050405020304" pitchFamily="18" charset="0"/>
                <a:cs typeface="Times New Roman" panose="02020603050405020304" pitchFamily="18" charset="0"/>
              </a:rPr>
              <a:t>进行同步，根据需求使用其中的</a:t>
            </a:r>
            <a:r>
              <a:rPr lang="en-US" altLang="zh-CN" sz="2000" dirty="0">
                <a:latin typeface="Times New Roman" panose="02020603050405020304" pitchFamily="18" charset="0"/>
                <a:cs typeface="Times New Roman" panose="02020603050405020304" pitchFamily="18" charset="0"/>
              </a:rPr>
              <a:t>reset</a:t>
            </a:r>
            <a:r>
              <a:rPr lang="zh-CN" altLang="en-US" sz="2000" dirty="0">
                <a:latin typeface="Times New Roman" panose="02020603050405020304" pitchFamily="18" charset="0"/>
                <a:cs typeface="Times New Roman" panose="02020603050405020304" pitchFamily="18" charset="0"/>
              </a:rPr>
              <a:t>或</a:t>
            </a:r>
            <a:r>
              <a:rPr lang="en-US" altLang="zh-CN" sz="2000" dirty="0" err="1">
                <a:latin typeface="Times New Roman" panose="02020603050405020304" pitchFamily="18" charset="0"/>
                <a:cs typeface="Times New Roman" panose="02020603050405020304" pitchFamily="18" charset="0"/>
              </a:rPr>
              <a:t>resetn</a:t>
            </a:r>
            <a:r>
              <a:rPr lang="zh-CN" altLang="en-US" sz="2000" dirty="0">
                <a:latin typeface="Times New Roman" panose="02020603050405020304" pitchFamily="18" charset="0"/>
                <a:cs typeface="Times New Roman" panose="02020603050405020304" pitchFamily="18" charset="0"/>
              </a:rPr>
              <a:t>信号下发到对应</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即可。</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1705FFCB-48B6-4C37-A400-DAAE2AA91CA3}"/>
              </a:ext>
            </a:extLst>
          </p:cNvPr>
          <p:cNvPicPr>
            <a:picLocks noChangeAspect="1"/>
          </p:cNvPicPr>
          <p:nvPr/>
        </p:nvPicPr>
        <p:blipFill>
          <a:blip r:embed="rId2"/>
          <a:stretch>
            <a:fillRect/>
          </a:stretch>
        </p:blipFill>
        <p:spPr>
          <a:xfrm>
            <a:off x="2278512" y="3340677"/>
            <a:ext cx="1981200" cy="1562100"/>
          </a:xfrm>
          <a:prstGeom prst="rect">
            <a:avLst/>
          </a:prstGeom>
        </p:spPr>
      </p:pic>
      <p:pic>
        <p:nvPicPr>
          <p:cNvPr id="5" name="图片 4">
            <a:extLst>
              <a:ext uri="{FF2B5EF4-FFF2-40B4-BE49-F238E27FC236}">
                <a16:creationId xmlns:a16="http://schemas.microsoft.com/office/drawing/2014/main" id="{196054B4-9C4D-4636-8F0C-78159621343B}"/>
              </a:ext>
            </a:extLst>
          </p:cNvPr>
          <p:cNvPicPr>
            <a:picLocks noChangeAspect="1"/>
          </p:cNvPicPr>
          <p:nvPr/>
        </p:nvPicPr>
        <p:blipFill>
          <a:blip r:embed="rId3"/>
          <a:stretch>
            <a:fillRect/>
          </a:stretch>
        </p:blipFill>
        <p:spPr>
          <a:xfrm>
            <a:off x="5272664" y="3026352"/>
            <a:ext cx="3438525" cy="2190750"/>
          </a:xfrm>
          <a:prstGeom prst="rect">
            <a:avLst/>
          </a:prstGeom>
        </p:spPr>
      </p:pic>
      <p:sp>
        <p:nvSpPr>
          <p:cNvPr id="7" name="矩形 6">
            <a:extLst>
              <a:ext uri="{FF2B5EF4-FFF2-40B4-BE49-F238E27FC236}">
                <a16:creationId xmlns:a16="http://schemas.microsoft.com/office/drawing/2014/main" id="{BEC329E9-6F7D-4EA2-92E3-00D8B8AC7A14}"/>
              </a:ext>
            </a:extLst>
          </p:cNvPr>
          <p:cNvSpPr/>
          <p:nvPr/>
        </p:nvSpPr>
        <p:spPr>
          <a:xfrm>
            <a:off x="3374456" y="4186382"/>
            <a:ext cx="473644"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08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9979759" cy="70788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总线的选择：最为常用的为</a:t>
            </a:r>
            <a:r>
              <a:rPr lang="en-US" altLang="zh-CN" sz="2000" dirty="0">
                <a:latin typeface="Times New Roman" panose="02020603050405020304" pitchFamily="18" charset="0"/>
                <a:cs typeface="Times New Roman" panose="02020603050405020304" pitchFamily="18" charset="0"/>
              </a:rPr>
              <a:t>AXI4</a:t>
            </a:r>
            <a:r>
              <a:rPr lang="zh-CN" altLang="en-US" sz="2000" dirty="0">
                <a:latin typeface="Times New Roman" panose="02020603050405020304" pitchFamily="18" charset="0"/>
                <a:cs typeface="Times New Roman" panose="02020603050405020304" pitchFamily="18" charset="0"/>
              </a:rPr>
              <a:t>总线。</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器件与</a:t>
            </a:r>
            <a:r>
              <a:rPr lang="en-US" altLang="zh-CN" sz="2000" dirty="0">
                <a:latin typeface="Times New Roman" panose="02020603050405020304" pitchFamily="18" charset="0"/>
                <a:cs typeface="Times New Roman" panose="02020603050405020304" pitchFamily="18" charset="0"/>
              </a:rPr>
              <a:t>Xilinx</a:t>
            </a:r>
            <a:r>
              <a:rPr lang="zh-CN" altLang="en-US" sz="2000" dirty="0">
                <a:latin typeface="Times New Roman" panose="02020603050405020304" pitchFamily="18" charset="0"/>
                <a:cs typeface="Times New Roman" panose="02020603050405020304" pitchFamily="18" charset="0"/>
              </a:rPr>
              <a:t>预置的</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大部分支持</a:t>
            </a:r>
            <a:r>
              <a:rPr lang="en-US" altLang="zh-CN" sz="2000" dirty="0">
                <a:latin typeface="Times New Roman" panose="02020603050405020304" pitchFamily="18" charset="0"/>
                <a:cs typeface="Times New Roman" panose="02020603050405020304" pitchFamily="18" charset="0"/>
              </a:rPr>
              <a:t>AXI</a:t>
            </a:r>
            <a:r>
              <a:rPr lang="zh-CN" altLang="en-US" sz="2000" dirty="0">
                <a:latin typeface="Times New Roman" panose="02020603050405020304" pitchFamily="18" charset="0"/>
                <a:cs typeface="Times New Roman" panose="02020603050405020304" pitchFamily="18" charset="0"/>
              </a:rPr>
              <a:t>调用。复位一般为低复位信号。</a:t>
            </a:r>
            <a:endParaRPr lang="en-US" altLang="zh-CN"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4BAFD84-2777-4B4F-AFF2-BDB8413DFBEF}"/>
              </a:ext>
            </a:extLst>
          </p:cNvPr>
          <p:cNvPicPr>
            <a:picLocks noChangeAspect="1"/>
          </p:cNvPicPr>
          <p:nvPr/>
        </p:nvPicPr>
        <p:blipFill>
          <a:blip r:embed="rId2"/>
          <a:stretch>
            <a:fillRect/>
          </a:stretch>
        </p:blipFill>
        <p:spPr>
          <a:xfrm>
            <a:off x="185638" y="4135175"/>
            <a:ext cx="6349449" cy="2050637"/>
          </a:xfrm>
          <a:prstGeom prst="rect">
            <a:avLst/>
          </a:prstGeom>
        </p:spPr>
      </p:pic>
      <p:pic>
        <p:nvPicPr>
          <p:cNvPr id="9" name="图片 8">
            <a:extLst>
              <a:ext uri="{FF2B5EF4-FFF2-40B4-BE49-F238E27FC236}">
                <a16:creationId xmlns:a16="http://schemas.microsoft.com/office/drawing/2014/main" id="{A5F01A7F-8697-44BD-AF88-5724DB360C23}"/>
              </a:ext>
            </a:extLst>
          </p:cNvPr>
          <p:cNvPicPr>
            <a:picLocks noChangeAspect="1"/>
          </p:cNvPicPr>
          <p:nvPr/>
        </p:nvPicPr>
        <p:blipFill>
          <a:blip r:embed="rId3"/>
          <a:stretch>
            <a:fillRect/>
          </a:stretch>
        </p:blipFill>
        <p:spPr>
          <a:xfrm>
            <a:off x="6096000" y="3250922"/>
            <a:ext cx="3067050" cy="1676400"/>
          </a:xfrm>
          <a:prstGeom prst="rect">
            <a:avLst/>
          </a:prstGeom>
        </p:spPr>
      </p:pic>
      <p:pic>
        <p:nvPicPr>
          <p:cNvPr id="10" name="图片 9">
            <a:extLst>
              <a:ext uri="{FF2B5EF4-FFF2-40B4-BE49-F238E27FC236}">
                <a16:creationId xmlns:a16="http://schemas.microsoft.com/office/drawing/2014/main" id="{D1408891-CBB0-449E-881A-0B7E93089007}"/>
              </a:ext>
            </a:extLst>
          </p:cNvPr>
          <p:cNvPicPr>
            <a:picLocks noChangeAspect="1"/>
          </p:cNvPicPr>
          <p:nvPr/>
        </p:nvPicPr>
        <p:blipFill>
          <a:blip r:embed="rId4"/>
          <a:stretch>
            <a:fillRect/>
          </a:stretch>
        </p:blipFill>
        <p:spPr>
          <a:xfrm>
            <a:off x="8864145" y="3174722"/>
            <a:ext cx="2381250" cy="1752600"/>
          </a:xfrm>
          <a:prstGeom prst="rect">
            <a:avLst/>
          </a:prstGeom>
        </p:spPr>
      </p:pic>
      <p:pic>
        <p:nvPicPr>
          <p:cNvPr id="11" name="图片 10">
            <a:extLst>
              <a:ext uri="{FF2B5EF4-FFF2-40B4-BE49-F238E27FC236}">
                <a16:creationId xmlns:a16="http://schemas.microsoft.com/office/drawing/2014/main" id="{3E87CD99-A0EB-446E-9354-71ED5EB5E832}"/>
              </a:ext>
            </a:extLst>
          </p:cNvPr>
          <p:cNvPicPr>
            <a:picLocks noChangeAspect="1"/>
          </p:cNvPicPr>
          <p:nvPr/>
        </p:nvPicPr>
        <p:blipFill>
          <a:blip r:embed="rId5"/>
          <a:stretch>
            <a:fillRect/>
          </a:stretch>
        </p:blipFill>
        <p:spPr>
          <a:xfrm>
            <a:off x="1642967" y="2323900"/>
            <a:ext cx="4247949" cy="2127568"/>
          </a:xfrm>
          <a:prstGeom prst="rect">
            <a:avLst/>
          </a:prstGeom>
        </p:spPr>
      </p:pic>
    </p:spTree>
    <p:extLst>
      <p:ext uri="{BB962C8B-B14F-4D97-AF65-F5344CB8AC3E}">
        <p14:creationId xmlns:p14="http://schemas.microsoft.com/office/powerpoint/2010/main" val="69445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E166A6-AF79-4818-BAE4-6DBCFC0778DA}"/>
              </a:ext>
            </a:extLst>
          </p:cNvPr>
          <p:cNvSpPr txBox="1"/>
          <p:nvPr/>
        </p:nvSpPr>
        <p:spPr>
          <a:xfrm>
            <a:off x="680621" y="516056"/>
            <a:ext cx="3669706"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如何搭建</a:t>
            </a:r>
            <a:r>
              <a:rPr lang="en-US" altLang="zh-CN" sz="2800" dirty="0">
                <a:latin typeface="Times New Roman" panose="02020603050405020304" pitchFamily="18" charset="0"/>
                <a:cs typeface="Times New Roman" panose="02020603050405020304" pitchFamily="18" charset="0"/>
              </a:rPr>
              <a:t>Block Design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2393CE-4884-44C9-9245-CA28EF4F1BCB}"/>
              </a:ext>
            </a:extLst>
          </p:cNvPr>
          <p:cNvSpPr txBox="1"/>
          <p:nvPr/>
        </p:nvSpPr>
        <p:spPr>
          <a:xfrm>
            <a:off x="680621" y="1312636"/>
            <a:ext cx="9959670"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总线的使用：在</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PS-PL</a:t>
            </a:r>
            <a:r>
              <a:rPr lang="zh-CN" altLang="en-US" sz="2000" dirty="0">
                <a:latin typeface="Times New Roman" panose="02020603050405020304" pitchFamily="18" charset="0"/>
                <a:cs typeface="Times New Roman" panose="02020603050405020304" pitchFamily="18" charset="0"/>
              </a:rPr>
              <a:t>选项卡中可以选择需要的</a:t>
            </a:r>
            <a:r>
              <a:rPr lang="en-US" altLang="zh-CN" sz="2000" dirty="0">
                <a:latin typeface="Times New Roman" panose="02020603050405020304" pitchFamily="18" charset="0"/>
                <a:cs typeface="Times New Roman" panose="02020603050405020304" pitchFamily="18" charset="0"/>
              </a:rPr>
              <a:t>AXI-M</a:t>
            </a:r>
            <a:r>
              <a:rPr lang="zh-CN" altLang="en-US" sz="2000" dirty="0">
                <a:latin typeface="Times New Roman" panose="02020603050405020304" pitchFamily="18" charset="0"/>
                <a:cs typeface="Times New Roman" panose="02020603050405020304" pitchFamily="18" charset="0"/>
              </a:rPr>
              <a:t>端口数量。端口不足时可以使用</a:t>
            </a:r>
            <a:r>
              <a:rPr lang="en-US" altLang="zh-CN" sz="2000" dirty="0">
                <a:latin typeface="Times New Roman" panose="02020603050405020304" pitchFamily="18" charset="0"/>
                <a:cs typeface="Times New Roman" panose="02020603050405020304" pitchFamily="18" charset="0"/>
              </a:rPr>
              <a:t>Smart Connect</a:t>
            </a:r>
            <a:r>
              <a:rPr lang="zh-CN" altLang="en-US"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Interconnect</a:t>
            </a:r>
            <a:r>
              <a:rPr lang="zh-CN" altLang="en-US" sz="2000" dirty="0">
                <a:latin typeface="Times New Roman" panose="02020603050405020304" pitchFamily="18" charset="0"/>
                <a:cs typeface="Times New Roman" panose="02020603050405020304" pitchFamily="18" charset="0"/>
              </a:rPr>
              <a:t>进行扩展。同时，如果有数据回传需求，则需打开</a:t>
            </a:r>
            <a:r>
              <a:rPr lang="en-US" altLang="zh-CN" sz="2000" dirty="0">
                <a:latin typeface="Times New Roman" panose="02020603050405020304" pitchFamily="18" charset="0"/>
                <a:cs typeface="Times New Roman" panose="02020603050405020304" pitchFamily="18" charset="0"/>
              </a:rPr>
              <a:t>Zynq</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AXI-S</a:t>
            </a:r>
            <a:r>
              <a:rPr lang="zh-CN" altLang="en-US" sz="2000" dirty="0">
                <a:latin typeface="Times New Roman" panose="02020603050405020304" pitchFamily="18" charset="0"/>
                <a:cs typeface="Times New Roman" panose="02020603050405020304" pitchFamily="18" charset="0"/>
              </a:rPr>
              <a:t>端口。</a:t>
            </a:r>
            <a:endParaRPr lang="en-US" altLang="zh-CN"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4BAFD84-2777-4B4F-AFF2-BDB8413DFBEF}"/>
              </a:ext>
            </a:extLst>
          </p:cNvPr>
          <p:cNvPicPr>
            <a:picLocks noChangeAspect="1"/>
          </p:cNvPicPr>
          <p:nvPr/>
        </p:nvPicPr>
        <p:blipFill rotWithShape="1">
          <a:blip r:embed="rId2"/>
          <a:srcRect l="7550" t="11074" r="5752" b="7400"/>
          <a:stretch/>
        </p:blipFill>
        <p:spPr>
          <a:xfrm>
            <a:off x="1014844" y="3429000"/>
            <a:ext cx="5504874" cy="1671783"/>
          </a:xfrm>
          <a:prstGeom prst="rect">
            <a:avLst/>
          </a:prstGeom>
        </p:spPr>
      </p:pic>
      <p:pic>
        <p:nvPicPr>
          <p:cNvPr id="2" name="图片 1">
            <a:extLst>
              <a:ext uri="{FF2B5EF4-FFF2-40B4-BE49-F238E27FC236}">
                <a16:creationId xmlns:a16="http://schemas.microsoft.com/office/drawing/2014/main" id="{50EEE5B1-DECF-4EE5-8357-96602E5A3B5B}"/>
              </a:ext>
            </a:extLst>
          </p:cNvPr>
          <p:cNvPicPr>
            <a:picLocks noChangeAspect="1"/>
          </p:cNvPicPr>
          <p:nvPr/>
        </p:nvPicPr>
        <p:blipFill>
          <a:blip r:embed="rId3"/>
          <a:stretch>
            <a:fillRect/>
          </a:stretch>
        </p:blipFill>
        <p:spPr>
          <a:xfrm>
            <a:off x="7259634" y="2248148"/>
            <a:ext cx="2828925" cy="1857375"/>
          </a:xfrm>
          <a:prstGeom prst="rect">
            <a:avLst/>
          </a:prstGeom>
        </p:spPr>
      </p:pic>
      <p:pic>
        <p:nvPicPr>
          <p:cNvPr id="3" name="图片 2">
            <a:extLst>
              <a:ext uri="{FF2B5EF4-FFF2-40B4-BE49-F238E27FC236}">
                <a16:creationId xmlns:a16="http://schemas.microsoft.com/office/drawing/2014/main" id="{A3529327-66A8-4E40-96E4-D17BE9C1E8A9}"/>
              </a:ext>
            </a:extLst>
          </p:cNvPr>
          <p:cNvPicPr>
            <a:picLocks noChangeAspect="1"/>
          </p:cNvPicPr>
          <p:nvPr/>
        </p:nvPicPr>
        <p:blipFill rotWithShape="1">
          <a:blip r:embed="rId4"/>
          <a:srcRect l="1" t="8993" r="3167" b="11686"/>
          <a:stretch/>
        </p:blipFill>
        <p:spPr>
          <a:xfrm>
            <a:off x="7046332" y="4105523"/>
            <a:ext cx="3105729" cy="2566801"/>
          </a:xfrm>
          <a:prstGeom prst="rect">
            <a:avLst/>
          </a:prstGeom>
        </p:spPr>
      </p:pic>
      <p:sp>
        <p:nvSpPr>
          <p:cNvPr id="12" name="矩形 11">
            <a:extLst>
              <a:ext uri="{FF2B5EF4-FFF2-40B4-BE49-F238E27FC236}">
                <a16:creationId xmlns:a16="http://schemas.microsoft.com/office/drawing/2014/main" id="{77891F61-0BB1-4F05-B96B-F6B280FB6CCB}"/>
              </a:ext>
            </a:extLst>
          </p:cNvPr>
          <p:cNvSpPr/>
          <p:nvPr/>
        </p:nvSpPr>
        <p:spPr>
          <a:xfrm>
            <a:off x="5053025" y="3897745"/>
            <a:ext cx="1042975" cy="3538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66628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2424</Words>
  <Application>Microsoft Office PowerPoint</Application>
  <PresentationFormat>宽屏</PresentationFormat>
  <Paragraphs>227</Paragraphs>
  <Slides>48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David</dc:creator>
  <cp:lastModifiedBy>msi-pc</cp:lastModifiedBy>
  <cp:revision>325</cp:revision>
  <dcterms:created xsi:type="dcterms:W3CDTF">2023-04-04T01:40:04Z</dcterms:created>
  <dcterms:modified xsi:type="dcterms:W3CDTF">2023-04-09T14:46:30Z</dcterms:modified>
</cp:coreProperties>
</file>