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564B-6762-4012-B78B-41BDFBABB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DD258-FF6E-40AD-A752-C2666C454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7205-BEAC-4105-B853-487BA362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FE4A-231F-4FB6-BDB9-3439E7E368C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AA606-DAF1-4D99-A399-67DECC38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B4C8D-827A-4349-8FFB-B921E206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7494-F7DD-4B4D-A1E0-A0466330C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0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19AA-720A-4204-9647-A770A85C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53CFE-8AAD-43EC-9463-971607FC3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D8D1-2E78-4719-8BDB-67AA3B39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FE4A-231F-4FB6-BDB9-3439E7E368C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CFD47-2AFD-4196-A9E1-01746EA4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2D685-BC38-45D2-BC16-015EA5BE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7494-F7DD-4B4D-A1E0-A0466330C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6829C-AE49-4C61-B5B3-0824EBA7D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E7ECD-8259-453C-ADE8-001BE02EE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87E2F-CB15-4AA1-BA8B-3C40BC88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FE4A-231F-4FB6-BDB9-3439E7E368C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90B77-2678-4477-AFA7-EC052E4D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F4A00-92EA-4F26-916A-9FBAF3C9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7494-F7DD-4B4D-A1E0-A0466330C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7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BB34-FED8-47FD-BC05-7D07EF50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5BB1-0BBA-4680-9C89-B152E5BBD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53864-3344-4BD8-AC75-ADBA90F3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FE4A-231F-4FB6-BDB9-3439E7E368C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1EE99-3DC5-492B-8BCF-D738211E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C709-B430-4DD2-A402-3E7822C7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7494-F7DD-4B4D-A1E0-A0466330C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6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902D-BBAB-44B0-B9ED-D7AFA243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AF3D1-BDE1-4213-B611-CD77B078C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97928-A5BF-4C60-A8AE-4F175E2F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FE4A-231F-4FB6-BDB9-3439E7E368C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BC743-8DEC-42D9-9E8B-77DA1218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3006-C509-426F-ABDF-2790B22F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7494-F7DD-4B4D-A1E0-A0466330C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2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5E7E-9ACE-4864-AA34-58EA0224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2099-7A5A-4E69-AC88-6E899AECB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443E9-91C7-45FC-A164-03441EC75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11BDA-D65F-4F84-A976-ED14CB52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FE4A-231F-4FB6-BDB9-3439E7E368C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EEAF5-A58A-4C41-9540-E2408E6F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BAEF7-07E4-4A27-AA79-F19DC41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7494-F7DD-4B4D-A1E0-A0466330C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1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D24E-FC68-4D2C-ADAB-66C08B17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DCAA9-83A3-4E22-9FE8-DF658DB28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8206D-E30A-4C33-A522-EEC0B4CCD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BD4DC-6BD2-4F93-B927-D219451EA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A4FE1-18C2-4153-8F8F-3CDBBD762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84E56-4D34-4F46-9FD5-E67E168D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FE4A-231F-4FB6-BDB9-3439E7E368C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7DD29-4CB7-4087-9EE7-E0A23FC2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7CE55-463B-4150-BE1A-7F3435C6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7494-F7DD-4B4D-A1E0-A0466330C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8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68A2-01A7-41C0-ACDF-6054C18E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19585-CD2B-4CDF-BEC2-4D3C1F47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FE4A-231F-4FB6-BDB9-3439E7E368C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B8D60-D115-4E07-A3EB-F8BB44E7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96ED7-58F1-41D8-AF05-C192DC17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7494-F7DD-4B4D-A1E0-A0466330C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D404B-FFE6-4002-A3E9-3B80749F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FE4A-231F-4FB6-BDB9-3439E7E368C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9E950-85F4-41CF-8136-C4DD3563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5FF84-2793-446A-81D7-BB2D1BBE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7494-F7DD-4B4D-A1E0-A0466330C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9BBC-246D-460E-B258-E85D6059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302C-55E8-408E-9727-2D85C9AC3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944D4-E227-4A00-89D1-39EC42158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EEAE-64FD-4947-8D2A-D9CEDAA8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FE4A-231F-4FB6-BDB9-3439E7E368C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BC2D6-EED0-477B-9AD7-D7D1A47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91D51-BCF1-4674-A451-ED9AD4BF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7494-F7DD-4B4D-A1E0-A0466330C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8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4E7F-937F-48FD-83A7-629AC041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14C33-FAD5-4993-8432-753E9794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30989-29E7-483A-9572-3E2094516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A58B5-726C-4EF8-B83C-B84624C8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FE4A-231F-4FB6-BDB9-3439E7E368C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67197-F783-41C8-9747-56DD3206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B9D49-7391-4180-8B90-252E342E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7494-F7DD-4B4D-A1E0-A0466330C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6EFE4-60D9-424D-8AB0-50359FC2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0A603-9B85-459A-9A9E-801ADB622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2521A-B013-4D81-86F6-EEAB85F32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FE4A-231F-4FB6-BDB9-3439E7E368C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F57A1-BBEC-441E-B737-AA20B70FC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BCB59-5FDD-4864-8293-75239E6A1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17494-F7DD-4B4D-A1E0-A0466330C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6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B0057-98AF-4F2B-86B8-598E47A74D3F}"/>
              </a:ext>
            </a:extLst>
          </p:cNvPr>
          <p:cNvSpPr txBox="1"/>
          <p:nvPr/>
        </p:nvSpPr>
        <p:spPr>
          <a:xfrm>
            <a:off x="4248058" y="3058888"/>
            <a:ext cx="369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Wireless and mobile communications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0F32F-EE04-414B-8BEB-BAFEDCEE62B1}"/>
              </a:ext>
            </a:extLst>
          </p:cNvPr>
          <p:cNvSpPr txBox="1"/>
          <p:nvPr/>
        </p:nvSpPr>
        <p:spPr>
          <a:xfrm>
            <a:off x="4010589" y="2581834"/>
            <a:ext cx="41708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Super Sensors Ad-hoc network</a:t>
            </a:r>
            <a:endParaRPr 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8B6947-53BF-4501-8FC7-ABECD3876436}"/>
              </a:ext>
            </a:extLst>
          </p:cNvPr>
          <p:cNvSpPr txBox="1"/>
          <p:nvPr/>
        </p:nvSpPr>
        <p:spPr>
          <a:xfrm>
            <a:off x="5387055" y="3535942"/>
            <a:ext cx="1417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Jay Lohokare</a:t>
            </a:r>
            <a:br>
              <a:rPr lang="en-IN" dirty="0"/>
            </a:br>
            <a:r>
              <a:rPr lang="en-IN" dirty="0" err="1"/>
              <a:t>Revati</a:t>
            </a:r>
            <a:r>
              <a:rPr lang="en-IN" dirty="0"/>
              <a:t> </a:t>
            </a:r>
            <a:r>
              <a:rPr lang="en-IN" dirty="0" err="1"/>
              <a:t>Damle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0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C7C97-82B5-455B-857F-BAFE389B39DB}"/>
              </a:ext>
            </a:extLst>
          </p:cNvPr>
          <p:cNvSpPr txBox="1"/>
          <p:nvPr/>
        </p:nvSpPr>
        <p:spPr>
          <a:xfrm>
            <a:off x="237565" y="264459"/>
            <a:ext cx="36504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Super sensor construction</a:t>
            </a:r>
            <a:endParaRPr 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3680F-0258-4E9D-9260-DD60B8E4A949}"/>
              </a:ext>
            </a:extLst>
          </p:cNvPr>
          <p:cNvSpPr txBox="1"/>
          <p:nvPr/>
        </p:nvSpPr>
        <p:spPr>
          <a:xfrm>
            <a:off x="569259" y="856129"/>
            <a:ext cx="96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Super sensors can be built using any low-cost processing platforms (Example – RaspberryPi), ESP8266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27A73-430E-4477-8137-06CD3BA17E13}"/>
              </a:ext>
            </a:extLst>
          </p:cNvPr>
          <p:cNvSpPr txBox="1"/>
          <p:nvPr/>
        </p:nvSpPr>
        <p:spPr>
          <a:xfrm>
            <a:off x="569258" y="1380564"/>
            <a:ext cx="834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Capturing data events to train – Run scripts to capture sensor data for various events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46CDE-46D3-469A-84B3-A46CEAFFE029}"/>
              </a:ext>
            </a:extLst>
          </p:cNvPr>
          <p:cNvSpPr txBox="1"/>
          <p:nvPr/>
        </p:nvSpPr>
        <p:spPr>
          <a:xfrm>
            <a:off x="569257" y="1904999"/>
            <a:ext cx="855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2. </a:t>
            </a:r>
            <a:r>
              <a:rPr lang="en-IN" dirty="0" err="1"/>
              <a:t>TensorFlow</a:t>
            </a:r>
            <a:r>
              <a:rPr lang="en-IN" dirty="0"/>
              <a:t> – train a machine learning model to predict events based on the input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1803E-9582-4B1C-B40C-D55626AC7E03}"/>
              </a:ext>
            </a:extLst>
          </p:cNvPr>
          <p:cNvSpPr txBox="1"/>
          <p:nvPr/>
        </p:nvSpPr>
        <p:spPr>
          <a:xfrm>
            <a:off x="569256" y="2429434"/>
            <a:ext cx="643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3. Transfer the model ‘.</a:t>
            </a:r>
            <a:r>
              <a:rPr lang="en-IN" dirty="0" err="1"/>
              <a:t>pb</a:t>
            </a:r>
            <a:r>
              <a:rPr lang="en-IN" dirty="0"/>
              <a:t>’ file to the hardware to enable detection.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DA5178-B226-4399-B4C4-0673DA5FE7BA}"/>
              </a:ext>
            </a:extLst>
          </p:cNvPr>
          <p:cNvSpPr txBox="1"/>
          <p:nvPr/>
        </p:nvSpPr>
        <p:spPr>
          <a:xfrm>
            <a:off x="569259" y="2953869"/>
            <a:ext cx="211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What did we build -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61154-CA2E-4AC2-A071-D23E409A8351}"/>
              </a:ext>
            </a:extLst>
          </p:cNvPr>
          <p:cNvSpPr txBox="1"/>
          <p:nvPr/>
        </p:nvSpPr>
        <p:spPr>
          <a:xfrm>
            <a:off x="569258" y="3478304"/>
            <a:ext cx="624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used Android to capture the data (Mic and Magnetometer)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D7748-F05D-456D-9B9A-A15BABBFB2F6}"/>
              </a:ext>
            </a:extLst>
          </p:cNvPr>
          <p:cNvSpPr txBox="1"/>
          <p:nvPr/>
        </p:nvSpPr>
        <p:spPr>
          <a:xfrm>
            <a:off x="569257" y="4002739"/>
            <a:ext cx="102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trained for 2 events – Microwave turned on, Tap water turned on (Obtained prediction accuracy of 76%)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222533-AFF4-44C5-B678-1B72FC39A7D6}"/>
              </a:ext>
            </a:extLst>
          </p:cNvPr>
          <p:cNvSpPr txBox="1"/>
          <p:nvPr/>
        </p:nvSpPr>
        <p:spPr>
          <a:xfrm>
            <a:off x="569256" y="4527174"/>
            <a:ext cx="944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put this model on Android to build an application that detects tap water and microwave events!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0DCF08-B5A1-4AA2-80B7-629AFA130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200" y="5180711"/>
            <a:ext cx="1133110" cy="11316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CBB081-94BA-4099-AA8A-999374201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25" y="5042641"/>
            <a:ext cx="3021106" cy="140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2559463A-9921-459F-89DE-A98B585AAC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0" r="335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5C7C97-82B5-455B-857F-BAFE389B39DB}"/>
              </a:ext>
            </a:extLst>
          </p:cNvPr>
          <p:cNvSpPr txBox="1"/>
          <p:nvPr/>
        </p:nvSpPr>
        <p:spPr>
          <a:xfrm>
            <a:off x="655320" y="2631125"/>
            <a:ext cx="4983480" cy="2397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Ad-hoc networks</a:t>
            </a:r>
            <a:endParaRPr lang="en-US" sz="6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676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60C09AD3-CB6C-4866-96BF-AAAB4DD72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92" y="1504930"/>
            <a:ext cx="7658106" cy="41928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566A33C-82EA-4DB9-B7FB-47A7CE2CF584}"/>
              </a:ext>
            </a:extLst>
          </p:cNvPr>
          <p:cNvSpPr txBox="1"/>
          <p:nvPr/>
        </p:nvSpPr>
        <p:spPr>
          <a:xfrm>
            <a:off x="510988" y="430306"/>
            <a:ext cx="24292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Ad-hoc Networks</a:t>
            </a:r>
            <a:endParaRPr lang="en-US" sz="2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59C5E4-6244-4FF6-906D-0DB87084AAAB}"/>
              </a:ext>
            </a:extLst>
          </p:cNvPr>
          <p:cNvSpPr txBox="1"/>
          <p:nvPr/>
        </p:nvSpPr>
        <p:spPr>
          <a:xfrm>
            <a:off x="510988" y="1677972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Router independent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4EA8DA-9A02-4DBB-9729-CDA2A34756A0}"/>
              </a:ext>
            </a:extLst>
          </p:cNvPr>
          <p:cNvSpPr txBox="1"/>
          <p:nvPr/>
        </p:nvSpPr>
        <p:spPr>
          <a:xfrm>
            <a:off x="510988" y="2211372"/>
            <a:ext cx="259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Peer to Peer data transfer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0DEF2-19BD-4171-9F74-080FD0A07275}"/>
              </a:ext>
            </a:extLst>
          </p:cNvPr>
          <p:cNvSpPr txBox="1"/>
          <p:nvPr/>
        </p:nvSpPr>
        <p:spPr>
          <a:xfrm>
            <a:off x="510988" y="2744772"/>
            <a:ext cx="404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Routing tables keep updating on demand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91C0E9-667F-4991-85FF-330A51FFF2AF}"/>
              </a:ext>
            </a:extLst>
          </p:cNvPr>
          <p:cNvSpPr txBox="1"/>
          <p:nvPr/>
        </p:nvSpPr>
        <p:spPr>
          <a:xfrm>
            <a:off x="510988" y="3278172"/>
            <a:ext cx="3546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‘AODV’ – </a:t>
            </a:r>
            <a:br>
              <a:rPr lang="en-IN" dirty="0"/>
            </a:br>
            <a:r>
              <a:rPr lang="en-US" dirty="0"/>
              <a:t>Ad hoc On-Demand Distance Vector</a:t>
            </a:r>
          </a:p>
        </p:txBody>
      </p:sp>
    </p:spTree>
    <p:extLst>
      <p:ext uri="{BB962C8B-B14F-4D97-AF65-F5344CB8AC3E}">
        <p14:creationId xmlns:p14="http://schemas.microsoft.com/office/powerpoint/2010/main" val="323496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566A33C-82EA-4DB9-B7FB-47A7CE2CF584}"/>
              </a:ext>
            </a:extLst>
          </p:cNvPr>
          <p:cNvSpPr txBox="1"/>
          <p:nvPr/>
        </p:nvSpPr>
        <p:spPr>
          <a:xfrm>
            <a:off x="510988" y="430306"/>
            <a:ext cx="40148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Why Ad-hoc sensor network?</a:t>
            </a:r>
            <a:endParaRPr lang="en-US" sz="2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59C5E4-6244-4FF6-906D-0DB87084AAAB}"/>
              </a:ext>
            </a:extLst>
          </p:cNvPr>
          <p:cNvSpPr txBox="1"/>
          <p:nvPr/>
        </p:nvSpPr>
        <p:spPr>
          <a:xfrm>
            <a:off x="1210235" y="2027595"/>
            <a:ext cx="431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Adding/Removing new nodes becomes easy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4EA8DA-9A02-4DBB-9729-CDA2A34756A0}"/>
              </a:ext>
            </a:extLst>
          </p:cNvPr>
          <p:cNvSpPr txBox="1"/>
          <p:nvPr/>
        </p:nvSpPr>
        <p:spPr>
          <a:xfrm>
            <a:off x="1210235" y="2560995"/>
            <a:ext cx="473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 need to configure/setup the internet settings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0DEF2-19BD-4171-9F74-080FD0A07275}"/>
              </a:ext>
            </a:extLst>
          </p:cNvPr>
          <p:cNvSpPr txBox="1"/>
          <p:nvPr/>
        </p:nvSpPr>
        <p:spPr>
          <a:xfrm>
            <a:off x="1210235" y="3094395"/>
            <a:ext cx="453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Simply add new nodes as more range needed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91C0E9-667F-4991-85FF-330A51FFF2AF}"/>
              </a:ext>
            </a:extLst>
          </p:cNvPr>
          <p:cNvSpPr txBox="1"/>
          <p:nvPr/>
        </p:nvSpPr>
        <p:spPr>
          <a:xfrm>
            <a:off x="1210235" y="3627795"/>
            <a:ext cx="676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Ad-hoc networks allow mobility – Sensors need not stay at same place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30D42-32F3-43D1-B445-D950C51C7D98}"/>
              </a:ext>
            </a:extLst>
          </p:cNvPr>
          <p:cNvSpPr txBox="1"/>
          <p:nvPr/>
        </p:nvSpPr>
        <p:spPr>
          <a:xfrm>
            <a:off x="1210235" y="4161195"/>
            <a:ext cx="270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Better power consumption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52CBA-B7A8-4CB7-8AE7-5A83F1602CCC}"/>
              </a:ext>
            </a:extLst>
          </p:cNvPr>
          <p:cNvSpPr txBox="1"/>
          <p:nvPr/>
        </p:nvSpPr>
        <p:spPr>
          <a:xfrm>
            <a:off x="1210235" y="4694595"/>
            <a:ext cx="9646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Sensor ad-hoc networks have proven to be better than traditional network settings – Added mobility,</a:t>
            </a:r>
          </a:p>
          <a:p>
            <a:r>
              <a:rPr lang="en-IN" dirty="0"/>
              <a:t>Independence from infrastructure, easy add new node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5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566A33C-82EA-4DB9-B7FB-47A7CE2CF584}"/>
              </a:ext>
            </a:extLst>
          </p:cNvPr>
          <p:cNvSpPr txBox="1"/>
          <p:nvPr/>
        </p:nvSpPr>
        <p:spPr>
          <a:xfrm>
            <a:off x="510988" y="430306"/>
            <a:ext cx="41197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AODV over Bluetooth beacons</a:t>
            </a:r>
            <a:endParaRPr lang="en-US" sz="2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4EA8DA-9A02-4DBB-9729-CDA2A34756A0}"/>
              </a:ext>
            </a:extLst>
          </p:cNvPr>
          <p:cNvSpPr txBox="1"/>
          <p:nvPr/>
        </p:nvSpPr>
        <p:spPr>
          <a:xfrm>
            <a:off x="981635" y="1014165"/>
            <a:ext cx="530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‘Super sensors’ over Bluetooth could implement AODV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0DEF2-19BD-4171-9F74-080FD0A07275}"/>
              </a:ext>
            </a:extLst>
          </p:cNvPr>
          <p:cNvSpPr txBox="1"/>
          <p:nvPr/>
        </p:nvSpPr>
        <p:spPr>
          <a:xfrm>
            <a:off x="981635" y="1383497"/>
            <a:ext cx="613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Android Things + Android supports Beacons (</a:t>
            </a:r>
            <a:r>
              <a:rPr lang="en-IN" dirty="0" err="1"/>
              <a:t>ALTBeacon</a:t>
            </a:r>
            <a:r>
              <a:rPr lang="en-IN" dirty="0"/>
              <a:t> library)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91C0E9-667F-4991-85FF-330A51FFF2AF}"/>
              </a:ext>
            </a:extLst>
          </p:cNvPr>
          <p:cNvSpPr txBox="1"/>
          <p:nvPr/>
        </p:nvSpPr>
        <p:spPr>
          <a:xfrm>
            <a:off x="981635" y="1776709"/>
            <a:ext cx="501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Pseudo AODV using JSONs to transfer data over BLE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30D42-32F3-43D1-B445-D950C51C7D98}"/>
              </a:ext>
            </a:extLst>
          </p:cNvPr>
          <p:cNvSpPr txBox="1"/>
          <p:nvPr/>
        </p:nvSpPr>
        <p:spPr>
          <a:xfrm>
            <a:off x="981635" y="2146041"/>
            <a:ext cx="3249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Implemented features – </a:t>
            </a:r>
          </a:p>
          <a:p>
            <a:pPr marL="342900" indent="-342900">
              <a:buAutoNum type="arabicPeriod"/>
            </a:pPr>
            <a:r>
              <a:rPr lang="en-IN" dirty="0"/>
              <a:t>TTL</a:t>
            </a:r>
          </a:p>
          <a:p>
            <a:pPr marL="342900" indent="-342900">
              <a:buAutoNum type="arabicPeriod"/>
            </a:pPr>
            <a:r>
              <a:rPr lang="en-IN" dirty="0"/>
              <a:t>Source + Destination address</a:t>
            </a:r>
          </a:p>
          <a:p>
            <a:pPr marL="342900" indent="-342900">
              <a:buAutoNum type="arabicPeriod"/>
            </a:pPr>
            <a:r>
              <a:rPr lang="en-IN" dirty="0"/>
              <a:t>On Demand routing update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B3E70-A019-4F85-B2EC-31006B6F8D3A}"/>
              </a:ext>
            </a:extLst>
          </p:cNvPr>
          <p:cNvSpPr txBox="1"/>
          <p:nvPr/>
        </p:nvSpPr>
        <p:spPr>
          <a:xfrm>
            <a:off x="981635" y="3346370"/>
            <a:ext cx="610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Google Nearby API – </a:t>
            </a:r>
            <a:r>
              <a:rPr lang="en-IN" dirty="0" err="1"/>
              <a:t>Adhoc</a:t>
            </a:r>
            <a:r>
              <a:rPr lang="en-IN" dirty="0"/>
              <a:t> network over BLE, </a:t>
            </a:r>
            <a:r>
              <a:rPr lang="en-IN" dirty="0" err="1"/>
              <a:t>Wifi</a:t>
            </a:r>
            <a:r>
              <a:rPr lang="en-IN" dirty="0"/>
              <a:t>, Ultrasound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58801-9C10-413E-8B17-E0121B66B40A}"/>
              </a:ext>
            </a:extLst>
          </p:cNvPr>
          <p:cNvSpPr txBox="1"/>
          <p:nvPr/>
        </p:nvSpPr>
        <p:spPr>
          <a:xfrm>
            <a:off x="950259" y="3840557"/>
            <a:ext cx="552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BLE Beacon Advertisement – Discovery of nearby devices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ACC73-E518-48FF-AD3D-23CA2E82D392}"/>
              </a:ext>
            </a:extLst>
          </p:cNvPr>
          <p:cNvSpPr txBox="1"/>
          <p:nvPr/>
        </p:nvSpPr>
        <p:spPr>
          <a:xfrm>
            <a:off x="981635" y="4191727"/>
            <a:ext cx="726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Advertisements could broadcast data packets to all nearby devices over 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775559-666C-4B8E-98DC-B5ED1E8F53FD}"/>
              </a:ext>
            </a:extLst>
          </p:cNvPr>
          <p:cNvSpPr txBox="1"/>
          <p:nvPr/>
        </p:nvSpPr>
        <p:spPr>
          <a:xfrm>
            <a:off x="981635" y="4544751"/>
            <a:ext cx="2842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 the receivers end, check:</a:t>
            </a:r>
          </a:p>
          <a:p>
            <a:pPr marL="342900" indent="-342900">
              <a:buAutoNum type="arabicPeriod"/>
            </a:pPr>
            <a:r>
              <a:rPr lang="en-IN" dirty="0"/>
              <a:t>Hop count</a:t>
            </a:r>
          </a:p>
          <a:p>
            <a:pPr marL="342900" indent="-342900">
              <a:buAutoNum type="arabicPeriod"/>
            </a:pPr>
            <a:r>
              <a:rPr lang="en-IN" dirty="0"/>
              <a:t>Destination address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1069BA-DE8B-4D7B-83D0-B494AF0900E5}"/>
              </a:ext>
            </a:extLst>
          </p:cNvPr>
          <p:cNvSpPr txBox="1"/>
          <p:nvPr/>
        </p:nvSpPr>
        <p:spPr>
          <a:xfrm>
            <a:off x="950259" y="5464619"/>
            <a:ext cx="583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All the data packets will ultimately reach the controller node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9342F6-5463-4BAE-9405-938E36ADF3E1}"/>
              </a:ext>
            </a:extLst>
          </p:cNvPr>
          <p:cNvSpPr txBox="1"/>
          <p:nvPr/>
        </p:nvSpPr>
        <p:spPr>
          <a:xfrm>
            <a:off x="981635" y="5797628"/>
            <a:ext cx="641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All events in the network will thus be detected by the ‘Central Hub’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566A33C-82EA-4DB9-B7FB-47A7CE2CF584}"/>
              </a:ext>
            </a:extLst>
          </p:cNvPr>
          <p:cNvSpPr txBox="1"/>
          <p:nvPr/>
        </p:nvSpPr>
        <p:spPr>
          <a:xfrm>
            <a:off x="510988" y="430306"/>
            <a:ext cx="28475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Overall architecture:</a:t>
            </a:r>
            <a:endParaRPr lang="en-US" sz="25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4BED-ACE1-456E-804B-ED549B9CE084}"/>
              </a:ext>
            </a:extLst>
          </p:cNvPr>
          <p:cNvSpPr/>
          <p:nvPr/>
        </p:nvSpPr>
        <p:spPr>
          <a:xfrm>
            <a:off x="5127811" y="2720788"/>
            <a:ext cx="1936377" cy="14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Hub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7D97D6-0F5C-4143-82DB-D4D29811C84F}"/>
              </a:ext>
            </a:extLst>
          </p:cNvPr>
          <p:cNvSpPr/>
          <p:nvPr/>
        </p:nvSpPr>
        <p:spPr>
          <a:xfrm>
            <a:off x="9861176" y="1976717"/>
            <a:ext cx="1075765" cy="99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1580DD-BB5E-400D-B2AC-CEBF0EB7A1FF}"/>
              </a:ext>
            </a:extLst>
          </p:cNvPr>
          <p:cNvSpPr/>
          <p:nvPr/>
        </p:nvSpPr>
        <p:spPr>
          <a:xfrm>
            <a:off x="9861176" y="4628332"/>
            <a:ext cx="1075765" cy="99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FFE4AC-E545-41AF-8203-E977FE55AD5F}"/>
              </a:ext>
            </a:extLst>
          </p:cNvPr>
          <p:cNvSpPr/>
          <p:nvPr/>
        </p:nvSpPr>
        <p:spPr>
          <a:xfrm>
            <a:off x="7019364" y="5627897"/>
            <a:ext cx="1075765" cy="99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2479DB-C9A5-44AE-8E20-4286491656D2}"/>
              </a:ext>
            </a:extLst>
          </p:cNvPr>
          <p:cNvSpPr/>
          <p:nvPr/>
        </p:nvSpPr>
        <p:spPr>
          <a:xfrm>
            <a:off x="2820679" y="5627896"/>
            <a:ext cx="1075765" cy="99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E162B9-7044-4C54-BD93-6A694E0BBE1B}"/>
              </a:ext>
            </a:extLst>
          </p:cNvPr>
          <p:cNvSpPr/>
          <p:nvPr/>
        </p:nvSpPr>
        <p:spPr>
          <a:xfrm>
            <a:off x="174490" y="3969424"/>
            <a:ext cx="1075765" cy="99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457FF-2782-481F-B3A5-B44E14AD207B}"/>
              </a:ext>
            </a:extLst>
          </p:cNvPr>
          <p:cNvSpPr/>
          <p:nvPr/>
        </p:nvSpPr>
        <p:spPr>
          <a:xfrm>
            <a:off x="1575386" y="1721223"/>
            <a:ext cx="1075765" cy="99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1550CB-5F5C-46C5-8AEF-2C9D9E2C6547}"/>
              </a:ext>
            </a:extLst>
          </p:cNvPr>
          <p:cNvSpPr/>
          <p:nvPr/>
        </p:nvSpPr>
        <p:spPr>
          <a:xfrm>
            <a:off x="5071590" y="407577"/>
            <a:ext cx="1075765" cy="99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AF0686-5CFA-44D0-B65F-42113CEAE2E5}"/>
              </a:ext>
            </a:extLst>
          </p:cNvPr>
          <p:cNvCxnSpPr>
            <a:cxnSpLocks/>
          </p:cNvCxnSpPr>
          <p:nvPr/>
        </p:nvCxnSpPr>
        <p:spPr>
          <a:xfrm flipV="1">
            <a:off x="586839" y="2720788"/>
            <a:ext cx="1400896" cy="124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11966C-67CF-4ADB-849B-2E7B0B4882B8}"/>
              </a:ext>
            </a:extLst>
          </p:cNvPr>
          <p:cNvCxnSpPr>
            <a:cxnSpLocks/>
          </p:cNvCxnSpPr>
          <p:nvPr/>
        </p:nvCxnSpPr>
        <p:spPr>
          <a:xfrm>
            <a:off x="660187" y="5072677"/>
            <a:ext cx="2108306" cy="1158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661266-34A2-4FE7-94DD-20B1F482D64F}"/>
              </a:ext>
            </a:extLst>
          </p:cNvPr>
          <p:cNvCxnSpPr>
            <a:stCxn id="15" idx="3"/>
            <a:endCxn id="2" idx="1"/>
          </p:cNvCxnSpPr>
          <p:nvPr/>
        </p:nvCxnSpPr>
        <p:spPr>
          <a:xfrm>
            <a:off x="2651151" y="2221006"/>
            <a:ext cx="2476660" cy="120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7E31F5-8FE4-4C45-A7C3-AC38DEC3587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651151" y="907360"/>
            <a:ext cx="2420439" cy="78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A8C409-D0C8-4CD5-B87D-C015C69DC221}"/>
              </a:ext>
            </a:extLst>
          </p:cNvPr>
          <p:cNvCxnSpPr>
            <a:stCxn id="16" idx="2"/>
            <a:endCxn id="2" idx="0"/>
          </p:cNvCxnSpPr>
          <p:nvPr/>
        </p:nvCxnSpPr>
        <p:spPr>
          <a:xfrm>
            <a:off x="5609473" y="1407142"/>
            <a:ext cx="486527" cy="131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DE95DC-2138-47E2-8C27-0B798A2D4549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3896444" y="6127679"/>
            <a:ext cx="3122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082E68A-A9E4-44C8-BA18-DB4D6F28751C}"/>
              </a:ext>
            </a:extLst>
          </p:cNvPr>
          <p:cNvCxnSpPr>
            <a:stCxn id="12" idx="0"/>
            <a:endCxn id="2" idx="2"/>
          </p:cNvCxnSpPr>
          <p:nvPr/>
        </p:nvCxnSpPr>
        <p:spPr>
          <a:xfrm flipH="1" flipV="1">
            <a:off x="6096000" y="4137212"/>
            <a:ext cx="1461247" cy="149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D7BBF4-F64F-4020-B1DC-3DF9AFFBA21E}"/>
              </a:ext>
            </a:extLst>
          </p:cNvPr>
          <p:cNvCxnSpPr>
            <a:cxnSpLocks/>
          </p:cNvCxnSpPr>
          <p:nvPr/>
        </p:nvCxnSpPr>
        <p:spPr>
          <a:xfrm flipH="1" flipV="1">
            <a:off x="7064188" y="3531942"/>
            <a:ext cx="2796988" cy="16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D61880-34AD-41E8-A1A6-547F7B721C86}"/>
              </a:ext>
            </a:extLst>
          </p:cNvPr>
          <p:cNvCxnSpPr>
            <a:stCxn id="10" idx="1"/>
            <a:endCxn id="2" idx="3"/>
          </p:cNvCxnSpPr>
          <p:nvPr/>
        </p:nvCxnSpPr>
        <p:spPr>
          <a:xfrm flipH="1">
            <a:off x="7064188" y="2476500"/>
            <a:ext cx="2796988" cy="9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46E3BD-7169-4B62-BDA1-B5890DE2D675}"/>
              </a:ext>
            </a:extLst>
          </p:cNvPr>
          <p:cNvCxnSpPr/>
          <p:nvPr/>
        </p:nvCxnSpPr>
        <p:spPr>
          <a:xfrm flipH="1">
            <a:off x="859260" y="2749923"/>
            <a:ext cx="1390896" cy="125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6596B4-C53D-4107-9DF6-FD67C2C8CDCB}"/>
              </a:ext>
            </a:extLst>
          </p:cNvPr>
          <p:cNvCxnSpPr/>
          <p:nvPr/>
        </p:nvCxnSpPr>
        <p:spPr>
          <a:xfrm flipH="1" flipV="1">
            <a:off x="1057889" y="5039878"/>
            <a:ext cx="1723625" cy="94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C37AE1-8DDC-460A-B30E-F0F8725E24CA}"/>
              </a:ext>
            </a:extLst>
          </p:cNvPr>
          <p:cNvCxnSpPr/>
          <p:nvPr/>
        </p:nvCxnSpPr>
        <p:spPr>
          <a:xfrm flipH="1">
            <a:off x="3896444" y="6313495"/>
            <a:ext cx="3078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E164A62-5C93-4777-8B50-3383397EF2C0}"/>
              </a:ext>
            </a:extLst>
          </p:cNvPr>
          <p:cNvCxnSpPr>
            <a:cxnSpLocks/>
          </p:cNvCxnSpPr>
          <p:nvPr/>
        </p:nvCxnSpPr>
        <p:spPr>
          <a:xfrm flipH="1">
            <a:off x="2329652" y="726006"/>
            <a:ext cx="2678872" cy="87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7C0D87-03E5-4B56-9FE6-DE73470419BB}"/>
              </a:ext>
            </a:extLst>
          </p:cNvPr>
          <p:cNvCxnSpPr/>
          <p:nvPr/>
        </p:nvCxnSpPr>
        <p:spPr>
          <a:xfrm>
            <a:off x="10265174" y="3045070"/>
            <a:ext cx="0" cy="154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34745C-131A-4342-B91A-CDF7D8D0BA68}"/>
              </a:ext>
            </a:extLst>
          </p:cNvPr>
          <p:cNvCxnSpPr/>
          <p:nvPr/>
        </p:nvCxnSpPr>
        <p:spPr>
          <a:xfrm flipV="1">
            <a:off x="10485732" y="3045070"/>
            <a:ext cx="0" cy="150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6253B70-F499-499F-B793-39DEFFDE752D}"/>
              </a:ext>
            </a:extLst>
          </p:cNvPr>
          <p:cNvCxnSpPr/>
          <p:nvPr/>
        </p:nvCxnSpPr>
        <p:spPr>
          <a:xfrm flipV="1">
            <a:off x="8169865" y="5336544"/>
            <a:ext cx="1560895" cy="61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A96F0-7DC9-46B4-977C-71178944B186}"/>
              </a:ext>
            </a:extLst>
          </p:cNvPr>
          <p:cNvCxnSpPr>
            <a:cxnSpLocks/>
          </p:cNvCxnSpPr>
          <p:nvPr/>
        </p:nvCxnSpPr>
        <p:spPr>
          <a:xfrm flipH="1">
            <a:off x="8139321" y="5510936"/>
            <a:ext cx="1661674" cy="64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756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566A33C-82EA-4DB9-B7FB-47A7CE2CF584}"/>
              </a:ext>
            </a:extLst>
          </p:cNvPr>
          <p:cNvSpPr txBox="1"/>
          <p:nvPr/>
        </p:nvSpPr>
        <p:spPr>
          <a:xfrm>
            <a:off x="510988" y="430306"/>
            <a:ext cx="3660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How AODV over BLE works</a:t>
            </a:r>
            <a:endParaRPr lang="en-US" sz="2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59C5E4-6244-4FF6-906D-0DB87084AAAB}"/>
              </a:ext>
            </a:extLst>
          </p:cNvPr>
          <p:cNvSpPr txBox="1"/>
          <p:nvPr/>
        </p:nvSpPr>
        <p:spPr>
          <a:xfrm>
            <a:off x="999565" y="1368688"/>
            <a:ext cx="473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all devices are directly connected to the hub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4EA8DA-9A02-4DBB-9729-CDA2A34756A0}"/>
              </a:ext>
            </a:extLst>
          </p:cNvPr>
          <p:cNvSpPr txBox="1"/>
          <p:nvPr/>
        </p:nvSpPr>
        <p:spPr>
          <a:xfrm>
            <a:off x="999565" y="1902088"/>
            <a:ext cx="644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But a devices will find path for data to the central hub via its peers 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0DEF2-19BD-4171-9F74-080FD0A07275}"/>
              </a:ext>
            </a:extLst>
          </p:cNvPr>
          <p:cNvSpPr txBox="1"/>
          <p:nvPr/>
        </p:nvSpPr>
        <p:spPr>
          <a:xfrm>
            <a:off x="999565" y="2435488"/>
            <a:ext cx="718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AODV ensures no data packet loss if there is a path between node and hub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30D42-32F3-43D1-B445-D950C51C7D98}"/>
              </a:ext>
            </a:extLst>
          </p:cNvPr>
          <p:cNvSpPr txBox="1"/>
          <p:nvPr/>
        </p:nvSpPr>
        <p:spPr>
          <a:xfrm>
            <a:off x="999565" y="2968888"/>
            <a:ext cx="102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Controller hub can be internet connected to send data to web/applications, to allow remote monitoring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3510D-8FA8-49C0-9E4F-DA7C392FB317}"/>
              </a:ext>
            </a:extLst>
          </p:cNvPr>
          <p:cNvSpPr txBox="1"/>
          <p:nvPr/>
        </p:nvSpPr>
        <p:spPr>
          <a:xfrm>
            <a:off x="999565" y="3502288"/>
            <a:ext cx="758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network topology is dynamic, any nodes can be added/deleted at any time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346B2-9468-4C66-911D-92A37E0D5515}"/>
              </a:ext>
            </a:extLst>
          </p:cNvPr>
          <p:cNvSpPr txBox="1"/>
          <p:nvPr/>
        </p:nvSpPr>
        <p:spPr>
          <a:xfrm>
            <a:off x="999565" y="4035688"/>
            <a:ext cx="795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There needs to be another node in range of a node for data transfer to be possible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1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1D4030D-43D3-4DA2-9073-ACF481D0D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6" r="16292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5C7C97-82B5-455B-857F-BAFE389B39DB}"/>
              </a:ext>
            </a:extLst>
          </p:cNvPr>
          <p:cNvSpPr txBox="1"/>
          <p:nvPr/>
        </p:nvSpPr>
        <p:spPr>
          <a:xfrm>
            <a:off x="655320" y="2631125"/>
            <a:ext cx="4983480" cy="2397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101613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C7C97-82B5-455B-857F-BAFE389B39DB}"/>
              </a:ext>
            </a:extLst>
          </p:cNvPr>
          <p:cNvSpPr txBox="1"/>
          <p:nvPr/>
        </p:nvSpPr>
        <p:spPr>
          <a:xfrm>
            <a:off x="510988" y="430306"/>
            <a:ext cx="11859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Sensors</a:t>
            </a:r>
            <a:endParaRPr 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3680F-0258-4E9D-9260-DD60B8E4A949}"/>
              </a:ext>
            </a:extLst>
          </p:cNvPr>
          <p:cNvSpPr txBox="1"/>
          <p:nvPr/>
        </p:nvSpPr>
        <p:spPr>
          <a:xfrm>
            <a:off x="927847" y="1281953"/>
            <a:ext cx="317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Smarter devices – More sensors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27A73-430E-4477-8137-06CD3BA17E13}"/>
              </a:ext>
            </a:extLst>
          </p:cNvPr>
          <p:cNvSpPr txBox="1"/>
          <p:nvPr/>
        </p:nvSpPr>
        <p:spPr>
          <a:xfrm>
            <a:off x="927846" y="1806388"/>
            <a:ext cx="827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Detecting motion, temperature, interactions, light, pressure, state (On/Off), speed, etc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46CDE-46D3-469A-84B3-A46CEAFFE029}"/>
              </a:ext>
            </a:extLst>
          </p:cNvPr>
          <p:cNvSpPr txBox="1"/>
          <p:nvPr/>
        </p:nvSpPr>
        <p:spPr>
          <a:xfrm>
            <a:off x="927845" y="2330823"/>
            <a:ext cx="793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Sensors are essential to enable intelligent control and detect events for monitoring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1803E-9582-4B1C-B40C-D55626AC7E03}"/>
              </a:ext>
            </a:extLst>
          </p:cNvPr>
          <p:cNvSpPr txBox="1"/>
          <p:nvPr/>
        </p:nvSpPr>
        <p:spPr>
          <a:xfrm>
            <a:off x="927844" y="2855258"/>
            <a:ext cx="752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Remote control and detection is possible only due to sensors in the appliances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FA3A04-CBCC-4256-A08F-42BBDF944A2F}"/>
              </a:ext>
            </a:extLst>
          </p:cNvPr>
          <p:cNvSpPr txBox="1"/>
          <p:nvPr/>
        </p:nvSpPr>
        <p:spPr>
          <a:xfrm>
            <a:off x="927844" y="3379693"/>
            <a:ext cx="544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Every ‘smart’ appliance today has its own set of sensors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BB167-28E2-43DD-A2E4-D0343EB96355}"/>
              </a:ext>
            </a:extLst>
          </p:cNvPr>
          <p:cNvSpPr txBox="1"/>
          <p:nvPr/>
        </p:nvSpPr>
        <p:spPr>
          <a:xfrm>
            <a:off x="927844" y="3904128"/>
            <a:ext cx="10596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Together these sensors can predict the events happening in a room/place – Mixer turned on, Refrigerator door </a:t>
            </a:r>
          </a:p>
          <a:p>
            <a:r>
              <a:rPr lang="en-IN" dirty="0"/>
              <a:t>opened, tap turned on, fan turned on etc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92CD-D255-4C42-80A2-21B2E5204D22}"/>
              </a:ext>
            </a:extLst>
          </p:cNvPr>
          <p:cNvSpPr txBox="1"/>
          <p:nvPr/>
        </p:nvSpPr>
        <p:spPr>
          <a:xfrm>
            <a:off x="927844" y="4705562"/>
            <a:ext cx="357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Do we really need so many sensors?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3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FBA0BF6-5E61-4087-AC68-77627D21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58" y="1093737"/>
            <a:ext cx="9507683" cy="46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microscope, object&#10;&#10;Description generated with very high confidence">
            <a:extLst>
              <a:ext uri="{FF2B5EF4-FFF2-40B4-BE49-F238E27FC236}">
                <a16:creationId xmlns:a16="http://schemas.microsoft.com/office/drawing/2014/main" id="{B2A370BE-6F1D-41CC-98D5-FE43B3BD4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4521"/>
            <a:ext cx="10905066" cy="528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8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and white sign&#10;&#10;Description generated with high confidence">
            <a:extLst>
              <a:ext uri="{FF2B5EF4-FFF2-40B4-BE49-F238E27FC236}">
                <a16:creationId xmlns:a16="http://schemas.microsoft.com/office/drawing/2014/main" id="{CB5C4C05-A183-436C-BE90-F6BFBBA88E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04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5C7C97-82B5-455B-857F-BAFE389B39DB}"/>
              </a:ext>
            </a:extLst>
          </p:cNvPr>
          <p:cNvSpPr txBox="1"/>
          <p:nvPr/>
        </p:nvSpPr>
        <p:spPr>
          <a:xfrm>
            <a:off x="655320" y="2631125"/>
            <a:ext cx="4983480" cy="2397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‘Super sensor’</a:t>
            </a:r>
            <a:endParaRPr lang="en-US" sz="6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262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C7C97-82B5-455B-857F-BAFE389B39DB}"/>
              </a:ext>
            </a:extLst>
          </p:cNvPr>
          <p:cNvSpPr txBox="1"/>
          <p:nvPr/>
        </p:nvSpPr>
        <p:spPr>
          <a:xfrm>
            <a:off x="510988" y="430306"/>
            <a:ext cx="19922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Super sensors</a:t>
            </a:r>
            <a:endParaRPr 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3680F-0258-4E9D-9260-DD60B8E4A949}"/>
              </a:ext>
            </a:extLst>
          </p:cNvPr>
          <p:cNvSpPr txBox="1"/>
          <p:nvPr/>
        </p:nvSpPr>
        <p:spPr>
          <a:xfrm>
            <a:off x="927847" y="1281953"/>
            <a:ext cx="742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All the sensors in a room are sensing the same characteristics – Device states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27A73-430E-4477-8137-06CD3BA17E13}"/>
              </a:ext>
            </a:extLst>
          </p:cNvPr>
          <p:cNvSpPr txBox="1"/>
          <p:nvPr/>
        </p:nvSpPr>
        <p:spPr>
          <a:xfrm>
            <a:off x="927846" y="1806388"/>
            <a:ext cx="476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Why not use one sensing module to detect it all?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46CDE-46D3-469A-84B3-A46CEAFFE029}"/>
              </a:ext>
            </a:extLst>
          </p:cNvPr>
          <p:cNvSpPr txBox="1"/>
          <p:nvPr/>
        </p:nvSpPr>
        <p:spPr>
          <a:xfrm>
            <a:off x="927845" y="2330823"/>
            <a:ext cx="834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Machine learning could be used to create a ‘Super sensing’ module to detect any event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1803E-9582-4B1C-B40C-D55626AC7E03}"/>
              </a:ext>
            </a:extLst>
          </p:cNvPr>
          <p:cNvSpPr txBox="1"/>
          <p:nvPr/>
        </p:nvSpPr>
        <p:spPr>
          <a:xfrm>
            <a:off x="927844" y="2855258"/>
            <a:ext cx="580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 need of having redundant sensors in multiple appliances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FA3A04-CBCC-4256-A08F-42BBDF944A2F}"/>
              </a:ext>
            </a:extLst>
          </p:cNvPr>
          <p:cNvSpPr txBox="1"/>
          <p:nvPr/>
        </p:nvSpPr>
        <p:spPr>
          <a:xfrm>
            <a:off x="927844" y="3379693"/>
            <a:ext cx="104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Super sensor detects it all – Microwave, Food mixer, Refrigerator, Taps, Lights, Fans, AC, Washing Machine, etc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BB167-28E2-43DD-A2E4-D0343EB96355}"/>
              </a:ext>
            </a:extLst>
          </p:cNvPr>
          <p:cNvSpPr txBox="1"/>
          <p:nvPr/>
        </p:nvSpPr>
        <p:spPr>
          <a:xfrm>
            <a:off x="927844" y="3904128"/>
            <a:ext cx="264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How can we achieve this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1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C7C97-82B5-455B-857F-BAFE389B39DB}"/>
              </a:ext>
            </a:extLst>
          </p:cNvPr>
          <p:cNvSpPr txBox="1"/>
          <p:nvPr/>
        </p:nvSpPr>
        <p:spPr>
          <a:xfrm>
            <a:off x="510988" y="430306"/>
            <a:ext cx="18726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Super sensor</a:t>
            </a:r>
            <a:endParaRPr lang="en-US" sz="2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D7362D-5F21-4F9A-B51D-541170707339}"/>
              </a:ext>
            </a:extLst>
          </p:cNvPr>
          <p:cNvSpPr/>
          <p:nvPr/>
        </p:nvSpPr>
        <p:spPr>
          <a:xfrm>
            <a:off x="4870076" y="1619749"/>
            <a:ext cx="2451848" cy="229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Super Sensor unit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037546-0BED-4061-B90C-9E1AE46F8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262" y="1703293"/>
            <a:ext cx="1383927" cy="1383927"/>
          </a:xfrm>
          <a:prstGeom prst="rect">
            <a:avLst/>
          </a:prstGeom>
        </p:spPr>
      </p:pic>
      <p:pic>
        <p:nvPicPr>
          <p:cNvPr id="13" name="Picture 12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F6E5BE5-B0E8-4850-9618-5D10F2E10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648" y="3705772"/>
            <a:ext cx="1879988" cy="1142252"/>
          </a:xfrm>
          <a:prstGeom prst="rect">
            <a:avLst/>
          </a:prstGeom>
        </p:spPr>
      </p:pic>
      <p:pic>
        <p:nvPicPr>
          <p:cNvPr id="15" name="Picture 14" descr="A close up of a microphone&#10;&#10;Description generated with very high confidence">
            <a:extLst>
              <a:ext uri="{FF2B5EF4-FFF2-40B4-BE49-F238E27FC236}">
                <a16:creationId xmlns:a16="http://schemas.microsoft.com/office/drawing/2014/main" id="{F34D314F-94E2-4C60-82BC-6B8FB7CFE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59" y="2008655"/>
            <a:ext cx="1640541" cy="922804"/>
          </a:xfrm>
          <a:prstGeom prst="rect">
            <a:avLst/>
          </a:prstGeom>
        </p:spPr>
      </p:pic>
      <p:pic>
        <p:nvPicPr>
          <p:cNvPr id="17" name="Picture 16" descr="A picture containing device&#10;&#10;Description generated with high confidence">
            <a:extLst>
              <a:ext uri="{FF2B5EF4-FFF2-40B4-BE49-F238E27FC236}">
                <a16:creationId xmlns:a16="http://schemas.microsoft.com/office/drawing/2014/main" id="{E33B2AFD-3127-41CD-8094-E04AD5CC5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156" y="3656093"/>
            <a:ext cx="992827" cy="9928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09C8655-A3E5-4424-A57D-BF54B8B0A472}"/>
              </a:ext>
            </a:extLst>
          </p:cNvPr>
          <p:cNvSpPr txBox="1"/>
          <p:nvPr/>
        </p:nvSpPr>
        <p:spPr>
          <a:xfrm>
            <a:off x="3104470" y="290692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Mic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4EED46-5811-4D8F-88D4-05333B1100A9}"/>
              </a:ext>
            </a:extLst>
          </p:cNvPr>
          <p:cNvSpPr txBox="1"/>
          <p:nvPr/>
        </p:nvSpPr>
        <p:spPr>
          <a:xfrm>
            <a:off x="2623183" y="4580339"/>
            <a:ext cx="16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Magnetometer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8CBA74-72D6-4E8F-9009-88B520C6853B}"/>
              </a:ext>
            </a:extLst>
          </p:cNvPr>
          <p:cNvSpPr txBox="1"/>
          <p:nvPr/>
        </p:nvSpPr>
        <p:spPr>
          <a:xfrm>
            <a:off x="8045823" y="2746793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Temperature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354718-0265-4D9F-8356-FB0B5BCC56A6}"/>
              </a:ext>
            </a:extLst>
          </p:cNvPr>
          <p:cNvSpPr txBox="1"/>
          <p:nvPr/>
        </p:nvSpPr>
        <p:spPr>
          <a:xfrm>
            <a:off x="8403729" y="4848024"/>
            <a:ext cx="15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Accelerometer</a:t>
            </a:r>
            <a:endParaRPr lang="en-US" dirty="0"/>
          </a:p>
        </p:txBody>
      </p:sp>
      <p:pic>
        <p:nvPicPr>
          <p:cNvPr id="24" name="Picture 23" descr="A circuit board&#10;&#10;Description generated with high confidence">
            <a:extLst>
              <a:ext uri="{FF2B5EF4-FFF2-40B4-BE49-F238E27FC236}">
                <a16:creationId xmlns:a16="http://schemas.microsoft.com/office/drawing/2014/main" id="{1D3F6392-2B73-4AE0-9260-CA65266A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83" y="5162362"/>
            <a:ext cx="1528827" cy="92280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2578F3E-B6E4-4F3C-82DF-ECB6DB8F384B}"/>
              </a:ext>
            </a:extLst>
          </p:cNvPr>
          <p:cNvSpPr txBox="1"/>
          <p:nvPr/>
        </p:nvSpPr>
        <p:spPr>
          <a:xfrm>
            <a:off x="3773029" y="608516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Thermal sensor</a:t>
            </a:r>
            <a:endParaRPr lang="en-US" dirty="0"/>
          </a:p>
        </p:txBody>
      </p:sp>
      <p:pic>
        <p:nvPicPr>
          <p:cNvPr id="27" name="Picture 26" descr="A stop sign&#10;&#10;Description generated with high confidence">
            <a:extLst>
              <a:ext uri="{FF2B5EF4-FFF2-40B4-BE49-F238E27FC236}">
                <a16:creationId xmlns:a16="http://schemas.microsoft.com/office/drawing/2014/main" id="{1B68FA9A-37E8-4CDD-AEA9-757263DE03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964" y="4993993"/>
            <a:ext cx="1259541" cy="125954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471E42C-40D4-46EF-B992-A90F16FB544A}"/>
              </a:ext>
            </a:extLst>
          </p:cNvPr>
          <p:cNvSpPr txBox="1"/>
          <p:nvPr/>
        </p:nvSpPr>
        <p:spPr>
          <a:xfrm>
            <a:off x="6529677" y="6085167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Light 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9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wall, monitor, table&#10;&#10;Description generated with very high confidence">
            <a:extLst>
              <a:ext uri="{FF2B5EF4-FFF2-40B4-BE49-F238E27FC236}">
                <a16:creationId xmlns:a16="http://schemas.microsoft.com/office/drawing/2014/main" id="{18057B63-B405-4B66-B245-B05A728634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0" r="1" b="1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5C7C97-82B5-455B-857F-BAFE389B39DB}"/>
              </a:ext>
            </a:extLst>
          </p:cNvPr>
          <p:cNvSpPr txBox="1"/>
          <p:nvPr/>
        </p:nvSpPr>
        <p:spPr>
          <a:xfrm>
            <a:off x="433137" y="5091762"/>
            <a:ext cx="5999040" cy="126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latin typeface="+mj-lt"/>
                <a:ea typeface="+mj-ea"/>
                <a:cs typeface="+mj-cs"/>
              </a:rPr>
              <a:t>Working of a Super sensor</a:t>
            </a:r>
          </a:p>
        </p:txBody>
      </p:sp>
    </p:spTree>
    <p:extLst>
      <p:ext uri="{BB962C8B-B14F-4D97-AF65-F5344CB8AC3E}">
        <p14:creationId xmlns:p14="http://schemas.microsoft.com/office/powerpoint/2010/main" val="2722678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651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Lohokare</dc:creator>
  <cp:lastModifiedBy>Jay Lohokare</cp:lastModifiedBy>
  <cp:revision>52</cp:revision>
  <dcterms:created xsi:type="dcterms:W3CDTF">2017-12-08T16:08:54Z</dcterms:created>
  <dcterms:modified xsi:type="dcterms:W3CDTF">2017-12-12T00:06:23Z</dcterms:modified>
</cp:coreProperties>
</file>