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73" r:id="rId5"/>
    <p:sldId id="267" r:id="rId6"/>
    <p:sldId id="268" r:id="rId7"/>
    <p:sldId id="260" r:id="rId8"/>
    <p:sldId id="275" r:id="rId9"/>
    <p:sldId id="266" r:id="rId10"/>
    <p:sldId id="262" r:id="rId11"/>
    <p:sldId id="276" r:id="rId12"/>
    <p:sldId id="263" r:id="rId13"/>
    <p:sldId id="264" r:id="rId14"/>
    <p:sldId id="280" r:id="rId15"/>
    <p:sldId id="283" r:id="rId16"/>
    <p:sldId id="269" r:id="rId17"/>
    <p:sldId id="278" r:id="rId18"/>
    <p:sldId id="279" r:id="rId19"/>
    <p:sldId id="281" r:id="rId20"/>
    <p:sldId id="27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4D82A-5556-4056-B852-87DDF04FBB2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C061A-A2C3-4D33-8BBE-651FA613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a9da2a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a9da2a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9da2ac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9da2ac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9da2ac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9da2ac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96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9da2ac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9da2ac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9da2ac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9da2ac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0B32-FF25-4C60-8AF3-FAF03FF73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5AF8-76AE-4051-8256-CC05C7C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311C-3A2F-4E96-943A-82CF6564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192B-6CD8-4E8E-AB9F-202951BC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75D5-3312-407E-9D7F-953DBD8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1835-CD7B-49AD-B88E-ED4494EF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CBAD3-1D77-4A5C-AE88-C9368E55B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0A81-5E0D-470F-9525-1C464E4C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8923-8112-4BE8-A7E5-3B3AEB90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2D07-58DD-4BF9-B7B2-E590FC77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7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33F6D-EE16-42DC-B298-D6487EF10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D606C-F3CC-4DE6-B924-7D1EDB87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8801-7483-4124-BD75-634F3229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751B-5776-4B14-959A-A79CD22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B0E7-E478-46F6-8B63-52E8D228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6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30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88B-F5D4-4951-815B-3020F081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054-48FA-4A4C-998E-7C34E0E8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F0BA-6A32-4A8D-9590-09DB9FDA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B338-86BB-49E3-A289-10CB344A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C5D6-CE87-4A4E-A956-8AA9F2B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98B9-7A8A-473E-9A3F-FCDDF26D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FB0BD-7712-4154-8EA8-BA7A43B0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3D4B-73CE-433F-959D-A30ACC20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172F-8FAB-486D-BC88-80B744F4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4576-A178-4114-A6E7-2D6B3E06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4CE9-C252-46CE-9FB0-41F8556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AA84-E14E-4C1E-A2BD-6E383E57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F2310-6AFD-48F1-A37D-56875E28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CEF39-1AF8-43D8-8EBA-260C86FF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5A7A-7EC8-4D36-BCCA-BBC110C5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783A-5768-4952-A42E-0A05473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4D6F-C6AC-49AF-9C90-AFDC624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2793-3788-4732-B9B7-30D48A25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B49D-32F8-4F08-9304-9E90E82F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6BD80-EDCD-402F-9ADB-BCEED56D9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EE744-03E0-4194-AA10-D5AC54B96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8BC78-B991-4E50-BEC2-5EC8D79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7F009-4AF3-4B26-A38C-394FE278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320BB-EB5F-48A1-B9F4-D62E9A0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CFAB-934C-43C0-AF4D-8B1C2248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E087E-0538-4919-BAD9-CEAD7D75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54519-0045-4729-BE76-776015C2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5AB17-6579-4BD2-8980-E1428813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4534C-BD04-4FDD-9113-D31EDC3B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B9FEA-D10A-4B2A-899A-42042EA2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1750F-1AC5-44EC-9501-5BF9A6AB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FE8-F4D1-4A14-9370-9CF9893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A96F-585D-4356-A4F3-A382BE58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4C2F-5B26-493C-9552-0A9AA1B5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FA8F-C243-49C1-B89B-22ADB353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36D8-3999-4A0A-95B8-DB120D3C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2CD7A-CD4E-42BC-87D9-7011FEE7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27DB-EC7C-41BE-9EB0-6320C098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DC322-DAD9-4CEA-9D45-3883A4509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1D5DA-D5D9-4B2A-A206-368CE8759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F31C-21F2-4450-93B3-8AE4986F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21DA-3202-489D-8B03-637F6EC2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2C798-3BC4-490D-A695-949D0EE9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9B55B-3738-442F-9CEA-9D637673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36AE0-36C7-4D5D-83FD-6D346FB85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BACE-E915-4704-A146-35F15FB5A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676D-1A89-488D-B085-6B82B1B4372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A15C-0CE9-4E9C-B11A-6604F2667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3856-17D9-48C8-A32E-2B23E90C7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15DF-1041-4709-A852-C0E75889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CCB40-79E8-4BDC-8C11-7E210472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045" y="388235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IN" sz="4400" dirty="0">
                <a:solidFill>
                  <a:srgbClr val="000000"/>
                </a:solidFill>
              </a:rPr>
              <a:t>Who am I?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448FA-A825-4F39-9750-DA0CB1EE0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30732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74E3A-0962-4612-8FC7-665D2B01E170}"/>
              </a:ext>
            </a:extLst>
          </p:cNvPr>
          <p:cNvSpPr txBox="1"/>
          <p:nvPr/>
        </p:nvSpPr>
        <p:spPr>
          <a:xfrm>
            <a:off x="6432044" y="4621306"/>
            <a:ext cx="337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Network Security research project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26D6C-8B45-4247-B7B1-4F708C3C4FE7}"/>
              </a:ext>
            </a:extLst>
          </p:cNvPr>
          <p:cNvSpPr txBox="1"/>
          <p:nvPr/>
        </p:nvSpPr>
        <p:spPr>
          <a:xfrm>
            <a:off x="6432044" y="5245712"/>
            <a:ext cx="1631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Jay Lohokare</a:t>
            </a:r>
          </a:p>
          <a:p>
            <a:r>
              <a:rPr lang="en-IN" dirty="0" err="1"/>
              <a:t>Revati</a:t>
            </a:r>
            <a:r>
              <a:rPr lang="en-IN" dirty="0"/>
              <a:t> </a:t>
            </a:r>
            <a:r>
              <a:rPr lang="en-IN" dirty="0" err="1"/>
              <a:t>Damle</a:t>
            </a:r>
            <a:endParaRPr lang="en-IN" dirty="0"/>
          </a:p>
          <a:p>
            <a:r>
              <a:rPr lang="en-IN" dirty="0" err="1"/>
              <a:t>Nittin</a:t>
            </a:r>
            <a:r>
              <a:rPr lang="en-IN" dirty="0"/>
              <a:t> Aggarwal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0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C4CFCD-A2D6-4DC2-A7FB-2C9B8B60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170" y="1657756"/>
            <a:ext cx="9144000" cy="354248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What info is exposed via cookie?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Authentication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Site preferences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Shopping cart info in shopping websites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Session tracking info</a:t>
            </a:r>
          </a:p>
          <a:p>
            <a:pPr algn="l"/>
            <a:r>
              <a:rPr lang="en-US" sz="1800" dirty="0"/>
              <a:t>What can be done ?</a:t>
            </a:r>
          </a:p>
          <a:p>
            <a:pPr algn="l"/>
            <a:r>
              <a:rPr lang="en-US" sz="1800" dirty="0"/>
              <a:t>	-Disable third party cookies</a:t>
            </a:r>
          </a:p>
          <a:p>
            <a:pPr algn="l"/>
            <a:r>
              <a:rPr lang="en-US" sz="1800" dirty="0"/>
              <a:t>	-Private browsing mode</a:t>
            </a:r>
          </a:p>
          <a:p>
            <a:pPr algn="l"/>
            <a:r>
              <a:rPr lang="en-US" sz="1800" dirty="0"/>
              <a:t>	-Do not track header or use TPLs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E410-8E6C-4357-BA6C-5B83553E1F33}"/>
              </a:ext>
            </a:extLst>
          </p:cNvPr>
          <p:cNvSpPr txBox="1"/>
          <p:nvPr/>
        </p:nvSpPr>
        <p:spPr>
          <a:xfrm>
            <a:off x="268942" y="493059"/>
            <a:ext cx="22365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Cookie Masking</a:t>
            </a:r>
            <a:endParaRPr lang="en-US" sz="2500" dirty="0"/>
          </a:p>
        </p:txBody>
      </p:sp>
      <p:pic>
        <p:nvPicPr>
          <p:cNvPr id="7" name="Picture 6" descr="edge-private-browsing-640px.jpg">
            <a:extLst>
              <a:ext uri="{FF2B5EF4-FFF2-40B4-BE49-F238E27FC236}">
                <a16:creationId xmlns:a16="http://schemas.microsoft.com/office/drawing/2014/main" id="{ADF4615C-82F9-40BE-8D09-32B005FB6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48" y="1012274"/>
            <a:ext cx="4497095" cy="2206387"/>
          </a:xfrm>
          <a:prstGeom prst="rect">
            <a:avLst/>
          </a:prstGeom>
        </p:spPr>
      </p:pic>
      <p:pic>
        <p:nvPicPr>
          <p:cNvPr id="11" name="Picture 10" descr="iOS-privacy-800x710.jpg">
            <a:extLst>
              <a:ext uri="{FF2B5EF4-FFF2-40B4-BE49-F238E27FC236}">
                <a16:creationId xmlns:a16="http://schemas.microsoft.com/office/drawing/2014/main" id="{0B65ACEF-3F0B-4AE1-9BD2-3892050BF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29" y="3742740"/>
            <a:ext cx="3015931" cy="26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94" y="383054"/>
            <a:ext cx="10515600" cy="97873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alibri (Body)"/>
              </a:rPr>
              <a:t>What else need to be done as we are still not safe!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447" y="136178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Disable Ad personalization</a:t>
            </a:r>
          </a:p>
          <a:p>
            <a:pPr marL="457200" lvl="1" indent="0">
              <a:buNone/>
            </a:pPr>
            <a:r>
              <a:rPr lang="en-US" sz="1800" dirty="0"/>
              <a:t>- Might use Google analytics browser add on to stop Google from using data to target ads.</a:t>
            </a:r>
          </a:p>
          <a:p>
            <a:r>
              <a:rPr lang="en-US" sz="1800" dirty="0"/>
              <a:t>May use tools such as Ghostery to evade tracking cookies</a:t>
            </a:r>
          </a:p>
          <a:p>
            <a:r>
              <a:rPr lang="en-US" sz="1800" dirty="0"/>
              <a:t>Might require to disable geographical sharing (default is Yes)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Root cause :</a:t>
            </a:r>
          </a:p>
          <a:p>
            <a:pPr marL="0" indent="0">
              <a:buNone/>
            </a:pPr>
            <a:r>
              <a:rPr lang="en-US" sz="1800" dirty="0"/>
              <a:t>     - sharing simple piece of text with the server while communication that was stored on client or some other machine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if we can remove the header itself ?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149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latin typeface="Calibri (Body)"/>
              </a:rPr>
              <a:t>Query Masking </a:t>
            </a:r>
            <a:endParaRPr sz="2500" dirty="0">
              <a:latin typeface="Calibri (Body)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2318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The search queries of the user are used to build a web profile on her. </a:t>
            </a:r>
            <a:endParaRPr sz="18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Query masking techniques: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IN" sz="1800" dirty="0"/>
              <a:t>Confuse the search engine with other related random queries (Machine Learning)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/>
          </a:p>
          <a:p>
            <a:pPr lvl="0">
              <a:buFontTx/>
              <a:buChar char="-"/>
            </a:pPr>
            <a:r>
              <a:rPr lang="en-IN" sz="1800" dirty="0"/>
              <a:t>Generate a similar query using Machine translation, hiding persona details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655711" y="1460619"/>
            <a:ext cx="9425100" cy="108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- Part-of-speech tagging is the most basic syntactic analysis we can do. </a:t>
            </a:r>
            <a:endParaRPr sz="1800" dirty="0"/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IN" sz="1800" dirty="0"/>
              <a:t>Input - A sequence of tokens (e.g., sentence, search queries)</a:t>
            </a:r>
            <a:endParaRPr sz="1800" dirty="0"/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IN" sz="1800" dirty="0"/>
              <a:t>Output - An assignment of POS tags for each word in the input. </a:t>
            </a:r>
            <a:endParaRPr sz="1800" dirty="0"/>
          </a:p>
          <a:p>
            <a:pPr marL="91440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93" y="2805841"/>
            <a:ext cx="5928865" cy="10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64D5D-7FA1-4A43-A532-6BC8E1F82548}"/>
              </a:ext>
            </a:extLst>
          </p:cNvPr>
          <p:cNvSpPr txBox="1"/>
          <p:nvPr/>
        </p:nvSpPr>
        <p:spPr>
          <a:xfrm>
            <a:off x="363071" y="511587"/>
            <a:ext cx="38423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Machine Learning Approach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D88D9-362D-4290-8877-2CFCB62C8A75}"/>
              </a:ext>
            </a:extLst>
          </p:cNvPr>
          <p:cNvSpPr/>
          <p:nvPr/>
        </p:nvSpPr>
        <p:spPr>
          <a:xfrm>
            <a:off x="655711" y="4151063"/>
            <a:ext cx="79773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2100"/>
              </a:spcBef>
            </a:pPr>
            <a:r>
              <a:rPr lang="en-US" dirty="0"/>
              <a:t> - Using word-to-</a:t>
            </a:r>
            <a:r>
              <a:rPr lang="en-US" dirty="0" err="1"/>
              <a:t>vec</a:t>
            </a:r>
            <a:r>
              <a:rPr lang="en-US" dirty="0"/>
              <a:t> embeddings, replace the sensitive words with the most similar ones from the corpora.</a:t>
            </a:r>
            <a:endParaRPr lang="en-US" b="1" dirty="0">
              <a:solidFill>
                <a:srgbClr val="FFFFFF"/>
              </a:solidFill>
            </a:endParaRPr>
          </a:p>
          <a:p>
            <a:pPr marL="457200" lvl="0">
              <a:spcAft>
                <a:spcPts val="2100"/>
              </a:spcAft>
            </a:pP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FFEB5-FA08-40E6-8A0F-49FE2F06C274}"/>
              </a:ext>
            </a:extLst>
          </p:cNvPr>
          <p:cNvSpPr/>
          <p:nvPr/>
        </p:nvSpPr>
        <p:spPr>
          <a:xfrm>
            <a:off x="655710" y="5047852"/>
            <a:ext cx="7977299" cy="129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2100"/>
              </a:spcBef>
            </a:pPr>
            <a:r>
              <a:rPr lang="en-US" dirty="0"/>
              <a:t> - Thus, we can create multiple queries which are similar in semantics but are able to confuse the search engine. </a:t>
            </a:r>
          </a:p>
          <a:p>
            <a:pPr lvl="0">
              <a:lnSpc>
                <a:spcPct val="115000"/>
              </a:lnSpc>
              <a:spcBef>
                <a:spcPts val="21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155269-7502-4F5E-A9D3-A9D6B8F0D13B}"/>
              </a:ext>
            </a:extLst>
          </p:cNvPr>
          <p:cNvSpPr/>
          <p:nvPr/>
        </p:nvSpPr>
        <p:spPr>
          <a:xfrm>
            <a:off x="596152" y="2090705"/>
            <a:ext cx="10770348" cy="313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buSzPts val="2400"/>
            </a:pPr>
            <a:r>
              <a:rPr lang="en-US" dirty="0"/>
              <a:t> - Machine translation is the process of translating a sentence from one language to another. </a:t>
            </a:r>
          </a:p>
          <a:p>
            <a:pPr marL="76200" lvl="0">
              <a:buSzPts val="2400"/>
            </a:pPr>
            <a:endParaRPr lang="en-US" dirty="0"/>
          </a:p>
          <a:p>
            <a:pPr marL="76200" lvl="0">
              <a:buSzPts val="2400"/>
            </a:pPr>
            <a:r>
              <a:rPr lang="en-US" dirty="0"/>
              <a:t> - Here we need to convert a search query from English to another, with similar meaning, hence needing a generalized synthesizer. </a:t>
            </a:r>
          </a:p>
          <a:p>
            <a:pPr marL="76200" lvl="0">
              <a:buSzPts val="2400"/>
            </a:pPr>
            <a:r>
              <a:rPr lang="en-US" dirty="0"/>
              <a:t> </a:t>
            </a:r>
          </a:p>
          <a:p>
            <a:pPr marL="76200" lvl="0">
              <a:buSzPts val="2400"/>
            </a:pPr>
            <a:r>
              <a:rPr lang="en-US" dirty="0"/>
              <a:t> - Use a SMT approach, where translations are generated on the basis of statistical </a:t>
            </a:r>
            <a:r>
              <a:rPr lang="en-US" dirty="0" err="1"/>
              <a:t>statistical</a:t>
            </a:r>
            <a:r>
              <a:rPr lang="en-US" dirty="0"/>
              <a:t> models whose parameters are derived from the analysis of bilingual text corpora.</a:t>
            </a:r>
          </a:p>
          <a:p>
            <a:pPr marL="76200" lvl="0">
              <a:buSzPts val="2400"/>
            </a:pPr>
            <a:endParaRPr lang="en-US" dirty="0"/>
          </a:p>
          <a:p>
            <a:pPr marL="76200" lvl="0">
              <a:buSzPts val="2400"/>
            </a:pPr>
            <a:r>
              <a:rPr lang="en-US" dirty="0"/>
              <a:t> - Limitation : Same language machine translation corpora is not readily available. </a:t>
            </a:r>
          </a:p>
          <a:p>
            <a:pPr marL="914400" lvl="0">
              <a:spcBef>
                <a:spcPts val="2100"/>
              </a:spcBef>
              <a:spcAft>
                <a:spcPts val="2100"/>
              </a:spcAft>
            </a:pP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9334-2532-4C3C-A3EC-4DBD912C8684}"/>
              </a:ext>
            </a:extLst>
          </p:cNvPr>
          <p:cNvSpPr txBox="1"/>
          <p:nvPr/>
        </p:nvSpPr>
        <p:spPr>
          <a:xfrm>
            <a:off x="596153" y="726146"/>
            <a:ext cx="3393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Deep Learning Approach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3361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45F57F-F75C-41AE-8906-E9EA6DCE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700" y="2720975"/>
            <a:ext cx="10515600" cy="1325563"/>
          </a:xfrm>
        </p:spPr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5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CB40-79E8-4BDC-8C11-7E210472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rgbClr val="000000"/>
                </a:solidFill>
              </a:rPr>
              <a:t>Architecture	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CFCD-A2D6-4DC2-A7FB-2C9B8B60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347473"/>
          </a:xfrm>
        </p:spPr>
        <p:txBody>
          <a:bodyPr>
            <a:normAutofit/>
          </a:bodyPr>
          <a:lstStyle/>
          <a:p>
            <a:pPr algn="l"/>
            <a:r>
              <a:rPr lang="en-IN" sz="1600" dirty="0">
                <a:solidFill>
                  <a:srgbClr val="000000"/>
                </a:solidFill>
              </a:rPr>
              <a:t>H</a:t>
            </a:r>
            <a:r>
              <a:rPr lang="en-US" sz="1600" dirty="0" err="1">
                <a:solidFill>
                  <a:srgbClr val="000000"/>
                </a:solidFill>
              </a:rPr>
              <a:t>igh</a:t>
            </a:r>
            <a:r>
              <a:rPr lang="en-US" sz="1600" dirty="0">
                <a:solidFill>
                  <a:srgbClr val="000000"/>
                </a:solidFill>
              </a:rPr>
              <a:t>-level system implementation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F562F-AFAA-44A3-B45F-E49BBA04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70" y="219542"/>
            <a:ext cx="9953041" cy="50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0" y="423038"/>
            <a:ext cx="4277424" cy="38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2500" dirty="0">
                <a:latin typeface="Calibri (Body)"/>
              </a:rPr>
              <a:t>Query Masking Architecture</a:t>
            </a:r>
            <a:endParaRPr sz="2500" dirty="0">
              <a:latin typeface="Calibri (Body)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34918" y="1151400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POS tagging: </a:t>
            </a:r>
          </a:p>
          <a:p>
            <a:pPr marL="76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Using </a:t>
            </a:r>
            <a:r>
              <a:rPr lang="en-IN" sz="1800" dirty="0" err="1"/>
              <a:t>spaCy</a:t>
            </a:r>
            <a:r>
              <a:rPr lang="en-IN" sz="1800" dirty="0"/>
              <a:t> - A free open-source library for NLP in Python. It features NER, POS tagging, dependency parsing, word vectors and more.</a:t>
            </a:r>
            <a:endParaRPr sz="1800" dirty="0"/>
          </a:p>
          <a:p>
            <a:pPr marL="91440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800" dirty="0"/>
          </a:p>
          <a:p>
            <a:pPr marL="7620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Word-to-</a:t>
            </a:r>
            <a:r>
              <a:rPr lang="en-IN" sz="1800" dirty="0" err="1"/>
              <a:t>vec</a:t>
            </a:r>
            <a:r>
              <a:rPr lang="en-IN" sz="1800" dirty="0"/>
              <a:t> embeddings:</a:t>
            </a:r>
          </a:p>
          <a:p>
            <a:pPr marR="0" lvl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IN" sz="1800" dirty="0"/>
              <a:t>Replace sensitive words like ‘Indian’, ‘today’, ‘NYC’ with words from same category. </a:t>
            </a:r>
          </a:p>
          <a:p>
            <a:pPr marR="0" lvl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IN" sz="1800" dirty="0"/>
              <a:t>Use </a:t>
            </a:r>
            <a:r>
              <a:rPr lang="en-IN" sz="1800" dirty="0" err="1"/>
              <a:t>gensim</a:t>
            </a:r>
            <a:r>
              <a:rPr lang="en-IN" sz="1800" dirty="0"/>
              <a:t> model : GoogleNews-vectors-negative300.bin , containing 3 million words and phrases that they trained on roughly 100 billion words from a Google News dataset. </a:t>
            </a:r>
            <a:endParaRPr sz="1800" dirty="0"/>
          </a:p>
          <a:p>
            <a:pPr marL="91440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800" dirty="0"/>
          </a:p>
          <a:p>
            <a:pPr marL="137160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1800" dirty="0"/>
          </a:p>
        </p:txBody>
      </p:sp>
      <p:graphicFrame>
        <p:nvGraphicFramePr>
          <p:cNvPr id="129" name="Google Shape;129;p25"/>
          <p:cNvGraphicFramePr/>
          <p:nvPr>
            <p:extLst>
              <p:ext uri="{D42A27DB-BD31-4B8C-83A1-F6EECF244321}">
                <p14:modId xmlns:p14="http://schemas.microsoft.com/office/powerpoint/2010/main" val="536163203"/>
              </p:ext>
            </p:extLst>
          </p:nvPr>
        </p:nvGraphicFramePr>
        <p:xfrm>
          <a:off x="665629" y="2319093"/>
          <a:ext cx="10287000" cy="19797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Indian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restaurants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near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today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NYC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POS tagging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ADJ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NER tagging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NOPR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GPE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latin typeface="Calibri (Body)"/>
              </a:rPr>
              <a:t>Examples of related random queries: </a:t>
            </a:r>
            <a:endParaRPr sz="2500" dirty="0">
              <a:latin typeface="Calibri (Body)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Indian restaurants near me today in NYC: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- Pakistani restaurants near me tomorrow in L.A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- Italian restaurants near me yesterday in S.F.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Weather in Stony Brook: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- Weather in S.F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/>
              <a:t>- Weather in Boston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18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alibri (Body)"/>
              </a:rPr>
              <a:t>IP Masking &amp; Cookie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1525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Client machine sets up a SSH tunnel with a set of Amazon cloud EC2 instances</a:t>
            </a:r>
          </a:p>
          <a:p>
            <a:endParaRPr lang="en-US" sz="1800" dirty="0"/>
          </a:p>
          <a:p>
            <a:r>
              <a:rPr lang="en-US" sz="1800" dirty="0"/>
              <a:t>Mozilla Plugin selects a proxy out of the set in a round robin fashion to send out web search queries </a:t>
            </a:r>
          </a:p>
          <a:p>
            <a:pPr lvl="1">
              <a:buFontTx/>
              <a:buChar char="-"/>
            </a:pPr>
            <a:r>
              <a:rPr lang="en-US" sz="1800" dirty="0"/>
              <a:t>Uses the proxy as a SOCKS5 host</a:t>
            </a:r>
          </a:p>
          <a:p>
            <a:pPr lvl="1">
              <a:buFontTx/>
              <a:buChar char="-"/>
            </a:pPr>
            <a:r>
              <a:rPr lang="en-US" sz="1800" dirty="0"/>
              <a:t>Port forwarding used to forward traffic to the EC2 instance selected via the tunnel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The search query intercepted by the Mozilla plugin </a:t>
            </a:r>
          </a:p>
          <a:p>
            <a:pPr marL="0" indent="0">
              <a:buNone/>
            </a:pPr>
            <a:r>
              <a:rPr lang="en-US" sz="1800" dirty="0"/>
              <a:t>	- It adds the cookie policy to reject all cookies sent by the server</a:t>
            </a:r>
          </a:p>
          <a:p>
            <a:pPr lvl="1">
              <a:buFontTx/>
              <a:buChar char="-"/>
            </a:pPr>
            <a:endParaRPr lang="en-US" sz="1800" dirty="0"/>
          </a:p>
          <a:p>
            <a:pPr lvl="1"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579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A994E88F-1E00-4DD2-91BF-5C65F6EA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20" y="915199"/>
            <a:ext cx="5182160" cy="327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D33728-785D-4A0C-9923-EEEF43D61092}"/>
              </a:ext>
            </a:extLst>
          </p:cNvPr>
          <p:cNvSpPr txBox="1"/>
          <p:nvPr/>
        </p:nvSpPr>
        <p:spPr>
          <a:xfrm>
            <a:off x="1775012" y="4503489"/>
            <a:ext cx="906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engines are ubiquitous today – 3.5 billion searches per day (Averaging to 0.5 per person)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6FC3D6-C207-44B2-BE58-60A7EA7E859C}"/>
              </a:ext>
            </a:extLst>
          </p:cNvPr>
          <p:cNvSpPr txBox="1"/>
          <p:nvPr/>
        </p:nvSpPr>
        <p:spPr>
          <a:xfrm>
            <a:off x="2948859" y="4848657"/>
            <a:ext cx="671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Scale and features come at hidden costs – Targeted advertisements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DD4C9-0649-4DEF-9B8D-664449E12CB9}"/>
              </a:ext>
            </a:extLst>
          </p:cNvPr>
          <p:cNvSpPr txBox="1"/>
          <p:nvPr/>
        </p:nvSpPr>
        <p:spPr>
          <a:xfrm>
            <a:off x="3080078" y="5193825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and innovative ways for data capture and advertisements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8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CB40-79E8-4BDC-8C11-7E210472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rgbClr val="000000"/>
                </a:solidFill>
              </a:rPr>
              <a:t>Execution of Search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CFCD-A2D6-4DC2-A7FB-2C9B8B60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347473"/>
          </a:xfrm>
        </p:spPr>
        <p:txBody>
          <a:bodyPr>
            <a:normAutofit/>
          </a:bodyPr>
          <a:lstStyle/>
          <a:p>
            <a:pPr algn="l"/>
            <a:r>
              <a:rPr lang="en-IN" sz="1600" dirty="0">
                <a:solidFill>
                  <a:srgbClr val="000000"/>
                </a:solidFill>
              </a:rPr>
              <a:t>W</a:t>
            </a:r>
            <a:r>
              <a:rPr lang="en-US" sz="1600" dirty="0">
                <a:solidFill>
                  <a:srgbClr val="000000"/>
                </a:solidFill>
              </a:rPr>
              <a:t>hat happens with every search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78E3-8A8A-4424-9F2F-CE89C3649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53733"/>
            <a:ext cx="10374198" cy="5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5357768" y="304725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latin typeface="Calibri (Body)"/>
              </a:rPr>
              <a:t>Thank you!</a:t>
            </a:r>
            <a:endParaRPr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1497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2F297F6-18A1-492E-9F0D-2DE8C99552E1}"/>
              </a:ext>
            </a:extLst>
          </p:cNvPr>
          <p:cNvSpPr txBox="1"/>
          <p:nvPr/>
        </p:nvSpPr>
        <p:spPr>
          <a:xfrm>
            <a:off x="2402540" y="4689076"/>
            <a:ext cx="837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is bread and butter for internet companies – No absolute way to protect your data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AE144-5461-4823-B53A-412A4BD3A281}"/>
              </a:ext>
            </a:extLst>
          </p:cNvPr>
          <p:cNvSpPr txBox="1"/>
          <p:nvPr/>
        </p:nvSpPr>
        <p:spPr>
          <a:xfrm>
            <a:off x="2796045" y="5137693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explore how Search engines exploit user data and use it for advertisements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40ADE2-C9F5-40BB-9D37-29216F0C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4" y="1350975"/>
            <a:ext cx="516367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68AF760-9D62-4CE2-9B4D-11065A24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1" y="583779"/>
            <a:ext cx="2650224" cy="2643515"/>
          </a:xfrm>
          <a:prstGeom prst="rect">
            <a:avLst/>
          </a:prstGeom>
        </p:spPr>
      </p:pic>
      <p:pic>
        <p:nvPicPr>
          <p:cNvPr id="7" name="Picture 6" descr="A picture containing text, man, indoor, person&#10;&#10;Description automatically generated">
            <a:extLst>
              <a:ext uri="{FF2B5EF4-FFF2-40B4-BE49-F238E27FC236}">
                <a16:creationId xmlns:a16="http://schemas.microsoft.com/office/drawing/2014/main" id="{43E0F144-B5C5-4BC5-B8B1-99200AEF6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64" y="583780"/>
            <a:ext cx="3602517" cy="264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4671C-DBF4-4054-AD48-0A83D1922C04}"/>
              </a:ext>
            </a:extLst>
          </p:cNvPr>
          <p:cNvSpPr txBox="1"/>
          <p:nvPr/>
        </p:nvSpPr>
        <p:spPr>
          <a:xfrm>
            <a:off x="4242928" y="3759442"/>
            <a:ext cx="37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Privacy is growing concern these days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BA354-FBE4-40A7-9037-9A8D78934F89}"/>
              </a:ext>
            </a:extLst>
          </p:cNvPr>
          <p:cNvSpPr txBox="1"/>
          <p:nvPr/>
        </p:nvSpPr>
        <p:spPr>
          <a:xfrm>
            <a:off x="1755676" y="4232328"/>
            <a:ext cx="868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present a tool to achieve complete privacy with search engines that try to capture data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B01CD-8C6F-4F94-A68D-501DF1050629}"/>
              </a:ext>
            </a:extLst>
          </p:cNvPr>
          <p:cNvSpPr txBox="1"/>
          <p:nvPr/>
        </p:nvSpPr>
        <p:spPr>
          <a:xfrm>
            <a:off x="3370028" y="4776056"/>
            <a:ext cx="544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Primary aim – Prevent search engines from profiling you</a:t>
            </a:r>
            <a:endParaRPr lang="en-US" dirty="0"/>
          </a:p>
        </p:txBody>
      </p:sp>
      <p:pic>
        <p:nvPicPr>
          <p:cNvPr id="11" name="Content Placeholder 3" descr="ethics.jpg">
            <a:extLst>
              <a:ext uri="{FF2B5EF4-FFF2-40B4-BE49-F238E27FC236}">
                <a16:creationId xmlns:a16="http://schemas.microsoft.com/office/drawing/2014/main" id="{D1BC5D3A-E6EE-45E4-B929-C2A53C65A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0" b="17150"/>
          <a:stretch>
            <a:fillRect/>
          </a:stretch>
        </p:blipFill>
        <p:spPr>
          <a:xfrm>
            <a:off x="6914828" y="583780"/>
            <a:ext cx="4952929" cy="26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DEFE0-0D96-41E0-B681-7F5710DE9A3C}"/>
              </a:ext>
            </a:extLst>
          </p:cNvPr>
          <p:cNvSpPr txBox="1"/>
          <p:nvPr/>
        </p:nvSpPr>
        <p:spPr>
          <a:xfrm>
            <a:off x="367553" y="618564"/>
            <a:ext cx="59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engines are aggressive with data capture and profiling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A5B2A-E7F2-4873-950B-0F7E44F67523}"/>
              </a:ext>
            </a:extLst>
          </p:cNvPr>
          <p:cNvSpPr txBox="1"/>
          <p:nvPr/>
        </p:nvSpPr>
        <p:spPr>
          <a:xfrm>
            <a:off x="367553" y="980172"/>
            <a:ext cx="448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 user end, 3 ways to deal with data privacy -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F129D-754A-480E-AD4D-F983B8B606CD}"/>
              </a:ext>
            </a:extLst>
          </p:cNvPr>
          <p:cNvSpPr txBox="1"/>
          <p:nvPr/>
        </p:nvSpPr>
        <p:spPr>
          <a:xfrm>
            <a:off x="367553" y="1357228"/>
            <a:ext cx="41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Deal with causes (Prevent data capture)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1CDB4-8729-4A2E-B59E-41CBC8551CAB}"/>
              </a:ext>
            </a:extLst>
          </p:cNvPr>
          <p:cNvSpPr txBox="1"/>
          <p:nvPr/>
        </p:nvSpPr>
        <p:spPr>
          <a:xfrm>
            <a:off x="4773681" y="1357228"/>
            <a:ext cx="337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 Block outcomes of data capture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4F15C-D9C4-4642-A111-EEC126E5E182}"/>
              </a:ext>
            </a:extLst>
          </p:cNvPr>
          <p:cNvSpPr txBox="1"/>
          <p:nvPr/>
        </p:nvSpPr>
        <p:spPr>
          <a:xfrm>
            <a:off x="8951253" y="1357228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Share random data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138FB-3E5B-440D-8634-4A800951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95" y="2221718"/>
            <a:ext cx="1327898" cy="1062318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7BFEA614-56B6-4D80-94A4-D578074F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8" y="3655223"/>
            <a:ext cx="4173071" cy="1476218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6D3245A-791B-460E-A2F1-4274C116B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24" y="2936130"/>
            <a:ext cx="2710144" cy="1355072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08E2E00-7DAA-4854-9DB9-203055D7E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83" y="2646244"/>
            <a:ext cx="3955196" cy="20179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B8BDB2-ECDE-4F1C-B771-BBAF945ACB65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14232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5D32A-C352-4C38-B0F2-EB2A3E766BE1}"/>
              </a:ext>
            </a:extLst>
          </p:cNvPr>
          <p:cNvSpPr txBox="1"/>
          <p:nvPr/>
        </p:nvSpPr>
        <p:spPr>
          <a:xfrm>
            <a:off x="434789" y="1560673"/>
            <a:ext cx="878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tool we have built combines all of these methods to some extent, to achieve anonymity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8A932-E7CD-492E-8795-620A3C9949AA}"/>
              </a:ext>
            </a:extLst>
          </p:cNvPr>
          <p:cNvSpPr txBox="1"/>
          <p:nvPr/>
        </p:nvSpPr>
        <p:spPr>
          <a:xfrm>
            <a:off x="434789" y="2447363"/>
            <a:ext cx="631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primary data points used to profile users are</a:t>
            </a:r>
          </a:p>
          <a:p>
            <a:pPr marL="342900" indent="-342900">
              <a:buAutoNum type="arabicPeriod"/>
            </a:pPr>
            <a:r>
              <a:rPr lang="en-IN" dirty="0"/>
              <a:t>User IP (Location, browser information)</a:t>
            </a:r>
          </a:p>
          <a:p>
            <a:pPr marL="342900" indent="-342900">
              <a:buAutoNum type="arabicPeriod"/>
            </a:pPr>
            <a:r>
              <a:rPr lang="en-IN" dirty="0"/>
              <a:t>User cookies (Search history, browsing history)</a:t>
            </a:r>
          </a:p>
          <a:p>
            <a:pPr marL="342900" indent="-342900">
              <a:buAutoNum type="arabicPeriod"/>
            </a:pPr>
            <a:r>
              <a:rPr lang="en-IN" dirty="0"/>
              <a:t>Service usage history (Usage history for the particular service)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4B1FF-2ED9-4BEA-8F3D-6295C01BABF7}"/>
              </a:ext>
            </a:extLst>
          </p:cNvPr>
          <p:cNvSpPr txBox="1"/>
          <p:nvPr/>
        </p:nvSpPr>
        <p:spPr>
          <a:xfrm>
            <a:off x="434789" y="4165050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Thus, to achieve anonymity, 3 things need to be achieve:</a:t>
            </a:r>
          </a:p>
          <a:p>
            <a:pPr marL="342900" indent="-342900">
              <a:buAutoNum type="arabicPeriod"/>
            </a:pPr>
            <a:r>
              <a:rPr lang="en-IN" dirty="0"/>
              <a:t>IP masking</a:t>
            </a:r>
          </a:p>
          <a:p>
            <a:pPr marL="342900" indent="-342900">
              <a:buAutoNum type="arabicPeriod"/>
            </a:pPr>
            <a:r>
              <a:rPr lang="en-IN" dirty="0"/>
              <a:t>Cookie masking</a:t>
            </a:r>
          </a:p>
          <a:p>
            <a:pPr marL="342900" indent="-342900">
              <a:buAutoNum type="arabicPeriod"/>
            </a:pPr>
            <a:r>
              <a:rPr lang="en-IN" dirty="0"/>
              <a:t>Query masking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D26FB-5A37-4843-93E5-274AA24DD3F8}"/>
              </a:ext>
            </a:extLst>
          </p:cNvPr>
          <p:cNvSpPr txBox="1"/>
          <p:nvPr/>
        </p:nvSpPr>
        <p:spPr>
          <a:xfrm>
            <a:off x="268942" y="493059"/>
            <a:ext cx="12602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Solution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531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C4CFCD-A2D6-4DC2-A7FB-2C9B8B60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9954" y="4194519"/>
            <a:ext cx="4258234" cy="1697110"/>
          </a:xfrm>
        </p:spPr>
        <p:txBody>
          <a:bodyPr>
            <a:normAutofit/>
          </a:bodyPr>
          <a:lstStyle/>
          <a:p>
            <a:r>
              <a:rPr lang="en-IN" sz="1800" dirty="0"/>
              <a:t>Hide Identity, Geography</a:t>
            </a:r>
          </a:p>
          <a:p>
            <a:r>
              <a:rPr lang="en-IN" sz="1800" dirty="0"/>
              <a:t>Prevent Website Tracking</a:t>
            </a:r>
          </a:p>
          <a:p>
            <a:r>
              <a:rPr lang="en-IN" sz="1800" dirty="0"/>
              <a:t>Overcome internet censorship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protect-my-identity-49d04c2ab78b1c2ba55525a58b88a8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96" y="2119529"/>
            <a:ext cx="6957416" cy="1765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FB49D-6C8F-480F-9739-63BDE83A5987}"/>
              </a:ext>
            </a:extLst>
          </p:cNvPr>
          <p:cNvSpPr txBox="1"/>
          <p:nvPr/>
        </p:nvSpPr>
        <p:spPr>
          <a:xfrm>
            <a:off x="268942" y="493059"/>
            <a:ext cx="15937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IP Masking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2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thout-vp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5" r="-5635"/>
          <a:stretch>
            <a:fillRect/>
          </a:stretch>
        </p:blipFill>
        <p:spPr>
          <a:xfrm>
            <a:off x="-349623" y="228596"/>
            <a:ext cx="6658062" cy="6463553"/>
          </a:xfrm>
        </p:spPr>
      </p:pic>
      <p:pic>
        <p:nvPicPr>
          <p:cNvPr id="5" name="Picture 4" descr="with-vp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79" y="228596"/>
            <a:ext cx="6099221" cy="6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246" y="4198039"/>
            <a:ext cx="3966883" cy="268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VPN</a:t>
            </a:r>
          </a:p>
          <a:p>
            <a:pPr marL="0" indent="0">
              <a:buNone/>
            </a:pPr>
            <a:r>
              <a:rPr lang="en-US" sz="1800" dirty="0"/>
              <a:t>-connect to a different network</a:t>
            </a:r>
          </a:p>
          <a:p>
            <a:pPr marL="0" indent="0">
              <a:buNone/>
            </a:pPr>
            <a:r>
              <a:rPr lang="en-US" sz="1800" dirty="0"/>
              <a:t>-receive IP address from a VPN provider</a:t>
            </a:r>
          </a:p>
          <a:p>
            <a:pPr marL="0" indent="0">
              <a:buNone/>
            </a:pPr>
            <a:r>
              <a:rPr lang="en-US" sz="1800" dirty="0"/>
              <a:t>-traffic routes from VPN network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65" y="1763056"/>
            <a:ext cx="3911600" cy="2082800"/>
          </a:xfrm>
          <a:prstGeom prst="rect">
            <a:avLst/>
          </a:prstGeom>
        </p:spPr>
      </p:pic>
      <p:pic>
        <p:nvPicPr>
          <p:cNvPr id="5" name="Picture 4" descr="how-proxy-server-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12" y="1591306"/>
            <a:ext cx="4378873" cy="242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7F208-E558-4B0B-BFAF-A872A8FE1100}"/>
              </a:ext>
            </a:extLst>
          </p:cNvPr>
          <p:cNvSpPr txBox="1"/>
          <p:nvPr/>
        </p:nvSpPr>
        <p:spPr>
          <a:xfrm>
            <a:off x="268942" y="493059"/>
            <a:ext cx="337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IP Masking - Approaches</a:t>
            </a:r>
            <a:endParaRPr lang="en-US" sz="2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96F38-A57A-4E45-9C94-0ADC804E5E1B}"/>
              </a:ext>
            </a:extLst>
          </p:cNvPr>
          <p:cNvSpPr/>
          <p:nvPr/>
        </p:nvSpPr>
        <p:spPr>
          <a:xfrm>
            <a:off x="6575612" y="41980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Proxy Server</a:t>
            </a:r>
          </a:p>
          <a:p>
            <a:r>
              <a:rPr lang="en-US" dirty="0"/>
              <a:t>-relay your traffic back and forth through a proxy server</a:t>
            </a:r>
          </a:p>
          <a:p>
            <a:r>
              <a:rPr lang="en-US" dirty="0"/>
              <a:t>-Can bypass blocked sites too!</a:t>
            </a:r>
          </a:p>
        </p:txBody>
      </p:sp>
    </p:spTree>
    <p:extLst>
      <p:ext uri="{BB962C8B-B14F-4D97-AF65-F5344CB8AC3E}">
        <p14:creationId xmlns:p14="http://schemas.microsoft.com/office/powerpoint/2010/main" val="62523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871</Words>
  <Application>Microsoft Office PowerPoint</Application>
  <PresentationFormat>Widescreen</PresentationFormat>
  <Paragraphs>144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Office Theme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else need to be done as we are still not safe!</vt:lpstr>
      <vt:lpstr>Query Masking </vt:lpstr>
      <vt:lpstr>PowerPoint Presentation</vt:lpstr>
      <vt:lpstr>PowerPoint Presentation</vt:lpstr>
      <vt:lpstr>Implementation</vt:lpstr>
      <vt:lpstr>Architecture </vt:lpstr>
      <vt:lpstr>Query Masking Architecture</vt:lpstr>
      <vt:lpstr>Examples of related random queries: </vt:lpstr>
      <vt:lpstr>IP Masking &amp; Cookie Masking</vt:lpstr>
      <vt:lpstr>Execution of Search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Jay Lohokare</dc:creator>
  <cp:lastModifiedBy>Jay Lohokare</cp:lastModifiedBy>
  <cp:revision>59</cp:revision>
  <dcterms:created xsi:type="dcterms:W3CDTF">2018-12-05T23:18:34Z</dcterms:created>
  <dcterms:modified xsi:type="dcterms:W3CDTF">2018-12-06T00:00:10Z</dcterms:modified>
</cp:coreProperties>
</file>