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Atomicity_(database_systems" TargetMode="External"/><Relationship Id="rId3" Type="http://schemas.openxmlformats.org/officeDocument/2006/relationships/hyperlink" Target="https://en.wikipedia.org/wiki/Atomicity_(database_systems" TargetMode="External"/><Relationship Id="rId4" Type="http://schemas.openxmlformats.org/officeDocument/2006/relationships/hyperlink" Target="https://en.wikipedia.org/wiki/Atomicity_(database_systems" TargetMode="External"/><Relationship Id="rId11" Type="http://schemas.openxmlformats.org/officeDocument/2006/relationships/hyperlink" Target="https://en.wikipedia.org/wiki/ACID" TargetMode="External"/><Relationship Id="rId10" Type="http://schemas.openxmlformats.org/officeDocument/2006/relationships/hyperlink" Target="https://en.wikipedia.org/wiki/ACID" TargetMode="External"/><Relationship Id="rId9" Type="http://schemas.openxmlformats.org/officeDocument/2006/relationships/hyperlink" Target="https://en.wikipedia.org/wiki/Isolation_(database_systems" TargetMode="External"/><Relationship Id="rId5" Type="http://schemas.openxmlformats.org/officeDocument/2006/relationships/hyperlink" Target="https://en.wikipedia.org/wiki/Consistency_(database_systems" TargetMode="External"/><Relationship Id="rId6" Type="http://schemas.openxmlformats.org/officeDocument/2006/relationships/hyperlink" Target="https://en.wikipedia.org/wiki/Consistency_(database_systems" TargetMode="External"/><Relationship Id="rId7" Type="http://schemas.openxmlformats.org/officeDocument/2006/relationships/hyperlink" Target="https://en.wikipedia.org/wiki/Isolation_(database_systems" TargetMode="External"/><Relationship Id="rId8" Type="http://schemas.openxmlformats.org/officeDocument/2006/relationships/hyperlink" Target="https://en.wikipedia.org/wiki/Isolation_(database_system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6850abfe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6850abfe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6850abf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6850abf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805e39ef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805e39ef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805e39ef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805e39ef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805e39ef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805e39ef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805e39ef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805e39ef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805e39ef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805e39ef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OLTP vs OLAP</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805e39ef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805e39ef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805e39ef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805e39ef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Effectively it lives between </a:t>
            </a:r>
            <a:r>
              <a:rPr lang="en"/>
              <a:t>application</a:t>
            </a:r>
            <a:r>
              <a:rPr lang="en"/>
              <a:t> systems and analysts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805e39ef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805e39ef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805e39ef0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805e39ef0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805e39ef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805e39ef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b="1" lang="en" sz="1200">
                <a:solidFill>
                  <a:srgbClr val="4F4F4F"/>
                </a:solidFill>
                <a:latin typeface="Calibri"/>
                <a:ea typeface="Calibri"/>
                <a:cs typeface="Calibri"/>
                <a:sym typeface="Calibri"/>
              </a:rPr>
              <a:t>Atomicity:</a:t>
            </a:r>
            <a:r>
              <a:rPr lang="en" sz="1200">
                <a:solidFill>
                  <a:srgbClr val="4F4F4F"/>
                </a:solidFill>
                <a:latin typeface="Calibri"/>
                <a:ea typeface="Calibri"/>
                <a:cs typeface="Calibri"/>
                <a:sym typeface="Calibri"/>
              </a:rPr>
              <a:t> The whole transaction is processed or nothing is processed. A commonly cited example of an atomic transaction is money transactions between two bank accounts. The transaction of transferring money from one account to the other is made up of two operations. First, you have to withdraw money in one account, and second you have to save the withdrawn money to the second account. An atomic transaction , i.e., when either all operations occur or nothing occurs, keeps the database in a consistent state. This ensures that if either of those two operations (withdrawing money from 1st account and saving the money to the 2nd account) fail, the money is neither lost nor created. Source</a:t>
            </a:r>
            <a:r>
              <a:rPr lang="en" sz="1200">
                <a:solidFill>
                  <a:srgbClr val="4F4F4F"/>
                </a:solidFill>
                <a:uFill>
                  <a:noFill/>
                </a:uFill>
                <a:latin typeface="Calibri"/>
                <a:ea typeface="Calibri"/>
                <a:cs typeface="Calibri"/>
                <a:sym typeface="Calibri"/>
                <a:hlinkClick r:id="rId2"/>
              </a:rPr>
              <a:t> </a:t>
            </a:r>
            <a:r>
              <a:rPr lang="en" sz="1200" u="sng">
                <a:solidFill>
                  <a:srgbClr val="02B3E4"/>
                </a:solidFill>
                <a:latin typeface="Calibri"/>
                <a:ea typeface="Calibri"/>
                <a:cs typeface="Calibri"/>
                <a:sym typeface="Calibri"/>
                <a:hlinkClick r:id="rId3"/>
              </a:rPr>
              <a:t>Wikipedia</a:t>
            </a:r>
            <a:br>
              <a:rPr lang="en" sz="1200" u="sng">
                <a:solidFill>
                  <a:srgbClr val="02B3E4"/>
                </a:solidFill>
                <a:latin typeface="Calibri"/>
                <a:ea typeface="Calibri"/>
                <a:cs typeface="Calibri"/>
                <a:sym typeface="Calibri"/>
                <a:hlinkClick r:id="rId4"/>
              </a:rPr>
            </a:br>
            <a:r>
              <a:rPr lang="en" sz="1200" u="sng">
                <a:solidFill>
                  <a:srgbClr val="02B3E4"/>
                </a:solidFill>
                <a:latin typeface="Calibri"/>
                <a:ea typeface="Calibri"/>
                <a:cs typeface="Calibri"/>
                <a:sym typeface="Calibri"/>
              </a:rPr>
              <a:t> </a:t>
            </a:r>
            <a:r>
              <a:rPr lang="en"/>
              <a:t> </a:t>
            </a:r>
            <a:endParaRPr/>
          </a:p>
          <a:p>
            <a:pPr indent="-298450" lvl="0" marL="457200" rtl="0" algn="l">
              <a:lnSpc>
                <a:spcPct val="115000"/>
              </a:lnSpc>
              <a:spcBef>
                <a:spcPts val="0"/>
              </a:spcBef>
              <a:spcAft>
                <a:spcPts val="0"/>
              </a:spcAft>
              <a:buSzPts val="1100"/>
              <a:buChar char="●"/>
            </a:pPr>
            <a:r>
              <a:rPr b="1" lang="en" sz="1200">
                <a:solidFill>
                  <a:srgbClr val="4F4F4F"/>
                </a:solidFill>
                <a:latin typeface="Calibri"/>
                <a:ea typeface="Calibri"/>
                <a:cs typeface="Calibri"/>
                <a:sym typeface="Calibri"/>
              </a:rPr>
              <a:t>Consistency:</a:t>
            </a:r>
            <a:r>
              <a:rPr lang="en" sz="1200">
                <a:solidFill>
                  <a:srgbClr val="4F4F4F"/>
                </a:solidFill>
                <a:latin typeface="Calibri"/>
                <a:ea typeface="Calibri"/>
                <a:cs typeface="Calibri"/>
                <a:sym typeface="Calibri"/>
              </a:rPr>
              <a:t> Only transactions that abide by constraints and rules are written into the database otherwise the database keeps the previous state. The data should be correct across all rows and tables. Check out additional information about consistency on</a:t>
            </a:r>
            <a:r>
              <a:rPr lang="en" sz="1200">
                <a:solidFill>
                  <a:srgbClr val="4F4F4F"/>
                </a:solidFill>
                <a:uFill>
                  <a:noFill/>
                </a:uFill>
                <a:latin typeface="Calibri"/>
                <a:ea typeface="Calibri"/>
                <a:cs typeface="Calibri"/>
                <a:sym typeface="Calibri"/>
                <a:hlinkClick r:id="rId5"/>
              </a:rPr>
              <a:t> </a:t>
            </a:r>
            <a:r>
              <a:rPr lang="en" sz="1200" u="sng">
                <a:solidFill>
                  <a:srgbClr val="02B3E4"/>
                </a:solidFill>
                <a:latin typeface="Calibri"/>
                <a:ea typeface="Calibri"/>
                <a:cs typeface="Calibri"/>
                <a:sym typeface="Calibri"/>
                <a:hlinkClick r:id="rId6"/>
              </a:rPr>
              <a:t>Wikipedia</a:t>
            </a:r>
            <a:r>
              <a:rPr lang="en" sz="1200">
                <a:solidFill>
                  <a:srgbClr val="02B3E4"/>
                </a:solidFill>
                <a:latin typeface="Calibri"/>
                <a:ea typeface="Calibri"/>
                <a:cs typeface="Calibri"/>
                <a:sym typeface="Calibri"/>
              </a:rPr>
              <a:t>.</a:t>
            </a:r>
            <a:endParaRPr sz="1200">
              <a:solidFill>
                <a:srgbClr val="02B3E4"/>
              </a:solidFill>
              <a:latin typeface="Calibri"/>
              <a:ea typeface="Calibri"/>
              <a:cs typeface="Calibri"/>
              <a:sym typeface="Calibri"/>
            </a:endParaRPr>
          </a:p>
          <a:p>
            <a:pPr indent="0" lvl="0" marL="0" rtl="0" algn="l">
              <a:lnSpc>
                <a:spcPct val="115000"/>
              </a:lnSpc>
              <a:spcBef>
                <a:spcPts val="0"/>
              </a:spcBef>
              <a:spcAft>
                <a:spcPts val="0"/>
              </a:spcAft>
              <a:buNone/>
            </a:pPr>
            <a:r>
              <a:rPr lang="en" sz="1200">
                <a:solidFill>
                  <a:srgbClr val="02B3E4"/>
                </a:solidFill>
                <a:latin typeface="Calibri"/>
                <a:ea typeface="Calibri"/>
                <a:cs typeface="Calibri"/>
                <a:sym typeface="Calibri"/>
              </a:rPr>
              <a:t> </a:t>
            </a:r>
            <a:endParaRPr sz="1200">
              <a:solidFill>
                <a:srgbClr val="02B3E4"/>
              </a:solidFill>
              <a:latin typeface="Calibri"/>
              <a:ea typeface="Calibri"/>
              <a:cs typeface="Calibri"/>
              <a:sym typeface="Calibri"/>
            </a:endParaRPr>
          </a:p>
          <a:p>
            <a:pPr indent="-298450" lvl="0" marL="457200" rtl="0" algn="l">
              <a:lnSpc>
                <a:spcPct val="115000"/>
              </a:lnSpc>
              <a:spcBef>
                <a:spcPts val="0"/>
              </a:spcBef>
              <a:spcAft>
                <a:spcPts val="0"/>
              </a:spcAft>
              <a:buSzPts val="1100"/>
              <a:buChar char="●"/>
            </a:pPr>
            <a:r>
              <a:rPr b="1" lang="en" sz="1200">
                <a:solidFill>
                  <a:srgbClr val="4F4F4F"/>
                </a:solidFill>
                <a:latin typeface="Calibri"/>
                <a:ea typeface="Calibri"/>
                <a:cs typeface="Calibri"/>
                <a:sym typeface="Calibri"/>
              </a:rPr>
              <a:t>Isolation:</a:t>
            </a:r>
            <a:r>
              <a:rPr lang="en" sz="1200">
                <a:solidFill>
                  <a:srgbClr val="4F4F4F"/>
                </a:solidFill>
                <a:latin typeface="Calibri"/>
                <a:ea typeface="Calibri"/>
                <a:cs typeface="Calibri"/>
                <a:sym typeface="Calibri"/>
              </a:rPr>
              <a:t> Transactions are processed independently and securely, order does not matter. A low level of isolation enables many users to access the data simultaneously, however this also increases the possibilities of concurrency effects (e.g., dirty reads or lost updates). On the other hand, a high level of isolation reduces these chances of concurrency effects, but also uses more system resources and transactions blocking each other. Source:</a:t>
            </a:r>
            <a:r>
              <a:rPr lang="en" sz="1200">
                <a:solidFill>
                  <a:srgbClr val="4F4F4F"/>
                </a:solidFill>
                <a:uFill>
                  <a:noFill/>
                </a:uFill>
                <a:latin typeface="Calibri"/>
                <a:ea typeface="Calibri"/>
                <a:cs typeface="Calibri"/>
                <a:sym typeface="Calibri"/>
                <a:hlinkClick r:id="rId7"/>
              </a:rPr>
              <a:t> </a:t>
            </a:r>
            <a:r>
              <a:rPr lang="en" sz="1200" u="sng">
                <a:solidFill>
                  <a:srgbClr val="02B3E4"/>
                </a:solidFill>
                <a:latin typeface="Calibri"/>
                <a:ea typeface="Calibri"/>
                <a:cs typeface="Calibri"/>
                <a:sym typeface="Calibri"/>
                <a:hlinkClick r:id="rId8"/>
              </a:rPr>
              <a:t>Wikipedia</a:t>
            </a:r>
            <a:endParaRPr sz="1200" u="sng">
              <a:solidFill>
                <a:srgbClr val="02B3E4"/>
              </a:solidFill>
              <a:latin typeface="Calibri"/>
              <a:ea typeface="Calibri"/>
              <a:cs typeface="Calibri"/>
              <a:sym typeface="Calibri"/>
              <a:hlinkClick r:id="rId9"/>
            </a:endParaRPr>
          </a:p>
          <a:p>
            <a:pPr indent="0" lvl="0" marL="0" rtl="0" algn="l">
              <a:lnSpc>
                <a:spcPct val="115000"/>
              </a:lnSpc>
              <a:spcBef>
                <a:spcPts val="0"/>
              </a:spcBef>
              <a:spcAft>
                <a:spcPts val="0"/>
              </a:spcAft>
              <a:buNone/>
            </a:pPr>
            <a:r>
              <a:rPr lang="en" sz="1200">
                <a:solidFill>
                  <a:srgbClr val="02B3E4"/>
                </a:solidFill>
                <a:latin typeface="Calibri"/>
                <a:ea typeface="Calibri"/>
                <a:cs typeface="Calibri"/>
                <a:sym typeface="Calibri"/>
              </a:rPr>
              <a:t> </a:t>
            </a:r>
            <a:endParaRPr sz="1200">
              <a:solidFill>
                <a:srgbClr val="02B3E4"/>
              </a:solidFill>
              <a:latin typeface="Calibri"/>
              <a:ea typeface="Calibri"/>
              <a:cs typeface="Calibri"/>
              <a:sym typeface="Calibri"/>
            </a:endParaRPr>
          </a:p>
          <a:p>
            <a:pPr indent="-298450" lvl="0" marL="457200" rtl="0" algn="l">
              <a:lnSpc>
                <a:spcPct val="115000"/>
              </a:lnSpc>
              <a:spcBef>
                <a:spcPts val="0"/>
              </a:spcBef>
              <a:spcAft>
                <a:spcPts val="0"/>
              </a:spcAft>
              <a:buSzPts val="1100"/>
              <a:buChar char="●"/>
            </a:pPr>
            <a:r>
              <a:rPr b="1" lang="en" sz="1200">
                <a:solidFill>
                  <a:srgbClr val="4F4F4F"/>
                </a:solidFill>
                <a:latin typeface="Calibri"/>
                <a:ea typeface="Calibri"/>
                <a:cs typeface="Calibri"/>
                <a:sym typeface="Calibri"/>
              </a:rPr>
              <a:t>Durability:</a:t>
            </a:r>
            <a:r>
              <a:rPr lang="en" sz="1200">
                <a:solidFill>
                  <a:srgbClr val="4F4F4F"/>
                </a:solidFill>
                <a:latin typeface="Calibri"/>
                <a:ea typeface="Calibri"/>
                <a:cs typeface="Calibri"/>
                <a:sym typeface="Calibri"/>
              </a:rPr>
              <a:t> Completed transactions are saved to database even of cases of system failure. A commonly cited example includes tracking flight seat bookings. So once the flight booking records a confirmed seat booking, the seat remains booked even if a system failure occurs. Source:</a:t>
            </a:r>
            <a:r>
              <a:rPr lang="en" sz="1200">
                <a:solidFill>
                  <a:srgbClr val="4F4F4F"/>
                </a:solidFill>
                <a:uFill>
                  <a:noFill/>
                </a:uFill>
                <a:latin typeface="Calibri"/>
                <a:ea typeface="Calibri"/>
                <a:cs typeface="Calibri"/>
                <a:sym typeface="Calibri"/>
                <a:hlinkClick r:id="rId10"/>
              </a:rPr>
              <a:t> </a:t>
            </a:r>
            <a:r>
              <a:rPr lang="en" sz="1200" u="sng">
                <a:solidFill>
                  <a:srgbClr val="02B3E4"/>
                </a:solidFill>
                <a:latin typeface="Calibri"/>
                <a:ea typeface="Calibri"/>
                <a:cs typeface="Calibri"/>
                <a:sym typeface="Calibri"/>
                <a:hlinkClick r:id="rId11"/>
              </a:rPr>
              <a:t>Wikipedia</a:t>
            </a:r>
            <a:r>
              <a:rPr lang="en" sz="1200">
                <a:solidFill>
                  <a:srgbClr val="02B3E4"/>
                </a:solidFill>
                <a:latin typeface="Calibri"/>
                <a:ea typeface="Calibri"/>
                <a:cs typeface="Calibri"/>
                <a:sym typeface="Calibri"/>
              </a:rPr>
              <a:t>.</a:t>
            </a:r>
            <a:endParaRPr sz="1200">
              <a:solidFill>
                <a:srgbClr val="02B3E4"/>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6850abfe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6850abfe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JayMadison/Module1_Data_Modeling" TargetMode="External"/><Relationship Id="rId4" Type="http://schemas.openxmlformats.org/officeDocument/2006/relationships/hyperlink" Target="https://github.com/JayMadison/Data_Engineering_Not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medium.com/analytics-and-data/on-the-evolution-of-data-engineering-c5e56d273e3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atafloq.com/big-data-open-source-tools/os-hom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Engineering</a:t>
            </a:r>
            <a:endParaRPr/>
          </a:p>
          <a:p>
            <a:pPr indent="0" lvl="0" marL="0" rtl="0" algn="l">
              <a:spcBef>
                <a:spcPts val="0"/>
              </a:spcBef>
              <a:spcAft>
                <a:spcPts val="0"/>
              </a:spcAft>
              <a:buNone/>
            </a:pPr>
            <a:r>
              <a:rPr lang="en"/>
              <a:t>Episode 1</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and Relational Data Modeling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Denormalization</a:t>
            </a:r>
            <a:endParaRPr/>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Denormalization</a:t>
            </a:r>
            <a:endParaRPr/>
          </a:p>
          <a:p>
            <a:pPr indent="-298450" lvl="1" marL="914400" rtl="0" algn="l">
              <a:spcBef>
                <a:spcPts val="0"/>
              </a:spcBef>
              <a:spcAft>
                <a:spcPts val="0"/>
              </a:spcAft>
              <a:buSzPts val="1100"/>
              <a:buChar char="○"/>
            </a:pPr>
            <a:r>
              <a:rPr lang="en"/>
              <a:t>Must happen after normalization</a:t>
            </a:r>
            <a:endParaRPr/>
          </a:p>
          <a:p>
            <a:pPr indent="-298450" lvl="1" marL="914400" rtl="0" algn="l">
              <a:spcBef>
                <a:spcPts val="0"/>
              </a:spcBef>
              <a:spcAft>
                <a:spcPts val="0"/>
              </a:spcAft>
              <a:buSzPts val="1100"/>
              <a:buChar char="○"/>
            </a:pPr>
            <a:r>
              <a:rPr lang="en"/>
              <a:t>Prioritizes Reads</a:t>
            </a:r>
            <a:endParaRPr/>
          </a:p>
          <a:p>
            <a:pPr indent="-311150" lvl="0" marL="457200" rtl="0" algn="l">
              <a:spcBef>
                <a:spcPts val="0"/>
              </a:spcBef>
              <a:spcAft>
                <a:spcPts val="0"/>
              </a:spcAft>
              <a:buSzPts val="1300"/>
              <a:buChar char="●"/>
            </a:pPr>
            <a:r>
              <a:rPr lang="en"/>
              <a:t>Fact and Dimensions</a:t>
            </a:r>
            <a:endParaRPr/>
          </a:p>
          <a:p>
            <a:pPr indent="-298450" lvl="1" marL="914400" rtl="0" algn="l">
              <a:spcBef>
                <a:spcPts val="0"/>
              </a:spcBef>
              <a:spcAft>
                <a:spcPts val="0"/>
              </a:spcAft>
              <a:buSzPts val="1100"/>
              <a:buChar char="○"/>
            </a:pPr>
            <a:r>
              <a:rPr lang="en"/>
              <a:t>Facts - Measurable, additive, always true (a sale, a call, a network usage metric)</a:t>
            </a:r>
            <a:endParaRPr/>
          </a:p>
          <a:p>
            <a:pPr indent="-298450" lvl="1" marL="914400" rtl="0" algn="l">
              <a:spcBef>
                <a:spcPts val="0"/>
              </a:spcBef>
              <a:spcAft>
                <a:spcPts val="0"/>
              </a:spcAft>
              <a:buSzPts val="1100"/>
              <a:buChar char="○"/>
            </a:pPr>
            <a:r>
              <a:rPr lang="en"/>
              <a:t>Dimensions - Categorical (can also be chained) and designed to be updated in place</a:t>
            </a:r>
            <a:endParaRPr/>
          </a:p>
          <a:p>
            <a:pPr indent="-298450" lvl="1" marL="914400" rtl="0" algn="l">
              <a:spcBef>
                <a:spcPts val="0"/>
              </a:spcBef>
              <a:spcAft>
                <a:spcPts val="0"/>
              </a:spcAft>
              <a:buSzPts val="1100"/>
              <a:buChar char="○"/>
            </a:pPr>
            <a:r>
              <a:rPr lang="en"/>
              <a:t>Star Schema</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Denormalizing For Analytics</a:t>
            </a:r>
            <a:endParaRPr/>
          </a:p>
        </p:txBody>
      </p:sp>
      <p:sp>
        <p:nvSpPr>
          <p:cNvPr id="196" name="Google Shape;196;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7" name="Google Shape;197;p23"/>
          <p:cNvPicPr preferRelativeResize="0"/>
          <p:nvPr/>
        </p:nvPicPr>
        <p:blipFill>
          <a:blip r:embed="rId3">
            <a:alphaModFix/>
          </a:blip>
          <a:stretch>
            <a:fillRect/>
          </a:stretch>
        </p:blipFill>
        <p:spPr>
          <a:xfrm>
            <a:off x="1381125" y="876300"/>
            <a:ext cx="6381750" cy="3390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359075" y="4142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 Schema</a:t>
            </a:r>
            <a:endParaRPr/>
          </a:p>
        </p:txBody>
      </p:sp>
      <p:pic>
        <p:nvPicPr>
          <p:cNvPr id="203" name="Google Shape;203;p24"/>
          <p:cNvPicPr preferRelativeResize="0"/>
          <p:nvPr/>
        </p:nvPicPr>
        <p:blipFill>
          <a:blip r:embed="rId3">
            <a:alphaModFix/>
          </a:blip>
          <a:stretch>
            <a:fillRect/>
          </a:stretch>
        </p:blipFill>
        <p:spPr>
          <a:xfrm>
            <a:off x="1117075" y="957400"/>
            <a:ext cx="6472948" cy="41861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Time</a:t>
            </a:r>
            <a:endParaRPr/>
          </a:p>
        </p:txBody>
      </p:sp>
      <p:sp>
        <p:nvSpPr>
          <p:cNvPr id="209" name="Google Shape;209;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Project is for a streaming company called Sparkify that wants to understand customer behavior in </a:t>
            </a:r>
            <a:r>
              <a:rPr lang="en"/>
              <a:t>their</a:t>
            </a:r>
            <a:r>
              <a:rPr lang="en"/>
              <a:t> streaming app</a:t>
            </a:r>
            <a:endParaRPr/>
          </a:p>
          <a:p>
            <a:pPr indent="-311150" lvl="0" marL="457200" rtl="0" algn="l">
              <a:spcBef>
                <a:spcPts val="0"/>
              </a:spcBef>
              <a:spcAft>
                <a:spcPts val="0"/>
              </a:spcAft>
              <a:buSzPts val="1300"/>
              <a:buChar char="●"/>
            </a:pPr>
            <a:r>
              <a:rPr lang="en"/>
              <a:t>Input</a:t>
            </a:r>
            <a:endParaRPr/>
          </a:p>
          <a:p>
            <a:pPr indent="-298450" lvl="1" marL="914400" rtl="0" algn="l">
              <a:spcBef>
                <a:spcPts val="0"/>
              </a:spcBef>
              <a:spcAft>
                <a:spcPts val="0"/>
              </a:spcAft>
              <a:buSzPts val="1100"/>
              <a:buChar char="○"/>
            </a:pPr>
            <a:r>
              <a:rPr lang="en"/>
              <a:t>Log files - customer actions, dates etc</a:t>
            </a:r>
            <a:endParaRPr/>
          </a:p>
          <a:p>
            <a:pPr indent="-298450" lvl="1" marL="914400" rtl="0" algn="l">
              <a:spcBef>
                <a:spcPts val="0"/>
              </a:spcBef>
              <a:spcAft>
                <a:spcPts val="0"/>
              </a:spcAft>
              <a:buSzPts val="1100"/>
              <a:buChar char="○"/>
            </a:pPr>
            <a:r>
              <a:rPr lang="en"/>
              <a:t>Music files - Information on the songs and artists </a:t>
            </a:r>
            <a:endParaRPr/>
          </a:p>
          <a:p>
            <a:pPr indent="-311150" lvl="0" marL="457200" rtl="0" algn="l">
              <a:spcBef>
                <a:spcPts val="0"/>
              </a:spcBef>
              <a:spcAft>
                <a:spcPts val="0"/>
              </a:spcAft>
              <a:buSzPts val="1300"/>
              <a:buChar char="●"/>
            </a:pPr>
            <a:r>
              <a:rPr lang="en"/>
              <a:t>Output</a:t>
            </a:r>
            <a:endParaRPr/>
          </a:p>
          <a:p>
            <a:pPr indent="-298450" lvl="1" marL="914400" rtl="0" algn="l">
              <a:spcBef>
                <a:spcPts val="0"/>
              </a:spcBef>
              <a:spcAft>
                <a:spcPts val="0"/>
              </a:spcAft>
              <a:buSzPts val="1100"/>
              <a:buChar char="○"/>
            </a:pPr>
            <a:r>
              <a:rPr lang="en"/>
              <a:t>Star scheama </a:t>
            </a:r>
            <a:endParaRPr/>
          </a:p>
          <a:p>
            <a:pPr indent="-298450" lvl="2" marL="1371600" rtl="0" algn="l">
              <a:spcBef>
                <a:spcPts val="0"/>
              </a:spcBef>
              <a:spcAft>
                <a:spcPts val="0"/>
              </a:spcAft>
              <a:buSzPts val="1100"/>
              <a:buChar char="■"/>
            </a:pPr>
            <a:r>
              <a:rPr lang="en"/>
              <a:t>Facts - Slong Play</a:t>
            </a:r>
            <a:endParaRPr/>
          </a:p>
          <a:p>
            <a:pPr indent="-298450" lvl="2" marL="1371600" rtl="0" algn="l">
              <a:spcBef>
                <a:spcPts val="0"/>
              </a:spcBef>
              <a:spcAft>
                <a:spcPts val="0"/>
              </a:spcAft>
              <a:buSzPts val="1100"/>
              <a:buChar char="■"/>
            </a:pPr>
            <a:r>
              <a:rPr lang="en"/>
              <a:t>Dimensions</a:t>
            </a:r>
            <a:endParaRPr/>
          </a:p>
          <a:p>
            <a:pPr indent="-298450" lvl="3" marL="1828800" rtl="0" algn="l">
              <a:spcBef>
                <a:spcPts val="0"/>
              </a:spcBef>
              <a:spcAft>
                <a:spcPts val="0"/>
              </a:spcAft>
              <a:buSzPts val="1100"/>
              <a:buChar char="●"/>
            </a:pPr>
            <a:r>
              <a:rPr lang="en"/>
              <a:t>Artist</a:t>
            </a:r>
            <a:endParaRPr/>
          </a:p>
          <a:p>
            <a:pPr indent="-298450" lvl="3" marL="1828800" rtl="0" algn="l">
              <a:spcBef>
                <a:spcPts val="0"/>
              </a:spcBef>
              <a:spcAft>
                <a:spcPts val="0"/>
              </a:spcAft>
              <a:buSzPts val="1100"/>
              <a:buChar char="●"/>
            </a:pPr>
            <a:r>
              <a:rPr lang="en"/>
              <a:t>Song</a:t>
            </a:r>
            <a:endParaRPr/>
          </a:p>
          <a:p>
            <a:pPr indent="-298450" lvl="3" marL="1828800" rtl="0" algn="l">
              <a:spcBef>
                <a:spcPts val="0"/>
              </a:spcBef>
              <a:spcAft>
                <a:spcPts val="0"/>
              </a:spcAft>
              <a:buSzPts val="1100"/>
              <a:buChar char="●"/>
            </a:pPr>
            <a:r>
              <a:rPr lang="en"/>
              <a:t>Time</a:t>
            </a:r>
            <a:endParaRPr/>
          </a:p>
          <a:p>
            <a:pPr indent="-298450" lvl="3" marL="1828800" rtl="0" algn="l">
              <a:spcBef>
                <a:spcPts val="0"/>
              </a:spcBef>
              <a:spcAft>
                <a:spcPts val="0"/>
              </a:spcAft>
              <a:buSzPts val="1100"/>
              <a:buChar char="●"/>
            </a:pPr>
            <a:r>
              <a:rPr lang="en"/>
              <a:t>User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215" name="Google Shape;215;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Sample Files - </a:t>
            </a:r>
            <a:r>
              <a:rPr lang="en" sz="1100" u="sng">
                <a:solidFill>
                  <a:schemeClr val="hlink"/>
                </a:solidFill>
                <a:latin typeface="Arial"/>
                <a:ea typeface="Arial"/>
                <a:cs typeface="Arial"/>
                <a:sym typeface="Arial"/>
                <a:hlinkClick r:id="rId3"/>
              </a:rPr>
              <a:t>https://github.com/JayMadison/Module1_Data_Modeling</a:t>
            </a:r>
            <a:endParaRPr/>
          </a:p>
          <a:p>
            <a:pPr indent="0" lvl="0" marL="0" rtl="0" algn="l">
              <a:spcBef>
                <a:spcPts val="1600"/>
              </a:spcBef>
              <a:spcAft>
                <a:spcPts val="1600"/>
              </a:spcAft>
              <a:buNone/>
            </a:pPr>
            <a:r>
              <a:rPr lang="en"/>
              <a:t>Notes - </a:t>
            </a:r>
            <a:r>
              <a:rPr lang="en" sz="1100" u="sng">
                <a:solidFill>
                  <a:schemeClr val="hlink"/>
                </a:solidFill>
                <a:latin typeface="Arial"/>
                <a:ea typeface="Arial"/>
                <a:cs typeface="Arial"/>
                <a:sym typeface="Arial"/>
                <a:hlinkClick r:id="rId4"/>
              </a:rPr>
              <a:t>https://github.com/JayMadison/Data_Engineering_Notes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Data Engineering - What is it? Why learn about it? </a:t>
            </a:r>
            <a:endParaRPr/>
          </a:p>
          <a:p>
            <a:pPr indent="-311150" lvl="0" marL="457200" rtl="0" algn="l">
              <a:spcBef>
                <a:spcPts val="0"/>
              </a:spcBef>
              <a:spcAft>
                <a:spcPts val="0"/>
              </a:spcAft>
              <a:buSzPts val="1300"/>
              <a:buChar char="●"/>
            </a:pPr>
            <a:r>
              <a:rPr lang="en"/>
              <a:t>Relational Databases</a:t>
            </a:r>
            <a:endParaRPr/>
          </a:p>
          <a:p>
            <a:pPr indent="-311150" lvl="0" marL="457200" rtl="0" algn="l">
              <a:spcBef>
                <a:spcPts val="0"/>
              </a:spcBef>
              <a:spcAft>
                <a:spcPts val="0"/>
              </a:spcAft>
              <a:buSzPts val="1300"/>
              <a:buChar char="●"/>
            </a:pPr>
            <a:r>
              <a:rPr lang="en"/>
              <a:t>Relational Data Modeling</a:t>
            </a:r>
            <a:endParaRPr/>
          </a:p>
          <a:p>
            <a:pPr indent="-298450" lvl="1" marL="914400" rtl="0" algn="l">
              <a:spcBef>
                <a:spcPts val="0"/>
              </a:spcBef>
              <a:spcAft>
                <a:spcPts val="0"/>
              </a:spcAft>
              <a:buSzPts val="1100"/>
              <a:buChar char="○"/>
            </a:pPr>
            <a:r>
              <a:rPr lang="en"/>
              <a:t>What is data modeling </a:t>
            </a:r>
            <a:endParaRPr/>
          </a:p>
          <a:p>
            <a:pPr indent="-298450" lvl="1" marL="914400" rtl="0" algn="l">
              <a:spcBef>
                <a:spcPts val="0"/>
              </a:spcBef>
              <a:spcAft>
                <a:spcPts val="0"/>
              </a:spcAft>
              <a:buSzPts val="1100"/>
              <a:buChar char="○"/>
            </a:pPr>
            <a:r>
              <a:rPr lang="en"/>
              <a:t>Normalization</a:t>
            </a:r>
            <a:endParaRPr/>
          </a:p>
          <a:p>
            <a:pPr indent="-298450" lvl="1" marL="914400" rtl="0" algn="l">
              <a:spcBef>
                <a:spcPts val="0"/>
              </a:spcBef>
              <a:spcAft>
                <a:spcPts val="0"/>
              </a:spcAft>
              <a:buSzPts val="1100"/>
              <a:buChar char="○"/>
            </a:pPr>
            <a:r>
              <a:rPr lang="en"/>
              <a:t>Denormalization</a:t>
            </a:r>
            <a:endParaRPr/>
          </a:p>
          <a:p>
            <a:pPr indent="-298450" lvl="2" marL="1371600" rtl="0" algn="l">
              <a:spcBef>
                <a:spcPts val="0"/>
              </a:spcBef>
              <a:spcAft>
                <a:spcPts val="0"/>
              </a:spcAft>
              <a:buSzPts val="1100"/>
              <a:buChar char="■"/>
            </a:pPr>
            <a:r>
              <a:rPr lang="en"/>
              <a:t>Facts &amp; Dimensions</a:t>
            </a:r>
            <a:endParaRPr/>
          </a:p>
          <a:p>
            <a:pPr indent="-298450" lvl="2" marL="1371600" rtl="0" algn="l">
              <a:spcBef>
                <a:spcPts val="0"/>
              </a:spcBef>
              <a:spcAft>
                <a:spcPts val="0"/>
              </a:spcAft>
              <a:buSzPts val="1100"/>
              <a:buChar char="■"/>
            </a:pPr>
            <a:r>
              <a:rPr lang="en"/>
              <a:t>Analysis</a:t>
            </a:r>
            <a:r>
              <a:rPr lang="en"/>
              <a:t> &amp; the Star Schema</a:t>
            </a:r>
            <a:endParaRPr/>
          </a:p>
          <a:p>
            <a:pPr indent="-311150" lvl="0" marL="457200" rtl="0" algn="l">
              <a:spcBef>
                <a:spcPts val="0"/>
              </a:spcBef>
              <a:spcAft>
                <a:spcPts val="0"/>
              </a:spcAft>
              <a:buSzPts val="1300"/>
              <a:buChar char="●"/>
            </a:pPr>
            <a:r>
              <a:rPr lang="en"/>
              <a:t>Sparkify ETL Demo</a:t>
            </a:r>
            <a:endParaRPr/>
          </a:p>
          <a:p>
            <a:pPr indent="-311150" lvl="0" marL="457200" rtl="0" algn="l">
              <a:spcBef>
                <a:spcPts val="0"/>
              </a:spcBef>
              <a:spcAft>
                <a:spcPts val="0"/>
              </a:spcAft>
              <a:buSzPts val="1300"/>
              <a:buChar char="●"/>
            </a:pPr>
            <a:r>
              <a:rPr lang="en"/>
              <a:t>Questions?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Engineering - What is it? Why learn about it? </a:t>
            </a:r>
            <a:endParaRPr/>
          </a:p>
          <a:p>
            <a:pPr indent="0" lvl="0" marL="0" rtl="0" algn="l">
              <a:spcBef>
                <a:spcPts val="0"/>
              </a:spcBef>
              <a:spcAft>
                <a:spcPts val="0"/>
              </a:spcAft>
              <a:buNone/>
            </a:pPr>
            <a:r>
              <a:t/>
            </a:r>
            <a:endParaRPr/>
          </a:p>
        </p:txBody>
      </p:sp>
      <p:sp>
        <p:nvSpPr>
          <p:cNvPr id="147" name="Google Shape;147;p15"/>
          <p:cNvSpPr txBox="1"/>
          <p:nvPr>
            <p:ph idx="1" type="body"/>
          </p:nvPr>
        </p:nvSpPr>
        <p:spPr>
          <a:xfrm>
            <a:off x="1297500" y="1447025"/>
            <a:ext cx="7038900" cy="3454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What is it? </a:t>
            </a:r>
            <a:endParaRPr/>
          </a:p>
          <a:p>
            <a:pPr indent="-298450" lvl="1" marL="914400" rtl="0" algn="l">
              <a:spcBef>
                <a:spcPts val="0"/>
              </a:spcBef>
              <a:spcAft>
                <a:spcPts val="0"/>
              </a:spcAft>
              <a:buSzPts val="1100"/>
              <a:buChar char="○"/>
            </a:pPr>
            <a:r>
              <a:rPr lang="en"/>
              <a:t>Any processing of data needed to take if from </a:t>
            </a:r>
            <a:r>
              <a:rPr lang="en"/>
              <a:t>its</a:t>
            </a:r>
            <a:r>
              <a:rPr lang="en"/>
              <a:t> source to make it </a:t>
            </a:r>
            <a:r>
              <a:rPr lang="en"/>
              <a:t>available</a:t>
            </a:r>
            <a:r>
              <a:rPr lang="en"/>
              <a:t> to users</a:t>
            </a:r>
            <a:endParaRPr/>
          </a:p>
          <a:p>
            <a:pPr indent="-298450" lvl="2" marL="1371600" rtl="0" algn="l">
              <a:spcBef>
                <a:spcPts val="0"/>
              </a:spcBef>
              <a:spcAft>
                <a:spcPts val="0"/>
              </a:spcAft>
              <a:buSzPts val="1100"/>
              <a:buChar char="■"/>
            </a:pPr>
            <a:r>
              <a:rPr lang="en"/>
              <a:t>Historically was focused on analytic teams, but now it moving more into the software engineering realm</a:t>
            </a:r>
            <a:endParaRPr/>
          </a:p>
          <a:p>
            <a:pPr indent="-298450" lvl="1" marL="914400" rtl="0" algn="l">
              <a:spcBef>
                <a:spcPts val="0"/>
              </a:spcBef>
              <a:spcAft>
                <a:spcPts val="0"/>
              </a:spcAft>
              <a:buSzPts val="1100"/>
              <a:buChar char="○"/>
            </a:pPr>
            <a:r>
              <a:rPr lang="en"/>
              <a:t>Evolution - </a:t>
            </a:r>
            <a:r>
              <a:rPr lang="en">
                <a:solidFill>
                  <a:srgbClr val="000000"/>
                </a:solidFill>
                <a:latin typeface="Arial"/>
                <a:ea typeface="Arial"/>
                <a:cs typeface="Arial"/>
                <a:sym typeface="Arial"/>
              </a:rPr>
              <a:t> </a:t>
            </a:r>
            <a:r>
              <a:rPr lang="en" u="sng">
                <a:solidFill>
                  <a:schemeClr val="hlink"/>
                </a:solidFill>
                <a:latin typeface="Arial"/>
                <a:ea typeface="Arial"/>
                <a:cs typeface="Arial"/>
                <a:sym typeface="Arial"/>
                <a:hlinkClick r:id="rId3"/>
              </a:rPr>
              <a:t>https://medium.com/analytics-and-data/on-the-evolution-of-data-engineering-c5e56d273e37</a:t>
            </a:r>
            <a:endParaRPr/>
          </a:p>
          <a:p>
            <a:pPr indent="-311150" lvl="0" marL="457200" rtl="0" algn="l">
              <a:spcBef>
                <a:spcPts val="0"/>
              </a:spcBef>
              <a:spcAft>
                <a:spcPts val="0"/>
              </a:spcAft>
              <a:buSzPts val="1300"/>
              <a:buChar char="●"/>
            </a:pPr>
            <a:r>
              <a:rPr lang="en"/>
              <a:t>Why Learn about it? </a:t>
            </a:r>
            <a:endParaRPr/>
          </a:p>
          <a:p>
            <a:pPr indent="-298450" lvl="1" marL="914400" rtl="0" algn="l">
              <a:spcBef>
                <a:spcPts val="0"/>
              </a:spcBef>
              <a:spcAft>
                <a:spcPts val="0"/>
              </a:spcAft>
              <a:buSzPts val="1100"/>
              <a:buChar char="○"/>
            </a:pPr>
            <a:r>
              <a:rPr lang="en"/>
              <a:t>As we move towards more demand for data, </a:t>
            </a:r>
            <a:r>
              <a:rPr lang="en"/>
              <a:t>specialized</a:t>
            </a:r>
            <a:r>
              <a:rPr lang="en"/>
              <a:t> </a:t>
            </a:r>
            <a:r>
              <a:rPr lang="en"/>
              <a:t>knowledge</a:t>
            </a:r>
            <a:r>
              <a:rPr lang="en"/>
              <a:t> will be needed to </a:t>
            </a:r>
            <a:r>
              <a:rPr lang="en"/>
              <a:t>handle</a:t>
            </a:r>
            <a:r>
              <a:rPr lang="en"/>
              <a:t> it effectively </a:t>
            </a:r>
            <a:endParaRPr/>
          </a:p>
          <a:p>
            <a:pPr indent="-298450" lvl="1" marL="914400" rtl="0" algn="l">
              <a:spcBef>
                <a:spcPts val="0"/>
              </a:spcBef>
              <a:spcAft>
                <a:spcPts val="0"/>
              </a:spcAft>
              <a:buSzPts val="1100"/>
              <a:buChar char="○"/>
            </a:pPr>
            <a:r>
              <a:rPr lang="en"/>
              <a:t>Also It’s kinda my job, got really </a:t>
            </a:r>
            <a:r>
              <a:rPr lang="en"/>
              <a:t>interested</a:t>
            </a:r>
            <a:r>
              <a:rPr lang="en"/>
              <a:t> after talking with USCC</a:t>
            </a:r>
            <a:endParaRPr/>
          </a:p>
          <a:p>
            <a:pPr indent="-311150" lvl="0" marL="457200" rtl="0" algn="l">
              <a:spcBef>
                <a:spcPts val="0"/>
              </a:spcBef>
              <a:spcAft>
                <a:spcPts val="0"/>
              </a:spcAft>
              <a:buSzPts val="1300"/>
              <a:buChar char="●"/>
            </a:pPr>
            <a:r>
              <a:rPr lang="en"/>
              <a:t>Where does it fit at TDS</a:t>
            </a:r>
            <a:endParaRPr/>
          </a:p>
          <a:p>
            <a:pPr indent="-298450" lvl="1" marL="914400" marR="0" rtl="0" algn="l">
              <a:lnSpc>
                <a:spcPct val="115000"/>
              </a:lnSpc>
              <a:spcBef>
                <a:spcPts val="0"/>
              </a:spcBef>
              <a:spcAft>
                <a:spcPts val="0"/>
              </a:spcAft>
              <a:buClr>
                <a:schemeClr val="lt1"/>
              </a:buClr>
              <a:buSzPts val="1100"/>
              <a:buFont typeface="Lato"/>
              <a:buChar char="○"/>
            </a:pPr>
            <a:r>
              <a:rPr lang="en"/>
              <a:t>C</a:t>
            </a:r>
            <a:r>
              <a:rPr lang="en"/>
              <a:t>ritical to business operations because we as a company need to be able to answer data-driven analytical questions efficiently, accurately, and consistently</a:t>
            </a:r>
            <a:endParaRPr/>
          </a:p>
          <a:p>
            <a:pPr indent="-298450" lvl="0" marL="457200" marR="0" rtl="0" algn="l">
              <a:lnSpc>
                <a:spcPct val="115000"/>
              </a:lnSpc>
              <a:spcBef>
                <a:spcPts val="0"/>
              </a:spcBef>
              <a:spcAft>
                <a:spcPts val="0"/>
              </a:spcAft>
              <a:buClr>
                <a:schemeClr val="lt1"/>
              </a:buClr>
              <a:buSzPts val="1100"/>
              <a:buFont typeface="Lato"/>
              <a:buChar char="●"/>
            </a:pPr>
            <a:r>
              <a:rPr lang="en"/>
              <a:t>Why this program? </a:t>
            </a:r>
            <a:endParaRPr/>
          </a:p>
          <a:p>
            <a:pPr indent="-298450" lvl="1" marL="914400" rtl="0" algn="l">
              <a:spcBef>
                <a:spcPts val="0"/>
              </a:spcBef>
              <a:spcAft>
                <a:spcPts val="0"/>
              </a:spcAft>
              <a:buSzPts val="1100"/>
              <a:buChar char="○"/>
            </a:pPr>
            <a:r>
              <a:rPr lang="en"/>
              <a:t>I like a project focus, as it’s more like work and less like going to college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629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a:t>
            </a:r>
            <a:endParaRPr/>
          </a:p>
          <a:p>
            <a:pPr indent="0" lvl="0" marL="0" rtl="0" algn="l">
              <a:spcBef>
                <a:spcPts val="0"/>
              </a:spcBef>
              <a:spcAft>
                <a:spcPts val="0"/>
              </a:spcAft>
              <a:buNone/>
            </a:pPr>
            <a:r>
              <a:rPr lang="en"/>
              <a:t>(Data </a:t>
            </a:r>
            <a:r>
              <a:rPr lang="en"/>
              <a:t>Processing</a:t>
            </a:r>
            <a:r>
              <a:rPr lang="en"/>
              <a:t> has a lot of them)</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Relational</a:t>
            </a:r>
            <a:r>
              <a:rPr lang="en"/>
              <a:t> DBs - Postgres</a:t>
            </a:r>
            <a:endParaRPr/>
          </a:p>
          <a:p>
            <a:pPr indent="-311150" lvl="0" marL="457200" rtl="0" algn="l">
              <a:spcBef>
                <a:spcPts val="0"/>
              </a:spcBef>
              <a:spcAft>
                <a:spcPts val="0"/>
              </a:spcAft>
              <a:buSzPts val="1300"/>
              <a:buChar char="●"/>
            </a:pPr>
            <a:r>
              <a:rPr lang="en"/>
              <a:t>NoSQL DBs - Cassandra (</a:t>
            </a:r>
            <a:r>
              <a:rPr lang="en"/>
              <a:t>distributed</a:t>
            </a:r>
            <a:r>
              <a:rPr lang="en"/>
              <a:t> partitions) </a:t>
            </a:r>
            <a:endParaRPr/>
          </a:p>
          <a:p>
            <a:pPr indent="-311150" lvl="0" marL="457200" rtl="0" algn="l">
              <a:spcBef>
                <a:spcPts val="0"/>
              </a:spcBef>
              <a:spcAft>
                <a:spcPts val="0"/>
              </a:spcAft>
              <a:buSzPts val="1300"/>
              <a:buChar char="●"/>
            </a:pPr>
            <a:r>
              <a:rPr lang="en"/>
              <a:t>Redshift (aka AWS Data Warehouse) </a:t>
            </a:r>
            <a:endParaRPr/>
          </a:p>
          <a:p>
            <a:pPr indent="-311150" lvl="0" marL="457200" rtl="0" algn="l">
              <a:spcBef>
                <a:spcPts val="0"/>
              </a:spcBef>
              <a:spcAft>
                <a:spcPts val="0"/>
              </a:spcAft>
              <a:buSzPts val="1300"/>
              <a:buChar char="●"/>
            </a:pPr>
            <a:r>
              <a:rPr lang="en"/>
              <a:t>Spark (Distributed Processing) </a:t>
            </a:r>
            <a:endParaRPr/>
          </a:p>
          <a:p>
            <a:pPr indent="-311150" lvl="0" marL="457200" rtl="0" algn="l">
              <a:spcBef>
                <a:spcPts val="0"/>
              </a:spcBef>
              <a:spcAft>
                <a:spcPts val="0"/>
              </a:spcAft>
              <a:buSzPts val="1300"/>
              <a:buChar char="●"/>
            </a:pPr>
            <a:r>
              <a:rPr lang="en"/>
              <a:t>AirFlow (DAG)</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Tool Lanscape </a:t>
            </a:r>
            <a:r>
              <a:rPr lang="en" sz="1100" u="sng">
                <a:solidFill>
                  <a:schemeClr val="hlink"/>
                </a:solidFill>
                <a:latin typeface="Arial"/>
                <a:ea typeface="Arial"/>
                <a:cs typeface="Arial"/>
                <a:sym typeface="Arial"/>
                <a:hlinkClick r:id="rId3"/>
              </a:rPr>
              <a:t>https://datafloq.com/big-data-open-source-tools/os-home/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Engineering in Pictures</a:t>
            </a:r>
            <a:endParaRPr/>
          </a:p>
          <a:p>
            <a:pPr indent="0" lvl="0" marL="0" rtl="0" algn="l">
              <a:spcBef>
                <a:spcPts val="0"/>
              </a:spcBef>
              <a:spcAft>
                <a:spcPts val="0"/>
              </a:spcAft>
              <a:buNone/>
            </a:pPr>
            <a:r>
              <a:rPr lang="en"/>
              <a:t>Data Needs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0" name="Google Shape;160;p17"/>
          <p:cNvPicPr preferRelativeResize="0"/>
          <p:nvPr/>
        </p:nvPicPr>
        <p:blipFill>
          <a:blip r:embed="rId3">
            <a:alphaModFix/>
          </a:blip>
          <a:stretch>
            <a:fillRect/>
          </a:stretch>
        </p:blipFill>
        <p:spPr>
          <a:xfrm>
            <a:off x="1297488" y="1359000"/>
            <a:ext cx="6845174" cy="35283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Engineering in Pictures</a:t>
            </a:r>
            <a:endParaRPr/>
          </a:p>
          <a:p>
            <a:pPr indent="0" lvl="0" marL="0" rtl="0" algn="l">
              <a:spcBef>
                <a:spcPts val="0"/>
              </a:spcBef>
              <a:spcAft>
                <a:spcPts val="0"/>
              </a:spcAft>
              <a:buNone/>
            </a:pPr>
            <a:r>
              <a:rPr lang="en"/>
              <a:t>Venn</a:t>
            </a:r>
            <a:r>
              <a:rPr lang="en"/>
              <a:t> DIagrams</a:t>
            </a:r>
            <a:endParaRPr/>
          </a:p>
        </p:txBody>
      </p:sp>
      <p:pic>
        <p:nvPicPr>
          <p:cNvPr id="166" name="Google Shape;166;p18"/>
          <p:cNvPicPr preferRelativeResize="0"/>
          <p:nvPr/>
        </p:nvPicPr>
        <p:blipFill>
          <a:blip r:embed="rId3">
            <a:alphaModFix/>
          </a:blip>
          <a:stretch>
            <a:fillRect/>
          </a:stretch>
        </p:blipFill>
        <p:spPr>
          <a:xfrm>
            <a:off x="2415875" y="1454675"/>
            <a:ext cx="4209600" cy="34091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Data </a:t>
            </a:r>
            <a:r>
              <a:rPr lang="en"/>
              <a:t>Modeling</a:t>
            </a:r>
            <a:r>
              <a:rPr lang="en"/>
              <a:t>?</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Anytime you decide how to </a:t>
            </a:r>
            <a:r>
              <a:rPr lang="en"/>
              <a:t>store</a:t>
            </a:r>
            <a:r>
              <a:rPr lang="en"/>
              <a:t> data you are modeling it</a:t>
            </a:r>
            <a:endParaRPr/>
          </a:p>
          <a:p>
            <a:pPr indent="-311150" lvl="0" marL="457200" rtl="0" algn="l">
              <a:spcBef>
                <a:spcPts val="0"/>
              </a:spcBef>
              <a:spcAft>
                <a:spcPts val="0"/>
              </a:spcAft>
              <a:buSzPts val="1300"/>
              <a:buChar char="●"/>
            </a:pPr>
            <a:r>
              <a:rPr lang="en"/>
              <a:t>Can be simple - deciding what </a:t>
            </a:r>
            <a:r>
              <a:rPr lang="en"/>
              <a:t>column</a:t>
            </a:r>
            <a:r>
              <a:rPr lang="en"/>
              <a:t> labels to use in Excel</a:t>
            </a:r>
            <a:endParaRPr/>
          </a:p>
          <a:p>
            <a:pPr indent="-311150" lvl="0" marL="457200" rtl="0" algn="l">
              <a:spcBef>
                <a:spcPts val="0"/>
              </a:spcBef>
              <a:spcAft>
                <a:spcPts val="0"/>
              </a:spcAft>
              <a:buSzPts val="1300"/>
              <a:buChar char="●"/>
            </a:pPr>
            <a:r>
              <a:rPr lang="en"/>
              <a:t>Can be more complex - Distributed Systems, Pipelines etc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Relational Databases in 2 minutes</a:t>
            </a:r>
            <a:endParaRPr/>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Developed in the 50’s by IBM</a:t>
            </a:r>
            <a:endParaRPr/>
          </a:p>
          <a:p>
            <a:pPr indent="-298450" lvl="1" marL="914400" rtl="0" algn="l">
              <a:spcBef>
                <a:spcPts val="0"/>
              </a:spcBef>
              <a:spcAft>
                <a:spcPts val="0"/>
              </a:spcAft>
              <a:buSzPts val="1100"/>
              <a:buChar char="○"/>
            </a:pPr>
            <a:r>
              <a:rPr lang="en"/>
              <a:t>Relations (tables) and Relationships between them</a:t>
            </a:r>
            <a:endParaRPr/>
          </a:p>
          <a:p>
            <a:pPr indent="-298450" lvl="2" marL="1371600" rtl="0" algn="l">
              <a:spcBef>
                <a:spcPts val="0"/>
              </a:spcBef>
              <a:spcAft>
                <a:spcPts val="0"/>
              </a:spcAft>
              <a:buSzPts val="1100"/>
              <a:buChar char="■"/>
            </a:pPr>
            <a:r>
              <a:rPr lang="en"/>
              <a:t>Enforcement</a:t>
            </a:r>
            <a:r>
              <a:rPr lang="en"/>
              <a:t> of keys</a:t>
            </a:r>
            <a:endParaRPr/>
          </a:p>
          <a:p>
            <a:pPr indent="-298450" lvl="1" marL="914400" rtl="0" algn="l">
              <a:spcBef>
                <a:spcPts val="0"/>
              </a:spcBef>
              <a:spcAft>
                <a:spcPts val="0"/>
              </a:spcAft>
              <a:buSzPts val="1100"/>
              <a:buChar char="○"/>
            </a:pPr>
            <a:r>
              <a:rPr lang="en"/>
              <a:t>ACID </a:t>
            </a:r>
            <a:r>
              <a:rPr lang="en"/>
              <a:t>transactions</a:t>
            </a:r>
            <a:r>
              <a:rPr lang="en"/>
              <a:t> can guarantee validity even in the event of errors, power failure</a:t>
            </a:r>
            <a:endParaRPr/>
          </a:p>
          <a:p>
            <a:pPr indent="-311150" lvl="0" marL="457200" rtl="0" algn="l">
              <a:spcBef>
                <a:spcPts val="0"/>
              </a:spcBef>
              <a:spcAft>
                <a:spcPts val="0"/>
              </a:spcAft>
              <a:buSzPts val="1300"/>
              <a:buChar char="●"/>
            </a:pPr>
            <a:r>
              <a:rPr lang="en"/>
              <a:t>Normalization</a:t>
            </a:r>
            <a:endParaRPr/>
          </a:p>
          <a:p>
            <a:pPr indent="-298450" lvl="1" marL="914400" rtl="0" algn="l">
              <a:spcBef>
                <a:spcPts val="0"/>
              </a:spcBef>
              <a:spcAft>
                <a:spcPts val="0"/>
              </a:spcAft>
              <a:buSzPts val="1100"/>
              <a:buChar char="○"/>
            </a:pPr>
            <a:r>
              <a:rPr lang="en"/>
              <a:t>Removing </a:t>
            </a:r>
            <a:r>
              <a:rPr lang="en"/>
              <a:t>redundancy</a:t>
            </a:r>
            <a:r>
              <a:rPr lang="en"/>
              <a:t> to </a:t>
            </a:r>
            <a:r>
              <a:rPr lang="en"/>
              <a:t>make</a:t>
            </a:r>
            <a:r>
              <a:rPr lang="en"/>
              <a:t> the </a:t>
            </a:r>
            <a:r>
              <a:rPr lang="en"/>
              <a:t>system</a:t>
            </a:r>
            <a:r>
              <a:rPr lang="en"/>
              <a:t> more </a:t>
            </a:r>
            <a:r>
              <a:rPr lang="en"/>
              <a:t>efficient</a:t>
            </a:r>
            <a:r>
              <a:rPr lang="en"/>
              <a:t> for writes</a:t>
            </a:r>
            <a:endParaRPr/>
          </a:p>
          <a:p>
            <a:pPr indent="-298450" lvl="1" marL="914400" rtl="0" algn="l">
              <a:spcBef>
                <a:spcPts val="0"/>
              </a:spcBef>
              <a:spcAft>
                <a:spcPts val="0"/>
              </a:spcAft>
              <a:buSzPts val="1100"/>
              <a:buChar char="○"/>
            </a:pPr>
            <a:r>
              <a:rPr lang="en"/>
              <a:t>Tuning the system to support the business process (Transaction Processing)</a:t>
            </a:r>
            <a:endParaRPr/>
          </a:p>
          <a:p>
            <a:pPr indent="-298450" lvl="2" marL="1371600" rtl="0" algn="l">
              <a:spcBef>
                <a:spcPts val="0"/>
              </a:spcBef>
              <a:spcAft>
                <a:spcPts val="0"/>
              </a:spcAft>
              <a:buSzPts val="1100"/>
              <a:buChar char="■"/>
            </a:pPr>
            <a:r>
              <a:rPr lang="en"/>
              <a:t>A Ticket</a:t>
            </a:r>
            <a:endParaRPr/>
          </a:p>
          <a:p>
            <a:pPr indent="-298450" lvl="2" marL="1371600" rtl="0" algn="l">
              <a:spcBef>
                <a:spcPts val="0"/>
              </a:spcBef>
              <a:spcAft>
                <a:spcPts val="0"/>
              </a:spcAft>
              <a:buSzPts val="1100"/>
              <a:buChar char="■"/>
            </a:pPr>
            <a:r>
              <a:rPr lang="en"/>
              <a:t>A Sale</a:t>
            </a:r>
            <a:endParaRPr/>
          </a:p>
          <a:p>
            <a:pPr indent="-298450" lvl="2" marL="1371600" rtl="0" algn="l">
              <a:spcBef>
                <a:spcPts val="0"/>
              </a:spcBef>
              <a:spcAft>
                <a:spcPts val="0"/>
              </a:spcAft>
              <a:buSzPts val="1100"/>
              <a:buChar char="■"/>
            </a:pPr>
            <a:r>
              <a:rPr lang="en"/>
              <a:t>A Dispatch</a:t>
            </a:r>
            <a:endParaRPr/>
          </a:p>
          <a:p>
            <a:pPr indent="-298450" lvl="2" marL="1371600" rtl="0" algn="l">
              <a:spcBef>
                <a:spcPts val="0"/>
              </a:spcBef>
              <a:spcAft>
                <a:spcPts val="0"/>
              </a:spcAft>
              <a:buSzPts val="1100"/>
              <a:buChar char="■"/>
            </a:pPr>
            <a:r>
              <a:rPr lang="en"/>
              <a:t>A Website Login</a:t>
            </a:r>
            <a:endParaRPr/>
          </a:p>
          <a:p>
            <a:pPr indent="0" lvl="0" marL="457200" marR="0" rtl="0" algn="l">
              <a:lnSpc>
                <a:spcPct val="115000"/>
              </a:lnSpc>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a Normalized Schema look like? </a:t>
            </a:r>
            <a:endParaRPr/>
          </a:p>
          <a:p>
            <a:pPr indent="0" lvl="0" marL="0" rtl="0" algn="l">
              <a:spcBef>
                <a:spcPts val="0"/>
              </a:spcBef>
              <a:spcAft>
                <a:spcPts val="0"/>
              </a:spcAft>
              <a:buNone/>
            </a:pPr>
            <a:r>
              <a:rPr lang="en"/>
              <a:t>(Salkia Example Schema)</a:t>
            </a:r>
            <a:endParaRPr/>
          </a:p>
        </p:txBody>
      </p:sp>
      <p:pic>
        <p:nvPicPr>
          <p:cNvPr id="184" name="Google Shape;184;p21"/>
          <p:cNvPicPr preferRelativeResize="0"/>
          <p:nvPr/>
        </p:nvPicPr>
        <p:blipFill>
          <a:blip r:embed="rId3">
            <a:alphaModFix/>
          </a:blip>
          <a:stretch>
            <a:fillRect/>
          </a:stretch>
        </p:blipFill>
        <p:spPr>
          <a:xfrm>
            <a:off x="1942175" y="1395300"/>
            <a:ext cx="5341725" cy="3471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