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4020202020204" charset="0"/>
      <p:regular r:id="rId24"/>
      <p:bold r:id="rId25"/>
      <p:italic r:id="rId26"/>
      <p:boldItalic r:id="rId27"/>
    </p:embeddedFont>
    <p:embeddedFont>
      <p:font typeface="La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4" autoAdjust="0"/>
    <p:restoredTop sz="94660"/>
  </p:normalViewPr>
  <p:slideViewPr>
    <p:cSldViewPr snapToGrid="0">
      <p:cViewPr varScale="1">
        <p:scale>
          <a:sx n="112" d="100"/>
          <a:sy n="112" d="100"/>
        </p:scale>
        <p:origin x="20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Atomicity_(database_system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ACID" TargetMode="External"/><Relationship Id="rId5" Type="http://schemas.openxmlformats.org/officeDocument/2006/relationships/hyperlink" Target="https://en.wikipedia.org/wiki/Isolation_(database_systems" TargetMode="External"/><Relationship Id="rId4" Type="http://schemas.openxmlformats.org/officeDocument/2006/relationships/hyperlink" Target="https://en.wikipedia.org/wiki/Consistency_(database_system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6850abf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6850abf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6850abf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6850abf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805e39ef0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805e39ef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68814504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68814504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805e39ef0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805e39ef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11b58287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11b5828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805e39ef0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805e39ef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05e39ef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05e39ef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805e39ef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805e39ef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OLTP vs OLAP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805e39ef0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805e39ef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805e39ef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805e39ef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Effectively it lives between application systems and analysts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805e39ef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805e39ef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805e39ef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805e39ef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05e39ef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05e39ef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sz="1200" b="1">
                <a:solidFill>
                  <a:srgbClr val="4F4F4F"/>
                </a:solidFill>
                <a:latin typeface="Calibri"/>
                <a:ea typeface="Calibri"/>
                <a:cs typeface="Calibri"/>
                <a:sym typeface="Calibri"/>
              </a:rPr>
              <a:t>Atomicity:</a:t>
            </a:r>
            <a:r>
              <a:rPr lang="en" sz="1200">
                <a:solidFill>
                  <a:srgbClr val="4F4F4F"/>
                </a:solidFill>
                <a:latin typeface="Calibri"/>
                <a:ea typeface="Calibri"/>
                <a:cs typeface="Calibri"/>
                <a:sym typeface="Calibri"/>
              </a:rPr>
              <a:t> The whole transaction is processed or nothing is processed. A commonly cited example of an atomic transaction is money transactions between two bank accounts. The transaction of transferring money from one account to the other is made up of two operations. First, you have to withdraw money in one account, and second you have to save the withdrawn money to the second account. An atomic transaction , i.e., when either all operations occur or nothing occurs, keeps the database in a consistent state. This ensures that if either of those two operations (withdrawing money from 1st account and saving the money to the 2nd account) fail, the money is neither lost nor created. Source</a:t>
            </a:r>
            <a:r>
              <a:rPr lang="en" sz="1200">
                <a:solidFill>
                  <a:srgbClr val="4F4F4F"/>
                </a:solidFill>
                <a:uFill>
                  <a:noFill/>
                </a:uFill>
                <a:latin typeface="Calibri"/>
                <a:ea typeface="Calibri"/>
                <a:cs typeface="Calibri"/>
                <a:sym typeface="Calibri"/>
                <a:hlinkClick r:id="rId3"/>
              </a:rPr>
              <a:t> </a:t>
            </a:r>
            <a:r>
              <a:rPr lang="en" sz="1200" u="sng">
                <a:solidFill>
                  <a:srgbClr val="02B3E4"/>
                </a:solidFill>
                <a:latin typeface="Calibri"/>
                <a:ea typeface="Calibri"/>
                <a:cs typeface="Calibri"/>
                <a:sym typeface="Calibri"/>
                <a:hlinkClick r:id="rId3"/>
              </a:rPr>
              <a:t>Wikipedia</a:t>
            </a:r>
            <a:r>
              <a:rPr lang="en" sz="1200" u="sng">
                <a:solidFill>
                  <a:srgbClr val="02B3E4"/>
                </a:solidFill>
                <a:latin typeface="Calibri"/>
                <a:ea typeface="Calibri"/>
                <a:cs typeface="Calibri"/>
                <a:sym typeface="Calibri"/>
                <a:hlinkClick r:id="rId3"/>
              </a:rPr>
              <a:t/>
            </a:r>
            <a:br>
              <a:rPr lang="en" sz="1200" u="sng">
                <a:solidFill>
                  <a:srgbClr val="02B3E4"/>
                </a:solidFill>
                <a:latin typeface="Calibri"/>
                <a:ea typeface="Calibri"/>
                <a:cs typeface="Calibri"/>
                <a:sym typeface="Calibri"/>
                <a:hlinkClick r:id="rId3"/>
              </a:rPr>
            </a:br>
            <a:r>
              <a:rPr lang="en" sz="1200" u="sng">
                <a:solidFill>
                  <a:srgbClr val="02B3E4"/>
                </a:solidFill>
                <a:latin typeface="Calibri"/>
                <a:ea typeface="Calibri"/>
                <a:cs typeface="Calibri"/>
                <a:sym typeface="Calibri"/>
              </a:rPr>
              <a:t> </a:t>
            </a:r>
            <a:r>
              <a:rPr lang="en"/>
              <a:t> </a:t>
            </a:r>
            <a:endParaRPr/>
          </a:p>
          <a:p>
            <a:pPr marL="457200" lvl="0" indent="-298450" algn="l" rtl="0">
              <a:lnSpc>
                <a:spcPct val="115000"/>
              </a:lnSpc>
              <a:spcBef>
                <a:spcPts val="0"/>
              </a:spcBef>
              <a:spcAft>
                <a:spcPts val="0"/>
              </a:spcAft>
              <a:buSzPts val="1100"/>
              <a:buChar char="●"/>
            </a:pPr>
            <a:r>
              <a:rPr lang="en" sz="1200" b="1">
                <a:solidFill>
                  <a:srgbClr val="4F4F4F"/>
                </a:solidFill>
                <a:latin typeface="Calibri"/>
                <a:ea typeface="Calibri"/>
                <a:cs typeface="Calibri"/>
                <a:sym typeface="Calibri"/>
              </a:rPr>
              <a:t>Consistency:</a:t>
            </a:r>
            <a:r>
              <a:rPr lang="en" sz="1200">
                <a:solidFill>
                  <a:srgbClr val="4F4F4F"/>
                </a:solidFill>
                <a:latin typeface="Calibri"/>
                <a:ea typeface="Calibri"/>
                <a:cs typeface="Calibri"/>
                <a:sym typeface="Calibri"/>
              </a:rPr>
              <a:t> Only transactions that abide by constraints and rules are written into the database otherwise the database keeps the previous state. The data should be correct across all rows and tables. Check out additional information about consistency on</a:t>
            </a:r>
            <a:r>
              <a:rPr lang="en" sz="1200">
                <a:solidFill>
                  <a:srgbClr val="4F4F4F"/>
                </a:solidFill>
                <a:uFill>
                  <a:noFill/>
                </a:uFill>
                <a:latin typeface="Calibri"/>
                <a:ea typeface="Calibri"/>
                <a:cs typeface="Calibri"/>
                <a:sym typeface="Calibri"/>
                <a:hlinkClick r:id="rId4"/>
              </a:rPr>
              <a:t> </a:t>
            </a:r>
            <a:r>
              <a:rPr lang="en" sz="1200" u="sng">
                <a:solidFill>
                  <a:srgbClr val="02B3E4"/>
                </a:solidFill>
                <a:latin typeface="Calibri"/>
                <a:ea typeface="Calibri"/>
                <a:cs typeface="Calibri"/>
                <a:sym typeface="Calibri"/>
                <a:hlinkClick r:id="rId4"/>
              </a:rPr>
              <a:t>Wikipedia</a:t>
            </a:r>
            <a:r>
              <a:rPr lang="en" sz="1200">
                <a:solidFill>
                  <a:srgbClr val="02B3E4"/>
                </a:solidFill>
                <a:latin typeface="Calibri"/>
                <a:ea typeface="Calibri"/>
                <a:cs typeface="Calibri"/>
                <a:sym typeface="Calibri"/>
              </a:rPr>
              <a:t>.</a:t>
            </a:r>
            <a:endParaRPr sz="1200">
              <a:solidFill>
                <a:srgbClr val="02B3E4"/>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rgbClr val="02B3E4"/>
                </a:solidFill>
                <a:latin typeface="Calibri"/>
                <a:ea typeface="Calibri"/>
                <a:cs typeface="Calibri"/>
                <a:sym typeface="Calibri"/>
              </a:rPr>
              <a:t> </a:t>
            </a:r>
            <a:endParaRPr sz="1200">
              <a:solidFill>
                <a:srgbClr val="02B3E4"/>
              </a:solidFill>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sz="1200" b="1">
                <a:solidFill>
                  <a:srgbClr val="4F4F4F"/>
                </a:solidFill>
                <a:latin typeface="Calibri"/>
                <a:ea typeface="Calibri"/>
                <a:cs typeface="Calibri"/>
                <a:sym typeface="Calibri"/>
              </a:rPr>
              <a:t>Isolation:</a:t>
            </a:r>
            <a:r>
              <a:rPr lang="en" sz="1200">
                <a:solidFill>
                  <a:srgbClr val="4F4F4F"/>
                </a:solidFill>
                <a:latin typeface="Calibri"/>
                <a:ea typeface="Calibri"/>
                <a:cs typeface="Calibri"/>
                <a:sym typeface="Calibri"/>
              </a:rPr>
              <a:t> Transactions are processed independently and securely, order does not matter. A low level of isolation enables many users to access the data simultaneously, however this also increases the possibilities of concurrency effects (e.g., dirty reads or lost updates). On the other hand, a high level of isolation reduces these chances of concurrency effects, but also uses more system resources and transactions blocking each other. Source:</a:t>
            </a:r>
            <a:r>
              <a:rPr lang="en" sz="1200">
                <a:solidFill>
                  <a:srgbClr val="4F4F4F"/>
                </a:solidFill>
                <a:uFill>
                  <a:noFill/>
                </a:uFill>
                <a:latin typeface="Calibri"/>
                <a:ea typeface="Calibri"/>
                <a:cs typeface="Calibri"/>
                <a:sym typeface="Calibri"/>
                <a:hlinkClick r:id="rId5"/>
              </a:rPr>
              <a:t> </a:t>
            </a:r>
            <a:r>
              <a:rPr lang="en" sz="1200" u="sng">
                <a:solidFill>
                  <a:srgbClr val="02B3E4"/>
                </a:solidFill>
                <a:latin typeface="Calibri"/>
                <a:ea typeface="Calibri"/>
                <a:cs typeface="Calibri"/>
                <a:sym typeface="Calibri"/>
                <a:hlinkClick r:id="rId5"/>
              </a:rPr>
              <a:t>Wikipedia</a:t>
            </a:r>
            <a:endParaRPr sz="1200" u="sng">
              <a:solidFill>
                <a:srgbClr val="02B3E4"/>
              </a:solidFill>
              <a:latin typeface="Calibri"/>
              <a:ea typeface="Calibri"/>
              <a:cs typeface="Calibri"/>
              <a:sym typeface="Calibri"/>
              <a:hlinkClick r:id="rId5"/>
            </a:endParaRPr>
          </a:p>
          <a:p>
            <a:pPr marL="0" lvl="0" indent="0" algn="l" rtl="0">
              <a:lnSpc>
                <a:spcPct val="115000"/>
              </a:lnSpc>
              <a:spcBef>
                <a:spcPts val="0"/>
              </a:spcBef>
              <a:spcAft>
                <a:spcPts val="0"/>
              </a:spcAft>
              <a:buNone/>
            </a:pPr>
            <a:r>
              <a:rPr lang="en" sz="1200">
                <a:solidFill>
                  <a:srgbClr val="02B3E4"/>
                </a:solidFill>
                <a:latin typeface="Calibri"/>
                <a:ea typeface="Calibri"/>
                <a:cs typeface="Calibri"/>
                <a:sym typeface="Calibri"/>
              </a:rPr>
              <a:t> </a:t>
            </a:r>
            <a:endParaRPr sz="1200">
              <a:solidFill>
                <a:srgbClr val="02B3E4"/>
              </a:solidFill>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sz="1200" b="1">
                <a:solidFill>
                  <a:srgbClr val="4F4F4F"/>
                </a:solidFill>
                <a:latin typeface="Calibri"/>
                <a:ea typeface="Calibri"/>
                <a:cs typeface="Calibri"/>
                <a:sym typeface="Calibri"/>
              </a:rPr>
              <a:t>Durability:</a:t>
            </a:r>
            <a:r>
              <a:rPr lang="en" sz="1200">
                <a:solidFill>
                  <a:srgbClr val="4F4F4F"/>
                </a:solidFill>
                <a:latin typeface="Calibri"/>
                <a:ea typeface="Calibri"/>
                <a:cs typeface="Calibri"/>
                <a:sym typeface="Calibri"/>
              </a:rPr>
              <a:t> Completed transactions are saved to database even of cases of system failure. A commonly cited example includes tracking flight seat bookings. So once the flight booking records a confirmed seat booking, the seat remains booked even if a system failure occurs. Source:</a:t>
            </a:r>
            <a:r>
              <a:rPr lang="en" sz="1200">
                <a:solidFill>
                  <a:srgbClr val="4F4F4F"/>
                </a:solidFill>
                <a:uFill>
                  <a:noFill/>
                </a:uFill>
                <a:latin typeface="Calibri"/>
                <a:ea typeface="Calibri"/>
                <a:cs typeface="Calibri"/>
                <a:sym typeface="Calibri"/>
                <a:hlinkClick r:id="rId6"/>
              </a:rPr>
              <a:t> </a:t>
            </a:r>
            <a:r>
              <a:rPr lang="en" sz="1200" u="sng">
                <a:solidFill>
                  <a:srgbClr val="02B3E4"/>
                </a:solidFill>
                <a:latin typeface="Calibri"/>
                <a:ea typeface="Calibri"/>
                <a:cs typeface="Calibri"/>
                <a:sym typeface="Calibri"/>
                <a:hlinkClick r:id="rId6"/>
              </a:rPr>
              <a:t>Wikipedia</a:t>
            </a:r>
            <a:r>
              <a:rPr lang="en" sz="1200">
                <a:solidFill>
                  <a:srgbClr val="02B3E4"/>
                </a:solidFill>
                <a:latin typeface="Calibri"/>
                <a:ea typeface="Calibri"/>
                <a:cs typeface="Calibri"/>
                <a:sym typeface="Calibri"/>
              </a:rPr>
              <a:t>.</a:t>
            </a:r>
            <a:endParaRPr sz="1200">
              <a:solidFill>
                <a:srgbClr val="02B3E4"/>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6850abfe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6850abf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yMadison/Module1_Data_Model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github.com/JayMadison/Data_Engineering_No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analytics-and-data/on-the-evolution-of-data-engineering-c5e56d273e3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floq.com/big-data-open-source-tools/os-hom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Engineering</a:t>
            </a:r>
            <a:endParaRPr/>
          </a:p>
          <a:p>
            <a:pPr marL="0" lvl="0" indent="0" algn="l" rtl="0">
              <a:spcBef>
                <a:spcPts val="0"/>
              </a:spcBef>
              <a:spcAft>
                <a:spcPts val="0"/>
              </a:spcAft>
              <a:buNone/>
            </a:pPr>
            <a:r>
              <a:rPr lang="en"/>
              <a:t>Episode 1</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and Relational Data Modeling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a Normalized Schema look like? </a:t>
            </a:r>
            <a:endParaRPr/>
          </a:p>
          <a:p>
            <a:pPr marL="0" lvl="0" indent="0" algn="l" rtl="0">
              <a:spcBef>
                <a:spcPts val="0"/>
              </a:spcBef>
              <a:spcAft>
                <a:spcPts val="0"/>
              </a:spcAft>
              <a:buNone/>
            </a:pPr>
            <a:r>
              <a:rPr lang="en"/>
              <a:t>(Salkia Example Schema)</a:t>
            </a:r>
            <a:endParaRPr/>
          </a:p>
        </p:txBody>
      </p:sp>
      <p:pic>
        <p:nvPicPr>
          <p:cNvPr id="184" name="Google Shape;184;p21"/>
          <p:cNvPicPr preferRelativeResize="0"/>
          <p:nvPr/>
        </p:nvPicPr>
        <p:blipFill>
          <a:blip r:embed="rId3">
            <a:alphaModFix/>
          </a:blip>
          <a:stretch>
            <a:fillRect/>
          </a:stretch>
        </p:blipFill>
        <p:spPr>
          <a:xfrm>
            <a:off x="1942175" y="1395300"/>
            <a:ext cx="5341725" cy="34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Denormalization</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Denormalization</a:t>
            </a:r>
            <a:endParaRPr/>
          </a:p>
          <a:p>
            <a:pPr marL="914400" lvl="1" indent="-298450" algn="l" rtl="0">
              <a:spcBef>
                <a:spcPts val="0"/>
              </a:spcBef>
              <a:spcAft>
                <a:spcPts val="0"/>
              </a:spcAft>
              <a:buSzPts val="1100"/>
              <a:buChar char="○"/>
            </a:pPr>
            <a:r>
              <a:rPr lang="en"/>
              <a:t>Must happen after normalization</a:t>
            </a:r>
            <a:endParaRPr/>
          </a:p>
          <a:p>
            <a:pPr marL="914400" lvl="1" indent="-298450" algn="l" rtl="0">
              <a:spcBef>
                <a:spcPts val="0"/>
              </a:spcBef>
              <a:spcAft>
                <a:spcPts val="0"/>
              </a:spcAft>
              <a:buSzPts val="1100"/>
              <a:buChar char="○"/>
            </a:pPr>
            <a:r>
              <a:rPr lang="en"/>
              <a:t>Prioritizes Reads</a:t>
            </a:r>
            <a:endParaRPr/>
          </a:p>
          <a:p>
            <a:pPr marL="457200" lvl="0" indent="-311150" algn="l" rtl="0">
              <a:spcBef>
                <a:spcPts val="0"/>
              </a:spcBef>
              <a:spcAft>
                <a:spcPts val="0"/>
              </a:spcAft>
              <a:buSzPts val="1300"/>
              <a:buChar char="●"/>
            </a:pPr>
            <a:r>
              <a:rPr lang="en"/>
              <a:t>Fact and Dimensions</a:t>
            </a:r>
            <a:endParaRPr/>
          </a:p>
          <a:p>
            <a:pPr marL="914400" lvl="1" indent="-298450" algn="l" rtl="0">
              <a:spcBef>
                <a:spcPts val="0"/>
              </a:spcBef>
              <a:spcAft>
                <a:spcPts val="0"/>
              </a:spcAft>
              <a:buSzPts val="1100"/>
              <a:buChar char="○"/>
            </a:pPr>
            <a:r>
              <a:rPr lang="en"/>
              <a:t>Facts - Measurable, additive, always true (a sale, a call, a network usage metric)</a:t>
            </a:r>
            <a:endParaRPr/>
          </a:p>
          <a:p>
            <a:pPr marL="914400" lvl="1" indent="-298450" algn="l" rtl="0">
              <a:spcBef>
                <a:spcPts val="0"/>
              </a:spcBef>
              <a:spcAft>
                <a:spcPts val="0"/>
              </a:spcAft>
              <a:buSzPts val="1100"/>
              <a:buChar char="○"/>
            </a:pPr>
            <a:r>
              <a:rPr lang="en"/>
              <a:t>Dimensions - Categorical (can also be chained) and designed to be updated in place</a:t>
            </a:r>
            <a:endParaRPr/>
          </a:p>
          <a:p>
            <a:pPr marL="914400" lvl="1" indent="-298450" algn="l" rtl="0">
              <a:spcBef>
                <a:spcPts val="0"/>
              </a:spcBef>
              <a:spcAft>
                <a:spcPts val="0"/>
              </a:spcAft>
              <a:buSzPts val="1100"/>
              <a:buChar char="○"/>
            </a:pPr>
            <a:r>
              <a:rPr lang="en"/>
              <a:t>Star Schema</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Denormalizing For Analytics</a:t>
            </a: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23"/>
          <p:cNvPicPr preferRelativeResize="0"/>
          <p:nvPr/>
        </p:nvPicPr>
        <p:blipFill>
          <a:blip r:embed="rId3">
            <a:alphaModFix/>
          </a:blip>
          <a:stretch>
            <a:fillRect/>
          </a:stretch>
        </p:blipFill>
        <p:spPr>
          <a:xfrm>
            <a:off x="1381125" y="876300"/>
            <a:ext cx="6381750"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359075" y="414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 Schema</a:t>
            </a:r>
            <a:endParaRPr/>
          </a:p>
        </p:txBody>
      </p:sp>
      <p:pic>
        <p:nvPicPr>
          <p:cNvPr id="203" name="Google Shape;203;p24"/>
          <p:cNvPicPr preferRelativeResize="0"/>
          <p:nvPr/>
        </p:nvPicPr>
        <p:blipFill>
          <a:blip r:embed="rId3">
            <a:alphaModFix/>
          </a:blip>
          <a:stretch>
            <a:fillRect/>
          </a:stretch>
        </p:blipFill>
        <p:spPr>
          <a:xfrm>
            <a:off x="1117075" y="957400"/>
            <a:ext cx="6472948" cy="4186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ETL?</a:t>
            </a:r>
            <a:endParaRPr/>
          </a:p>
        </p:txBody>
      </p:sp>
      <p:pic>
        <p:nvPicPr>
          <p:cNvPr id="209" name="Google Shape;209;p25"/>
          <p:cNvPicPr preferRelativeResize="0"/>
          <p:nvPr/>
        </p:nvPicPr>
        <p:blipFill>
          <a:blip r:embed="rId3">
            <a:alphaModFix/>
          </a:blip>
          <a:stretch>
            <a:fillRect/>
          </a:stretch>
        </p:blipFill>
        <p:spPr>
          <a:xfrm>
            <a:off x="1356875" y="1159125"/>
            <a:ext cx="6670175"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Time</a:t>
            </a:r>
            <a:endParaRPr/>
          </a:p>
        </p:txBody>
      </p:sp>
      <p:sp>
        <p:nvSpPr>
          <p:cNvPr id="215" name="Google Shape;215;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Project is for a streaming company called Sparkify that wants to understand customer behavior in their streaming app</a:t>
            </a:r>
            <a:endParaRPr/>
          </a:p>
          <a:p>
            <a:pPr marL="457200" lvl="0" indent="-311150" algn="l" rtl="0">
              <a:spcBef>
                <a:spcPts val="0"/>
              </a:spcBef>
              <a:spcAft>
                <a:spcPts val="0"/>
              </a:spcAft>
              <a:buSzPts val="1300"/>
              <a:buChar char="●"/>
            </a:pPr>
            <a:r>
              <a:rPr lang="en"/>
              <a:t>Input</a:t>
            </a:r>
            <a:endParaRPr/>
          </a:p>
          <a:p>
            <a:pPr marL="914400" lvl="1" indent="-298450" algn="l" rtl="0">
              <a:spcBef>
                <a:spcPts val="0"/>
              </a:spcBef>
              <a:spcAft>
                <a:spcPts val="0"/>
              </a:spcAft>
              <a:buSzPts val="1100"/>
              <a:buChar char="○"/>
            </a:pPr>
            <a:r>
              <a:rPr lang="en"/>
              <a:t>Log files - customer actions, dates etc</a:t>
            </a:r>
            <a:endParaRPr/>
          </a:p>
          <a:p>
            <a:pPr marL="914400" lvl="1" indent="-298450" algn="l" rtl="0">
              <a:spcBef>
                <a:spcPts val="0"/>
              </a:spcBef>
              <a:spcAft>
                <a:spcPts val="0"/>
              </a:spcAft>
              <a:buSzPts val="1100"/>
              <a:buChar char="○"/>
            </a:pPr>
            <a:r>
              <a:rPr lang="en"/>
              <a:t>Music files - Information on the songs and artists </a:t>
            </a:r>
            <a:endParaRPr/>
          </a:p>
          <a:p>
            <a:pPr marL="457200" lvl="0" indent="-311150" algn="l" rtl="0">
              <a:spcBef>
                <a:spcPts val="0"/>
              </a:spcBef>
              <a:spcAft>
                <a:spcPts val="0"/>
              </a:spcAft>
              <a:buSzPts val="1300"/>
              <a:buChar char="●"/>
            </a:pPr>
            <a:r>
              <a:rPr lang="en"/>
              <a:t>Output</a:t>
            </a:r>
            <a:endParaRPr/>
          </a:p>
          <a:p>
            <a:pPr marL="914400" lvl="1" indent="-298450" algn="l" rtl="0">
              <a:spcBef>
                <a:spcPts val="0"/>
              </a:spcBef>
              <a:spcAft>
                <a:spcPts val="0"/>
              </a:spcAft>
              <a:buSzPts val="1100"/>
              <a:buChar char="○"/>
            </a:pPr>
            <a:r>
              <a:rPr lang="en"/>
              <a:t>Star scheama </a:t>
            </a:r>
            <a:endParaRPr/>
          </a:p>
          <a:p>
            <a:pPr marL="1371600" lvl="2" indent="-298450" algn="l" rtl="0">
              <a:spcBef>
                <a:spcPts val="0"/>
              </a:spcBef>
              <a:spcAft>
                <a:spcPts val="0"/>
              </a:spcAft>
              <a:buSzPts val="1100"/>
              <a:buChar char="■"/>
            </a:pPr>
            <a:r>
              <a:rPr lang="en"/>
              <a:t>Facts - Slong Play</a:t>
            </a:r>
            <a:endParaRPr/>
          </a:p>
          <a:p>
            <a:pPr marL="1371600" lvl="2" indent="-298450" algn="l" rtl="0">
              <a:spcBef>
                <a:spcPts val="0"/>
              </a:spcBef>
              <a:spcAft>
                <a:spcPts val="0"/>
              </a:spcAft>
              <a:buSzPts val="1100"/>
              <a:buChar char="■"/>
            </a:pPr>
            <a:r>
              <a:rPr lang="en"/>
              <a:t>Dimensions</a:t>
            </a:r>
            <a:endParaRPr/>
          </a:p>
          <a:p>
            <a:pPr marL="1828800" lvl="3" indent="-298450" algn="l" rtl="0">
              <a:spcBef>
                <a:spcPts val="0"/>
              </a:spcBef>
              <a:spcAft>
                <a:spcPts val="0"/>
              </a:spcAft>
              <a:buSzPts val="1100"/>
              <a:buChar char="●"/>
            </a:pPr>
            <a:r>
              <a:rPr lang="en"/>
              <a:t>Artist</a:t>
            </a:r>
            <a:endParaRPr/>
          </a:p>
          <a:p>
            <a:pPr marL="1828800" lvl="3" indent="-298450" algn="l" rtl="0">
              <a:spcBef>
                <a:spcPts val="0"/>
              </a:spcBef>
              <a:spcAft>
                <a:spcPts val="0"/>
              </a:spcAft>
              <a:buSzPts val="1100"/>
              <a:buChar char="●"/>
            </a:pPr>
            <a:r>
              <a:rPr lang="en"/>
              <a:t>Song</a:t>
            </a:r>
            <a:endParaRPr/>
          </a:p>
          <a:p>
            <a:pPr marL="1828800" lvl="3" indent="-298450" algn="l" rtl="0">
              <a:spcBef>
                <a:spcPts val="0"/>
              </a:spcBef>
              <a:spcAft>
                <a:spcPts val="0"/>
              </a:spcAft>
              <a:buSzPts val="1100"/>
              <a:buChar char="●"/>
            </a:pPr>
            <a:r>
              <a:rPr lang="en"/>
              <a:t>Time</a:t>
            </a:r>
            <a:endParaRPr/>
          </a:p>
          <a:p>
            <a:pPr marL="1828800" lvl="3" indent="-298450" algn="l" rtl="0">
              <a:spcBef>
                <a:spcPts val="0"/>
              </a:spcBef>
              <a:spcAft>
                <a:spcPts val="0"/>
              </a:spcAft>
              <a:buSzPts val="1100"/>
              <a:buChar char="●"/>
            </a:pPr>
            <a:r>
              <a:rPr lang="en"/>
              <a:t>User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Schema</a:t>
            </a:r>
            <a:endParaRPr/>
          </a:p>
        </p:txBody>
      </p:sp>
      <p:pic>
        <p:nvPicPr>
          <p:cNvPr id="221" name="Google Shape;221;p27"/>
          <p:cNvPicPr preferRelativeResize="0"/>
          <p:nvPr/>
        </p:nvPicPr>
        <p:blipFill>
          <a:blip r:embed="rId3">
            <a:alphaModFix/>
          </a:blip>
          <a:stretch>
            <a:fillRect/>
          </a:stretch>
        </p:blipFill>
        <p:spPr>
          <a:xfrm>
            <a:off x="2240688" y="1078175"/>
            <a:ext cx="5152524" cy="368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27" name="Google Shape;227;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Sample Files - </a:t>
            </a:r>
            <a:r>
              <a:rPr lang="en" sz="1100" u="sng">
                <a:solidFill>
                  <a:schemeClr val="hlink"/>
                </a:solidFill>
                <a:latin typeface="Arial"/>
                <a:ea typeface="Arial"/>
                <a:cs typeface="Arial"/>
                <a:sym typeface="Arial"/>
                <a:hlinkClick r:id="rId3"/>
              </a:rPr>
              <a:t>https://github.com/JayMadison/Module1_Data_Modeling</a:t>
            </a:r>
            <a:endParaRPr/>
          </a:p>
          <a:p>
            <a:pPr marL="0" lvl="0" indent="0" algn="l" rtl="0">
              <a:spcBef>
                <a:spcPts val="1600"/>
              </a:spcBef>
              <a:spcAft>
                <a:spcPts val="1600"/>
              </a:spcAft>
              <a:buNone/>
            </a:pPr>
            <a:r>
              <a:rPr lang="en"/>
              <a:t>Notes - </a:t>
            </a:r>
            <a:r>
              <a:rPr lang="en" sz="1100" u="sng">
                <a:solidFill>
                  <a:schemeClr val="hlink"/>
                </a:solidFill>
                <a:latin typeface="Arial"/>
                <a:ea typeface="Arial"/>
                <a:cs typeface="Arial"/>
                <a:sym typeface="Arial"/>
                <a:hlinkClick r:id="rId4"/>
              </a:rPr>
              <a:t>https://github.com/JayMadison/Data_Engineering_Notes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Data Engineering - What is it? Why learn about it? </a:t>
            </a:r>
            <a:endParaRPr/>
          </a:p>
          <a:p>
            <a:pPr marL="457200" lvl="0" indent="-311150" algn="l" rtl="0">
              <a:spcBef>
                <a:spcPts val="0"/>
              </a:spcBef>
              <a:spcAft>
                <a:spcPts val="0"/>
              </a:spcAft>
              <a:buSzPts val="1300"/>
              <a:buChar char="●"/>
            </a:pPr>
            <a:r>
              <a:rPr lang="en"/>
              <a:t>Relational Databases</a:t>
            </a:r>
            <a:endParaRPr/>
          </a:p>
          <a:p>
            <a:pPr marL="457200" lvl="0" indent="-311150" algn="l" rtl="0">
              <a:spcBef>
                <a:spcPts val="0"/>
              </a:spcBef>
              <a:spcAft>
                <a:spcPts val="0"/>
              </a:spcAft>
              <a:buSzPts val="1300"/>
              <a:buChar char="●"/>
            </a:pPr>
            <a:r>
              <a:rPr lang="en"/>
              <a:t>Relational Data Modeling</a:t>
            </a:r>
            <a:endParaRPr/>
          </a:p>
          <a:p>
            <a:pPr marL="914400" lvl="1" indent="-298450" algn="l" rtl="0">
              <a:spcBef>
                <a:spcPts val="0"/>
              </a:spcBef>
              <a:spcAft>
                <a:spcPts val="0"/>
              </a:spcAft>
              <a:buSzPts val="1100"/>
              <a:buChar char="○"/>
            </a:pPr>
            <a:r>
              <a:rPr lang="en"/>
              <a:t>What is data modeling </a:t>
            </a:r>
            <a:endParaRPr/>
          </a:p>
          <a:p>
            <a:pPr marL="914400" lvl="1" indent="-298450" algn="l" rtl="0">
              <a:spcBef>
                <a:spcPts val="0"/>
              </a:spcBef>
              <a:spcAft>
                <a:spcPts val="0"/>
              </a:spcAft>
              <a:buSzPts val="1100"/>
              <a:buChar char="○"/>
            </a:pPr>
            <a:r>
              <a:rPr lang="en"/>
              <a:t>Normalization</a:t>
            </a:r>
            <a:endParaRPr/>
          </a:p>
          <a:p>
            <a:pPr marL="914400" lvl="1" indent="-298450" algn="l" rtl="0">
              <a:spcBef>
                <a:spcPts val="0"/>
              </a:spcBef>
              <a:spcAft>
                <a:spcPts val="0"/>
              </a:spcAft>
              <a:buSzPts val="1100"/>
              <a:buChar char="○"/>
            </a:pPr>
            <a:r>
              <a:rPr lang="en"/>
              <a:t>Denormalization</a:t>
            </a:r>
            <a:endParaRPr/>
          </a:p>
          <a:p>
            <a:pPr marL="1371600" lvl="2" indent="-298450" algn="l" rtl="0">
              <a:spcBef>
                <a:spcPts val="0"/>
              </a:spcBef>
              <a:spcAft>
                <a:spcPts val="0"/>
              </a:spcAft>
              <a:buSzPts val="1100"/>
              <a:buChar char="■"/>
            </a:pPr>
            <a:r>
              <a:rPr lang="en"/>
              <a:t>Facts &amp; Dimensions</a:t>
            </a:r>
            <a:endParaRPr/>
          </a:p>
          <a:p>
            <a:pPr marL="1371600" lvl="2" indent="-298450" algn="l" rtl="0">
              <a:spcBef>
                <a:spcPts val="0"/>
              </a:spcBef>
              <a:spcAft>
                <a:spcPts val="0"/>
              </a:spcAft>
              <a:buSzPts val="1100"/>
              <a:buChar char="■"/>
            </a:pPr>
            <a:r>
              <a:rPr lang="en"/>
              <a:t>Analysis &amp; the Star Schema</a:t>
            </a:r>
            <a:endParaRPr/>
          </a:p>
          <a:p>
            <a:pPr marL="457200" lvl="0" indent="-311150" algn="l" rtl="0">
              <a:spcBef>
                <a:spcPts val="0"/>
              </a:spcBef>
              <a:spcAft>
                <a:spcPts val="0"/>
              </a:spcAft>
              <a:buSzPts val="1300"/>
              <a:buChar char="●"/>
            </a:pPr>
            <a:r>
              <a:rPr lang="en"/>
              <a:t>Sparkify ETL Demo</a:t>
            </a:r>
            <a:endParaRPr/>
          </a:p>
          <a:p>
            <a:pPr marL="457200" lvl="0" indent="-311150" algn="l" rtl="0">
              <a:spcBef>
                <a:spcPts val="0"/>
              </a:spcBef>
              <a:spcAft>
                <a:spcPts val="0"/>
              </a:spcAft>
              <a:buSzPts val="1300"/>
              <a:buChar char="●"/>
            </a:pPr>
            <a:r>
              <a:rPr lang="en"/>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Engineering - What is it? Why learn about it? </a:t>
            </a:r>
            <a:endParaRPr/>
          </a:p>
          <a:p>
            <a:pPr marL="0" lvl="0" indent="0" algn="l" rtl="0">
              <a:spcBef>
                <a:spcPts val="0"/>
              </a:spcBef>
              <a:spcAft>
                <a:spcPts val="0"/>
              </a:spcAft>
              <a:buNone/>
            </a:pPr>
            <a:endParaRPr/>
          </a:p>
        </p:txBody>
      </p:sp>
      <p:sp>
        <p:nvSpPr>
          <p:cNvPr id="147" name="Google Shape;147;p15"/>
          <p:cNvSpPr txBox="1">
            <a:spLocks noGrp="1"/>
          </p:cNvSpPr>
          <p:nvPr>
            <p:ph type="body" idx="1"/>
          </p:nvPr>
        </p:nvSpPr>
        <p:spPr>
          <a:xfrm>
            <a:off x="1297500" y="1447025"/>
            <a:ext cx="7038900" cy="3454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What is it? </a:t>
            </a:r>
            <a:endParaRPr/>
          </a:p>
          <a:p>
            <a:pPr marL="914400" lvl="1" indent="-298450" algn="l" rtl="0">
              <a:spcBef>
                <a:spcPts val="0"/>
              </a:spcBef>
              <a:spcAft>
                <a:spcPts val="0"/>
              </a:spcAft>
              <a:buSzPts val="1100"/>
              <a:buChar char="○"/>
            </a:pPr>
            <a:r>
              <a:rPr lang="en"/>
              <a:t>Any processing of data needed to take if from its source to make it available to users</a:t>
            </a:r>
            <a:endParaRPr/>
          </a:p>
          <a:p>
            <a:pPr marL="1371600" lvl="2" indent="-298450" algn="l" rtl="0">
              <a:spcBef>
                <a:spcPts val="0"/>
              </a:spcBef>
              <a:spcAft>
                <a:spcPts val="0"/>
              </a:spcAft>
              <a:buSzPts val="1100"/>
              <a:buChar char="■"/>
            </a:pPr>
            <a:r>
              <a:rPr lang="en"/>
              <a:t>Historically was focused on analytic teams, but now it moving more into the software engineering realm</a:t>
            </a:r>
            <a:endParaRPr/>
          </a:p>
          <a:p>
            <a:pPr marL="914400" lvl="1" indent="-298450" algn="l" rtl="0">
              <a:spcBef>
                <a:spcPts val="0"/>
              </a:spcBef>
              <a:spcAft>
                <a:spcPts val="0"/>
              </a:spcAft>
              <a:buSzPts val="1100"/>
              <a:buChar char="○"/>
            </a:pPr>
            <a:r>
              <a:rPr lang="en"/>
              <a:t>Evolution - </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3"/>
              </a:rPr>
              <a:t>https://medium.com/analytics-and-data/on-the-evolution-of-data-engineering-c5e56d273e37</a:t>
            </a:r>
            <a:endParaRPr/>
          </a:p>
          <a:p>
            <a:pPr marL="457200" lvl="0" indent="-311150" algn="l" rtl="0">
              <a:spcBef>
                <a:spcPts val="0"/>
              </a:spcBef>
              <a:spcAft>
                <a:spcPts val="0"/>
              </a:spcAft>
              <a:buSzPts val="1300"/>
              <a:buChar char="●"/>
            </a:pPr>
            <a:r>
              <a:rPr lang="en"/>
              <a:t>Why Learn about it? </a:t>
            </a:r>
            <a:endParaRPr/>
          </a:p>
          <a:p>
            <a:pPr marL="914400" lvl="1" indent="-298450" algn="l" rtl="0">
              <a:spcBef>
                <a:spcPts val="0"/>
              </a:spcBef>
              <a:spcAft>
                <a:spcPts val="0"/>
              </a:spcAft>
              <a:buSzPts val="1100"/>
              <a:buChar char="○"/>
            </a:pPr>
            <a:r>
              <a:rPr lang="en"/>
              <a:t>As we move towards more demand for data, specialized knowledge will be needed to handle it effectively </a:t>
            </a:r>
            <a:endParaRPr/>
          </a:p>
          <a:p>
            <a:pPr marL="914400" lvl="1" indent="-298450" algn="l" rtl="0">
              <a:spcBef>
                <a:spcPts val="0"/>
              </a:spcBef>
              <a:spcAft>
                <a:spcPts val="0"/>
              </a:spcAft>
              <a:buSzPts val="1100"/>
              <a:buChar char="○"/>
            </a:pPr>
            <a:r>
              <a:rPr lang="en"/>
              <a:t>Also It’s kinda my job, got really interested after talking with USCC</a:t>
            </a:r>
            <a:endParaRPr/>
          </a:p>
          <a:p>
            <a:pPr marL="457200" lvl="0" indent="-311150" algn="l" rtl="0">
              <a:spcBef>
                <a:spcPts val="0"/>
              </a:spcBef>
              <a:spcAft>
                <a:spcPts val="0"/>
              </a:spcAft>
              <a:buSzPts val="1300"/>
              <a:buChar char="●"/>
            </a:pPr>
            <a:r>
              <a:rPr lang="en"/>
              <a:t>Where does it fit at TDS</a:t>
            </a:r>
            <a:endParaRPr/>
          </a:p>
          <a:p>
            <a:pPr marL="914400" marR="0" lvl="1" indent="-298450" algn="l" rtl="0">
              <a:lnSpc>
                <a:spcPct val="115000"/>
              </a:lnSpc>
              <a:spcBef>
                <a:spcPts val="0"/>
              </a:spcBef>
              <a:spcAft>
                <a:spcPts val="0"/>
              </a:spcAft>
              <a:buClr>
                <a:schemeClr val="lt1"/>
              </a:buClr>
              <a:buSzPts val="1100"/>
              <a:buFont typeface="Lato"/>
              <a:buChar char="○"/>
            </a:pPr>
            <a:r>
              <a:rPr lang="en"/>
              <a:t>Critical to business operations because we as a company need to be able to answer data-driven analytical questions efficiently, accurately, and consistently</a:t>
            </a:r>
            <a:endParaRPr/>
          </a:p>
          <a:p>
            <a:pPr marL="457200" marR="0" lvl="0" indent="-298450" algn="l" rtl="0">
              <a:lnSpc>
                <a:spcPct val="115000"/>
              </a:lnSpc>
              <a:spcBef>
                <a:spcPts val="0"/>
              </a:spcBef>
              <a:spcAft>
                <a:spcPts val="0"/>
              </a:spcAft>
              <a:buClr>
                <a:schemeClr val="lt1"/>
              </a:buClr>
              <a:buSzPts val="1100"/>
              <a:buFont typeface="Lato"/>
              <a:buChar char="●"/>
            </a:pPr>
            <a:r>
              <a:rPr lang="en"/>
              <a:t>Why this program? </a:t>
            </a:r>
            <a:endParaRPr/>
          </a:p>
          <a:p>
            <a:pPr marL="914400" lvl="1" indent="-298450" algn="l" rtl="0">
              <a:spcBef>
                <a:spcPts val="0"/>
              </a:spcBef>
              <a:spcAft>
                <a:spcPts val="0"/>
              </a:spcAft>
              <a:buSzPts val="1100"/>
              <a:buChar char="○"/>
            </a:pPr>
            <a:r>
              <a:rPr lang="en"/>
              <a:t>I like a project focus, as it’s more like work and less like going to college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62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a:t>
            </a:r>
            <a:endParaRPr/>
          </a:p>
          <a:p>
            <a:pPr marL="0" lvl="0" indent="0" algn="l" rtl="0">
              <a:spcBef>
                <a:spcPts val="0"/>
              </a:spcBef>
              <a:spcAft>
                <a:spcPts val="0"/>
              </a:spcAft>
              <a:buNone/>
            </a:pPr>
            <a:r>
              <a:rPr lang="en"/>
              <a:t>(Data Processing has a lot of them)</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Relational DBs - Postgres</a:t>
            </a:r>
            <a:endParaRPr/>
          </a:p>
          <a:p>
            <a:pPr marL="457200" lvl="0" indent="-311150" algn="l" rtl="0">
              <a:spcBef>
                <a:spcPts val="0"/>
              </a:spcBef>
              <a:spcAft>
                <a:spcPts val="0"/>
              </a:spcAft>
              <a:buSzPts val="1300"/>
              <a:buChar char="●"/>
            </a:pPr>
            <a:r>
              <a:rPr lang="en"/>
              <a:t>NoSQL DBs - Cassandra (distributed partitions) </a:t>
            </a:r>
            <a:endParaRPr/>
          </a:p>
          <a:p>
            <a:pPr marL="457200" lvl="0" indent="-311150" algn="l" rtl="0">
              <a:spcBef>
                <a:spcPts val="0"/>
              </a:spcBef>
              <a:spcAft>
                <a:spcPts val="0"/>
              </a:spcAft>
              <a:buSzPts val="1300"/>
              <a:buChar char="●"/>
            </a:pPr>
            <a:r>
              <a:rPr lang="en"/>
              <a:t>Redshift (aka AWS Data Warehouse) </a:t>
            </a:r>
            <a:endParaRPr/>
          </a:p>
          <a:p>
            <a:pPr marL="457200" lvl="0" indent="-311150" algn="l" rtl="0">
              <a:spcBef>
                <a:spcPts val="0"/>
              </a:spcBef>
              <a:spcAft>
                <a:spcPts val="0"/>
              </a:spcAft>
              <a:buSzPts val="1300"/>
              <a:buChar char="●"/>
            </a:pPr>
            <a:r>
              <a:rPr lang="en"/>
              <a:t>Spark (Distributed Processing) </a:t>
            </a:r>
            <a:endParaRPr/>
          </a:p>
          <a:p>
            <a:pPr marL="457200" lvl="0" indent="-311150" algn="l" rtl="0">
              <a:spcBef>
                <a:spcPts val="0"/>
              </a:spcBef>
              <a:spcAft>
                <a:spcPts val="0"/>
              </a:spcAft>
              <a:buSzPts val="1300"/>
              <a:buChar char="●"/>
            </a:pPr>
            <a:r>
              <a:rPr lang="en"/>
              <a:t>AirFlow (DAG)</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Tool Lanscape </a:t>
            </a:r>
            <a:r>
              <a:rPr lang="en" sz="1100" u="sng">
                <a:solidFill>
                  <a:schemeClr val="hlink"/>
                </a:solidFill>
                <a:latin typeface="Arial"/>
                <a:ea typeface="Arial"/>
                <a:cs typeface="Arial"/>
                <a:sym typeface="Arial"/>
                <a:hlinkClick r:id="rId3"/>
              </a:rPr>
              <a:t>https://datafloq.com/big-data-open-source-tools/os-home/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Engineering in Pictures</a:t>
            </a:r>
            <a:endParaRPr/>
          </a:p>
          <a:p>
            <a:pPr marL="0" lvl="0" indent="0" algn="l" rtl="0">
              <a:spcBef>
                <a:spcPts val="0"/>
              </a:spcBef>
              <a:spcAft>
                <a:spcPts val="0"/>
              </a:spcAft>
              <a:buNone/>
            </a:pPr>
            <a:r>
              <a:rPr lang="en"/>
              <a:t>Data Needs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0" name="Google Shape;160;p17"/>
          <p:cNvPicPr preferRelativeResize="0"/>
          <p:nvPr/>
        </p:nvPicPr>
        <p:blipFill>
          <a:blip r:embed="rId3">
            <a:alphaModFix/>
          </a:blip>
          <a:stretch>
            <a:fillRect/>
          </a:stretch>
        </p:blipFill>
        <p:spPr>
          <a:xfrm>
            <a:off x="1297488" y="1359000"/>
            <a:ext cx="6845174" cy="3528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Engineering in Pictures</a:t>
            </a:r>
            <a:endParaRPr/>
          </a:p>
          <a:p>
            <a:pPr marL="0" lvl="0" indent="0" algn="l" rtl="0">
              <a:spcBef>
                <a:spcPts val="0"/>
              </a:spcBef>
              <a:spcAft>
                <a:spcPts val="0"/>
              </a:spcAft>
              <a:buNone/>
            </a:pPr>
            <a:r>
              <a:rPr lang="en"/>
              <a:t>Venn DIagrams</a:t>
            </a:r>
            <a:endParaRPr/>
          </a:p>
        </p:txBody>
      </p:sp>
      <p:pic>
        <p:nvPicPr>
          <p:cNvPr id="166" name="Google Shape;166;p18"/>
          <p:cNvPicPr preferRelativeResize="0"/>
          <p:nvPr/>
        </p:nvPicPr>
        <p:blipFill>
          <a:blip r:embed="rId3">
            <a:alphaModFix/>
          </a:blip>
          <a:stretch>
            <a:fillRect/>
          </a:stretch>
        </p:blipFill>
        <p:spPr>
          <a:xfrm>
            <a:off x="2415875" y="1454675"/>
            <a:ext cx="4209600" cy="3409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Data Modeling?</a:t>
            </a:r>
            <a:endParaRPr/>
          </a:p>
        </p:txBody>
      </p:sp>
      <p:sp>
        <p:nvSpPr>
          <p:cNvPr id="172" name="Google Shape;172;p19"/>
          <p:cNvSpPr txBox="1">
            <a:spLocks noGrp="1"/>
          </p:cNvSpPr>
          <p:nvPr>
            <p:ph type="body" idx="1"/>
          </p:nvPr>
        </p:nvSpPr>
        <p:spPr>
          <a:xfrm>
            <a:off x="1297500" y="153500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Anytime you decide how to store data you are modeling it</a:t>
            </a:r>
            <a:endParaRPr dirty="0"/>
          </a:p>
          <a:p>
            <a:pPr marL="457200" lvl="0" indent="-311150" algn="l" rtl="0">
              <a:spcBef>
                <a:spcPts val="0"/>
              </a:spcBef>
              <a:spcAft>
                <a:spcPts val="0"/>
              </a:spcAft>
              <a:buSzPts val="1300"/>
              <a:buChar char="●"/>
            </a:pPr>
            <a:r>
              <a:rPr lang="en" dirty="0"/>
              <a:t>Can be simple - deciding what column labels to use in Excel</a:t>
            </a:r>
            <a:endParaRPr dirty="0"/>
          </a:p>
          <a:p>
            <a:pPr marL="457200" lvl="0" indent="-311150" algn="l" rtl="0">
              <a:spcBef>
                <a:spcPts val="0"/>
              </a:spcBef>
              <a:spcAft>
                <a:spcPts val="0"/>
              </a:spcAft>
              <a:buSzPts val="1300"/>
              <a:buChar char="●"/>
            </a:pPr>
            <a:r>
              <a:rPr lang="en" dirty="0"/>
              <a:t>Can be more complex - Distributed Systems, Pipelines etc</a:t>
            </a:r>
            <a:endParaRPr dirty="0"/>
          </a:p>
          <a:p>
            <a:pPr marL="45720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Databases in 2 minutes</a:t>
            </a:r>
            <a:endParaRPr dirty="0"/>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Developed in the 50’s by </a:t>
            </a:r>
            <a:r>
              <a:rPr lang="en" dirty="0" smtClean="0"/>
              <a:t>IBM, became poplar in the 80’s – Oracle V2 1979</a:t>
            </a:r>
            <a:endParaRPr dirty="0"/>
          </a:p>
          <a:p>
            <a:pPr marL="914400" lvl="1" indent="-298450" algn="l" rtl="0">
              <a:spcBef>
                <a:spcPts val="0"/>
              </a:spcBef>
              <a:spcAft>
                <a:spcPts val="0"/>
              </a:spcAft>
              <a:buSzPts val="1100"/>
              <a:buChar char="○"/>
            </a:pPr>
            <a:r>
              <a:rPr lang="en" dirty="0"/>
              <a:t>Relations (tables) and Relationships between them</a:t>
            </a:r>
            <a:endParaRPr dirty="0"/>
          </a:p>
          <a:p>
            <a:pPr marL="1371600" lvl="2" indent="-298450" algn="l" rtl="0">
              <a:spcBef>
                <a:spcPts val="0"/>
              </a:spcBef>
              <a:spcAft>
                <a:spcPts val="0"/>
              </a:spcAft>
              <a:buSzPts val="1100"/>
              <a:buChar char="■"/>
            </a:pPr>
            <a:r>
              <a:rPr lang="en" dirty="0"/>
              <a:t>Enforcement of </a:t>
            </a:r>
            <a:r>
              <a:rPr lang="en" dirty="0" smtClean="0"/>
              <a:t>keys</a:t>
            </a:r>
          </a:p>
          <a:p>
            <a:pPr lvl="0"/>
            <a:r>
              <a:rPr lang="en-US" dirty="0"/>
              <a:t>Advantages of Using a Relational Database</a:t>
            </a:r>
          </a:p>
          <a:p>
            <a:pPr lvl="1">
              <a:spcBef>
                <a:spcPts val="0"/>
              </a:spcBef>
            </a:pPr>
            <a:r>
              <a:rPr lang="en-US" dirty="0"/>
              <a:t>Flexibility for writing in SQL queries: With SQL being the most common database query language.</a:t>
            </a:r>
          </a:p>
          <a:p>
            <a:pPr lvl="1">
              <a:spcBef>
                <a:spcPts val="0"/>
              </a:spcBef>
            </a:pPr>
            <a:r>
              <a:rPr lang="en-US" dirty="0"/>
              <a:t>Modeling the data not modeling queries</a:t>
            </a:r>
          </a:p>
          <a:p>
            <a:pPr lvl="1">
              <a:spcBef>
                <a:spcPts val="0"/>
              </a:spcBef>
            </a:pPr>
            <a:r>
              <a:rPr lang="en-US" dirty="0"/>
              <a:t>Ability to do JOINS</a:t>
            </a:r>
          </a:p>
          <a:p>
            <a:pPr lvl="1">
              <a:spcBef>
                <a:spcPts val="0"/>
              </a:spcBef>
            </a:pPr>
            <a:r>
              <a:rPr lang="en-US" dirty="0"/>
              <a:t>Ability to do aggregations and analytics</a:t>
            </a:r>
          </a:p>
          <a:p>
            <a:pPr lvl="1">
              <a:spcBef>
                <a:spcPts val="0"/>
              </a:spcBef>
            </a:pPr>
            <a:r>
              <a:rPr lang="en-US" dirty="0"/>
              <a:t>Secondary Indexes available : You have the advantage of being able to add another index to help with quick searching.</a:t>
            </a:r>
          </a:p>
          <a:p>
            <a:pPr lvl="1">
              <a:spcBef>
                <a:spcPts val="0"/>
              </a:spcBef>
            </a:pPr>
            <a:r>
              <a:rPr lang="en-US" dirty="0"/>
              <a:t>Smaller data volumes: If you have a smaller data volume (and not big data) you can use a relational database for its simplicity.</a:t>
            </a:r>
          </a:p>
          <a:p>
            <a:pPr lvl="1">
              <a:spcBef>
                <a:spcPts val="0"/>
              </a:spcBef>
            </a:pPr>
            <a:r>
              <a:rPr lang="en-US" dirty="0"/>
              <a:t>ACID Transactions: Allows you to meet a set of properties of database transactions intended to guarantee validity even in the event of errors, power failures, and thus maintain data integrity.</a:t>
            </a:r>
          </a:p>
          <a:p>
            <a:pPr lvl="1">
              <a:spcBef>
                <a:spcPts val="0"/>
              </a:spcBef>
            </a:pPr>
            <a:r>
              <a:rPr lang="en-US" dirty="0"/>
              <a:t>Easier to change to business </a:t>
            </a:r>
            <a:r>
              <a:rPr lang="en-US" dirty="0" smtClean="0"/>
              <a:t>requirements</a:t>
            </a:r>
            <a:endParaRPr dirty="0"/>
          </a:p>
          <a:p>
            <a:pPr marL="457200" marR="0" lvl="0" indent="0" algn="l" rtl="0">
              <a:lnSpc>
                <a:spcPct val="115000"/>
              </a:lnSpc>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Text Placeholder 2"/>
          <p:cNvSpPr>
            <a:spLocks noGrp="1"/>
          </p:cNvSpPr>
          <p:nvPr>
            <p:ph type="body" idx="1"/>
          </p:nvPr>
        </p:nvSpPr>
        <p:spPr/>
        <p:txBody>
          <a:bodyPr/>
          <a:lstStyle/>
          <a:p>
            <a:pPr lvl="0"/>
            <a:r>
              <a:rPr lang="en-US" dirty="0"/>
              <a:t>Normalization</a:t>
            </a:r>
          </a:p>
          <a:p>
            <a:pPr lvl="1">
              <a:spcBef>
                <a:spcPts val="0"/>
              </a:spcBef>
            </a:pPr>
            <a:r>
              <a:rPr lang="en-US" dirty="0"/>
              <a:t>Removing redundancy to make the system more efficient for writes</a:t>
            </a:r>
          </a:p>
          <a:p>
            <a:pPr lvl="1">
              <a:spcBef>
                <a:spcPts val="0"/>
              </a:spcBef>
            </a:pPr>
            <a:r>
              <a:rPr lang="en-US" dirty="0"/>
              <a:t>Tuning the system to support the business process (Transaction Processing)</a:t>
            </a:r>
          </a:p>
          <a:p>
            <a:pPr lvl="2">
              <a:spcBef>
                <a:spcPts val="0"/>
              </a:spcBef>
            </a:pPr>
            <a:r>
              <a:rPr lang="en-US" dirty="0"/>
              <a:t>A Ticket</a:t>
            </a:r>
          </a:p>
          <a:p>
            <a:pPr lvl="2">
              <a:spcBef>
                <a:spcPts val="0"/>
              </a:spcBef>
            </a:pPr>
            <a:r>
              <a:rPr lang="en-US" dirty="0"/>
              <a:t>A Sale</a:t>
            </a:r>
          </a:p>
          <a:p>
            <a:pPr lvl="2">
              <a:spcBef>
                <a:spcPts val="0"/>
              </a:spcBef>
            </a:pPr>
            <a:r>
              <a:rPr lang="en-US" dirty="0"/>
              <a:t>A Dispatch</a:t>
            </a:r>
          </a:p>
          <a:p>
            <a:pPr lvl="2">
              <a:spcBef>
                <a:spcPts val="0"/>
              </a:spcBef>
            </a:pPr>
            <a:r>
              <a:rPr lang="en-US" dirty="0"/>
              <a:t>A Website Login</a:t>
            </a:r>
          </a:p>
          <a:p>
            <a:endParaRPr lang="en-US" dirty="0"/>
          </a:p>
        </p:txBody>
      </p:sp>
    </p:spTree>
    <p:extLst>
      <p:ext uri="{BB962C8B-B14F-4D97-AF65-F5344CB8AC3E}">
        <p14:creationId xmlns:p14="http://schemas.microsoft.com/office/powerpoint/2010/main" val="381856798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(16:9)</PresentationFormat>
  <Paragraphs>102</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Montserrat</vt:lpstr>
      <vt:lpstr>Lato</vt:lpstr>
      <vt:lpstr>Focus</vt:lpstr>
      <vt:lpstr>Data Engineering Episode 1</vt:lpstr>
      <vt:lpstr>Overview</vt:lpstr>
      <vt:lpstr>Data Engineering - What is it? Why learn about it?  </vt:lpstr>
      <vt:lpstr>Technologies (Data Processing has a lot of them)</vt:lpstr>
      <vt:lpstr>Data Engineering in Pictures Data Needs</vt:lpstr>
      <vt:lpstr>Data Engineering in Pictures Venn DIagrams</vt:lpstr>
      <vt:lpstr>What is Data Modeling?</vt:lpstr>
      <vt:lpstr>Relational Databases in 2 minutes</vt:lpstr>
      <vt:lpstr>Normalization</vt:lpstr>
      <vt:lpstr>What does a Normalized Schema look like?  (Salkia Example Schema)</vt:lpstr>
      <vt:lpstr>Denormalization</vt:lpstr>
      <vt:lpstr>Denormalizing For Analytics</vt:lpstr>
      <vt:lpstr>Star Schema</vt:lpstr>
      <vt:lpstr>What is ETL?</vt:lpstr>
      <vt:lpstr>Demo Time</vt:lpstr>
      <vt:lpstr>Table Schema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Episode 1</dc:title>
  <cp:lastModifiedBy>Thomas, Jay (Telecom)</cp:lastModifiedBy>
  <cp:revision>1</cp:revision>
  <dcterms:modified xsi:type="dcterms:W3CDTF">2019-04-19T14:58:10Z</dcterms:modified>
</cp:coreProperties>
</file>