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f867f17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f867f17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f867f17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f867f17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f867f17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f867f17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f867f17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f867f17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f867f17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f867f17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f867f17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f867f17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f867f17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f867f17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f867f17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f867f17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f867f17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f867f17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f867f17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f867f17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f867f17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f867f17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f867f17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f867f17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f867f17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f867f17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f867f17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f867f17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f867f17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f867f17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6f867f17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6f867f17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6f867f17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6f867f17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a:t>
            </a:r>
            <a:endParaRPr/>
          </a:p>
          <a:p>
            <a:pPr indent="0" lvl="0" marL="0" rtl="0" algn="l">
              <a:spcBef>
                <a:spcPts val="0"/>
              </a:spcBef>
              <a:spcAft>
                <a:spcPts val="0"/>
              </a:spcAft>
              <a:buNone/>
            </a:pPr>
            <a:r>
              <a:rPr lang="en"/>
              <a:t>Episode 2</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Modeling</a:t>
            </a:r>
            <a:r>
              <a:rPr lang="en"/>
              <a:t> with NoSQL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Cassandra in Practice (2)</a:t>
            </a:r>
            <a:endParaRPr/>
          </a:p>
        </p:txBody>
      </p:sp>
      <p:pic>
        <p:nvPicPr>
          <p:cNvPr descr="Relational Databases &#10;NoSQL Databases &#10;Tame 1 &#10;Query &#10;Tame 2 &#10;Query &#10;Tame 1 &#10;Query &#10;Tame 2 &#10;In a relational database, one query can &#10;access and join data from multiple tables &#10;In Apache Cassandra, you cannot join data, &#10;queries can only access data from one table " id="189" name="Google Shape;189;p22"/>
          <p:cNvPicPr preferRelativeResize="0"/>
          <p:nvPr/>
        </p:nvPicPr>
        <p:blipFill>
          <a:blip r:embed="rId3">
            <a:alphaModFix/>
          </a:blip>
          <a:stretch>
            <a:fillRect/>
          </a:stretch>
        </p:blipFill>
        <p:spPr>
          <a:xfrm>
            <a:off x="1344125" y="1040200"/>
            <a:ext cx="6992275" cy="3714650"/>
          </a:xfrm>
          <a:prstGeom prst="rect">
            <a:avLst/>
          </a:prstGeom>
          <a:noFill/>
          <a:ln cap="flat" cmpd="sng" w="9525">
            <a:solidFill>
              <a:srgbClr val="BFBFBF"/>
            </a:solidFill>
            <a:prstDash val="dash"/>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Modeling Differences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Denormalization is not just okay -- it's a must </a:t>
            </a:r>
            <a:endParaRPr/>
          </a:p>
          <a:p>
            <a:pPr indent="-311150" lvl="0" marL="457200" rtl="0" algn="l">
              <a:spcBef>
                <a:spcPts val="0"/>
              </a:spcBef>
              <a:spcAft>
                <a:spcPts val="0"/>
              </a:spcAft>
              <a:buSzPts val="1300"/>
              <a:buChar char="●"/>
            </a:pPr>
            <a:r>
              <a:rPr lang="en"/>
              <a:t>Denormalization must be done for fast reads </a:t>
            </a:r>
            <a:endParaRPr/>
          </a:p>
          <a:p>
            <a:pPr indent="-311150" lvl="0" marL="457200" rtl="0" algn="l">
              <a:spcBef>
                <a:spcPts val="0"/>
              </a:spcBef>
              <a:spcAft>
                <a:spcPts val="0"/>
              </a:spcAft>
              <a:buSzPts val="1300"/>
              <a:buChar char="●"/>
            </a:pPr>
            <a:r>
              <a:rPr lang="en"/>
              <a:t>Apache Cassandra has been optimized for fast writes </a:t>
            </a:r>
            <a:endParaRPr/>
          </a:p>
          <a:p>
            <a:pPr indent="-311150" lvl="0" marL="457200" rtl="0" algn="l">
              <a:spcBef>
                <a:spcPts val="0"/>
              </a:spcBef>
              <a:spcAft>
                <a:spcPts val="0"/>
              </a:spcAft>
              <a:buSzPts val="1300"/>
              <a:buChar char="●"/>
            </a:pPr>
            <a:r>
              <a:rPr lang="en"/>
              <a:t>ALWAYS think Queries first </a:t>
            </a:r>
            <a:endParaRPr/>
          </a:p>
          <a:p>
            <a:pPr indent="-311150" lvl="0" marL="457200" rtl="0" algn="l">
              <a:spcBef>
                <a:spcPts val="0"/>
              </a:spcBef>
              <a:spcAft>
                <a:spcPts val="0"/>
              </a:spcAft>
              <a:buSzPts val="1300"/>
              <a:buChar char="●"/>
            </a:pPr>
            <a:r>
              <a:rPr lang="en"/>
              <a:t>One table per query is a great strategy </a:t>
            </a:r>
            <a:endParaRPr/>
          </a:p>
          <a:p>
            <a:pPr indent="-311150" lvl="0" marL="457200" rtl="0" algn="l">
              <a:spcBef>
                <a:spcPts val="0"/>
              </a:spcBef>
              <a:spcAft>
                <a:spcPts val="0"/>
              </a:spcAft>
              <a:buSzPts val="1300"/>
              <a:buChar char="●"/>
            </a:pPr>
            <a:r>
              <a:rPr lang="en"/>
              <a:t>Apache Cassandra does NOT allow for JOINs between tables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You can't move relational DB schemas as is to NoSQL</a:t>
            </a:r>
            <a:endParaRPr/>
          </a:p>
          <a:p>
            <a:pPr indent="-311150" lvl="0" marL="457200" rtl="0" algn="l">
              <a:spcBef>
                <a:spcPts val="0"/>
              </a:spcBef>
              <a:spcAft>
                <a:spcPts val="0"/>
              </a:spcAft>
              <a:buSzPts val="1300"/>
              <a:buChar char="●"/>
            </a:pPr>
            <a:r>
              <a:rPr lang="en"/>
              <a:t>You can’t model in Cassandra w/o knowing the query</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Key</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Must be unique - Duplicate Keys will be overwritten</a:t>
            </a:r>
            <a:endParaRPr/>
          </a:p>
          <a:p>
            <a:pPr indent="-311150" lvl="0" marL="457200" rtl="0" algn="l">
              <a:spcBef>
                <a:spcPts val="0"/>
              </a:spcBef>
              <a:spcAft>
                <a:spcPts val="0"/>
              </a:spcAft>
              <a:buSzPts val="1300"/>
              <a:buChar char="●"/>
            </a:pPr>
            <a:r>
              <a:rPr lang="en"/>
              <a:t>The PRIMARY KEY is made up of either just the PARTITION KEY or with the addition of CLUSTERING COLUMNS</a:t>
            </a:r>
            <a:endParaRPr/>
          </a:p>
          <a:p>
            <a:pPr indent="-311150" lvl="0" marL="457200" rtl="0" algn="l">
              <a:spcBef>
                <a:spcPts val="0"/>
              </a:spcBef>
              <a:spcAft>
                <a:spcPts val="0"/>
              </a:spcAft>
              <a:buSzPts val="1300"/>
              <a:buChar char="●"/>
            </a:pPr>
            <a:r>
              <a:rPr lang="en"/>
              <a:t>A simple PRIMARY KEY is just one column that is also the PARTITION KEY. A Composite PRIMARY KEY is made up of more than one column and will assist in creating a unique value and in your retrieval queries</a:t>
            </a:r>
            <a:endParaRPr/>
          </a:p>
          <a:p>
            <a:pPr indent="-311150" lvl="0" marL="457200" rtl="0" algn="l">
              <a:spcBef>
                <a:spcPts val="0"/>
              </a:spcBef>
              <a:spcAft>
                <a:spcPts val="0"/>
              </a:spcAft>
              <a:buSzPts val="1300"/>
              <a:buChar char="●"/>
            </a:pPr>
            <a:r>
              <a:rPr lang="en"/>
              <a:t>The PARTITION KEY will determine the distribution of data across the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CQL</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Cassandra Query Language - Based on SQL (Designed to be easy to pickup)</a:t>
            </a:r>
            <a:endParaRPr/>
          </a:p>
          <a:p>
            <a:pPr indent="-311150" lvl="0" marL="457200" rtl="0" algn="l">
              <a:spcBef>
                <a:spcPts val="0"/>
              </a:spcBef>
              <a:spcAft>
                <a:spcPts val="0"/>
              </a:spcAft>
              <a:buSzPts val="1300"/>
              <a:buChar char="●"/>
            </a:pPr>
            <a:r>
              <a:rPr lang="en"/>
              <a:t>Table Create Example</a:t>
            </a:r>
            <a:endParaRPr/>
          </a:p>
        </p:txBody>
      </p:sp>
      <p:pic>
        <p:nvPicPr>
          <p:cNvPr id="208" name="Google Shape;208;p25"/>
          <p:cNvPicPr preferRelativeResize="0"/>
          <p:nvPr/>
        </p:nvPicPr>
        <p:blipFill>
          <a:blip r:embed="rId3">
            <a:alphaModFix/>
          </a:blip>
          <a:stretch>
            <a:fillRect/>
          </a:stretch>
        </p:blipFill>
        <p:spPr>
          <a:xfrm>
            <a:off x="1004888" y="2261400"/>
            <a:ext cx="7134225" cy="270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CQL (2)</a:t>
            </a:r>
            <a:endParaRPr/>
          </a:p>
        </p:txBody>
      </p:sp>
      <p:pic>
        <p:nvPicPr>
          <p:cNvPr id="214" name="Google Shape;214;p26"/>
          <p:cNvPicPr preferRelativeResize="0"/>
          <p:nvPr/>
        </p:nvPicPr>
        <p:blipFill>
          <a:blip r:embed="rId3">
            <a:alphaModFix/>
          </a:blip>
          <a:stretch>
            <a:fillRect/>
          </a:stretch>
        </p:blipFill>
        <p:spPr>
          <a:xfrm>
            <a:off x="1297500" y="1567538"/>
            <a:ext cx="7105650" cy="275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Columns</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Sorts Data in Sorted Descending Order</a:t>
            </a:r>
            <a:endParaRPr/>
          </a:p>
        </p:txBody>
      </p:sp>
      <p:pic>
        <p:nvPicPr>
          <p:cNvPr id="221" name="Google Shape;221;p27"/>
          <p:cNvPicPr preferRelativeResize="0"/>
          <p:nvPr/>
        </p:nvPicPr>
        <p:blipFill>
          <a:blip r:embed="rId3">
            <a:alphaModFix/>
          </a:blip>
          <a:stretch>
            <a:fillRect/>
          </a:stretch>
        </p:blipFill>
        <p:spPr>
          <a:xfrm>
            <a:off x="1172525" y="1180513"/>
            <a:ext cx="7163876" cy="368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Clauses</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clause</a:t>
            </a:r>
            <a:endParaRPr/>
          </a:p>
          <a:p>
            <a:pPr indent="-311150" lvl="0" marL="457200" rtl="0" algn="l">
              <a:spcBef>
                <a:spcPts val="1600"/>
              </a:spcBef>
              <a:spcAft>
                <a:spcPts val="0"/>
              </a:spcAft>
              <a:buSzPts val="1300"/>
              <a:buChar char="●"/>
            </a:pPr>
            <a:r>
              <a:rPr lang="en"/>
              <a:t>Data Modeling in Apache Cassandra is query focused, and that focus needs to be on the WHERE clause</a:t>
            </a:r>
            <a:endParaRPr/>
          </a:p>
          <a:p>
            <a:pPr indent="0" lvl="0" marL="0" rtl="0" algn="l">
              <a:spcBef>
                <a:spcPts val="1600"/>
              </a:spcBef>
              <a:spcAft>
                <a:spcPts val="0"/>
              </a:spcAft>
              <a:buNone/>
            </a:pPr>
            <a:r>
              <a:rPr lang="en"/>
              <a:t>Failure to include a WHERE clause will result in an error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ALLOW FILTERING will allow you to not use a where </a:t>
            </a:r>
            <a:r>
              <a:rPr lang="en"/>
              <a:t>clause</a:t>
            </a:r>
            <a:r>
              <a:rPr lang="en"/>
              <a:t> but causes a huge performance hit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33" name="Google Shape;233;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startup called Sparkify wants to analyze the data they've been collecting on songs and user activity on their new music streaming app. The analysis team is particularly interested in understanding what songs users are listening to. Currently, there is no easy way to query the data to generate the results, since the data reside in a directory of CSV files on user activity on the app.</a:t>
            </a:r>
            <a:endParaRPr/>
          </a:p>
          <a:p>
            <a:pPr indent="0" lvl="0" marL="0" rtl="0" algn="l">
              <a:spcBef>
                <a:spcPts val="1600"/>
              </a:spcBef>
              <a:spcAft>
                <a:spcPts val="0"/>
              </a:spcAft>
              <a:buNone/>
            </a:pPr>
            <a:r>
              <a:rPr lang="en"/>
              <a:t>They'd like a data engineer to create an Apache Cassandra database which can create queries on song play data to answer the questions, and wish to bring you on the project. Your role is to create a database for this analysis. You'll be able to test your database by running queries given to you by the analytics team from Sparkify to create the results.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is SQL not so great? </a:t>
            </a:r>
            <a:endParaRPr/>
          </a:p>
          <a:p>
            <a:pPr indent="-311150" lvl="0" marL="457200" rtl="0" algn="l">
              <a:spcBef>
                <a:spcPts val="0"/>
              </a:spcBef>
              <a:spcAft>
                <a:spcPts val="0"/>
              </a:spcAft>
              <a:buSzPts val="1300"/>
              <a:buChar char="●"/>
            </a:pPr>
            <a:r>
              <a:rPr lang="en"/>
              <a:t>What is NoSQL? </a:t>
            </a:r>
            <a:endParaRPr/>
          </a:p>
          <a:p>
            <a:pPr indent="-298450" lvl="1" marL="914400" rtl="0" algn="l">
              <a:spcBef>
                <a:spcPts val="0"/>
              </a:spcBef>
              <a:spcAft>
                <a:spcPts val="0"/>
              </a:spcAft>
              <a:buSzPts val="1100"/>
              <a:buChar char="○"/>
            </a:pPr>
            <a:r>
              <a:rPr lang="en"/>
              <a:t>CAP Theorem </a:t>
            </a:r>
            <a:endParaRPr/>
          </a:p>
          <a:p>
            <a:pPr indent="-311150" lvl="0" marL="457200" rtl="0" algn="l">
              <a:spcBef>
                <a:spcPts val="0"/>
              </a:spcBef>
              <a:spcAft>
                <a:spcPts val="0"/>
              </a:spcAft>
              <a:buSzPts val="1300"/>
              <a:buChar char="●"/>
            </a:pPr>
            <a:r>
              <a:rPr lang="en"/>
              <a:t>Apache Cassandra</a:t>
            </a:r>
            <a:endParaRPr/>
          </a:p>
          <a:p>
            <a:pPr indent="-311150" lvl="0" marL="457200" rtl="0" algn="l">
              <a:spcBef>
                <a:spcPts val="0"/>
              </a:spcBef>
              <a:spcAft>
                <a:spcPts val="0"/>
              </a:spcAft>
              <a:buSzPts val="1300"/>
              <a:buChar char="●"/>
            </a:pPr>
            <a:r>
              <a:rPr lang="en"/>
              <a:t>How is Cassandra Data Modeling </a:t>
            </a:r>
            <a:r>
              <a:rPr lang="en"/>
              <a:t>Different</a:t>
            </a:r>
            <a:r>
              <a:rPr lang="en"/>
              <a:t>? </a:t>
            </a:r>
            <a:endParaRPr/>
          </a:p>
          <a:p>
            <a:pPr indent="-298450" lvl="1" marL="914400" rtl="0" algn="l">
              <a:spcBef>
                <a:spcPts val="0"/>
              </a:spcBef>
              <a:spcAft>
                <a:spcPts val="0"/>
              </a:spcAft>
              <a:buSzPts val="1100"/>
              <a:buChar char="○"/>
            </a:pPr>
            <a:r>
              <a:rPr lang="en"/>
              <a:t>Key </a:t>
            </a:r>
            <a:r>
              <a:rPr lang="en"/>
              <a:t>Tenets</a:t>
            </a:r>
            <a:r>
              <a:rPr lang="en"/>
              <a:t> </a:t>
            </a:r>
            <a:endParaRPr/>
          </a:p>
          <a:p>
            <a:pPr indent="-298450" lvl="1" marL="914400" rtl="0" algn="l">
              <a:spcBef>
                <a:spcPts val="0"/>
              </a:spcBef>
              <a:spcAft>
                <a:spcPts val="0"/>
              </a:spcAft>
              <a:buSzPts val="1100"/>
              <a:buChar char="○"/>
            </a:pPr>
            <a:r>
              <a:rPr lang="en"/>
              <a:t>Primary Keys</a:t>
            </a:r>
            <a:endParaRPr/>
          </a:p>
          <a:p>
            <a:pPr indent="-298450" lvl="1" marL="914400" rtl="0" algn="l">
              <a:spcBef>
                <a:spcPts val="0"/>
              </a:spcBef>
              <a:spcAft>
                <a:spcPts val="0"/>
              </a:spcAft>
              <a:buSzPts val="1100"/>
              <a:buChar char="○"/>
            </a:pPr>
            <a:r>
              <a:rPr lang="en"/>
              <a:t>Grouping Columns</a:t>
            </a:r>
            <a:endParaRPr/>
          </a:p>
          <a:p>
            <a:pPr indent="-298450" lvl="1" marL="914400" rtl="0" algn="l">
              <a:spcBef>
                <a:spcPts val="0"/>
              </a:spcBef>
              <a:spcAft>
                <a:spcPts val="0"/>
              </a:spcAft>
              <a:buSzPts val="1100"/>
              <a:buChar char="○"/>
            </a:pPr>
            <a:r>
              <a:rPr lang="en"/>
              <a:t>CQL - Cassandra Query Language</a:t>
            </a:r>
            <a:endParaRPr/>
          </a:p>
          <a:p>
            <a:pPr indent="-311150" lvl="0" marL="457200" rtl="0" algn="l">
              <a:spcBef>
                <a:spcPts val="0"/>
              </a:spcBef>
              <a:spcAft>
                <a:spcPts val="0"/>
              </a:spcAft>
              <a:buSzPts val="1300"/>
              <a:buChar char="●"/>
            </a:pPr>
            <a:r>
              <a:rPr lang="en"/>
              <a:t>Demo - Sparkify Modeling in Cassandra</a:t>
            </a:r>
            <a:endParaRPr/>
          </a:p>
          <a:p>
            <a:pPr indent="-311150" lvl="0" marL="457200" rtl="0" algn="l">
              <a:spcBef>
                <a:spcPts val="0"/>
              </a:spcBef>
              <a:spcAft>
                <a:spcPts val="0"/>
              </a:spcAft>
              <a:buSzPts val="1300"/>
              <a:buChar char="●"/>
            </a:pPr>
            <a:r>
              <a:rPr lang="en"/>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SQL not so great?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 high Availability in the data: Indicates the system is always up and there is no downtime Have Large Amounts of Data </a:t>
            </a:r>
            <a:endParaRPr/>
          </a:p>
          <a:p>
            <a:pPr indent="-311150" lvl="0" marL="457200" rtl="0" algn="l">
              <a:spcBef>
                <a:spcPts val="0"/>
              </a:spcBef>
              <a:spcAft>
                <a:spcPts val="0"/>
              </a:spcAft>
              <a:buSzPts val="1300"/>
              <a:buChar char="●"/>
            </a:pPr>
            <a:r>
              <a:rPr lang="en"/>
              <a:t>Need Linear Scalability: The need to add more nodes to the system so performance will increase linearly </a:t>
            </a:r>
            <a:endParaRPr/>
          </a:p>
          <a:p>
            <a:pPr indent="-311150" lvl="0" marL="457200" rtl="0" algn="l">
              <a:spcBef>
                <a:spcPts val="0"/>
              </a:spcBef>
              <a:spcAft>
                <a:spcPts val="0"/>
              </a:spcAft>
              <a:buSzPts val="1300"/>
              <a:buChar char="●"/>
            </a:pPr>
            <a:r>
              <a:rPr lang="en"/>
              <a:t>Low Latency: Shorter delay before the data is transferred once the instruction for the transfer has been received. </a:t>
            </a:r>
            <a:endParaRPr/>
          </a:p>
          <a:p>
            <a:pPr indent="-311150" lvl="0" marL="457200" rtl="0" algn="l">
              <a:spcBef>
                <a:spcPts val="0"/>
              </a:spcBef>
              <a:spcAft>
                <a:spcPts val="0"/>
              </a:spcAft>
              <a:buSzPts val="1300"/>
              <a:buChar char="●"/>
            </a:pPr>
            <a:r>
              <a:rPr lang="en"/>
              <a:t>Need fast reads and write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NoSQL?</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NoSQL (Not Only SQL) is designed to address some of the issue w/ SQL</a:t>
            </a:r>
            <a:endParaRPr/>
          </a:p>
          <a:p>
            <a:pPr indent="-311150" lvl="0" marL="457200" rtl="0" algn="l">
              <a:spcBef>
                <a:spcPts val="0"/>
              </a:spcBef>
              <a:spcAft>
                <a:spcPts val="0"/>
              </a:spcAft>
              <a:buSzPts val="1300"/>
              <a:buChar char="●"/>
            </a:pPr>
            <a:r>
              <a:rPr lang="en"/>
              <a:t>SQL databases are generally about 95% the same in syntax, while NoSQL systems are not</a:t>
            </a:r>
            <a:endParaRPr/>
          </a:p>
          <a:p>
            <a:pPr indent="-311150" lvl="0" marL="457200" rtl="0" algn="l">
              <a:spcBef>
                <a:spcPts val="0"/>
              </a:spcBef>
              <a:spcAft>
                <a:spcPts val="0"/>
              </a:spcAft>
              <a:buSzPts val="1300"/>
              <a:buChar char="●"/>
            </a:pPr>
            <a:r>
              <a:rPr lang="en"/>
              <a:t>Architectural</a:t>
            </a:r>
            <a:r>
              <a:rPr lang="en"/>
              <a:t> Differences</a:t>
            </a:r>
            <a:endParaRPr/>
          </a:p>
          <a:p>
            <a:pPr indent="-298450" lvl="1" marL="914400" rtl="0" algn="l">
              <a:spcBef>
                <a:spcPts val="0"/>
              </a:spcBef>
              <a:spcAft>
                <a:spcPts val="0"/>
              </a:spcAft>
              <a:buSzPts val="1100"/>
              <a:buChar char="○"/>
            </a:pPr>
            <a:r>
              <a:rPr lang="en"/>
              <a:t>Simpler Design </a:t>
            </a:r>
            <a:endParaRPr/>
          </a:p>
          <a:p>
            <a:pPr indent="-298450" lvl="1" marL="914400" rtl="0" algn="l">
              <a:spcBef>
                <a:spcPts val="0"/>
              </a:spcBef>
              <a:spcAft>
                <a:spcPts val="0"/>
              </a:spcAft>
              <a:buSzPts val="1100"/>
              <a:buChar char="○"/>
            </a:pPr>
            <a:r>
              <a:rPr lang="en"/>
              <a:t>Horizontal Scaling </a:t>
            </a:r>
            <a:endParaRPr/>
          </a:p>
          <a:p>
            <a:pPr indent="-298450" lvl="1" marL="914400" rtl="0" algn="l">
              <a:spcBef>
                <a:spcPts val="0"/>
              </a:spcBef>
              <a:spcAft>
                <a:spcPts val="0"/>
              </a:spcAft>
              <a:buSzPts val="1100"/>
              <a:buChar char="○"/>
            </a:pPr>
            <a:r>
              <a:rPr lang="en"/>
              <a:t>Finer control of availability </a:t>
            </a:r>
            <a:endParaRPr/>
          </a:p>
          <a:p>
            <a:pPr indent="-298450" lvl="1" marL="914400" rtl="0" algn="l">
              <a:spcBef>
                <a:spcPts val="0"/>
              </a:spcBef>
              <a:spcAft>
                <a:spcPts val="0"/>
              </a:spcAft>
              <a:buSzPts val="1100"/>
              <a:buChar char="○"/>
            </a:pPr>
            <a:r>
              <a:rPr lang="en"/>
              <a:t>Designed to serve specific queries </a:t>
            </a:r>
            <a:endParaRPr/>
          </a:p>
          <a:p>
            <a:pPr indent="-311150" lvl="0" marL="457200" rtl="0" algn="l">
              <a:spcBef>
                <a:spcPts val="0"/>
              </a:spcBef>
              <a:spcAft>
                <a:spcPts val="0"/>
              </a:spcAft>
              <a:buSzPts val="1300"/>
              <a:buChar char="●"/>
            </a:pPr>
            <a:r>
              <a:rPr lang="en"/>
              <a:t>Common NoSQL Options</a:t>
            </a:r>
            <a:endParaRPr/>
          </a:p>
          <a:p>
            <a:pPr indent="-298450" lvl="1" marL="914400" rtl="0" algn="l">
              <a:spcBef>
                <a:spcPts val="0"/>
              </a:spcBef>
              <a:spcAft>
                <a:spcPts val="0"/>
              </a:spcAft>
              <a:buSzPts val="1100"/>
              <a:buChar char="○"/>
            </a:pPr>
            <a:r>
              <a:rPr lang="en"/>
              <a:t>Casandra – Partitioned Row Store </a:t>
            </a:r>
            <a:endParaRPr/>
          </a:p>
          <a:p>
            <a:pPr indent="-298450" lvl="1" marL="914400" rtl="0" algn="l">
              <a:spcBef>
                <a:spcPts val="0"/>
              </a:spcBef>
              <a:spcAft>
                <a:spcPts val="0"/>
              </a:spcAft>
              <a:buSzPts val="1100"/>
              <a:buChar char="○"/>
            </a:pPr>
            <a:r>
              <a:rPr lang="en"/>
              <a:t>MongoDB – Document Store </a:t>
            </a:r>
            <a:endParaRPr/>
          </a:p>
          <a:p>
            <a:pPr indent="-298450" lvl="1" marL="914400" rtl="0" algn="l">
              <a:spcBef>
                <a:spcPts val="0"/>
              </a:spcBef>
              <a:spcAft>
                <a:spcPts val="0"/>
              </a:spcAft>
              <a:buSzPts val="1100"/>
              <a:buChar char="○"/>
            </a:pPr>
            <a:r>
              <a:rPr lang="en"/>
              <a:t>DynamoDB – Key Value Store </a:t>
            </a:r>
            <a:endParaRPr/>
          </a:p>
          <a:p>
            <a:pPr indent="-298450" lvl="1" marL="914400" rtl="0" algn="l">
              <a:spcBef>
                <a:spcPts val="0"/>
              </a:spcBef>
              <a:spcAft>
                <a:spcPts val="0"/>
              </a:spcAft>
              <a:buSzPts val="1100"/>
              <a:buChar char="○"/>
            </a:pPr>
            <a:r>
              <a:rPr lang="en"/>
              <a:t>HBase – Wide Column Store </a:t>
            </a:r>
            <a:endParaRPr/>
          </a:p>
          <a:p>
            <a:pPr indent="-298450" lvl="1" marL="914400" rtl="0" algn="l">
              <a:spcBef>
                <a:spcPts val="0"/>
              </a:spcBef>
              <a:spcAft>
                <a:spcPts val="0"/>
              </a:spcAft>
              <a:buSzPts val="1100"/>
              <a:buChar char="○"/>
            </a:pPr>
            <a:r>
              <a:rPr lang="en"/>
              <a:t>Neo4j – Graph Db </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TDS Addressing the need for speed?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Currently, there are mostly relational </a:t>
            </a:r>
            <a:r>
              <a:rPr lang="en"/>
              <a:t>database</a:t>
            </a:r>
            <a:r>
              <a:rPr lang="en"/>
              <a:t> deployments</a:t>
            </a:r>
            <a:endParaRPr/>
          </a:p>
          <a:p>
            <a:pPr indent="-311150" lvl="0" marL="457200" rtl="0" algn="l">
              <a:spcBef>
                <a:spcPts val="0"/>
              </a:spcBef>
              <a:spcAft>
                <a:spcPts val="0"/>
              </a:spcAft>
              <a:buSzPts val="1300"/>
              <a:buChar char="●"/>
            </a:pPr>
            <a:r>
              <a:rPr lang="en"/>
              <a:t>We have not reached the point where the need for speed is more important than the need for </a:t>
            </a:r>
            <a:r>
              <a:rPr lang="en"/>
              <a:t>guaranteed</a:t>
            </a:r>
            <a:r>
              <a:rPr lang="en"/>
              <a:t> transactions (distributed systems are accurate eventually aka in </a:t>
            </a:r>
            <a:r>
              <a:rPr lang="en"/>
              <a:t>milliseconds</a:t>
            </a:r>
            <a:r>
              <a:rPr lang="en"/>
              <a:t>) </a:t>
            </a:r>
            <a:endParaRPr/>
          </a:p>
          <a:p>
            <a:pPr indent="-298450" lvl="1" marL="914400" rtl="0" algn="l">
              <a:spcBef>
                <a:spcPts val="0"/>
              </a:spcBef>
              <a:spcAft>
                <a:spcPts val="0"/>
              </a:spcAft>
              <a:buSzPts val="1100"/>
              <a:buChar char="○"/>
            </a:pPr>
            <a:r>
              <a:rPr lang="en"/>
              <a:t>Typically this would happen if we needed a high level of reads and writes</a:t>
            </a:r>
            <a:endParaRPr/>
          </a:p>
          <a:p>
            <a:pPr indent="-311150" lvl="0" marL="457200" rtl="0" algn="l">
              <a:spcBef>
                <a:spcPts val="0"/>
              </a:spcBef>
              <a:spcAft>
                <a:spcPts val="0"/>
              </a:spcAft>
              <a:buSzPts val="1300"/>
              <a:buChar char="●"/>
            </a:pPr>
            <a:r>
              <a:rPr lang="en"/>
              <a:t>Techniques such as materializing and indexing data are being used</a:t>
            </a:r>
            <a:endParaRPr/>
          </a:p>
          <a:p>
            <a:pPr indent="-298450" lvl="1" marL="914400" rtl="0" algn="l">
              <a:spcBef>
                <a:spcPts val="0"/>
              </a:spcBef>
              <a:spcAft>
                <a:spcPts val="0"/>
              </a:spcAft>
              <a:buSzPts val="1100"/>
              <a:buChar char="○"/>
            </a:pPr>
            <a:r>
              <a:rPr lang="en"/>
              <a:t>Views created in this way are often intentionally denormalized so that BI Tools (Webi, Tableau etc) can more easily use them</a:t>
            </a:r>
            <a:endParaRPr/>
          </a:p>
          <a:p>
            <a:pPr indent="-298450" lvl="1" marL="914400" rtl="0" algn="l">
              <a:spcBef>
                <a:spcPts val="0"/>
              </a:spcBef>
              <a:spcAft>
                <a:spcPts val="0"/>
              </a:spcAft>
              <a:buSzPts val="1100"/>
              <a:buChar char="○"/>
            </a:pPr>
            <a:r>
              <a:rPr lang="en"/>
              <a:t>They are often indexed so that specific queries run very fast (RAP and Customer Network usage are examples of that)</a:t>
            </a:r>
            <a:endParaRPr/>
          </a:p>
          <a:p>
            <a:pPr indent="-311150" lvl="0" marL="457200" rtl="0" algn="l">
              <a:spcBef>
                <a:spcPts val="0"/>
              </a:spcBef>
              <a:spcAft>
                <a:spcPts val="0"/>
              </a:spcAft>
              <a:buSzPts val="1300"/>
              <a:buChar char="●"/>
            </a:pPr>
            <a:r>
              <a:rPr lang="en"/>
              <a:t>High Read/Write Production Issues</a:t>
            </a:r>
            <a:endParaRPr/>
          </a:p>
          <a:p>
            <a:pPr indent="-298450" lvl="1" marL="914400" rtl="0" algn="l">
              <a:spcBef>
                <a:spcPts val="0"/>
              </a:spcBef>
              <a:spcAft>
                <a:spcPts val="0"/>
              </a:spcAft>
              <a:buSzPts val="1100"/>
              <a:buChar char="○"/>
            </a:pPr>
            <a:r>
              <a:rPr lang="en"/>
              <a:t>DHCP (UAS outage DST change ‘17)</a:t>
            </a:r>
            <a:endParaRPr/>
          </a:p>
          <a:p>
            <a:pPr indent="-298450" lvl="1" marL="914400" rtl="0" algn="l">
              <a:spcBef>
                <a:spcPts val="0"/>
              </a:spcBef>
              <a:spcAft>
                <a:spcPts val="0"/>
              </a:spcAft>
              <a:buSzPts val="1100"/>
              <a:buChar char="○"/>
            </a:pPr>
            <a:r>
              <a:rPr lang="en"/>
              <a:t>Authoritative</a:t>
            </a:r>
            <a:r>
              <a:rPr lang="en"/>
              <a:t> DNS  (‘16 when a blank zone file was </a:t>
            </a:r>
            <a:r>
              <a:rPr lang="en"/>
              <a:t>pushed</a:t>
            </a:r>
            <a:r>
              <a:rPr lang="en"/>
              <a:t> out) </a:t>
            </a:r>
            <a:endParaRPr/>
          </a:p>
          <a:p>
            <a:pPr indent="-298450" lvl="1" marL="914400" rtl="0" algn="l">
              <a:spcBef>
                <a:spcPts val="0"/>
              </a:spcBef>
              <a:spcAft>
                <a:spcPts val="0"/>
              </a:spcAft>
              <a:buSzPts val="1100"/>
              <a:buChar char="○"/>
            </a:pPr>
            <a:r>
              <a:rPr lang="en"/>
              <a:t>Using the </a:t>
            </a:r>
            <a:r>
              <a:rPr lang="en"/>
              <a:t>Database</a:t>
            </a:r>
            <a:r>
              <a:rPr lang="en"/>
              <a:t> as a queue (Inat, Eeps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Apache Cassandra?</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it? </a:t>
            </a:r>
            <a:endParaRPr/>
          </a:p>
          <a:p>
            <a:pPr indent="-298450" lvl="1" marL="914400" rtl="0" algn="l">
              <a:spcBef>
                <a:spcPts val="0"/>
              </a:spcBef>
              <a:spcAft>
                <a:spcPts val="0"/>
              </a:spcAft>
              <a:buSzPts val="1100"/>
              <a:buChar char="○"/>
            </a:pPr>
            <a:r>
              <a:rPr lang="en"/>
              <a:t>The Apache Cassandra database is the right choice when you need scalability and high availability without compromising performance. Linear scalability and proven fault-tolerance on commodity hardware or cloud infrastructure make it the perfect platform for mission-critical data. Cassandra's support for replicating across multiple datacenters is best-in-class, providing lower latency for your users and the peace of mind of knowing that you can survive regional outages.</a:t>
            </a:r>
            <a:endParaRPr/>
          </a:p>
          <a:p>
            <a:pPr indent="-311150" lvl="0" marL="457200" rtl="0" algn="l">
              <a:spcBef>
                <a:spcPts val="0"/>
              </a:spcBef>
              <a:spcAft>
                <a:spcPts val="0"/>
              </a:spcAft>
              <a:buSzPts val="1300"/>
              <a:buChar char="●"/>
            </a:pPr>
            <a:r>
              <a:rPr lang="en"/>
              <a:t>How is it being used? </a:t>
            </a:r>
            <a:endParaRPr/>
          </a:p>
          <a:p>
            <a:pPr indent="-298450" lvl="1" marL="914400" rtl="0" algn="l">
              <a:spcBef>
                <a:spcPts val="0"/>
              </a:spcBef>
              <a:spcAft>
                <a:spcPts val="0"/>
              </a:spcAft>
              <a:buSzPts val="1100"/>
              <a:buChar char="○"/>
            </a:pPr>
            <a:r>
              <a:rPr lang="en"/>
              <a:t>Netflix (video serving) </a:t>
            </a:r>
            <a:endParaRPr/>
          </a:p>
          <a:p>
            <a:pPr indent="-298450" lvl="1" marL="914400" rtl="0" algn="l">
              <a:spcBef>
                <a:spcPts val="0"/>
              </a:spcBef>
              <a:spcAft>
                <a:spcPts val="0"/>
              </a:spcAft>
              <a:buSzPts val="1100"/>
              <a:buChar char="○"/>
            </a:pPr>
            <a:r>
              <a:rPr lang="en"/>
              <a:t>Transaction logging (retail, health care) </a:t>
            </a:r>
            <a:endParaRPr/>
          </a:p>
          <a:p>
            <a:pPr indent="-298450" lvl="1" marL="914400" rtl="0" algn="l">
              <a:spcBef>
                <a:spcPts val="0"/>
              </a:spcBef>
              <a:spcAft>
                <a:spcPts val="0"/>
              </a:spcAft>
              <a:buSzPts val="1100"/>
              <a:buChar char="○"/>
            </a:pPr>
            <a:r>
              <a:rPr lang="en"/>
              <a:t>IOT (Internet of Things)</a:t>
            </a:r>
            <a:endParaRPr/>
          </a:p>
          <a:p>
            <a:pPr indent="-298450" lvl="1" marL="914400" rtl="0" algn="l">
              <a:spcBef>
                <a:spcPts val="0"/>
              </a:spcBef>
              <a:spcAft>
                <a:spcPts val="0"/>
              </a:spcAft>
              <a:buSzPts val="1100"/>
              <a:buChar char="○"/>
            </a:pPr>
            <a:r>
              <a:rPr lang="en"/>
              <a:t>Time series data </a:t>
            </a:r>
            <a:endParaRPr/>
          </a:p>
          <a:p>
            <a:pPr indent="-298450" lvl="1" marL="914400" rtl="0" algn="l">
              <a:spcBef>
                <a:spcPts val="0"/>
              </a:spcBef>
              <a:spcAft>
                <a:spcPts val="0"/>
              </a:spcAft>
              <a:buSzPts val="1100"/>
              <a:buChar char="○"/>
            </a:pPr>
            <a:r>
              <a:rPr lang="en"/>
              <a:t>Any workload that is heavy on writes to the database (since Apache Cassandra is optimized for writes).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Terms related to Cassandra</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Key space – collection of tables </a:t>
            </a:r>
            <a:endParaRPr/>
          </a:p>
          <a:p>
            <a:pPr indent="-311150" lvl="0" marL="457200" rtl="0" algn="l">
              <a:spcBef>
                <a:spcPts val="0"/>
              </a:spcBef>
              <a:spcAft>
                <a:spcPts val="0"/>
              </a:spcAft>
              <a:buSzPts val="1300"/>
              <a:buChar char="●"/>
            </a:pPr>
            <a:r>
              <a:rPr lang="en"/>
              <a:t>Table – a group of partitions  </a:t>
            </a:r>
            <a:endParaRPr/>
          </a:p>
          <a:p>
            <a:pPr indent="-311150" lvl="0" marL="457200" rtl="0" algn="l">
              <a:spcBef>
                <a:spcPts val="0"/>
              </a:spcBef>
              <a:spcAft>
                <a:spcPts val="0"/>
              </a:spcAft>
              <a:buSzPts val="1300"/>
              <a:buChar char="●"/>
            </a:pPr>
            <a:r>
              <a:rPr lang="en"/>
              <a:t>Row – a single item </a:t>
            </a:r>
            <a:endParaRPr/>
          </a:p>
          <a:p>
            <a:pPr indent="-311150" lvl="0" marL="457200" rtl="0" algn="l">
              <a:spcBef>
                <a:spcPts val="0"/>
              </a:spcBef>
              <a:spcAft>
                <a:spcPts val="0"/>
              </a:spcAft>
              <a:buSzPts val="1300"/>
              <a:buChar char="●"/>
            </a:pPr>
            <a:r>
              <a:rPr lang="en"/>
              <a:t>Partition – Fundamental unit of access, a group of rows, and how data is distributed </a:t>
            </a:r>
            <a:endParaRPr/>
          </a:p>
          <a:p>
            <a:pPr indent="-311150" lvl="0" marL="457200" rtl="0" algn="l">
              <a:spcBef>
                <a:spcPts val="0"/>
              </a:spcBef>
              <a:spcAft>
                <a:spcPts val="0"/>
              </a:spcAft>
              <a:buSzPts val="1300"/>
              <a:buChar char="●"/>
            </a:pPr>
            <a:r>
              <a:rPr lang="en"/>
              <a:t>Primary Key – Partition key + Clustering Columns </a:t>
            </a:r>
            <a:endParaRPr/>
          </a:p>
          <a:p>
            <a:pPr indent="-311150" lvl="0" marL="457200" rtl="0" algn="l">
              <a:spcBef>
                <a:spcPts val="0"/>
              </a:spcBef>
              <a:spcAft>
                <a:spcPts val="0"/>
              </a:spcAft>
              <a:buSzPts val="1300"/>
              <a:buChar char="●"/>
            </a:pPr>
            <a:r>
              <a:rPr lang="en"/>
              <a:t>Columns – Clustering or Data </a:t>
            </a:r>
            <a:endParaRPr/>
          </a:p>
          <a:p>
            <a:pPr indent="-298450" lvl="1" marL="914400" rtl="0" algn="l">
              <a:spcBef>
                <a:spcPts val="0"/>
              </a:spcBef>
              <a:spcAft>
                <a:spcPts val="0"/>
              </a:spcAft>
              <a:buSzPts val="1100"/>
              <a:buChar char="○"/>
            </a:pPr>
            <a:r>
              <a:rPr lang="en"/>
              <a:t>Clustering Column - Part of a table’s primary key</a:t>
            </a:r>
            <a:endParaRPr/>
          </a:p>
          <a:p>
            <a:pPr indent="-298450" lvl="1" marL="914400" rtl="0" algn="l">
              <a:spcBef>
                <a:spcPts val="0"/>
              </a:spcBef>
              <a:spcAft>
                <a:spcPts val="0"/>
              </a:spcAft>
              <a:buSzPts val="1100"/>
              <a:buChar char="○"/>
            </a:pPr>
            <a:r>
              <a:rPr lang="en"/>
              <a:t>Data Columns - Data elements not used for </a:t>
            </a:r>
            <a:r>
              <a:rPr lang="en"/>
              <a:t>searching</a:t>
            </a:r>
            <a:r>
              <a:rPr lang="en"/>
              <a:t> / grouping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Terms in Practice</a:t>
            </a:r>
            <a:endParaRPr/>
          </a:p>
        </p:txBody>
      </p:sp>
      <p:pic>
        <p:nvPicPr>
          <p:cNvPr descr="• &#10;• &#10;Partition &#10;o Fundamental unit of &#10;access &#10;Collection Of row(s) &#10;How data is distributed &#10;Primary Key &#10;Primary key is made up &#10;of a partition key and &#10;clustering columns &#10;Columns &#10;Clustering and Data &#10;Labeled element &#10;Clustering Columns &#10;Data Columns &#10;Parition &#10;Partition 42 &#10;Last Name &#10;Flintstone &#10;Flintstone &#10;Flintstone &#10;Rubble &#10;First Name &#10;Dino &#10;Fred &#10;Wilma &#10;Barney &#10;Address &#10;3 stone St &#10;3 Stone st &#10;3 Stone St &#10;4 Rock Cir &#10;Email &#10;fred@gmail.com &#10;wilm@gmail.com &#10;brub@gmail.com " id="177" name="Google Shape;177;p20"/>
          <p:cNvPicPr preferRelativeResize="0"/>
          <p:nvPr/>
        </p:nvPicPr>
        <p:blipFill rotWithShape="1">
          <a:blip r:embed="rId3">
            <a:alphaModFix/>
          </a:blip>
          <a:srcRect b="0" l="39467" r="0" t="0"/>
          <a:stretch/>
        </p:blipFill>
        <p:spPr>
          <a:xfrm>
            <a:off x="1496774" y="916975"/>
            <a:ext cx="6228350" cy="4129050"/>
          </a:xfrm>
          <a:prstGeom prst="rect">
            <a:avLst/>
          </a:prstGeom>
          <a:noFill/>
          <a:ln cap="flat" cmpd="sng" w="9525">
            <a:solidFill>
              <a:srgbClr val="BFBFBF"/>
            </a:solidFill>
            <a:prstDash val="dash"/>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 </a:t>
            </a:r>
            <a:r>
              <a:rPr lang="en"/>
              <a:t>Theorem</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Consistency: Every read from the database gets the latest (and correct) piece of data or an error </a:t>
            </a:r>
            <a:endParaRPr/>
          </a:p>
          <a:p>
            <a:pPr indent="-311150" lvl="0" marL="457200" rtl="0" algn="l">
              <a:spcBef>
                <a:spcPts val="0"/>
              </a:spcBef>
              <a:spcAft>
                <a:spcPts val="0"/>
              </a:spcAft>
              <a:buSzPts val="1300"/>
              <a:buChar char="●"/>
            </a:pPr>
            <a:r>
              <a:rPr lang="en"/>
              <a:t>Availability: Every request is received and a response is given -- without a guarantee that the data is the latest update </a:t>
            </a:r>
            <a:endParaRPr/>
          </a:p>
          <a:p>
            <a:pPr indent="-311150" lvl="0" marL="457200" rtl="0" algn="l">
              <a:spcBef>
                <a:spcPts val="0"/>
              </a:spcBef>
              <a:spcAft>
                <a:spcPts val="0"/>
              </a:spcAft>
              <a:buSzPts val="1300"/>
              <a:buChar char="●"/>
            </a:pPr>
            <a:r>
              <a:rPr lang="en"/>
              <a:t>Partition Tolerance: The system continues to work regardless of losing network connectivity between nodes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Any system can only guarantee 2 of the above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