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258" r:id="rId3"/>
    <p:sldId id="269" r:id="rId4"/>
    <p:sldId id="305" r:id="rId5"/>
    <p:sldId id="307" r:id="rId6"/>
    <p:sldId id="270" r:id="rId7"/>
    <p:sldId id="308" r:id="rId8"/>
    <p:sldId id="310" r:id="rId9"/>
    <p:sldId id="259" r:id="rId10"/>
    <p:sldId id="275" r:id="rId11"/>
    <p:sldId id="299" r:id="rId12"/>
    <p:sldId id="300" r:id="rId13"/>
    <p:sldId id="297" r:id="rId14"/>
    <p:sldId id="265" r:id="rId15"/>
    <p:sldId id="302" r:id="rId16"/>
  </p:sldIdLst>
  <p:sldSz cx="9144000" cy="5143500" type="screen16x9"/>
  <p:notesSz cx="6858000" cy="9144000"/>
  <p:embeddedFontLst>
    <p:embeddedFont>
      <p:font typeface="Advent Pro Light" panose="020B0604020202020204" charset="0"/>
      <p:regular r:id="rId18"/>
      <p:bold r:id="rId19"/>
    </p:embeddedFont>
    <p:embeddedFont>
      <p:font typeface="Anton" panose="020B0604020202020204" charset="0"/>
      <p:regular r:id="rId20"/>
    </p:embeddedFont>
    <p:embeddedFont>
      <p:font typeface="Fira Sans Condensed Light" panose="020B0604020202020204" charset="0"/>
      <p:regular r:id="rId21"/>
      <p:bold r:id="rId22"/>
      <p:italic r:id="rId23"/>
      <p:boldItalic r:id="rId24"/>
    </p:embeddedFont>
    <p:embeddedFont>
      <p:font typeface="Josefin Slab" panose="020B0604020202020204" charset="0"/>
      <p:regular r:id="rId25"/>
      <p:bold r:id="rId26"/>
      <p:italic r:id="rId27"/>
      <p:boldItalic r:id="rId28"/>
    </p:embeddedFont>
    <p:embeddedFont>
      <p:font typeface="Rajdhani"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D32073-0B7F-47D6-A462-2ADC48BFC65F}">
  <a:tblStyle styleId="{DCD32073-0B7F-47D6-A462-2ADC48BFC6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108" d="100"/>
          <a:sy n="108" d="100"/>
        </p:scale>
        <p:origin x="50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30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606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84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358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265145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extLst>
      <p:ext uri="{BB962C8B-B14F-4D97-AF65-F5344CB8AC3E}">
        <p14:creationId xmlns:p14="http://schemas.microsoft.com/office/powerpoint/2010/main" val="57606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325886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12898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59" r:id="rId5"/>
    <p:sldLayoutId id="2147483666" r:id="rId6"/>
    <p:sldLayoutId id="2147483667" r:id="rId7"/>
    <p:sldLayoutId id="2147483670" r:id="rId8"/>
    <p:sldLayoutId id="2147483671" r:id="rId9"/>
    <p:sldLayoutId id="2147483672"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127590" y="1480997"/>
            <a:ext cx="4643024" cy="1315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Rajdhani"/>
                <a:ea typeface="Rajdhani"/>
                <a:cs typeface="Rajdhani"/>
                <a:sym typeface="Rajdhani"/>
              </a:rPr>
              <a:t>Loan Default </a:t>
            </a:r>
            <a:br>
              <a:rPr lang="en-US" sz="4000" dirty="0">
                <a:latin typeface="Rajdhani"/>
                <a:ea typeface="Rajdhani"/>
                <a:cs typeface="Rajdhani"/>
                <a:sym typeface="Rajdhani"/>
              </a:rPr>
            </a:br>
            <a:r>
              <a:rPr lang="en-US" sz="4000" dirty="0">
                <a:latin typeface="Rajdhani"/>
                <a:ea typeface="Rajdhani"/>
                <a:cs typeface="Rajdhani"/>
                <a:sym typeface="Rajdhani"/>
              </a:rPr>
              <a:t>Prediction</a:t>
            </a:r>
            <a:endParaRPr sz="4000" dirty="0">
              <a:latin typeface="Rajdhani"/>
              <a:ea typeface="Rajdhani"/>
              <a:cs typeface="Rajdhani"/>
              <a:sym typeface="Rajdhani"/>
            </a:endParaRPr>
          </a:p>
        </p:txBody>
      </p:sp>
      <p:sp>
        <p:nvSpPr>
          <p:cNvPr id="103" name="Google Shape;103;p24"/>
          <p:cNvSpPr txBox="1">
            <a:spLocks noGrp="1"/>
          </p:cNvSpPr>
          <p:nvPr>
            <p:ph type="subTitle" idx="1"/>
          </p:nvPr>
        </p:nvSpPr>
        <p:spPr>
          <a:xfrm>
            <a:off x="414693" y="3493525"/>
            <a:ext cx="3384900" cy="10195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Fira Sans Condensed Light"/>
                <a:ea typeface="Fira Sans Condensed Light"/>
                <a:cs typeface="Fira Sans Condensed Light"/>
                <a:sym typeface="Fira Sans Condensed Light"/>
              </a:rPr>
              <a:t>11 – Poonam Choudhary</a:t>
            </a:r>
          </a:p>
          <a:p>
            <a:pPr marL="0" lvl="0" indent="0" algn="l" rtl="0">
              <a:spcBef>
                <a:spcPts val="0"/>
              </a:spcBef>
              <a:spcAft>
                <a:spcPts val="0"/>
              </a:spcAft>
              <a:buNone/>
            </a:pPr>
            <a:r>
              <a:rPr lang="en" dirty="0">
                <a:latin typeface="Fira Sans Condensed Light"/>
                <a:ea typeface="Fira Sans Condensed Light"/>
                <a:cs typeface="Fira Sans Condensed Light"/>
                <a:sym typeface="Fira Sans Condensed Light"/>
              </a:rPr>
              <a:t>24 – Jay Malde</a:t>
            </a:r>
          </a:p>
          <a:p>
            <a:pPr marL="0" lvl="0" indent="0" algn="l" rtl="0">
              <a:spcBef>
                <a:spcPts val="0"/>
              </a:spcBef>
              <a:spcAft>
                <a:spcPts val="0"/>
              </a:spcAft>
              <a:buNone/>
            </a:pPr>
            <a:r>
              <a:rPr lang="en-US" dirty="0">
                <a:latin typeface="Fira Sans Condensed Light"/>
                <a:ea typeface="Fira Sans Condensed Light"/>
                <a:cs typeface="Fira Sans Condensed Light"/>
                <a:sym typeface="Fira Sans Condensed Light"/>
              </a:rPr>
              <a:t>32 – </a:t>
            </a:r>
            <a:r>
              <a:rPr lang="en-US" dirty="0" err="1">
                <a:latin typeface="Fira Sans Condensed Light"/>
                <a:ea typeface="Fira Sans Condensed Light"/>
                <a:cs typeface="Fira Sans Condensed Light"/>
                <a:sym typeface="Fira Sans Condensed Light"/>
              </a:rPr>
              <a:t>Jayadev</a:t>
            </a:r>
            <a:r>
              <a:rPr lang="en-US" dirty="0">
                <a:latin typeface="Fira Sans Condensed Light"/>
                <a:ea typeface="Fira Sans Condensed Light"/>
                <a:cs typeface="Fira Sans Condensed Light"/>
                <a:sym typeface="Fira Sans Condensed Light"/>
              </a:rPr>
              <a:t> Nair</a:t>
            </a:r>
          </a:p>
          <a:p>
            <a:pPr marL="0" lvl="0" indent="0" algn="l" rtl="0">
              <a:spcBef>
                <a:spcPts val="0"/>
              </a:spcBef>
              <a:spcAft>
                <a:spcPts val="0"/>
              </a:spcAft>
              <a:buNone/>
            </a:pPr>
            <a:r>
              <a:rPr lang="en-US" dirty="0">
                <a:latin typeface="Fira Sans Condensed Light"/>
                <a:ea typeface="Fira Sans Condensed Light"/>
                <a:cs typeface="Fira Sans Condensed Light"/>
                <a:sym typeface="Fira Sans Condensed Light"/>
              </a:rPr>
              <a:t>40 – Ashish Sail</a:t>
            </a:r>
            <a:endParaRPr dirty="0">
              <a:latin typeface="Fira Sans Condensed Light"/>
              <a:ea typeface="Fira Sans Condensed Light"/>
              <a:cs typeface="Fira Sans Condensed Light"/>
              <a:sym typeface="Fira Sans Condensed Light"/>
            </a:endParaRPr>
          </a:p>
        </p:txBody>
      </p:sp>
      <p:pic>
        <p:nvPicPr>
          <p:cNvPr id="104" name="Google Shape;104;p24"/>
          <p:cNvPicPr preferRelativeResize="0"/>
          <p:nvPr/>
        </p:nvPicPr>
        <p:blipFill rotWithShape="1">
          <a:blip r:embed="rId3">
            <a:alphaModFix/>
          </a:blip>
          <a:srcRect l="6664" t="4858" r="6220" b="5495"/>
          <a:stretch/>
        </p:blipFill>
        <p:spPr>
          <a:xfrm>
            <a:off x="4634384" y="411988"/>
            <a:ext cx="4197350" cy="43195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8"/>
        <p:cNvGrpSpPr/>
        <p:nvPr/>
      </p:nvGrpSpPr>
      <p:grpSpPr>
        <a:xfrm>
          <a:off x="0" y="0"/>
          <a:ext cx="0" cy="0"/>
          <a:chOff x="0" y="0"/>
          <a:chExt cx="0" cy="0"/>
        </a:xfrm>
      </p:grpSpPr>
      <p:sp>
        <p:nvSpPr>
          <p:cNvPr id="34" name="Rectangle 33">
            <a:extLst>
              <a:ext uri="{FF2B5EF4-FFF2-40B4-BE49-F238E27FC236}">
                <a16:creationId xmlns:a16="http://schemas.microsoft.com/office/drawing/2014/main" id="{E9AC1C3F-2243-4A29-99A4-37E5D60160D4}"/>
              </a:ext>
            </a:extLst>
          </p:cNvPr>
          <p:cNvSpPr/>
          <p:nvPr/>
        </p:nvSpPr>
        <p:spPr>
          <a:xfrm>
            <a:off x="4969580" y="1489507"/>
            <a:ext cx="3851900" cy="26479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F99A232-CFC5-45F3-B30C-5D5F732501D5}"/>
              </a:ext>
            </a:extLst>
          </p:cNvPr>
          <p:cNvSpPr/>
          <p:nvPr/>
        </p:nvSpPr>
        <p:spPr>
          <a:xfrm>
            <a:off x="664083" y="1489507"/>
            <a:ext cx="3851900" cy="26479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21" name="Google Shape;1721;p43"/>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Epoch wise Comparison </a:t>
            </a:r>
            <a:endParaRPr u="sng" dirty="0"/>
          </a:p>
        </p:txBody>
      </p:sp>
      <p:pic>
        <p:nvPicPr>
          <p:cNvPr id="31" name="Picture 2">
            <a:extLst>
              <a:ext uri="{FF2B5EF4-FFF2-40B4-BE49-F238E27FC236}">
                <a16:creationId xmlns:a16="http://schemas.microsoft.com/office/drawing/2014/main" id="{D3392550-F931-4AAF-BA42-7DC2F899B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9580" y="1489507"/>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3E41403A-D78E-4D8F-A5A0-F2897ABE1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83" y="1489507"/>
            <a:ext cx="3733800" cy="2647950"/>
          </a:xfrm>
          <a:prstGeom prst="rect">
            <a:avLst/>
          </a:prstGeom>
          <a:noFill/>
          <a:extLst>
            <a:ext uri="{909E8E84-426E-40DD-AFC4-6F175D3DCCD1}">
              <a14:hiddenFill xmlns:a14="http://schemas.microsoft.com/office/drawing/2010/main">
                <a:solidFill>
                  <a:srgbClr val="FFFFFF"/>
                </a:solidFill>
              </a14:hiddenFill>
            </a:ext>
          </a:extLst>
        </p:spPr>
      </p:pic>
      <p:sp>
        <p:nvSpPr>
          <p:cNvPr id="36" name="Google Shape;1721;p43">
            <a:extLst>
              <a:ext uri="{FF2B5EF4-FFF2-40B4-BE49-F238E27FC236}">
                <a16:creationId xmlns:a16="http://schemas.microsoft.com/office/drawing/2014/main" id="{992C2ADB-0DC7-4C48-8E0B-BCDD74078BAB}"/>
              </a:ext>
            </a:extLst>
          </p:cNvPr>
          <p:cNvSpPr txBox="1">
            <a:spLocks/>
          </p:cNvSpPr>
          <p:nvPr/>
        </p:nvSpPr>
        <p:spPr>
          <a:xfrm>
            <a:off x="481497" y="4242391"/>
            <a:ext cx="42748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400" dirty="0"/>
              <a:t>Training &amp; Validation Accuracy</a:t>
            </a:r>
            <a:endParaRPr lang="en-IN" sz="2400" dirty="0"/>
          </a:p>
        </p:txBody>
      </p:sp>
      <p:sp>
        <p:nvSpPr>
          <p:cNvPr id="37" name="Google Shape;1721;p43">
            <a:extLst>
              <a:ext uri="{FF2B5EF4-FFF2-40B4-BE49-F238E27FC236}">
                <a16:creationId xmlns:a16="http://schemas.microsoft.com/office/drawing/2014/main" id="{F1010F6C-180A-44FC-BBE7-9668B241E8FD}"/>
              </a:ext>
            </a:extLst>
          </p:cNvPr>
          <p:cNvSpPr txBox="1">
            <a:spLocks/>
          </p:cNvSpPr>
          <p:nvPr/>
        </p:nvSpPr>
        <p:spPr>
          <a:xfrm>
            <a:off x="4699079" y="4242391"/>
            <a:ext cx="42748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400" dirty="0"/>
              <a:t>Training &amp; Validation Loss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 name="Subtitle 2">
            <a:extLst>
              <a:ext uri="{FF2B5EF4-FFF2-40B4-BE49-F238E27FC236}">
                <a16:creationId xmlns:a16="http://schemas.microsoft.com/office/drawing/2014/main" id="{0F1988A8-C38B-41F7-845B-BE02B97BA2FC}"/>
              </a:ext>
            </a:extLst>
          </p:cNvPr>
          <p:cNvSpPr>
            <a:spLocks noGrp="1"/>
          </p:cNvSpPr>
          <p:nvPr>
            <p:ph type="title"/>
          </p:nvPr>
        </p:nvSpPr>
        <p:spPr>
          <a:xfrm>
            <a:off x="3546910" y="2766510"/>
            <a:ext cx="4298950" cy="2305050"/>
          </a:xfrm>
        </p:spPr>
        <p:txBody>
          <a:bodyPr>
            <a:noAutofit/>
          </a:bodyPr>
          <a:lstStyle/>
          <a:p>
            <a:r>
              <a:rPr lang="en-US" sz="2000" dirty="0"/>
              <a:t>Input : 242 Features</a:t>
            </a:r>
          </a:p>
          <a:p>
            <a:r>
              <a:rPr lang="en-US" sz="2000" dirty="0"/>
              <a:t>Hidden : 80 Weights</a:t>
            </a:r>
          </a:p>
          <a:p>
            <a:r>
              <a:rPr lang="en-US" sz="2000" dirty="0"/>
              <a:t>Hidden : 40 Weights</a:t>
            </a:r>
            <a:br>
              <a:rPr lang="en-US" sz="2000" dirty="0"/>
            </a:br>
            <a:r>
              <a:rPr lang="en-US" sz="2000" dirty="0"/>
              <a:t>Output :  1</a:t>
            </a:r>
            <a:endParaRPr lang="en-IN" sz="2000" dirty="0"/>
          </a:p>
        </p:txBody>
      </p:sp>
      <p:sp>
        <p:nvSpPr>
          <p:cNvPr id="14" name="Subtitle 2">
            <a:extLst>
              <a:ext uri="{FF2B5EF4-FFF2-40B4-BE49-F238E27FC236}">
                <a16:creationId xmlns:a16="http://schemas.microsoft.com/office/drawing/2014/main" id="{4AED1719-800A-45FD-9020-277929C27726}"/>
              </a:ext>
            </a:extLst>
          </p:cNvPr>
          <p:cNvSpPr txBox="1">
            <a:spLocks/>
          </p:cNvSpPr>
          <p:nvPr/>
        </p:nvSpPr>
        <p:spPr>
          <a:xfrm>
            <a:off x="4344351" y="699333"/>
            <a:ext cx="3273860" cy="15326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4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sz="2000" dirty="0"/>
              <a:t>Loss : binary </a:t>
            </a:r>
            <a:r>
              <a:rPr lang="en-US" sz="2000" dirty="0" err="1"/>
              <a:t>crossentropy</a:t>
            </a:r>
            <a:endParaRPr lang="en-US" sz="2000" dirty="0"/>
          </a:p>
          <a:p>
            <a:r>
              <a:rPr lang="en-US" sz="2000" dirty="0"/>
              <a:t>Activation : sigmoid</a:t>
            </a:r>
          </a:p>
          <a:p>
            <a:r>
              <a:rPr lang="en-US" sz="2000" dirty="0"/>
              <a:t>Optimizer : Adam</a:t>
            </a:r>
          </a:p>
          <a:p>
            <a:r>
              <a:rPr lang="en-US" sz="2000" dirty="0"/>
              <a:t>Epoch : 15</a:t>
            </a:r>
          </a:p>
          <a:p>
            <a:endParaRPr lang="en-IN" sz="2800" dirty="0"/>
          </a:p>
        </p:txBody>
      </p:sp>
      <p:pic>
        <p:nvPicPr>
          <p:cNvPr id="8" name="Picture 7">
            <a:extLst>
              <a:ext uri="{FF2B5EF4-FFF2-40B4-BE49-F238E27FC236}">
                <a16:creationId xmlns:a16="http://schemas.microsoft.com/office/drawing/2014/main" id="{1066D8BD-8DEB-4204-B524-858247F8B50C}"/>
              </a:ext>
            </a:extLst>
          </p:cNvPr>
          <p:cNvPicPr>
            <a:picLocks noChangeAspect="1"/>
          </p:cNvPicPr>
          <p:nvPr/>
        </p:nvPicPr>
        <p:blipFill>
          <a:blip r:embed="rId3"/>
          <a:stretch>
            <a:fillRect/>
          </a:stretch>
        </p:blipFill>
        <p:spPr>
          <a:xfrm>
            <a:off x="416573" y="621693"/>
            <a:ext cx="3546900" cy="1456884"/>
          </a:xfrm>
          <a:prstGeom prst="rect">
            <a:avLst/>
          </a:prstGeom>
        </p:spPr>
      </p:pic>
      <p:pic>
        <p:nvPicPr>
          <p:cNvPr id="15" name="Picture 14">
            <a:extLst>
              <a:ext uri="{FF2B5EF4-FFF2-40B4-BE49-F238E27FC236}">
                <a16:creationId xmlns:a16="http://schemas.microsoft.com/office/drawing/2014/main" id="{54706F71-6DD3-4B41-83CB-1B915D7DF0A3}"/>
              </a:ext>
            </a:extLst>
          </p:cNvPr>
          <p:cNvPicPr>
            <a:picLocks noChangeAspect="1"/>
          </p:cNvPicPr>
          <p:nvPr/>
        </p:nvPicPr>
        <p:blipFill>
          <a:blip r:embed="rId4"/>
          <a:stretch>
            <a:fillRect/>
          </a:stretch>
        </p:blipFill>
        <p:spPr>
          <a:xfrm>
            <a:off x="416573" y="2129458"/>
            <a:ext cx="6260674" cy="327713"/>
          </a:xfrm>
          <a:prstGeom prst="rect">
            <a:avLst/>
          </a:prstGeom>
        </p:spPr>
      </p:pic>
      <p:pic>
        <p:nvPicPr>
          <p:cNvPr id="16" name="Picture 15">
            <a:extLst>
              <a:ext uri="{FF2B5EF4-FFF2-40B4-BE49-F238E27FC236}">
                <a16:creationId xmlns:a16="http://schemas.microsoft.com/office/drawing/2014/main" id="{E12DCB26-77F0-46BD-A653-62464B229BD8}"/>
              </a:ext>
            </a:extLst>
          </p:cNvPr>
          <p:cNvPicPr>
            <a:picLocks noChangeAspect="1"/>
          </p:cNvPicPr>
          <p:nvPr/>
        </p:nvPicPr>
        <p:blipFill>
          <a:blip r:embed="rId5"/>
          <a:stretch>
            <a:fillRect/>
          </a:stretch>
        </p:blipFill>
        <p:spPr>
          <a:xfrm>
            <a:off x="416573" y="2494504"/>
            <a:ext cx="7855557" cy="295569"/>
          </a:xfrm>
          <a:prstGeom prst="rect">
            <a:avLst/>
          </a:prstGeom>
        </p:spPr>
      </p:pic>
      <p:pic>
        <p:nvPicPr>
          <p:cNvPr id="17" name="Picture 16">
            <a:extLst>
              <a:ext uri="{FF2B5EF4-FFF2-40B4-BE49-F238E27FC236}">
                <a16:creationId xmlns:a16="http://schemas.microsoft.com/office/drawing/2014/main" id="{3BA2092D-DB39-4DE9-BC16-43C8531D11FF}"/>
              </a:ext>
            </a:extLst>
          </p:cNvPr>
          <p:cNvPicPr>
            <a:picLocks noChangeAspect="1"/>
          </p:cNvPicPr>
          <p:nvPr/>
        </p:nvPicPr>
        <p:blipFill>
          <a:blip r:embed="rId6"/>
          <a:stretch>
            <a:fillRect/>
          </a:stretch>
        </p:blipFill>
        <p:spPr>
          <a:xfrm>
            <a:off x="416573" y="2864738"/>
            <a:ext cx="2631428" cy="2159332"/>
          </a:xfrm>
          <a:prstGeom prst="rect">
            <a:avLst/>
          </a:prstGeom>
        </p:spPr>
      </p:pic>
      <p:sp>
        <p:nvSpPr>
          <p:cNvPr id="9" name="Title 1">
            <a:extLst>
              <a:ext uri="{FF2B5EF4-FFF2-40B4-BE49-F238E27FC236}">
                <a16:creationId xmlns:a16="http://schemas.microsoft.com/office/drawing/2014/main" id="{AAA117D3-9C56-441D-9672-C57C715AD838}"/>
              </a:ext>
            </a:extLst>
          </p:cNvPr>
          <p:cNvSpPr txBox="1">
            <a:spLocks/>
          </p:cNvSpPr>
          <p:nvPr/>
        </p:nvSpPr>
        <p:spPr>
          <a:xfrm>
            <a:off x="797972" y="4899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4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3000" u="sng" dirty="0"/>
              <a:t>Deep learning Model 2</a:t>
            </a:r>
            <a:endParaRPr lang="en-IN" sz="3000" u="sng" dirty="0"/>
          </a:p>
        </p:txBody>
      </p:sp>
    </p:spTree>
    <p:extLst>
      <p:ext uri="{BB962C8B-B14F-4D97-AF65-F5344CB8AC3E}">
        <p14:creationId xmlns:p14="http://schemas.microsoft.com/office/powerpoint/2010/main" val="415685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34" name="Rectangle 33">
            <a:extLst>
              <a:ext uri="{FF2B5EF4-FFF2-40B4-BE49-F238E27FC236}">
                <a16:creationId xmlns:a16="http://schemas.microsoft.com/office/drawing/2014/main" id="{E9AC1C3F-2243-4A29-99A4-37E5D60160D4}"/>
              </a:ext>
            </a:extLst>
          </p:cNvPr>
          <p:cNvSpPr/>
          <p:nvPr/>
        </p:nvSpPr>
        <p:spPr>
          <a:xfrm>
            <a:off x="4969580" y="1489507"/>
            <a:ext cx="3851900" cy="26479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F99A232-CFC5-45F3-B30C-5D5F732501D5}"/>
              </a:ext>
            </a:extLst>
          </p:cNvPr>
          <p:cNvSpPr/>
          <p:nvPr/>
        </p:nvSpPr>
        <p:spPr>
          <a:xfrm>
            <a:off x="664083" y="1489507"/>
            <a:ext cx="3851900" cy="26479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21" name="Google Shape;1721;p43"/>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Epoch wise Comparison </a:t>
            </a:r>
            <a:endParaRPr u="sng" dirty="0"/>
          </a:p>
        </p:txBody>
      </p:sp>
      <p:sp>
        <p:nvSpPr>
          <p:cNvPr id="36" name="Google Shape;1721;p43">
            <a:extLst>
              <a:ext uri="{FF2B5EF4-FFF2-40B4-BE49-F238E27FC236}">
                <a16:creationId xmlns:a16="http://schemas.microsoft.com/office/drawing/2014/main" id="{992C2ADB-0DC7-4C48-8E0B-BCDD74078BAB}"/>
              </a:ext>
            </a:extLst>
          </p:cNvPr>
          <p:cNvSpPr txBox="1">
            <a:spLocks/>
          </p:cNvSpPr>
          <p:nvPr/>
        </p:nvSpPr>
        <p:spPr>
          <a:xfrm>
            <a:off x="481497" y="4242391"/>
            <a:ext cx="42748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400" dirty="0"/>
              <a:t>Training &amp; Validation Accuracy</a:t>
            </a:r>
            <a:endParaRPr lang="en-IN" sz="2400" dirty="0"/>
          </a:p>
        </p:txBody>
      </p:sp>
      <p:sp>
        <p:nvSpPr>
          <p:cNvPr id="37" name="Google Shape;1721;p43">
            <a:extLst>
              <a:ext uri="{FF2B5EF4-FFF2-40B4-BE49-F238E27FC236}">
                <a16:creationId xmlns:a16="http://schemas.microsoft.com/office/drawing/2014/main" id="{F1010F6C-180A-44FC-BBE7-9668B241E8FD}"/>
              </a:ext>
            </a:extLst>
          </p:cNvPr>
          <p:cNvSpPr txBox="1">
            <a:spLocks/>
          </p:cNvSpPr>
          <p:nvPr/>
        </p:nvSpPr>
        <p:spPr>
          <a:xfrm>
            <a:off x="4699079" y="4242391"/>
            <a:ext cx="42748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400" dirty="0"/>
              <a:t>Training &amp; Validation Loss</a:t>
            </a:r>
            <a:endParaRPr lang="en-IN" sz="2400" dirty="0"/>
          </a:p>
        </p:txBody>
      </p:sp>
      <p:pic>
        <p:nvPicPr>
          <p:cNvPr id="9" name="Picture 4">
            <a:extLst>
              <a:ext uri="{FF2B5EF4-FFF2-40B4-BE49-F238E27FC236}">
                <a16:creationId xmlns:a16="http://schemas.microsoft.com/office/drawing/2014/main" id="{1B96073E-FCE9-47FC-9EEC-76F35C281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233" y="1524220"/>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06A4657F-3F17-477A-A602-997DC2E7A8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9579" y="1489507"/>
            <a:ext cx="37338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53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758EB-6AED-44B2-951C-B5B318C545A3}"/>
              </a:ext>
            </a:extLst>
          </p:cNvPr>
          <p:cNvSpPr>
            <a:spLocks noGrp="1"/>
          </p:cNvSpPr>
          <p:nvPr>
            <p:ph type="title"/>
          </p:nvPr>
        </p:nvSpPr>
        <p:spPr>
          <a:xfrm>
            <a:off x="1979693" y="284993"/>
            <a:ext cx="5184614" cy="572700"/>
          </a:xfrm>
        </p:spPr>
        <p:txBody>
          <a:bodyPr/>
          <a:lstStyle/>
          <a:p>
            <a:r>
              <a:rPr lang="en-US" sz="2000" u="sng" dirty="0"/>
              <a:t>Performance Measures on Model with 3 Layers</a:t>
            </a:r>
            <a:br>
              <a:rPr lang="en-IN" u="sng" dirty="0"/>
            </a:br>
            <a:endParaRPr lang="en-IN" u="sng" dirty="0"/>
          </a:p>
        </p:txBody>
      </p:sp>
      <p:graphicFrame>
        <p:nvGraphicFramePr>
          <p:cNvPr id="5" name="Table 5">
            <a:extLst>
              <a:ext uri="{FF2B5EF4-FFF2-40B4-BE49-F238E27FC236}">
                <a16:creationId xmlns:a16="http://schemas.microsoft.com/office/drawing/2014/main" id="{27CA4505-06A9-4162-8252-D7E55155C0CE}"/>
              </a:ext>
            </a:extLst>
          </p:cNvPr>
          <p:cNvGraphicFramePr>
            <a:graphicFrameLocks noGrp="1"/>
          </p:cNvGraphicFramePr>
          <p:nvPr>
            <p:extLst>
              <p:ext uri="{D42A27DB-BD31-4B8C-83A1-F6EECF244321}">
                <p14:modId xmlns:p14="http://schemas.microsoft.com/office/powerpoint/2010/main" val="1696678822"/>
              </p:ext>
            </p:extLst>
          </p:nvPr>
        </p:nvGraphicFramePr>
        <p:xfrm>
          <a:off x="1528725" y="857693"/>
          <a:ext cx="6282660" cy="1592548"/>
        </p:xfrm>
        <a:graphic>
          <a:graphicData uri="http://schemas.openxmlformats.org/drawingml/2006/table">
            <a:tbl>
              <a:tblPr firstRow="1" bandRow="1">
                <a:tableStyleId>{5C22544A-7EE6-4342-B048-85BDC9FD1C3A}</a:tableStyleId>
              </a:tblPr>
              <a:tblGrid>
                <a:gridCol w="3141330">
                  <a:extLst>
                    <a:ext uri="{9D8B030D-6E8A-4147-A177-3AD203B41FA5}">
                      <a16:colId xmlns:a16="http://schemas.microsoft.com/office/drawing/2014/main" val="2656172504"/>
                    </a:ext>
                  </a:extLst>
                </a:gridCol>
                <a:gridCol w="3141330">
                  <a:extLst>
                    <a:ext uri="{9D8B030D-6E8A-4147-A177-3AD203B41FA5}">
                      <a16:colId xmlns:a16="http://schemas.microsoft.com/office/drawing/2014/main" val="825360812"/>
                    </a:ext>
                  </a:extLst>
                </a:gridCol>
              </a:tblGrid>
              <a:tr h="264606">
                <a:tc>
                  <a:txBody>
                    <a:bodyPr/>
                    <a:lstStyle/>
                    <a:p>
                      <a:pPr algn="ctr"/>
                      <a:r>
                        <a:rPr lang="en-US" dirty="0"/>
                        <a:t>Metrics</a:t>
                      </a:r>
                      <a:endParaRPr lang="en-IN" dirty="0"/>
                    </a:p>
                  </a:txBody>
                  <a:tcPr/>
                </a:tc>
                <a:tc>
                  <a:txBody>
                    <a:bodyPr/>
                    <a:lstStyle/>
                    <a:p>
                      <a:pPr algn="ctr"/>
                      <a:r>
                        <a:rPr lang="en-US" dirty="0"/>
                        <a:t>Score</a:t>
                      </a:r>
                      <a:endParaRPr lang="en-IN" dirty="0"/>
                    </a:p>
                  </a:txBody>
                  <a:tcPr/>
                </a:tc>
                <a:extLst>
                  <a:ext uri="{0D108BD9-81ED-4DB2-BD59-A6C34878D82A}">
                    <a16:rowId xmlns:a16="http://schemas.microsoft.com/office/drawing/2014/main" val="3053119375"/>
                  </a:ext>
                </a:extLst>
              </a:tr>
              <a:tr h="321937">
                <a:tc>
                  <a:txBody>
                    <a:bodyPr/>
                    <a:lstStyle/>
                    <a:p>
                      <a:pPr algn="ctr"/>
                      <a:r>
                        <a:rPr lang="en-US" dirty="0"/>
                        <a:t>Accuracy Score</a:t>
                      </a:r>
                      <a:endParaRPr lang="en-IN" dirty="0"/>
                    </a:p>
                  </a:txBody>
                  <a:tcPr/>
                </a:tc>
                <a:tc>
                  <a:txBody>
                    <a:bodyPr/>
                    <a:lstStyle/>
                    <a:p>
                      <a:pPr algn="ctr"/>
                      <a:r>
                        <a:rPr lang="en-US" dirty="0"/>
                        <a:t>0.9122</a:t>
                      </a:r>
                      <a:endParaRPr lang="en-IN" dirty="0"/>
                    </a:p>
                  </a:txBody>
                  <a:tcPr/>
                </a:tc>
                <a:extLst>
                  <a:ext uri="{0D108BD9-81ED-4DB2-BD59-A6C34878D82A}">
                    <a16:rowId xmlns:a16="http://schemas.microsoft.com/office/drawing/2014/main" val="4080825740"/>
                  </a:ext>
                </a:extLst>
              </a:tr>
              <a:tr h="321937">
                <a:tc>
                  <a:txBody>
                    <a:bodyPr/>
                    <a:lstStyle/>
                    <a:p>
                      <a:pPr algn="ctr"/>
                      <a:r>
                        <a:rPr lang="en-US" dirty="0"/>
                        <a:t>Sensitivity</a:t>
                      </a:r>
                      <a:endParaRPr lang="en-IN" dirty="0"/>
                    </a:p>
                  </a:txBody>
                  <a:tcPr/>
                </a:tc>
                <a:tc>
                  <a:txBody>
                    <a:bodyPr/>
                    <a:lstStyle/>
                    <a:p>
                      <a:pPr algn="ctr"/>
                      <a:r>
                        <a:rPr lang="en-US" dirty="0"/>
                        <a:t>0.9217</a:t>
                      </a:r>
                      <a:endParaRPr lang="en-IN" dirty="0"/>
                    </a:p>
                  </a:txBody>
                  <a:tcPr/>
                </a:tc>
                <a:extLst>
                  <a:ext uri="{0D108BD9-81ED-4DB2-BD59-A6C34878D82A}">
                    <a16:rowId xmlns:a16="http://schemas.microsoft.com/office/drawing/2014/main" val="3571245230"/>
                  </a:ext>
                </a:extLst>
              </a:tr>
              <a:tr h="321937">
                <a:tc>
                  <a:txBody>
                    <a:bodyPr/>
                    <a:lstStyle/>
                    <a:p>
                      <a:pPr algn="ctr"/>
                      <a:r>
                        <a:rPr lang="en-US" dirty="0"/>
                        <a:t>Specificity</a:t>
                      </a:r>
                      <a:endParaRPr lang="en-IN" dirty="0"/>
                    </a:p>
                  </a:txBody>
                  <a:tcPr/>
                </a:tc>
                <a:tc>
                  <a:txBody>
                    <a:bodyPr/>
                    <a:lstStyle/>
                    <a:p>
                      <a:pPr algn="ctr"/>
                      <a:r>
                        <a:rPr lang="en-US" dirty="0"/>
                        <a:t>0.9027</a:t>
                      </a:r>
                      <a:endParaRPr lang="en-IN" dirty="0"/>
                    </a:p>
                  </a:txBody>
                  <a:tcPr/>
                </a:tc>
                <a:extLst>
                  <a:ext uri="{0D108BD9-81ED-4DB2-BD59-A6C34878D82A}">
                    <a16:rowId xmlns:a16="http://schemas.microsoft.com/office/drawing/2014/main" val="2585086473"/>
                  </a:ext>
                </a:extLst>
              </a:tr>
              <a:tr h="321937">
                <a:tc>
                  <a:txBody>
                    <a:bodyPr/>
                    <a:lstStyle/>
                    <a:p>
                      <a:pPr algn="ctr"/>
                      <a:r>
                        <a:rPr lang="en-US" dirty="0" err="1"/>
                        <a:t>ROC_AUC_Score</a:t>
                      </a:r>
                      <a:endParaRPr lang="en-IN" dirty="0"/>
                    </a:p>
                  </a:txBody>
                  <a:tcPr/>
                </a:tc>
                <a:tc>
                  <a:txBody>
                    <a:bodyPr/>
                    <a:lstStyle/>
                    <a:p>
                      <a:pPr algn="ctr"/>
                      <a:r>
                        <a:rPr lang="en-US" dirty="0"/>
                        <a:t>0.8385</a:t>
                      </a:r>
                      <a:endParaRPr lang="en-IN" dirty="0"/>
                    </a:p>
                  </a:txBody>
                  <a:tcPr/>
                </a:tc>
                <a:extLst>
                  <a:ext uri="{0D108BD9-81ED-4DB2-BD59-A6C34878D82A}">
                    <a16:rowId xmlns:a16="http://schemas.microsoft.com/office/drawing/2014/main" val="650968424"/>
                  </a:ext>
                </a:extLst>
              </a:tr>
            </a:tbl>
          </a:graphicData>
        </a:graphic>
      </p:graphicFrame>
      <p:graphicFrame>
        <p:nvGraphicFramePr>
          <p:cNvPr id="6" name="Table 5">
            <a:extLst>
              <a:ext uri="{FF2B5EF4-FFF2-40B4-BE49-F238E27FC236}">
                <a16:creationId xmlns:a16="http://schemas.microsoft.com/office/drawing/2014/main" id="{027BADA7-EAB2-4267-8137-DF0B77EBB15A}"/>
              </a:ext>
            </a:extLst>
          </p:cNvPr>
          <p:cNvGraphicFramePr>
            <a:graphicFrameLocks noGrp="1"/>
          </p:cNvGraphicFramePr>
          <p:nvPr>
            <p:extLst>
              <p:ext uri="{D42A27DB-BD31-4B8C-83A1-F6EECF244321}">
                <p14:modId xmlns:p14="http://schemas.microsoft.com/office/powerpoint/2010/main" val="422501376"/>
              </p:ext>
            </p:extLst>
          </p:nvPr>
        </p:nvGraphicFramePr>
        <p:xfrm>
          <a:off x="1528725" y="3097296"/>
          <a:ext cx="6282660" cy="1871655"/>
        </p:xfrm>
        <a:graphic>
          <a:graphicData uri="http://schemas.openxmlformats.org/drawingml/2006/table">
            <a:tbl>
              <a:tblPr firstRow="1" bandRow="1">
                <a:tableStyleId>{5C22544A-7EE6-4342-B048-85BDC9FD1C3A}</a:tableStyleId>
              </a:tblPr>
              <a:tblGrid>
                <a:gridCol w="3141330">
                  <a:extLst>
                    <a:ext uri="{9D8B030D-6E8A-4147-A177-3AD203B41FA5}">
                      <a16:colId xmlns:a16="http://schemas.microsoft.com/office/drawing/2014/main" val="2656172504"/>
                    </a:ext>
                  </a:extLst>
                </a:gridCol>
                <a:gridCol w="3141330">
                  <a:extLst>
                    <a:ext uri="{9D8B030D-6E8A-4147-A177-3AD203B41FA5}">
                      <a16:colId xmlns:a16="http://schemas.microsoft.com/office/drawing/2014/main" val="825360812"/>
                    </a:ext>
                  </a:extLst>
                </a:gridCol>
              </a:tblGrid>
              <a:tr h="374331">
                <a:tc>
                  <a:txBody>
                    <a:bodyPr/>
                    <a:lstStyle/>
                    <a:p>
                      <a:pPr algn="ctr"/>
                      <a:r>
                        <a:rPr lang="en-US" dirty="0"/>
                        <a:t>Metrics</a:t>
                      </a:r>
                      <a:endParaRPr lang="en-IN" dirty="0"/>
                    </a:p>
                  </a:txBody>
                  <a:tcPr/>
                </a:tc>
                <a:tc>
                  <a:txBody>
                    <a:bodyPr/>
                    <a:lstStyle/>
                    <a:p>
                      <a:pPr algn="ctr"/>
                      <a:r>
                        <a:rPr lang="en-US" dirty="0"/>
                        <a:t>Score</a:t>
                      </a:r>
                      <a:endParaRPr lang="en-IN" dirty="0"/>
                    </a:p>
                  </a:txBody>
                  <a:tcPr/>
                </a:tc>
                <a:extLst>
                  <a:ext uri="{0D108BD9-81ED-4DB2-BD59-A6C34878D82A}">
                    <a16:rowId xmlns:a16="http://schemas.microsoft.com/office/drawing/2014/main" val="3053119375"/>
                  </a:ext>
                </a:extLst>
              </a:tr>
              <a:tr h="374331">
                <a:tc>
                  <a:txBody>
                    <a:bodyPr/>
                    <a:lstStyle/>
                    <a:p>
                      <a:pPr algn="ctr"/>
                      <a:r>
                        <a:rPr lang="en-US" dirty="0"/>
                        <a:t>Accuracy Score</a:t>
                      </a:r>
                      <a:endParaRPr lang="en-IN" dirty="0"/>
                    </a:p>
                  </a:txBody>
                  <a:tcPr/>
                </a:tc>
                <a:tc>
                  <a:txBody>
                    <a:bodyPr/>
                    <a:lstStyle/>
                    <a:p>
                      <a:pPr algn="ctr"/>
                      <a:r>
                        <a:rPr lang="en-US" dirty="0"/>
                        <a:t>0.9333</a:t>
                      </a:r>
                      <a:endParaRPr lang="en-IN" dirty="0"/>
                    </a:p>
                  </a:txBody>
                  <a:tcPr/>
                </a:tc>
                <a:extLst>
                  <a:ext uri="{0D108BD9-81ED-4DB2-BD59-A6C34878D82A}">
                    <a16:rowId xmlns:a16="http://schemas.microsoft.com/office/drawing/2014/main" val="4080825740"/>
                  </a:ext>
                </a:extLst>
              </a:tr>
              <a:tr h="374331">
                <a:tc>
                  <a:txBody>
                    <a:bodyPr/>
                    <a:lstStyle/>
                    <a:p>
                      <a:pPr algn="ctr"/>
                      <a:r>
                        <a:rPr lang="en-US" dirty="0"/>
                        <a:t>Sensitivity</a:t>
                      </a:r>
                      <a:endParaRPr lang="en-IN" dirty="0"/>
                    </a:p>
                  </a:txBody>
                  <a:tcPr/>
                </a:tc>
                <a:tc>
                  <a:txBody>
                    <a:bodyPr/>
                    <a:lstStyle/>
                    <a:p>
                      <a:pPr algn="ctr"/>
                      <a:r>
                        <a:rPr lang="en-US" dirty="0"/>
                        <a:t>0.9058</a:t>
                      </a:r>
                      <a:endParaRPr lang="en-IN" dirty="0"/>
                    </a:p>
                  </a:txBody>
                  <a:tcPr/>
                </a:tc>
                <a:extLst>
                  <a:ext uri="{0D108BD9-81ED-4DB2-BD59-A6C34878D82A}">
                    <a16:rowId xmlns:a16="http://schemas.microsoft.com/office/drawing/2014/main" val="3571245230"/>
                  </a:ext>
                </a:extLst>
              </a:tr>
              <a:tr h="374331">
                <a:tc>
                  <a:txBody>
                    <a:bodyPr/>
                    <a:lstStyle/>
                    <a:p>
                      <a:pPr algn="ctr"/>
                      <a:r>
                        <a:rPr lang="en-US" dirty="0"/>
                        <a:t>Specificity</a:t>
                      </a:r>
                      <a:endParaRPr lang="en-IN" dirty="0"/>
                    </a:p>
                  </a:txBody>
                  <a:tcPr/>
                </a:tc>
                <a:tc>
                  <a:txBody>
                    <a:bodyPr/>
                    <a:lstStyle/>
                    <a:p>
                      <a:pPr algn="ctr"/>
                      <a:r>
                        <a:rPr lang="en-US" dirty="0"/>
                        <a:t>0.9606</a:t>
                      </a:r>
                      <a:endParaRPr lang="en-IN" dirty="0"/>
                    </a:p>
                  </a:txBody>
                  <a:tcPr/>
                </a:tc>
                <a:extLst>
                  <a:ext uri="{0D108BD9-81ED-4DB2-BD59-A6C34878D82A}">
                    <a16:rowId xmlns:a16="http://schemas.microsoft.com/office/drawing/2014/main" val="2585086473"/>
                  </a:ext>
                </a:extLst>
              </a:tr>
              <a:tr h="374331">
                <a:tc>
                  <a:txBody>
                    <a:bodyPr/>
                    <a:lstStyle/>
                    <a:p>
                      <a:pPr algn="ctr"/>
                      <a:r>
                        <a:rPr lang="en-US" dirty="0" err="1"/>
                        <a:t>ROC_AUC_Score</a:t>
                      </a:r>
                      <a:endParaRPr lang="en-IN" dirty="0"/>
                    </a:p>
                  </a:txBody>
                  <a:tcPr/>
                </a:tc>
                <a:tc>
                  <a:txBody>
                    <a:bodyPr/>
                    <a:lstStyle/>
                    <a:p>
                      <a:pPr algn="ctr"/>
                      <a:r>
                        <a:rPr lang="en-US" dirty="0"/>
                        <a:t>0.8385</a:t>
                      </a:r>
                      <a:endParaRPr lang="en-IN" dirty="0"/>
                    </a:p>
                  </a:txBody>
                  <a:tcPr/>
                </a:tc>
                <a:extLst>
                  <a:ext uri="{0D108BD9-81ED-4DB2-BD59-A6C34878D82A}">
                    <a16:rowId xmlns:a16="http://schemas.microsoft.com/office/drawing/2014/main" val="650968424"/>
                  </a:ext>
                </a:extLst>
              </a:tr>
            </a:tbl>
          </a:graphicData>
        </a:graphic>
      </p:graphicFrame>
      <p:sp>
        <p:nvSpPr>
          <p:cNvPr id="7" name="Title 2">
            <a:extLst>
              <a:ext uri="{FF2B5EF4-FFF2-40B4-BE49-F238E27FC236}">
                <a16:creationId xmlns:a16="http://schemas.microsoft.com/office/drawing/2014/main" id="{AE69A280-D122-4C92-AECA-641BE01625D9}"/>
              </a:ext>
            </a:extLst>
          </p:cNvPr>
          <p:cNvSpPr txBox="1">
            <a:spLocks/>
          </p:cNvSpPr>
          <p:nvPr/>
        </p:nvSpPr>
        <p:spPr>
          <a:xfrm>
            <a:off x="1979693" y="2524596"/>
            <a:ext cx="518461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u="sng" dirty="0"/>
              <a:t>Performance Measures on Model with 4 Layers</a:t>
            </a:r>
            <a:br>
              <a:rPr lang="en-IN" u="sng" dirty="0"/>
            </a:br>
            <a:endParaRPr lang="en-IN" u="sng" dirty="0"/>
          </a:p>
        </p:txBody>
      </p:sp>
    </p:spTree>
    <p:extLst>
      <p:ext uri="{BB962C8B-B14F-4D97-AF65-F5344CB8AC3E}">
        <p14:creationId xmlns:p14="http://schemas.microsoft.com/office/powerpoint/2010/main" val="407571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i="0" u="sng" dirty="0">
                <a:solidFill>
                  <a:schemeClr val="tx2"/>
                </a:solidFill>
                <a:effectLst/>
                <a:latin typeface="Rajdhani" panose="020B0604020202020204" charset="0"/>
                <a:cs typeface="Rajdhani" panose="020B0604020202020204" charset="0"/>
              </a:rPr>
              <a:t>Principal Component Analysis</a:t>
            </a:r>
            <a:endParaRPr u="sng" dirty="0">
              <a:solidFill>
                <a:schemeClr val="tx2"/>
              </a:solidFill>
              <a:latin typeface="Rajdhani" panose="020B0604020202020204" charset="0"/>
              <a:cs typeface="Rajdhani" panose="020B0604020202020204" charset="0"/>
            </a:endParaRPr>
          </a:p>
        </p:txBody>
      </p:sp>
      <p:pic>
        <p:nvPicPr>
          <p:cNvPr id="3" name="Picture 2">
            <a:extLst>
              <a:ext uri="{FF2B5EF4-FFF2-40B4-BE49-F238E27FC236}">
                <a16:creationId xmlns:a16="http://schemas.microsoft.com/office/drawing/2014/main" id="{7526F131-7C69-4A44-B86A-52052448471C}"/>
              </a:ext>
            </a:extLst>
          </p:cNvPr>
          <p:cNvPicPr>
            <a:picLocks noChangeAspect="1"/>
          </p:cNvPicPr>
          <p:nvPr/>
        </p:nvPicPr>
        <p:blipFill rotWithShape="1">
          <a:blip r:embed="rId3"/>
          <a:srcRect t="16917"/>
          <a:stretch/>
        </p:blipFill>
        <p:spPr>
          <a:xfrm>
            <a:off x="1343025" y="1573618"/>
            <a:ext cx="6457950" cy="25956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720000" y="3304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i="0" u="sng" dirty="0">
                <a:solidFill>
                  <a:schemeClr val="tx2"/>
                </a:solidFill>
                <a:effectLst/>
                <a:latin typeface="Rajdhani" panose="020B0604020202020204" charset="0"/>
                <a:cs typeface="Rajdhani" panose="020B0604020202020204" charset="0"/>
              </a:rPr>
              <a:t>Performance Measures</a:t>
            </a:r>
            <a:endParaRPr u="sng" dirty="0">
              <a:solidFill>
                <a:schemeClr val="tx2"/>
              </a:solidFill>
              <a:latin typeface="Rajdhani" panose="020B0604020202020204" charset="0"/>
              <a:cs typeface="Rajdhani" panose="020B0604020202020204" charset="0"/>
            </a:endParaRPr>
          </a:p>
        </p:txBody>
      </p:sp>
      <p:graphicFrame>
        <p:nvGraphicFramePr>
          <p:cNvPr id="2" name="Table 3">
            <a:extLst>
              <a:ext uri="{FF2B5EF4-FFF2-40B4-BE49-F238E27FC236}">
                <a16:creationId xmlns:a16="http://schemas.microsoft.com/office/drawing/2014/main" id="{E8B1825A-175B-4C00-8F69-B257136E7BEE}"/>
              </a:ext>
            </a:extLst>
          </p:cNvPr>
          <p:cNvGraphicFramePr>
            <a:graphicFrameLocks noGrp="1"/>
          </p:cNvGraphicFramePr>
          <p:nvPr>
            <p:extLst>
              <p:ext uri="{D42A27DB-BD31-4B8C-83A1-F6EECF244321}">
                <p14:modId xmlns:p14="http://schemas.microsoft.com/office/powerpoint/2010/main" val="3428149158"/>
              </p:ext>
            </p:extLst>
          </p:nvPr>
        </p:nvGraphicFramePr>
        <p:xfrm>
          <a:off x="163032" y="1198969"/>
          <a:ext cx="4302642" cy="1824520"/>
        </p:xfrm>
        <a:graphic>
          <a:graphicData uri="http://schemas.openxmlformats.org/drawingml/2006/table">
            <a:tbl>
              <a:tblPr firstRow="1" bandRow="1">
                <a:tableStyleId>{5C22544A-7EE6-4342-B048-85BDC9FD1C3A}</a:tableStyleId>
              </a:tblPr>
              <a:tblGrid>
                <a:gridCol w="1434214">
                  <a:extLst>
                    <a:ext uri="{9D8B030D-6E8A-4147-A177-3AD203B41FA5}">
                      <a16:colId xmlns:a16="http://schemas.microsoft.com/office/drawing/2014/main" val="4211179067"/>
                    </a:ext>
                  </a:extLst>
                </a:gridCol>
                <a:gridCol w="1434214">
                  <a:extLst>
                    <a:ext uri="{9D8B030D-6E8A-4147-A177-3AD203B41FA5}">
                      <a16:colId xmlns:a16="http://schemas.microsoft.com/office/drawing/2014/main" val="3325186036"/>
                    </a:ext>
                  </a:extLst>
                </a:gridCol>
                <a:gridCol w="1434214">
                  <a:extLst>
                    <a:ext uri="{9D8B030D-6E8A-4147-A177-3AD203B41FA5}">
                      <a16:colId xmlns:a16="http://schemas.microsoft.com/office/drawing/2014/main" val="2629234497"/>
                    </a:ext>
                  </a:extLst>
                </a:gridCol>
              </a:tblGrid>
              <a:tr h="394100">
                <a:tc>
                  <a:txBody>
                    <a:bodyPr/>
                    <a:lstStyle/>
                    <a:p>
                      <a:pPr algn="ctr"/>
                      <a:r>
                        <a:rPr lang="en-US" dirty="0"/>
                        <a:t>Accuracy</a:t>
                      </a:r>
                      <a:endParaRPr lang="en-IN" dirty="0">
                        <a:solidFill>
                          <a:schemeClr val="tx2"/>
                        </a:solidFill>
                      </a:endParaRPr>
                    </a:p>
                  </a:txBody>
                  <a:tcPr/>
                </a:tc>
                <a:tc>
                  <a:txBody>
                    <a:bodyPr/>
                    <a:lstStyle/>
                    <a:p>
                      <a:pPr algn="ctr"/>
                      <a:r>
                        <a:rPr lang="en-US" dirty="0"/>
                        <a:t>Before PCA</a:t>
                      </a:r>
                      <a:endParaRPr lang="en-IN" dirty="0">
                        <a:solidFill>
                          <a:schemeClr val="tx2"/>
                        </a:solidFill>
                      </a:endParaRPr>
                    </a:p>
                  </a:txBody>
                  <a:tcPr/>
                </a:tc>
                <a:tc>
                  <a:txBody>
                    <a:bodyPr/>
                    <a:lstStyle/>
                    <a:p>
                      <a:pPr algn="ctr"/>
                      <a:r>
                        <a:rPr lang="en-US" dirty="0"/>
                        <a:t>After PCA</a:t>
                      </a:r>
                      <a:endParaRPr lang="en-IN" dirty="0">
                        <a:solidFill>
                          <a:schemeClr val="tx2"/>
                        </a:solidFill>
                      </a:endParaRPr>
                    </a:p>
                  </a:txBody>
                  <a:tcPr/>
                </a:tc>
                <a:extLst>
                  <a:ext uri="{0D108BD9-81ED-4DB2-BD59-A6C34878D82A}">
                    <a16:rowId xmlns:a16="http://schemas.microsoft.com/office/drawing/2014/main" val="3195998750"/>
                  </a:ext>
                </a:extLst>
              </a:tr>
              <a:tr h="394100">
                <a:tc>
                  <a:txBody>
                    <a:bodyPr/>
                    <a:lstStyle/>
                    <a:p>
                      <a:pPr algn="ctr"/>
                      <a:r>
                        <a:rPr lang="en-US" dirty="0"/>
                        <a:t>Baseline model</a:t>
                      </a:r>
                      <a:endParaRPr lang="en-IN" dirty="0">
                        <a:solidFill>
                          <a:schemeClr val="tx2"/>
                        </a:solidFill>
                      </a:endParaRPr>
                    </a:p>
                  </a:txBody>
                  <a:tcPr/>
                </a:tc>
                <a:tc>
                  <a:txBody>
                    <a:bodyPr/>
                    <a:lstStyle/>
                    <a:p>
                      <a:pPr algn="ctr"/>
                      <a:r>
                        <a:rPr lang="en-US" dirty="0"/>
                        <a:t>83%</a:t>
                      </a:r>
                      <a:endParaRPr lang="en-IN" dirty="0">
                        <a:solidFill>
                          <a:schemeClr val="tx2"/>
                        </a:solidFill>
                      </a:endParaRPr>
                    </a:p>
                  </a:txBody>
                  <a:tcPr/>
                </a:tc>
                <a:tc>
                  <a:txBody>
                    <a:bodyPr/>
                    <a:lstStyle/>
                    <a:p>
                      <a:pPr algn="ctr"/>
                      <a:r>
                        <a:rPr lang="en-US" dirty="0"/>
                        <a:t>67%</a:t>
                      </a:r>
                      <a:endParaRPr lang="en-IN" dirty="0">
                        <a:solidFill>
                          <a:schemeClr val="tx2"/>
                        </a:solidFill>
                      </a:endParaRPr>
                    </a:p>
                  </a:txBody>
                  <a:tcPr/>
                </a:tc>
                <a:extLst>
                  <a:ext uri="{0D108BD9-81ED-4DB2-BD59-A6C34878D82A}">
                    <a16:rowId xmlns:a16="http://schemas.microsoft.com/office/drawing/2014/main" val="811535616"/>
                  </a:ext>
                </a:extLst>
              </a:tr>
              <a:tr h="510087">
                <a:tc>
                  <a:txBody>
                    <a:bodyPr/>
                    <a:lstStyle/>
                    <a:p>
                      <a:pPr algn="ctr"/>
                      <a:r>
                        <a:rPr lang="en-US" dirty="0"/>
                        <a:t>DL model with 4 Layers </a:t>
                      </a:r>
                      <a:endParaRPr lang="en-IN" dirty="0">
                        <a:solidFill>
                          <a:schemeClr val="tx2"/>
                        </a:solidFill>
                      </a:endParaRPr>
                    </a:p>
                  </a:txBody>
                  <a:tcPr/>
                </a:tc>
                <a:tc>
                  <a:txBody>
                    <a:bodyPr/>
                    <a:lstStyle/>
                    <a:p>
                      <a:pPr algn="ctr"/>
                      <a:r>
                        <a:rPr lang="en-US" dirty="0"/>
                        <a:t>90%</a:t>
                      </a:r>
                      <a:endParaRPr lang="en-IN" dirty="0">
                        <a:solidFill>
                          <a:schemeClr val="tx2"/>
                        </a:solidFill>
                      </a:endParaRPr>
                    </a:p>
                  </a:txBody>
                  <a:tcPr/>
                </a:tc>
                <a:tc>
                  <a:txBody>
                    <a:bodyPr/>
                    <a:lstStyle/>
                    <a:p>
                      <a:pPr algn="ctr"/>
                      <a:r>
                        <a:rPr lang="en-US" dirty="0"/>
                        <a:t>65%</a:t>
                      </a:r>
                      <a:endParaRPr lang="en-IN" dirty="0">
                        <a:solidFill>
                          <a:schemeClr val="tx2"/>
                        </a:solidFill>
                      </a:endParaRPr>
                    </a:p>
                  </a:txBody>
                  <a:tcPr/>
                </a:tc>
                <a:extLst>
                  <a:ext uri="{0D108BD9-81ED-4DB2-BD59-A6C34878D82A}">
                    <a16:rowId xmlns:a16="http://schemas.microsoft.com/office/drawing/2014/main" val="3850232394"/>
                  </a:ext>
                </a:extLst>
              </a:tr>
              <a:tr h="323917">
                <a:tc>
                  <a:txBody>
                    <a:bodyPr/>
                    <a:lstStyle/>
                    <a:p>
                      <a:pPr algn="ctr"/>
                      <a:r>
                        <a:rPr lang="en-US" dirty="0"/>
                        <a:t>DL model with 5 layers</a:t>
                      </a:r>
                      <a:endParaRPr lang="en-IN" dirty="0">
                        <a:solidFill>
                          <a:schemeClr val="tx2"/>
                        </a:solidFill>
                      </a:endParaRPr>
                    </a:p>
                  </a:txBody>
                  <a:tcPr/>
                </a:tc>
                <a:tc>
                  <a:txBody>
                    <a:bodyPr/>
                    <a:lstStyle/>
                    <a:p>
                      <a:pPr algn="ctr"/>
                      <a:r>
                        <a:rPr lang="en-US" dirty="0"/>
                        <a:t>93%</a:t>
                      </a:r>
                      <a:endParaRPr lang="en-IN" dirty="0">
                        <a:solidFill>
                          <a:schemeClr val="tx2"/>
                        </a:solidFill>
                      </a:endParaRPr>
                    </a:p>
                  </a:txBody>
                  <a:tcPr/>
                </a:tc>
                <a:tc>
                  <a:txBody>
                    <a:bodyPr/>
                    <a:lstStyle/>
                    <a:p>
                      <a:pPr algn="ctr"/>
                      <a:r>
                        <a:rPr lang="en-US" dirty="0"/>
                        <a:t>65%</a:t>
                      </a:r>
                      <a:endParaRPr lang="en-IN" dirty="0">
                        <a:solidFill>
                          <a:schemeClr val="tx2"/>
                        </a:solidFill>
                      </a:endParaRPr>
                    </a:p>
                  </a:txBody>
                  <a:tcPr/>
                </a:tc>
                <a:extLst>
                  <a:ext uri="{0D108BD9-81ED-4DB2-BD59-A6C34878D82A}">
                    <a16:rowId xmlns:a16="http://schemas.microsoft.com/office/drawing/2014/main" val="338558791"/>
                  </a:ext>
                </a:extLst>
              </a:tr>
            </a:tbl>
          </a:graphicData>
        </a:graphic>
      </p:graphicFrame>
      <p:graphicFrame>
        <p:nvGraphicFramePr>
          <p:cNvPr id="4" name="Table 3">
            <a:extLst>
              <a:ext uri="{FF2B5EF4-FFF2-40B4-BE49-F238E27FC236}">
                <a16:creationId xmlns:a16="http://schemas.microsoft.com/office/drawing/2014/main" id="{5F841CB1-DC45-4B89-8562-C07254B3EAFC}"/>
              </a:ext>
            </a:extLst>
          </p:cNvPr>
          <p:cNvGraphicFramePr>
            <a:graphicFrameLocks noGrp="1"/>
          </p:cNvGraphicFramePr>
          <p:nvPr>
            <p:extLst>
              <p:ext uri="{D42A27DB-BD31-4B8C-83A1-F6EECF244321}">
                <p14:modId xmlns:p14="http://schemas.microsoft.com/office/powerpoint/2010/main" val="3433966902"/>
              </p:ext>
            </p:extLst>
          </p:nvPr>
        </p:nvGraphicFramePr>
        <p:xfrm>
          <a:off x="4763385" y="1198968"/>
          <a:ext cx="4111257" cy="1824519"/>
        </p:xfrm>
        <a:graphic>
          <a:graphicData uri="http://schemas.openxmlformats.org/drawingml/2006/table">
            <a:tbl>
              <a:tblPr firstRow="1" bandRow="1">
                <a:tableStyleId>{5C22544A-7EE6-4342-B048-85BDC9FD1C3A}</a:tableStyleId>
              </a:tblPr>
              <a:tblGrid>
                <a:gridCol w="1370419">
                  <a:extLst>
                    <a:ext uri="{9D8B030D-6E8A-4147-A177-3AD203B41FA5}">
                      <a16:colId xmlns:a16="http://schemas.microsoft.com/office/drawing/2014/main" val="4211179067"/>
                    </a:ext>
                  </a:extLst>
                </a:gridCol>
                <a:gridCol w="1370419">
                  <a:extLst>
                    <a:ext uri="{9D8B030D-6E8A-4147-A177-3AD203B41FA5}">
                      <a16:colId xmlns:a16="http://schemas.microsoft.com/office/drawing/2014/main" val="3325186036"/>
                    </a:ext>
                  </a:extLst>
                </a:gridCol>
                <a:gridCol w="1370419">
                  <a:extLst>
                    <a:ext uri="{9D8B030D-6E8A-4147-A177-3AD203B41FA5}">
                      <a16:colId xmlns:a16="http://schemas.microsoft.com/office/drawing/2014/main" val="2629234497"/>
                    </a:ext>
                  </a:extLst>
                </a:gridCol>
              </a:tblGrid>
              <a:tr h="545959">
                <a:tc>
                  <a:txBody>
                    <a:bodyPr/>
                    <a:lstStyle/>
                    <a:p>
                      <a:pPr algn="ctr"/>
                      <a:r>
                        <a:rPr lang="en-US" dirty="0"/>
                        <a:t>DL model with 4 layers</a:t>
                      </a:r>
                      <a:endParaRPr lang="en-IN" dirty="0">
                        <a:solidFill>
                          <a:schemeClr val="tx2"/>
                        </a:solidFill>
                      </a:endParaRPr>
                    </a:p>
                  </a:txBody>
                  <a:tcPr/>
                </a:tc>
                <a:tc>
                  <a:txBody>
                    <a:bodyPr/>
                    <a:lstStyle/>
                    <a:p>
                      <a:pPr algn="ctr"/>
                      <a:r>
                        <a:rPr lang="en-US" dirty="0"/>
                        <a:t>Before PCA</a:t>
                      </a:r>
                      <a:endParaRPr lang="en-IN" dirty="0">
                        <a:solidFill>
                          <a:schemeClr val="tx2"/>
                        </a:solidFill>
                      </a:endParaRPr>
                    </a:p>
                  </a:txBody>
                  <a:tcPr/>
                </a:tc>
                <a:tc>
                  <a:txBody>
                    <a:bodyPr/>
                    <a:lstStyle/>
                    <a:p>
                      <a:pPr algn="ctr"/>
                      <a:r>
                        <a:rPr lang="en-US" dirty="0"/>
                        <a:t>After PCA</a:t>
                      </a:r>
                      <a:endParaRPr lang="en-IN" dirty="0">
                        <a:solidFill>
                          <a:schemeClr val="tx2"/>
                        </a:solidFill>
                      </a:endParaRPr>
                    </a:p>
                  </a:txBody>
                  <a:tcPr/>
                </a:tc>
                <a:extLst>
                  <a:ext uri="{0D108BD9-81ED-4DB2-BD59-A6C34878D82A}">
                    <a16:rowId xmlns:a16="http://schemas.microsoft.com/office/drawing/2014/main" val="3195998750"/>
                  </a:ext>
                </a:extLst>
              </a:tr>
              <a:tr h="453082">
                <a:tc>
                  <a:txBody>
                    <a:bodyPr/>
                    <a:lstStyle/>
                    <a:p>
                      <a:pPr algn="ctr"/>
                      <a:r>
                        <a:rPr lang="en-US" dirty="0"/>
                        <a:t>Sensitivity</a:t>
                      </a:r>
                      <a:endParaRPr lang="en-IN" dirty="0">
                        <a:solidFill>
                          <a:schemeClr val="tx2"/>
                        </a:solidFill>
                      </a:endParaRPr>
                    </a:p>
                  </a:txBody>
                  <a:tcPr/>
                </a:tc>
                <a:tc>
                  <a:txBody>
                    <a:bodyPr/>
                    <a:lstStyle/>
                    <a:p>
                      <a:pPr algn="ctr"/>
                      <a:r>
                        <a:rPr lang="en-US" dirty="0"/>
                        <a:t>92%</a:t>
                      </a:r>
                      <a:endParaRPr lang="en-IN" dirty="0">
                        <a:solidFill>
                          <a:schemeClr val="tx2"/>
                        </a:solidFill>
                      </a:endParaRPr>
                    </a:p>
                  </a:txBody>
                  <a:tcPr/>
                </a:tc>
                <a:tc>
                  <a:txBody>
                    <a:bodyPr/>
                    <a:lstStyle/>
                    <a:p>
                      <a:pPr algn="ctr"/>
                      <a:r>
                        <a:rPr lang="en-US" dirty="0"/>
                        <a:t>46%</a:t>
                      </a:r>
                      <a:endParaRPr lang="en-IN" dirty="0">
                        <a:solidFill>
                          <a:schemeClr val="tx2"/>
                        </a:solidFill>
                      </a:endParaRPr>
                    </a:p>
                  </a:txBody>
                  <a:tcPr/>
                </a:tc>
                <a:extLst>
                  <a:ext uri="{0D108BD9-81ED-4DB2-BD59-A6C34878D82A}">
                    <a16:rowId xmlns:a16="http://schemas.microsoft.com/office/drawing/2014/main" val="811535616"/>
                  </a:ext>
                </a:extLst>
              </a:tr>
              <a:tr h="453082">
                <a:tc>
                  <a:txBody>
                    <a:bodyPr/>
                    <a:lstStyle/>
                    <a:p>
                      <a:pPr algn="ctr"/>
                      <a:r>
                        <a:rPr lang="en-US" dirty="0"/>
                        <a:t>Specificity</a:t>
                      </a:r>
                      <a:endParaRPr lang="en-IN" dirty="0">
                        <a:solidFill>
                          <a:schemeClr val="tx2"/>
                        </a:solidFill>
                      </a:endParaRPr>
                    </a:p>
                  </a:txBody>
                  <a:tcPr/>
                </a:tc>
                <a:tc>
                  <a:txBody>
                    <a:bodyPr/>
                    <a:lstStyle/>
                    <a:p>
                      <a:pPr algn="ctr"/>
                      <a:r>
                        <a:rPr lang="en-US" dirty="0"/>
                        <a:t>89%</a:t>
                      </a:r>
                      <a:endParaRPr lang="en-IN" dirty="0">
                        <a:solidFill>
                          <a:schemeClr val="tx2"/>
                        </a:solidFill>
                      </a:endParaRPr>
                    </a:p>
                  </a:txBody>
                  <a:tcPr/>
                </a:tc>
                <a:tc>
                  <a:txBody>
                    <a:bodyPr/>
                    <a:lstStyle/>
                    <a:p>
                      <a:pPr algn="ctr"/>
                      <a:r>
                        <a:rPr lang="en-US" dirty="0"/>
                        <a:t>84%</a:t>
                      </a:r>
                      <a:endParaRPr lang="en-IN" dirty="0">
                        <a:solidFill>
                          <a:schemeClr val="tx2"/>
                        </a:solidFill>
                      </a:endParaRPr>
                    </a:p>
                  </a:txBody>
                  <a:tcPr/>
                </a:tc>
                <a:extLst>
                  <a:ext uri="{0D108BD9-81ED-4DB2-BD59-A6C34878D82A}">
                    <a16:rowId xmlns:a16="http://schemas.microsoft.com/office/drawing/2014/main" val="3850232394"/>
                  </a:ext>
                </a:extLst>
              </a:tr>
              <a:tr h="372396">
                <a:tc>
                  <a:txBody>
                    <a:bodyPr/>
                    <a:lstStyle/>
                    <a:p>
                      <a:pPr algn="ctr"/>
                      <a:r>
                        <a:rPr lang="en-US" dirty="0"/>
                        <a:t>AUC</a:t>
                      </a:r>
                      <a:endParaRPr lang="en-IN" dirty="0">
                        <a:solidFill>
                          <a:schemeClr val="tx2"/>
                        </a:solidFill>
                      </a:endParaRPr>
                    </a:p>
                  </a:txBody>
                  <a:tcPr/>
                </a:tc>
                <a:tc>
                  <a:txBody>
                    <a:bodyPr/>
                    <a:lstStyle/>
                    <a:p>
                      <a:pPr algn="ctr"/>
                      <a:r>
                        <a:rPr lang="en-US" dirty="0"/>
                        <a:t>83%</a:t>
                      </a:r>
                      <a:endParaRPr lang="en-IN" dirty="0">
                        <a:solidFill>
                          <a:schemeClr val="tx2"/>
                        </a:solidFill>
                      </a:endParaRPr>
                    </a:p>
                  </a:txBody>
                  <a:tcPr/>
                </a:tc>
                <a:tc>
                  <a:txBody>
                    <a:bodyPr/>
                    <a:lstStyle/>
                    <a:p>
                      <a:pPr algn="ctr"/>
                      <a:r>
                        <a:rPr lang="en-US" dirty="0"/>
                        <a:t>83%</a:t>
                      </a:r>
                      <a:endParaRPr lang="en-IN" dirty="0">
                        <a:solidFill>
                          <a:schemeClr val="tx2"/>
                        </a:solidFill>
                      </a:endParaRPr>
                    </a:p>
                  </a:txBody>
                  <a:tcPr/>
                </a:tc>
                <a:extLst>
                  <a:ext uri="{0D108BD9-81ED-4DB2-BD59-A6C34878D82A}">
                    <a16:rowId xmlns:a16="http://schemas.microsoft.com/office/drawing/2014/main" val="338558791"/>
                  </a:ext>
                </a:extLst>
              </a:tr>
            </a:tbl>
          </a:graphicData>
        </a:graphic>
      </p:graphicFrame>
      <p:graphicFrame>
        <p:nvGraphicFramePr>
          <p:cNvPr id="5" name="Table 3">
            <a:extLst>
              <a:ext uri="{FF2B5EF4-FFF2-40B4-BE49-F238E27FC236}">
                <a16:creationId xmlns:a16="http://schemas.microsoft.com/office/drawing/2014/main" id="{61D09FF8-2025-4E22-92E5-DF6C744BA7DB}"/>
              </a:ext>
            </a:extLst>
          </p:cNvPr>
          <p:cNvGraphicFramePr>
            <a:graphicFrameLocks noGrp="1"/>
          </p:cNvGraphicFramePr>
          <p:nvPr>
            <p:extLst>
              <p:ext uri="{D42A27DB-BD31-4B8C-83A1-F6EECF244321}">
                <p14:modId xmlns:p14="http://schemas.microsoft.com/office/powerpoint/2010/main" val="569547934"/>
              </p:ext>
            </p:extLst>
          </p:nvPr>
        </p:nvGraphicFramePr>
        <p:xfrm>
          <a:off x="1715385" y="3282950"/>
          <a:ext cx="6096000" cy="164787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11179067"/>
                    </a:ext>
                  </a:extLst>
                </a:gridCol>
                <a:gridCol w="2032000">
                  <a:extLst>
                    <a:ext uri="{9D8B030D-6E8A-4147-A177-3AD203B41FA5}">
                      <a16:colId xmlns:a16="http://schemas.microsoft.com/office/drawing/2014/main" val="3325186036"/>
                    </a:ext>
                  </a:extLst>
                </a:gridCol>
                <a:gridCol w="2032000">
                  <a:extLst>
                    <a:ext uri="{9D8B030D-6E8A-4147-A177-3AD203B41FA5}">
                      <a16:colId xmlns:a16="http://schemas.microsoft.com/office/drawing/2014/main" val="2629234497"/>
                    </a:ext>
                  </a:extLst>
                </a:gridCol>
              </a:tblGrid>
              <a:tr h="400337">
                <a:tc>
                  <a:txBody>
                    <a:bodyPr/>
                    <a:lstStyle/>
                    <a:p>
                      <a:pPr algn="ctr"/>
                      <a:r>
                        <a:rPr lang="en-US" dirty="0"/>
                        <a:t>DL model with 5 layers</a:t>
                      </a:r>
                      <a:endParaRPr lang="en-IN" dirty="0">
                        <a:solidFill>
                          <a:schemeClr val="tx2"/>
                        </a:solidFill>
                      </a:endParaRPr>
                    </a:p>
                  </a:txBody>
                  <a:tcPr/>
                </a:tc>
                <a:tc>
                  <a:txBody>
                    <a:bodyPr/>
                    <a:lstStyle/>
                    <a:p>
                      <a:pPr algn="ctr"/>
                      <a:r>
                        <a:rPr lang="en-US" dirty="0"/>
                        <a:t>Before PCA</a:t>
                      </a:r>
                      <a:endParaRPr lang="en-IN" dirty="0">
                        <a:solidFill>
                          <a:schemeClr val="tx2"/>
                        </a:solidFill>
                      </a:endParaRPr>
                    </a:p>
                  </a:txBody>
                  <a:tcPr/>
                </a:tc>
                <a:tc>
                  <a:txBody>
                    <a:bodyPr/>
                    <a:lstStyle/>
                    <a:p>
                      <a:pPr algn="ctr"/>
                      <a:r>
                        <a:rPr lang="en-US" dirty="0"/>
                        <a:t>After PCA</a:t>
                      </a:r>
                      <a:endParaRPr lang="en-IN" dirty="0">
                        <a:solidFill>
                          <a:schemeClr val="tx2"/>
                        </a:solidFill>
                      </a:endParaRPr>
                    </a:p>
                  </a:txBody>
                  <a:tcPr/>
                </a:tc>
                <a:extLst>
                  <a:ext uri="{0D108BD9-81ED-4DB2-BD59-A6C34878D82A}">
                    <a16:rowId xmlns:a16="http://schemas.microsoft.com/office/drawing/2014/main" val="3195998750"/>
                  </a:ext>
                </a:extLst>
              </a:tr>
              <a:tr h="400337">
                <a:tc>
                  <a:txBody>
                    <a:bodyPr/>
                    <a:lstStyle/>
                    <a:p>
                      <a:pPr algn="ctr"/>
                      <a:r>
                        <a:rPr lang="en-US" dirty="0"/>
                        <a:t>Sensitivity</a:t>
                      </a:r>
                      <a:endParaRPr lang="en-IN" dirty="0">
                        <a:solidFill>
                          <a:schemeClr val="tx2"/>
                        </a:solidFill>
                      </a:endParaRPr>
                    </a:p>
                  </a:txBody>
                  <a:tcPr/>
                </a:tc>
                <a:tc>
                  <a:txBody>
                    <a:bodyPr/>
                    <a:lstStyle/>
                    <a:p>
                      <a:pPr algn="ctr"/>
                      <a:r>
                        <a:rPr lang="en-US" dirty="0"/>
                        <a:t>89%</a:t>
                      </a:r>
                      <a:endParaRPr lang="en-IN" dirty="0">
                        <a:solidFill>
                          <a:schemeClr val="tx2"/>
                        </a:solidFill>
                      </a:endParaRPr>
                    </a:p>
                  </a:txBody>
                  <a:tcPr/>
                </a:tc>
                <a:tc>
                  <a:txBody>
                    <a:bodyPr/>
                    <a:lstStyle/>
                    <a:p>
                      <a:pPr algn="ctr"/>
                      <a:r>
                        <a:rPr lang="en-US" dirty="0"/>
                        <a:t>38%</a:t>
                      </a:r>
                      <a:endParaRPr lang="en-IN" dirty="0">
                        <a:solidFill>
                          <a:schemeClr val="tx2"/>
                        </a:solidFill>
                      </a:endParaRPr>
                    </a:p>
                  </a:txBody>
                  <a:tcPr/>
                </a:tc>
                <a:extLst>
                  <a:ext uri="{0D108BD9-81ED-4DB2-BD59-A6C34878D82A}">
                    <a16:rowId xmlns:a16="http://schemas.microsoft.com/office/drawing/2014/main" val="811535616"/>
                  </a:ext>
                </a:extLst>
              </a:tr>
              <a:tr h="400337">
                <a:tc>
                  <a:txBody>
                    <a:bodyPr/>
                    <a:lstStyle/>
                    <a:p>
                      <a:pPr algn="ctr"/>
                      <a:r>
                        <a:rPr lang="en-US" dirty="0"/>
                        <a:t>Specificity</a:t>
                      </a:r>
                      <a:endParaRPr lang="en-IN" dirty="0">
                        <a:solidFill>
                          <a:schemeClr val="tx2"/>
                        </a:solidFill>
                      </a:endParaRPr>
                    </a:p>
                  </a:txBody>
                  <a:tcPr/>
                </a:tc>
                <a:tc>
                  <a:txBody>
                    <a:bodyPr/>
                    <a:lstStyle/>
                    <a:p>
                      <a:pPr algn="ctr"/>
                      <a:r>
                        <a:rPr lang="en-US" dirty="0"/>
                        <a:t>97%</a:t>
                      </a:r>
                      <a:endParaRPr lang="en-IN" dirty="0">
                        <a:solidFill>
                          <a:schemeClr val="tx2"/>
                        </a:solidFill>
                      </a:endParaRPr>
                    </a:p>
                  </a:txBody>
                  <a:tcPr/>
                </a:tc>
                <a:tc>
                  <a:txBody>
                    <a:bodyPr/>
                    <a:lstStyle/>
                    <a:p>
                      <a:pPr algn="ctr"/>
                      <a:r>
                        <a:rPr lang="en-US" dirty="0"/>
                        <a:t>91%</a:t>
                      </a:r>
                      <a:endParaRPr lang="en-IN" dirty="0">
                        <a:solidFill>
                          <a:schemeClr val="tx2"/>
                        </a:solidFill>
                      </a:endParaRPr>
                    </a:p>
                  </a:txBody>
                  <a:tcPr/>
                </a:tc>
                <a:extLst>
                  <a:ext uri="{0D108BD9-81ED-4DB2-BD59-A6C34878D82A}">
                    <a16:rowId xmlns:a16="http://schemas.microsoft.com/office/drawing/2014/main" val="3850232394"/>
                  </a:ext>
                </a:extLst>
              </a:tr>
              <a:tr h="329044">
                <a:tc>
                  <a:txBody>
                    <a:bodyPr/>
                    <a:lstStyle/>
                    <a:p>
                      <a:pPr algn="ctr"/>
                      <a:r>
                        <a:rPr lang="en-US" dirty="0"/>
                        <a:t>AUC</a:t>
                      </a:r>
                      <a:endParaRPr lang="en-IN" dirty="0">
                        <a:solidFill>
                          <a:schemeClr val="tx2"/>
                        </a:solidFill>
                      </a:endParaRPr>
                    </a:p>
                  </a:txBody>
                  <a:tcPr/>
                </a:tc>
                <a:tc>
                  <a:txBody>
                    <a:bodyPr/>
                    <a:lstStyle/>
                    <a:p>
                      <a:pPr algn="ctr"/>
                      <a:r>
                        <a:rPr lang="en-US" dirty="0"/>
                        <a:t>83%</a:t>
                      </a:r>
                      <a:endParaRPr lang="en-IN" dirty="0">
                        <a:solidFill>
                          <a:schemeClr val="tx2"/>
                        </a:solidFill>
                      </a:endParaRPr>
                    </a:p>
                  </a:txBody>
                  <a:tcPr/>
                </a:tc>
                <a:tc>
                  <a:txBody>
                    <a:bodyPr/>
                    <a:lstStyle/>
                    <a:p>
                      <a:pPr algn="ctr"/>
                      <a:r>
                        <a:rPr lang="en-US" dirty="0"/>
                        <a:t>83%</a:t>
                      </a:r>
                      <a:endParaRPr lang="en-IN" dirty="0">
                        <a:solidFill>
                          <a:schemeClr val="tx2"/>
                        </a:solidFill>
                      </a:endParaRPr>
                    </a:p>
                  </a:txBody>
                  <a:tcPr/>
                </a:tc>
                <a:extLst>
                  <a:ext uri="{0D108BD9-81ED-4DB2-BD59-A6C34878D82A}">
                    <a16:rowId xmlns:a16="http://schemas.microsoft.com/office/drawing/2014/main" val="338558791"/>
                  </a:ext>
                </a:extLst>
              </a:tr>
            </a:tbl>
          </a:graphicData>
        </a:graphic>
      </p:graphicFrame>
    </p:spTree>
    <p:extLst>
      <p:ext uri="{BB962C8B-B14F-4D97-AF65-F5344CB8AC3E}">
        <p14:creationId xmlns:p14="http://schemas.microsoft.com/office/powerpoint/2010/main" val="23476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17681" y="1508463"/>
            <a:ext cx="2692789" cy="485837"/>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t>Problem Statement</a:t>
            </a:r>
            <a:endParaRPr dirty="0"/>
          </a:p>
        </p:txBody>
      </p:sp>
      <p:sp>
        <p:nvSpPr>
          <p:cNvPr id="117" name="Google Shape;117;p26"/>
          <p:cNvSpPr txBox="1">
            <a:spLocks noGrp="1"/>
          </p:cNvSpPr>
          <p:nvPr>
            <p:ph type="title" idx="2"/>
          </p:nvPr>
        </p:nvSpPr>
        <p:spPr>
          <a:xfrm>
            <a:off x="1517681" y="2420041"/>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EDA</a:t>
            </a:r>
            <a:endParaRPr dirty="0"/>
          </a:p>
        </p:txBody>
      </p:sp>
      <p:sp>
        <p:nvSpPr>
          <p:cNvPr id="119" name="Google Shape;119;p26"/>
          <p:cNvSpPr txBox="1">
            <a:spLocks noGrp="1"/>
          </p:cNvSpPr>
          <p:nvPr>
            <p:ph type="title" idx="4"/>
          </p:nvPr>
        </p:nvSpPr>
        <p:spPr>
          <a:xfrm>
            <a:off x="1534128" y="3333950"/>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Encoding</a:t>
            </a:r>
            <a:endParaRPr dirty="0"/>
          </a:p>
        </p:txBody>
      </p:sp>
      <p:sp>
        <p:nvSpPr>
          <p:cNvPr id="121" name="Google Shape;121;p26"/>
          <p:cNvSpPr txBox="1">
            <a:spLocks noGrp="1"/>
          </p:cNvSpPr>
          <p:nvPr>
            <p:ph type="title" idx="6"/>
          </p:nvPr>
        </p:nvSpPr>
        <p:spPr>
          <a:xfrm>
            <a:off x="1558575" y="4117457"/>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t>Imputation</a:t>
            </a:r>
            <a:endParaRPr dirty="0"/>
          </a:p>
        </p:txBody>
      </p:sp>
      <p:sp>
        <p:nvSpPr>
          <p:cNvPr id="123" name="Google Shape;123;p26"/>
          <p:cNvSpPr txBox="1">
            <a:spLocks noGrp="1"/>
          </p:cNvSpPr>
          <p:nvPr>
            <p:ph type="title" idx="8"/>
          </p:nvPr>
        </p:nvSpPr>
        <p:spPr>
          <a:xfrm>
            <a:off x="440652" y="33049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24" name="Google Shape;124;p26"/>
          <p:cNvSpPr txBox="1">
            <a:spLocks noGrp="1"/>
          </p:cNvSpPr>
          <p:nvPr>
            <p:ph type="title" idx="9"/>
          </p:nvPr>
        </p:nvSpPr>
        <p:spPr>
          <a:xfrm>
            <a:off x="433664" y="159614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5" name="Google Shape;125;p26"/>
          <p:cNvSpPr txBox="1">
            <a:spLocks noGrp="1"/>
          </p:cNvSpPr>
          <p:nvPr>
            <p:ph type="title" idx="13"/>
          </p:nvPr>
        </p:nvSpPr>
        <p:spPr>
          <a:xfrm>
            <a:off x="451347" y="420701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432474" y="243530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27" name="Google Shape;127;p26"/>
          <p:cNvCxnSpPr/>
          <p:nvPr/>
        </p:nvCxnSpPr>
        <p:spPr>
          <a:xfrm>
            <a:off x="1285833" y="3200382"/>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1285833" y="2315491"/>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1285833" y="408403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a:cxnSpLocks/>
          </p:cNvCxnSpPr>
          <p:nvPr/>
        </p:nvCxnSpPr>
        <p:spPr>
          <a:xfrm>
            <a:off x="1275434" y="1470363"/>
            <a:ext cx="0" cy="630600"/>
          </a:xfrm>
          <a:prstGeom prst="straightConnector1">
            <a:avLst/>
          </a:prstGeom>
          <a:noFill/>
          <a:ln w="19050" cap="flat" cmpd="sng">
            <a:solidFill>
              <a:schemeClr val="lt2"/>
            </a:solidFill>
            <a:prstDash val="solid"/>
            <a:round/>
            <a:headEnd type="oval" w="med" len="med"/>
            <a:tailEnd type="oval" w="med" len="med"/>
          </a:ln>
        </p:spPr>
      </p:cxnSp>
      <p:sp>
        <p:nvSpPr>
          <p:cNvPr id="23" name="Google Shape;125;p26">
            <a:extLst>
              <a:ext uri="{FF2B5EF4-FFF2-40B4-BE49-F238E27FC236}">
                <a16:creationId xmlns:a16="http://schemas.microsoft.com/office/drawing/2014/main" id="{353C2BF3-9CB9-48E0-855E-83EBFC073FFA}"/>
              </a:ext>
            </a:extLst>
          </p:cNvPr>
          <p:cNvSpPr txBox="1">
            <a:spLocks/>
          </p:cNvSpPr>
          <p:nvPr/>
        </p:nvSpPr>
        <p:spPr>
          <a:xfrm>
            <a:off x="4471696" y="1523563"/>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05</a:t>
            </a:r>
          </a:p>
        </p:txBody>
      </p:sp>
      <p:sp>
        <p:nvSpPr>
          <p:cNvPr id="24" name="Google Shape;125;p26">
            <a:extLst>
              <a:ext uri="{FF2B5EF4-FFF2-40B4-BE49-F238E27FC236}">
                <a16:creationId xmlns:a16="http://schemas.microsoft.com/office/drawing/2014/main" id="{BE311678-490E-4B8C-8754-17439051D179}"/>
              </a:ext>
            </a:extLst>
          </p:cNvPr>
          <p:cNvSpPr txBox="1">
            <a:spLocks/>
          </p:cNvSpPr>
          <p:nvPr/>
        </p:nvSpPr>
        <p:spPr>
          <a:xfrm>
            <a:off x="4470412" y="4062534"/>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08</a:t>
            </a:r>
          </a:p>
        </p:txBody>
      </p:sp>
      <p:sp>
        <p:nvSpPr>
          <p:cNvPr id="25" name="Google Shape;125;p26">
            <a:extLst>
              <a:ext uri="{FF2B5EF4-FFF2-40B4-BE49-F238E27FC236}">
                <a16:creationId xmlns:a16="http://schemas.microsoft.com/office/drawing/2014/main" id="{D06834E9-5F1D-4733-A995-C1043606E30A}"/>
              </a:ext>
            </a:extLst>
          </p:cNvPr>
          <p:cNvSpPr txBox="1">
            <a:spLocks/>
          </p:cNvSpPr>
          <p:nvPr/>
        </p:nvSpPr>
        <p:spPr>
          <a:xfrm>
            <a:off x="4470412" y="3228637"/>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07</a:t>
            </a:r>
          </a:p>
        </p:txBody>
      </p:sp>
      <p:sp>
        <p:nvSpPr>
          <p:cNvPr id="26" name="Google Shape;125;p26">
            <a:extLst>
              <a:ext uri="{FF2B5EF4-FFF2-40B4-BE49-F238E27FC236}">
                <a16:creationId xmlns:a16="http://schemas.microsoft.com/office/drawing/2014/main" id="{8CF69B3F-D07F-4D66-97B7-2F080FACE5E2}"/>
              </a:ext>
            </a:extLst>
          </p:cNvPr>
          <p:cNvSpPr txBox="1">
            <a:spLocks/>
          </p:cNvSpPr>
          <p:nvPr/>
        </p:nvSpPr>
        <p:spPr>
          <a:xfrm>
            <a:off x="4470412" y="2376100"/>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06</a:t>
            </a:r>
          </a:p>
        </p:txBody>
      </p:sp>
      <p:cxnSp>
        <p:nvCxnSpPr>
          <p:cNvPr id="27" name="Google Shape;129;p26">
            <a:extLst>
              <a:ext uri="{FF2B5EF4-FFF2-40B4-BE49-F238E27FC236}">
                <a16:creationId xmlns:a16="http://schemas.microsoft.com/office/drawing/2014/main" id="{81332777-8BE8-4C73-9ED3-C2E5E39A8C6F}"/>
              </a:ext>
            </a:extLst>
          </p:cNvPr>
          <p:cNvCxnSpPr/>
          <p:nvPr/>
        </p:nvCxnSpPr>
        <p:spPr>
          <a:xfrm>
            <a:off x="5258317" y="224845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28" name="Google Shape;129;p26">
            <a:extLst>
              <a:ext uri="{FF2B5EF4-FFF2-40B4-BE49-F238E27FC236}">
                <a16:creationId xmlns:a16="http://schemas.microsoft.com/office/drawing/2014/main" id="{5E9AC393-6BF1-459E-A69E-91BD002E617B}"/>
              </a:ext>
            </a:extLst>
          </p:cNvPr>
          <p:cNvCxnSpPr/>
          <p:nvPr/>
        </p:nvCxnSpPr>
        <p:spPr>
          <a:xfrm>
            <a:off x="5260579" y="1419013"/>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29" name="Google Shape;129;p26">
            <a:extLst>
              <a:ext uri="{FF2B5EF4-FFF2-40B4-BE49-F238E27FC236}">
                <a16:creationId xmlns:a16="http://schemas.microsoft.com/office/drawing/2014/main" id="{37097246-B30E-47E2-93E2-AF75421D6B95}"/>
              </a:ext>
            </a:extLst>
          </p:cNvPr>
          <p:cNvCxnSpPr/>
          <p:nvPr/>
        </p:nvCxnSpPr>
        <p:spPr>
          <a:xfrm>
            <a:off x="5258317" y="3154910"/>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32" name="Google Shape;129;p26">
            <a:extLst>
              <a:ext uri="{FF2B5EF4-FFF2-40B4-BE49-F238E27FC236}">
                <a16:creationId xmlns:a16="http://schemas.microsoft.com/office/drawing/2014/main" id="{5382DC5C-87C0-43B0-B130-6CF3478CB71A}"/>
              </a:ext>
            </a:extLst>
          </p:cNvPr>
          <p:cNvCxnSpPr/>
          <p:nvPr/>
        </p:nvCxnSpPr>
        <p:spPr>
          <a:xfrm>
            <a:off x="5258317" y="4012907"/>
            <a:ext cx="0" cy="630600"/>
          </a:xfrm>
          <a:prstGeom prst="straightConnector1">
            <a:avLst/>
          </a:prstGeom>
          <a:noFill/>
          <a:ln w="19050" cap="flat" cmpd="sng">
            <a:solidFill>
              <a:schemeClr val="lt2"/>
            </a:solidFill>
            <a:prstDash val="solid"/>
            <a:round/>
            <a:headEnd type="oval" w="med" len="med"/>
            <a:tailEnd type="oval" w="med" len="med"/>
          </a:ln>
        </p:spPr>
      </p:cxnSp>
      <p:sp>
        <p:nvSpPr>
          <p:cNvPr id="33" name="Google Shape;121;p26">
            <a:extLst>
              <a:ext uri="{FF2B5EF4-FFF2-40B4-BE49-F238E27FC236}">
                <a16:creationId xmlns:a16="http://schemas.microsoft.com/office/drawing/2014/main" id="{E5F1F81F-2FC9-4490-869E-6107587CD5E0}"/>
              </a:ext>
            </a:extLst>
          </p:cNvPr>
          <p:cNvSpPr txBox="1">
            <a:spLocks/>
          </p:cNvSpPr>
          <p:nvPr/>
        </p:nvSpPr>
        <p:spPr>
          <a:xfrm>
            <a:off x="5536118" y="1508463"/>
            <a:ext cx="2684739"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a:t>Balancing Dataset</a:t>
            </a:r>
          </a:p>
        </p:txBody>
      </p:sp>
      <p:sp>
        <p:nvSpPr>
          <p:cNvPr id="34" name="Google Shape;121;p26">
            <a:extLst>
              <a:ext uri="{FF2B5EF4-FFF2-40B4-BE49-F238E27FC236}">
                <a16:creationId xmlns:a16="http://schemas.microsoft.com/office/drawing/2014/main" id="{7404FAA2-C221-482A-AE36-7A61FA16089B}"/>
              </a:ext>
            </a:extLst>
          </p:cNvPr>
          <p:cNvSpPr txBox="1">
            <a:spLocks/>
          </p:cNvSpPr>
          <p:nvPr/>
        </p:nvSpPr>
        <p:spPr>
          <a:xfrm>
            <a:off x="5538254" y="3166202"/>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a:t>PCA</a:t>
            </a:r>
          </a:p>
        </p:txBody>
      </p:sp>
      <p:sp>
        <p:nvSpPr>
          <p:cNvPr id="35" name="Google Shape;121;p26">
            <a:extLst>
              <a:ext uri="{FF2B5EF4-FFF2-40B4-BE49-F238E27FC236}">
                <a16:creationId xmlns:a16="http://schemas.microsoft.com/office/drawing/2014/main" id="{1DFB9414-822E-4F78-A0D9-39AEA38CC7D2}"/>
              </a:ext>
            </a:extLst>
          </p:cNvPr>
          <p:cNvSpPr txBox="1">
            <a:spLocks/>
          </p:cNvSpPr>
          <p:nvPr/>
        </p:nvSpPr>
        <p:spPr>
          <a:xfrm>
            <a:off x="5504587" y="2315491"/>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a:t>Building Models</a:t>
            </a:r>
          </a:p>
        </p:txBody>
      </p:sp>
      <p:sp>
        <p:nvSpPr>
          <p:cNvPr id="36" name="Google Shape;121;p26">
            <a:extLst>
              <a:ext uri="{FF2B5EF4-FFF2-40B4-BE49-F238E27FC236}">
                <a16:creationId xmlns:a16="http://schemas.microsoft.com/office/drawing/2014/main" id="{66CF7D12-6269-4CB6-B456-D288572AFC59}"/>
              </a:ext>
            </a:extLst>
          </p:cNvPr>
          <p:cNvSpPr txBox="1">
            <a:spLocks/>
          </p:cNvSpPr>
          <p:nvPr/>
        </p:nvSpPr>
        <p:spPr>
          <a:xfrm>
            <a:off x="5367953" y="3244360"/>
            <a:ext cx="3891819"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endParaRPr lang="en-US" dirty="0"/>
          </a:p>
        </p:txBody>
      </p:sp>
      <p:sp>
        <p:nvSpPr>
          <p:cNvPr id="37" name="Google Shape;121;p26">
            <a:extLst>
              <a:ext uri="{FF2B5EF4-FFF2-40B4-BE49-F238E27FC236}">
                <a16:creationId xmlns:a16="http://schemas.microsoft.com/office/drawing/2014/main" id="{507E8265-3827-4BF2-BD3C-1E69664ABD67}"/>
              </a:ext>
            </a:extLst>
          </p:cNvPr>
          <p:cNvSpPr txBox="1">
            <a:spLocks/>
          </p:cNvSpPr>
          <p:nvPr/>
        </p:nvSpPr>
        <p:spPr>
          <a:xfrm>
            <a:off x="5536118" y="4012907"/>
            <a:ext cx="3072869"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a:t>Performance Measure</a:t>
            </a:r>
          </a:p>
        </p:txBody>
      </p:sp>
      <p:sp>
        <p:nvSpPr>
          <p:cNvPr id="39" name="Google Shape;121;p26">
            <a:extLst>
              <a:ext uri="{FF2B5EF4-FFF2-40B4-BE49-F238E27FC236}">
                <a16:creationId xmlns:a16="http://schemas.microsoft.com/office/drawing/2014/main" id="{00C4D606-2A77-4305-A7F5-EE6DD01E6A72}"/>
              </a:ext>
            </a:extLst>
          </p:cNvPr>
          <p:cNvSpPr txBox="1">
            <a:spLocks/>
          </p:cNvSpPr>
          <p:nvPr/>
        </p:nvSpPr>
        <p:spPr>
          <a:xfrm>
            <a:off x="2763704" y="365572"/>
            <a:ext cx="3915087" cy="6548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3200" u="sng" dirty="0"/>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37"/>
          <p:cNvSpPr txBox="1">
            <a:spLocks noGrp="1"/>
          </p:cNvSpPr>
          <p:nvPr>
            <p:ph type="title"/>
          </p:nvPr>
        </p:nvSpPr>
        <p:spPr>
          <a:xfrm>
            <a:off x="662054" y="441812"/>
            <a:ext cx="8169551" cy="8455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000" u="sng" dirty="0"/>
              <a:t>Problem Statement</a:t>
            </a:r>
            <a:endParaRPr sz="3000" u="sng" dirty="0"/>
          </a:p>
        </p:txBody>
      </p:sp>
      <p:sp>
        <p:nvSpPr>
          <p:cNvPr id="3" name="Google Shape;748;p37">
            <a:extLst>
              <a:ext uri="{FF2B5EF4-FFF2-40B4-BE49-F238E27FC236}">
                <a16:creationId xmlns:a16="http://schemas.microsoft.com/office/drawing/2014/main" id="{F99BA140-BB8B-4119-BB10-E16730A60C19}"/>
              </a:ext>
            </a:extLst>
          </p:cNvPr>
          <p:cNvSpPr txBox="1">
            <a:spLocks/>
          </p:cNvSpPr>
          <p:nvPr/>
        </p:nvSpPr>
        <p:spPr>
          <a:xfrm>
            <a:off x="487224" y="1287341"/>
            <a:ext cx="8169551" cy="32330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Rajdhani"/>
              <a:buNone/>
              <a:defRPr sz="72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IN" sz="1600" dirty="0"/>
              <a:t>This case study aims to identify patterns which indicate if a client has difficulty paying their </a:t>
            </a:r>
            <a:r>
              <a:rPr lang="en-IN" sz="1600" dirty="0" err="1"/>
              <a:t>installments</a:t>
            </a:r>
            <a:r>
              <a:rPr lang="en-IN" sz="1600" dirty="0"/>
              <a:t>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br>
              <a:rPr lang="en-IN" sz="1600" dirty="0"/>
            </a:br>
            <a:r>
              <a:rPr lang="en-IN" sz="1600" dirty="0"/>
              <a:t>In other words, the company wants to understand the driving factors (or driver variables) behind loan default, i.e. the variables which are strong indicators of default. The company can utilise this knowledge for its portfolio and risk assessment.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796300" y="1397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a:t>EDA</a:t>
            </a:r>
            <a:endParaRPr u="sng" dirty="0"/>
          </a:p>
        </p:txBody>
      </p:sp>
      <p:pic>
        <p:nvPicPr>
          <p:cNvPr id="3" name="Picture 2">
            <a:extLst>
              <a:ext uri="{FF2B5EF4-FFF2-40B4-BE49-F238E27FC236}">
                <a16:creationId xmlns:a16="http://schemas.microsoft.com/office/drawing/2014/main" id="{F1BB1AF7-8E22-46FF-B7EC-C95869E595A4}"/>
              </a:ext>
            </a:extLst>
          </p:cNvPr>
          <p:cNvPicPr/>
          <p:nvPr/>
        </p:nvPicPr>
        <p:blipFill>
          <a:blip r:embed="rId3"/>
          <a:stretch>
            <a:fillRect/>
          </a:stretch>
        </p:blipFill>
        <p:spPr>
          <a:xfrm>
            <a:off x="404216" y="941010"/>
            <a:ext cx="2730870" cy="1747760"/>
          </a:xfrm>
          <a:prstGeom prst="rect">
            <a:avLst/>
          </a:prstGeom>
        </p:spPr>
      </p:pic>
      <p:pic>
        <p:nvPicPr>
          <p:cNvPr id="4" name="Picture 3">
            <a:extLst>
              <a:ext uri="{FF2B5EF4-FFF2-40B4-BE49-F238E27FC236}">
                <a16:creationId xmlns:a16="http://schemas.microsoft.com/office/drawing/2014/main" id="{F0DB4D52-0A03-4188-8FBC-1580855794CF}"/>
              </a:ext>
            </a:extLst>
          </p:cNvPr>
          <p:cNvPicPr/>
          <p:nvPr/>
        </p:nvPicPr>
        <p:blipFill>
          <a:blip r:embed="rId4"/>
          <a:stretch>
            <a:fillRect/>
          </a:stretch>
        </p:blipFill>
        <p:spPr>
          <a:xfrm>
            <a:off x="3298372" y="941010"/>
            <a:ext cx="2873828" cy="1747760"/>
          </a:xfrm>
          <a:prstGeom prst="rect">
            <a:avLst/>
          </a:prstGeom>
        </p:spPr>
      </p:pic>
      <p:pic>
        <p:nvPicPr>
          <p:cNvPr id="5" name="Picture 4">
            <a:extLst>
              <a:ext uri="{FF2B5EF4-FFF2-40B4-BE49-F238E27FC236}">
                <a16:creationId xmlns:a16="http://schemas.microsoft.com/office/drawing/2014/main" id="{E96ED8E5-517E-4749-AE57-A2FF974456B3}"/>
              </a:ext>
            </a:extLst>
          </p:cNvPr>
          <p:cNvPicPr/>
          <p:nvPr/>
        </p:nvPicPr>
        <p:blipFill>
          <a:blip r:embed="rId5"/>
          <a:stretch>
            <a:fillRect/>
          </a:stretch>
        </p:blipFill>
        <p:spPr>
          <a:xfrm>
            <a:off x="6335486" y="941010"/>
            <a:ext cx="2404298" cy="1747760"/>
          </a:xfrm>
          <a:prstGeom prst="rect">
            <a:avLst/>
          </a:prstGeom>
        </p:spPr>
      </p:pic>
      <p:pic>
        <p:nvPicPr>
          <p:cNvPr id="6" name="Picture 5">
            <a:extLst>
              <a:ext uri="{FF2B5EF4-FFF2-40B4-BE49-F238E27FC236}">
                <a16:creationId xmlns:a16="http://schemas.microsoft.com/office/drawing/2014/main" id="{41EE7DDF-898D-47A3-BF14-B27B68FC3DF3}"/>
              </a:ext>
            </a:extLst>
          </p:cNvPr>
          <p:cNvPicPr/>
          <p:nvPr/>
        </p:nvPicPr>
        <p:blipFill>
          <a:blip r:embed="rId6"/>
          <a:stretch>
            <a:fillRect/>
          </a:stretch>
        </p:blipFill>
        <p:spPr>
          <a:xfrm>
            <a:off x="404216" y="3013444"/>
            <a:ext cx="2165261" cy="1660070"/>
          </a:xfrm>
          <a:prstGeom prst="rect">
            <a:avLst/>
          </a:prstGeom>
        </p:spPr>
      </p:pic>
      <p:pic>
        <p:nvPicPr>
          <p:cNvPr id="7" name="Picture 6">
            <a:extLst>
              <a:ext uri="{FF2B5EF4-FFF2-40B4-BE49-F238E27FC236}">
                <a16:creationId xmlns:a16="http://schemas.microsoft.com/office/drawing/2014/main" id="{B4A62AD2-46FA-4BE7-A377-6D1E3409B00C}"/>
              </a:ext>
            </a:extLst>
          </p:cNvPr>
          <p:cNvPicPr/>
          <p:nvPr/>
        </p:nvPicPr>
        <p:blipFill>
          <a:blip r:embed="rId7"/>
          <a:stretch>
            <a:fillRect/>
          </a:stretch>
        </p:blipFill>
        <p:spPr>
          <a:xfrm>
            <a:off x="2730391" y="3013444"/>
            <a:ext cx="2165261" cy="1660070"/>
          </a:xfrm>
          <a:prstGeom prst="rect">
            <a:avLst/>
          </a:prstGeom>
        </p:spPr>
      </p:pic>
      <p:pic>
        <p:nvPicPr>
          <p:cNvPr id="8" name="Picture 7">
            <a:extLst>
              <a:ext uri="{FF2B5EF4-FFF2-40B4-BE49-F238E27FC236}">
                <a16:creationId xmlns:a16="http://schemas.microsoft.com/office/drawing/2014/main" id="{FF053ACA-C4A6-4F04-86A7-FCAAB9232101}"/>
              </a:ext>
            </a:extLst>
          </p:cNvPr>
          <p:cNvPicPr/>
          <p:nvPr/>
        </p:nvPicPr>
        <p:blipFill>
          <a:blip r:embed="rId8"/>
          <a:stretch>
            <a:fillRect/>
          </a:stretch>
        </p:blipFill>
        <p:spPr>
          <a:xfrm>
            <a:off x="5056567" y="3013444"/>
            <a:ext cx="3938578" cy="16600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29FB-CCF8-4C5F-A8F5-C2B3A4606EF9}"/>
              </a:ext>
            </a:extLst>
          </p:cNvPr>
          <p:cNvSpPr>
            <a:spLocks noGrp="1"/>
          </p:cNvSpPr>
          <p:nvPr>
            <p:ph type="title"/>
          </p:nvPr>
        </p:nvSpPr>
        <p:spPr>
          <a:xfrm>
            <a:off x="6528390" y="2173135"/>
            <a:ext cx="2101072" cy="603049"/>
          </a:xfrm>
        </p:spPr>
        <p:txBody>
          <a:bodyPr/>
          <a:lstStyle/>
          <a:p>
            <a:r>
              <a:rPr lang="en-US" u="sng" dirty="0"/>
              <a:t>Encoding</a:t>
            </a:r>
            <a:endParaRPr lang="en-IN" u="sng" dirty="0"/>
          </a:p>
        </p:txBody>
      </p:sp>
      <p:pic>
        <p:nvPicPr>
          <p:cNvPr id="3" name="Picture 2">
            <a:extLst>
              <a:ext uri="{FF2B5EF4-FFF2-40B4-BE49-F238E27FC236}">
                <a16:creationId xmlns:a16="http://schemas.microsoft.com/office/drawing/2014/main" id="{D15C072B-1631-414C-95D2-4DC212B4C9EA}"/>
              </a:ext>
            </a:extLst>
          </p:cNvPr>
          <p:cNvPicPr>
            <a:picLocks noChangeAspect="1"/>
          </p:cNvPicPr>
          <p:nvPr/>
        </p:nvPicPr>
        <p:blipFill>
          <a:blip r:embed="rId2"/>
          <a:stretch>
            <a:fillRect/>
          </a:stretch>
        </p:blipFill>
        <p:spPr>
          <a:xfrm>
            <a:off x="2711931" y="2725452"/>
            <a:ext cx="6325743" cy="2300204"/>
          </a:xfrm>
          <a:prstGeom prst="rect">
            <a:avLst/>
          </a:prstGeom>
        </p:spPr>
      </p:pic>
      <p:sp>
        <p:nvSpPr>
          <p:cNvPr id="4" name="Title 1">
            <a:extLst>
              <a:ext uri="{FF2B5EF4-FFF2-40B4-BE49-F238E27FC236}">
                <a16:creationId xmlns:a16="http://schemas.microsoft.com/office/drawing/2014/main" id="{4997828B-A66D-463D-9E11-A4AD3CC417A7}"/>
              </a:ext>
            </a:extLst>
          </p:cNvPr>
          <p:cNvSpPr txBox="1">
            <a:spLocks/>
          </p:cNvSpPr>
          <p:nvPr/>
        </p:nvSpPr>
        <p:spPr>
          <a:xfrm>
            <a:off x="-88705" y="-108148"/>
            <a:ext cx="22784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u="sng" dirty="0"/>
              <a:t>Imputation</a:t>
            </a:r>
            <a:endParaRPr lang="en-IN" u="sng" dirty="0"/>
          </a:p>
        </p:txBody>
      </p:sp>
      <p:pic>
        <p:nvPicPr>
          <p:cNvPr id="5" name="Picture 4">
            <a:extLst>
              <a:ext uri="{FF2B5EF4-FFF2-40B4-BE49-F238E27FC236}">
                <a16:creationId xmlns:a16="http://schemas.microsoft.com/office/drawing/2014/main" id="{78AFAECE-494B-47E2-8790-B09287F6830D}"/>
              </a:ext>
            </a:extLst>
          </p:cNvPr>
          <p:cNvPicPr>
            <a:picLocks noChangeAspect="1"/>
          </p:cNvPicPr>
          <p:nvPr/>
        </p:nvPicPr>
        <p:blipFill>
          <a:blip r:embed="rId3"/>
          <a:stretch>
            <a:fillRect/>
          </a:stretch>
        </p:blipFill>
        <p:spPr>
          <a:xfrm>
            <a:off x="107239" y="407845"/>
            <a:ext cx="4538905" cy="2300204"/>
          </a:xfrm>
          <a:prstGeom prst="rect">
            <a:avLst/>
          </a:prstGeom>
        </p:spPr>
      </p:pic>
    </p:spTree>
    <p:extLst>
      <p:ext uri="{BB962C8B-B14F-4D97-AF65-F5344CB8AC3E}">
        <p14:creationId xmlns:p14="http://schemas.microsoft.com/office/powerpoint/2010/main" val="386554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450495" y="3540803"/>
            <a:ext cx="3510455" cy="784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Balancing Target Column </a:t>
            </a:r>
            <a:endParaRPr sz="2400" dirty="0"/>
          </a:p>
        </p:txBody>
      </p:sp>
      <p:pic>
        <p:nvPicPr>
          <p:cNvPr id="3" name="Picture 2">
            <a:extLst>
              <a:ext uri="{FF2B5EF4-FFF2-40B4-BE49-F238E27FC236}">
                <a16:creationId xmlns:a16="http://schemas.microsoft.com/office/drawing/2014/main" id="{22F5B141-6FA8-455D-972A-5C56F5CD7D1F}"/>
              </a:ext>
            </a:extLst>
          </p:cNvPr>
          <p:cNvPicPr>
            <a:picLocks noChangeAspect="1"/>
          </p:cNvPicPr>
          <p:nvPr/>
        </p:nvPicPr>
        <p:blipFill>
          <a:blip r:embed="rId3"/>
          <a:stretch>
            <a:fillRect/>
          </a:stretch>
        </p:blipFill>
        <p:spPr>
          <a:xfrm>
            <a:off x="312875" y="2158411"/>
            <a:ext cx="3648075" cy="1200150"/>
          </a:xfrm>
          <a:prstGeom prst="rect">
            <a:avLst/>
          </a:prstGeom>
        </p:spPr>
      </p:pic>
      <p:pic>
        <p:nvPicPr>
          <p:cNvPr id="6" name="Picture 5">
            <a:extLst>
              <a:ext uri="{FF2B5EF4-FFF2-40B4-BE49-F238E27FC236}">
                <a16:creationId xmlns:a16="http://schemas.microsoft.com/office/drawing/2014/main" id="{9AEEB6C6-BCE2-4282-98D5-796637BEC953}"/>
              </a:ext>
            </a:extLst>
          </p:cNvPr>
          <p:cNvPicPr>
            <a:picLocks noChangeAspect="1"/>
          </p:cNvPicPr>
          <p:nvPr/>
        </p:nvPicPr>
        <p:blipFill>
          <a:blip r:embed="rId4"/>
          <a:stretch>
            <a:fillRect/>
          </a:stretch>
        </p:blipFill>
        <p:spPr>
          <a:xfrm>
            <a:off x="4395576" y="1190847"/>
            <a:ext cx="4548963" cy="3403599"/>
          </a:xfrm>
          <a:prstGeom prst="rect">
            <a:avLst/>
          </a:prstGeom>
        </p:spPr>
      </p:pic>
      <p:sp>
        <p:nvSpPr>
          <p:cNvPr id="7" name="Title 1">
            <a:extLst>
              <a:ext uri="{FF2B5EF4-FFF2-40B4-BE49-F238E27FC236}">
                <a16:creationId xmlns:a16="http://schemas.microsoft.com/office/drawing/2014/main" id="{F8B3A25E-A2DF-4AE7-BF15-B89C9BDAB78E}"/>
              </a:ext>
            </a:extLst>
          </p:cNvPr>
          <p:cNvSpPr txBox="1">
            <a:spLocks/>
          </p:cNvSpPr>
          <p:nvPr/>
        </p:nvSpPr>
        <p:spPr>
          <a:xfrm>
            <a:off x="625507" y="145944"/>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4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3000" u="sng" dirty="0"/>
              <a:t>Balancing Dataset</a:t>
            </a:r>
            <a:endParaRPr lang="en-IN" sz="3000"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720000" y="24401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Balancing Target Column using SMOTE</a:t>
            </a:r>
            <a:br>
              <a:rPr lang="en-US" sz="2400" dirty="0"/>
            </a:br>
            <a:r>
              <a:rPr lang="en-US" sz="2400" dirty="0"/>
              <a:t>(</a:t>
            </a:r>
            <a:r>
              <a:rPr lang="en-IN" sz="2400" dirty="0"/>
              <a:t>Synthetic Minority Oversampling Technique)</a:t>
            </a:r>
            <a:endParaRPr sz="2400" dirty="0"/>
          </a:p>
        </p:txBody>
      </p:sp>
      <p:pic>
        <p:nvPicPr>
          <p:cNvPr id="5" name="Picture 4">
            <a:extLst>
              <a:ext uri="{FF2B5EF4-FFF2-40B4-BE49-F238E27FC236}">
                <a16:creationId xmlns:a16="http://schemas.microsoft.com/office/drawing/2014/main" id="{F5E3B2E6-2631-4305-966D-22F0E5251AF7}"/>
              </a:ext>
            </a:extLst>
          </p:cNvPr>
          <p:cNvPicPr>
            <a:picLocks noChangeAspect="1"/>
          </p:cNvPicPr>
          <p:nvPr/>
        </p:nvPicPr>
        <p:blipFill>
          <a:blip r:embed="rId3"/>
          <a:stretch>
            <a:fillRect/>
          </a:stretch>
        </p:blipFill>
        <p:spPr>
          <a:xfrm>
            <a:off x="94364" y="1382787"/>
            <a:ext cx="4576873" cy="772003"/>
          </a:xfrm>
          <a:prstGeom prst="rect">
            <a:avLst/>
          </a:prstGeom>
        </p:spPr>
      </p:pic>
      <p:pic>
        <p:nvPicPr>
          <p:cNvPr id="7" name="Picture 6">
            <a:extLst>
              <a:ext uri="{FF2B5EF4-FFF2-40B4-BE49-F238E27FC236}">
                <a16:creationId xmlns:a16="http://schemas.microsoft.com/office/drawing/2014/main" id="{1CBB5149-742F-467B-A139-F9487F24E095}"/>
              </a:ext>
            </a:extLst>
          </p:cNvPr>
          <p:cNvPicPr>
            <a:picLocks noChangeAspect="1"/>
          </p:cNvPicPr>
          <p:nvPr/>
        </p:nvPicPr>
        <p:blipFill>
          <a:blip r:embed="rId4"/>
          <a:stretch>
            <a:fillRect/>
          </a:stretch>
        </p:blipFill>
        <p:spPr>
          <a:xfrm>
            <a:off x="94364" y="2304866"/>
            <a:ext cx="4576873" cy="1075289"/>
          </a:xfrm>
          <a:prstGeom prst="rect">
            <a:avLst/>
          </a:prstGeom>
        </p:spPr>
      </p:pic>
      <p:pic>
        <p:nvPicPr>
          <p:cNvPr id="9" name="Picture 8">
            <a:extLst>
              <a:ext uri="{FF2B5EF4-FFF2-40B4-BE49-F238E27FC236}">
                <a16:creationId xmlns:a16="http://schemas.microsoft.com/office/drawing/2014/main" id="{D6A25F8F-E039-4620-B7F9-45BDB322C11A}"/>
              </a:ext>
            </a:extLst>
          </p:cNvPr>
          <p:cNvPicPr>
            <a:picLocks noChangeAspect="1"/>
          </p:cNvPicPr>
          <p:nvPr/>
        </p:nvPicPr>
        <p:blipFill>
          <a:blip r:embed="rId5"/>
          <a:stretch>
            <a:fillRect/>
          </a:stretch>
        </p:blipFill>
        <p:spPr>
          <a:xfrm>
            <a:off x="4890313" y="1594884"/>
            <a:ext cx="4076477" cy="3056512"/>
          </a:xfrm>
          <a:prstGeom prst="rect">
            <a:avLst/>
          </a:prstGeom>
        </p:spPr>
      </p:pic>
      <p:pic>
        <p:nvPicPr>
          <p:cNvPr id="11" name="Picture 10">
            <a:extLst>
              <a:ext uri="{FF2B5EF4-FFF2-40B4-BE49-F238E27FC236}">
                <a16:creationId xmlns:a16="http://schemas.microsoft.com/office/drawing/2014/main" id="{3CEB51C9-176C-4F87-BF7C-536EC7736483}"/>
              </a:ext>
            </a:extLst>
          </p:cNvPr>
          <p:cNvPicPr>
            <a:picLocks noChangeAspect="1"/>
          </p:cNvPicPr>
          <p:nvPr/>
        </p:nvPicPr>
        <p:blipFill>
          <a:blip r:embed="rId6"/>
          <a:stretch>
            <a:fillRect/>
          </a:stretch>
        </p:blipFill>
        <p:spPr>
          <a:xfrm>
            <a:off x="94364" y="3530232"/>
            <a:ext cx="4576873" cy="14409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0" y="3327990"/>
            <a:ext cx="5551653" cy="10507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Naive-Bayes Bernoulli-With Balanced Data</a:t>
            </a:r>
            <a:endParaRPr sz="2400" dirty="0"/>
          </a:p>
        </p:txBody>
      </p:sp>
      <p:pic>
        <p:nvPicPr>
          <p:cNvPr id="4" name="Picture 3">
            <a:extLst>
              <a:ext uri="{FF2B5EF4-FFF2-40B4-BE49-F238E27FC236}">
                <a16:creationId xmlns:a16="http://schemas.microsoft.com/office/drawing/2014/main" id="{22E098CF-35BE-4F5C-9800-DBD3E494B37B}"/>
              </a:ext>
            </a:extLst>
          </p:cNvPr>
          <p:cNvPicPr>
            <a:picLocks noChangeAspect="1"/>
          </p:cNvPicPr>
          <p:nvPr/>
        </p:nvPicPr>
        <p:blipFill>
          <a:blip r:embed="rId3"/>
          <a:stretch>
            <a:fillRect/>
          </a:stretch>
        </p:blipFill>
        <p:spPr>
          <a:xfrm>
            <a:off x="263258" y="1718708"/>
            <a:ext cx="4393804" cy="1706083"/>
          </a:xfrm>
          <a:prstGeom prst="rect">
            <a:avLst/>
          </a:prstGeom>
        </p:spPr>
      </p:pic>
      <p:sp>
        <p:nvSpPr>
          <p:cNvPr id="7" name="Google Shape;754;p38">
            <a:extLst>
              <a:ext uri="{FF2B5EF4-FFF2-40B4-BE49-F238E27FC236}">
                <a16:creationId xmlns:a16="http://schemas.microsoft.com/office/drawing/2014/main" id="{223A4C5B-F9D9-480B-98FC-917DF77F8590}"/>
              </a:ext>
            </a:extLst>
          </p:cNvPr>
          <p:cNvSpPr txBox="1">
            <a:spLocks/>
          </p:cNvSpPr>
          <p:nvPr/>
        </p:nvSpPr>
        <p:spPr>
          <a:xfrm>
            <a:off x="4890977" y="1096530"/>
            <a:ext cx="4104168" cy="10507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4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2400" dirty="0"/>
              <a:t>Performance Measure</a:t>
            </a:r>
          </a:p>
        </p:txBody>
      </p:sp>
      <p:graphicFrame>
        <p:nvGraphicFramePr>
          <p:cNvPr id="8" name="Table 3">
            <a:extLst>
              <a:ext uri="{FF2B5EF4-FFF2-40B4-BE49-F238E27FC236}">
                <a16:creationId xmlns:a16="http://schemas.microsoft.com/office/drawing/2014/main" id="{83887DC8-153F-4862-A797-490B7941B04F}"/>
              </a:ext>
            </a:extLst>
          </p:cNvPr>
          <p:cNvGraphicFramePr>
            <a:graphicFrameLocks noGrp="1"/>
          </p:cNvGraphicFramePr>
          <p:nvPr>
            <p:extLst/>
          </p:nvPr>
        </p:nvGraphicFramePr>
        <p:xfrm>
          <a:off x="5837274" y="2018485"/>
          <a:ext cx="2232838" cy="2061901"/>
        </p:xfrm>
        <a:graphic>
          <a:graphicData uri="http://schemas.openxmlformats.org/drawingml/2006/table">
            <a:tbl>
              <a:tblPr firstRow="1" bandRow="1">
                <a:tableStyleId>{DCD32073-0B7F-47D6-A462-2ADC48BFC65F}</a:tableStyleId>
              </a:tblPr>
              <a:tblGrid>
                <a:gridCol w="1403499">
                  <a:extLst>
                    <a:ext uri="{9D8B030D-6E8A-4147-A177-3AD203B41FA5}">
                      <a16:colId xmlns:a16="http://schemas.microsoft.com/office/drawing/2014/main" val="4211179067"/>
                    </a:ext>
                  </a:extLst>
                </a:gridCol>
                <a:gridCol w="829339">
                  <a:extLst>
                    <a:ext uri="{9D8B030D-6E8A-4147-A177-3AD203B41FA5}">
                      <a16:colId xmlns:a16="http://schemas.microsoft.com/office/drawing/2014/main" val="3325186036"/>
                    </a:ext>
                  </a:extLst>
                </a:gridCol>
              </a:tblGrid>
              <a:tr h="427003">
                <a:tc>
                  <a:txBody>
                    <a:bodyPr/>
                    <a:lstStyle/>
                    <a:p>
                      <a:r>
                        <a:rPr lang="en-US" dirty="0">
                          <a:solidFill>
                            <a:schemeClr val="tx2"/>
                          </a:solidFill>
                        </a:rPr>
                        <a:t>Accuracy</a:t>
                      </a:r>
                      <a:endParaRPr lang="en-IN" dirty="0">
                        <a:solidFill>
                          <a:schemeClr val="tx2"/>
                        </a:solidFill>
                      </a:endParaRPr>
                    </a:p>
                  </a:txBody>
                  <a:tcPr/>
                </a:tc>
                <a:tc>
                  <a:txBody>
                    <a:bodyPr/>
                    <a:lstStyle/>
                    <a:p>
                      <a:r>
                        <a:rPr lang="en-US" dirty="0">
                          <a:solidFill>
                            <a:schemeClr val="tx2"/>
                          </a:solidFill>
                        </a:rPr>
                        <a:t>83.78%</a:t>
                      </a:r>
                      <a:endParaRPr lang="en-IN" dirty="0">
                        <a:solidFill>
                          <a:schemeClr val="tx2"/>
                        </a:solidFill>
                      </a:endParaRPr>
                    </a:p>
                  </a:txBody>
                  <a:tcPr/>
                </a:tc>
                <a:extLst>
                  <a:ext uri="{0D108BD9-81ED-4DB2-BD59-A6C34878D82A}">
                    <a16:rowId xmlns:a16="http://schemas.microsoft.com/office/drawing/2014/main" val="3195998750"/>
                  </a:ext>
                </a:extLst>
              </a:tr>
              <a:tr h="544966">
                <a:tc>
                  <a:txBody>
                    <a:bodyPr/>
                    <a:lstStyle/>
                    <a:p>
                      <a:r>
                        <a:rPr lang="en-US" dirty="0">
                          <a:solidFill>
                            <a:schemeClr val="tx2"/>
                          </a:solidFill>
                        </a:rPr>
                        <a:t>Sensitivity</a:t>
                      </a:r>
                      <a:endParaRPr lang="en-IN" dirty="0">
                        <a:solidFill>
                          <a:schemeClr val="tx2"/>
                        </a:solidFill>
                      </a:endParaRPr>
                    </a:p>
                  </a:txBody>
                  <a:tcPr/>
                </a:tc>
                <a:tc>
                  <a:txBody>
                    <a:bodyPr/>
                    <a:lstStyle/>
                    <a:p>
                      <a:r>
                        <a:rPr lang="en-US" dirty="0">
                          <a:solidFill>
                            <a:schemeClr val="tx2"/>
                          </a:solidFill>
                        </a:rPr>
                        <a:t>81.77%</a:t>
                      </a:r>
                      <a:endParaRPr lang="en-IN" dirty="0">
                        <a:solidFill>
                          <a:schemeClr val="tx2"/>
                        </a:solidFill>
                      </a:endParaRPr>
                    </a:p>
                  </a:txBody>
                  <a:tcPr/>
                </a:tc>
                <a:extLst>
                  <a:ext uri="{0D108BD9-81ED-4DB2-BD59-A6C34878D82A}">
                    <a16:rowId xmlns:a16="http://schemas.microsoft.com/office/drawing/2014/main" val="811535616"/>
                  </a:ext>
                </a:extLst>
              </a:tr>
              <a:tr h="544966">
                <a:tc>
                  <a:txBody>
                    <a:bodyPr/>
                    <a:lstStyle/>
                    <a:p>
                      <a:pPr marR="0" algn="l" rtl="0">
                        <a:lnSpc>
                          <a:spcPct val="100000"/>
                        </a:lnSpc>
                        <a:spcBef>
                          <a:spcPts val="0"/>
                        </a:spcBef>
                        <a:spcAft>
                          <a:spcPts val="0"/>
                        </a:spcAft>
                        <a:buClr>
                          <a:srgbClr val="000000"/>
                        </a:buClr>
                        <a:buFont typeface="Arial"/>
                      </a:pPr>
                      <a:r>
                        <a:rPr lang="en-IN" sz="1400" b="0" i="0" u="none" strike="noStrike" cap="none" dirty="0">
                          <a:solidFill>
                            <a:schemeClr val="tx2"/>
                          </a:solidFill>
                          <a:latin typeface="Arial"/>
                          <a:ea typeface="Arial"/>
                          <a:cs typeface="Arial"/>
                          <a:sym typeface="Arial"/>
                        </a:rPr>
                        <a:t>specificity</a:t>
                      </a:r>
                    </a:p>
                  </a:txBody>
                  <a:tcPr/>
                </a:tc>
                <a:tc>
                  <a:txBody>
                    <a:bodyPr/>
                    <a:lstStyle/>
                    <a:p>
                      <a:r>
                        <a:rPr lang="en-US" dirty="0">
                          <a:solidFill>
                            <a:schemeClr val="tx2"/>
                          </a:solidFill>
                        </a:rPr>
                        <a:t>85.78%</a:t>
                      </a:r>
                      <a:endParaRPr lang="en-IN" dirty="0">
                        <a:solidFill>
                          <a:schemeClr val="tx2"/>
                        </a:solidFill>
                      </a:endParaRPr>
                    </a:p>
                  </a:txBody>
                  <a:tcPr/>
                </a:tc>
                <a:extLst>
                  <a:ext uri="{0D108BD9-81ED-4DB2-BD59-A6C34878D82A}">
                    <a16:rowId xmlns:a16="http://schemas.microsoft.com/office/drawing/2014/main" val="3850232394"/>
                  </a:ext>
                </a:extLst>
              </a:tr>
              <a:tr h="544966">
                <a:tc>
                  <a:txBody>
                    <a:bodyPr/>
                    <a:lstStyle/>
                    <a:p>
                      <a:r>
                        <a:rPr lang="en-US" dirty="0">
                          <a:solidFill>
                            <a:schemeClr val="tx2"/>
                          </a:solidFill>
                        </a:rPr>
                        <a:t>AUC Score</a:t>
                      </a:r>
                      <a:endParaRPr lang="en-IN" dirty="0">
                        <a:solidFill>
                          <a:schemeClr val="tx2"/>
                        </a:solidFill>
                      </a:endParaRPr>
                    </a:p>
                  </a:txBody>
                  <a:tcPr/>
                </a:tc>
                <a:tc>
                  <a:txBody>
                    <a:bodyPr/>
                    <a:lstStyle/>
                    <a:p>
                      <a:r>
                        <a:rPr lang="en-US" dirty="0">
                          <a:solidFill>
                            <a:schemeClr val="tx2"/>
                          </a:solidFill>
                        </a:rPr>
                        <a:t>83.77%</a:t>
                      </a:r>
                      <a:endParaRPr lang="en-IN" dirty="0">
                        <a:solidFill>
                          <a:schemeClr val="tx2"/>
                        </a:solidFill>
                      </a:endParaRPr>
                    </a:p>
                  </a:txBody>
                  <a:tcPr/>
                </a:tc>
                <a:extLst>
                  <a:ext uri="{0D108BD9-81ED-4DB2-BD59-A6C34878D82A}">
                    <a16:rowId xmlns:a16="http://schemas.microsoft.com/office/drawing/2014/main" val="338558791"/>
                  </a:ext>
                </a:extLst>
              </a:tr>
            </a:tbl>
          </a:graphicData>
        </a:graphic>
      </p:graphicFrame>
      <p:sp>
        <p:nvSpPr>
          <p:cNvPr id="6" name="Title 1">
            <a:extLst>
              <a:ext uri="{FF2B5EF4-FFF2-40B4-BE49-F238E27FC236}">
                <a16:creationId xmlns:a16="http://schemas.microsoft.com/office/drawing/2014/main" id="{BB89B83F-6955-4368-8589-D8EA8936AA7D}"/>
              </a:ext>
            </a:extLst>
          </p:cNvPr>
          <p:cNvSpPr txBox="1">
            <a:spLocks/>
          </p:cNvSpPr>
          <p:nvPr/>
        </p:nvSpPr>
        <p:spPr>
          <a:xfrm>
            <a:off x="720000" y="307926"/>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4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3000" u="sng" dirty="0"/>
              <a:t>Basic ML Model</a:t>
            </a:r>
            <a:endParaRPr lang="en-IN" sz="3000" u="sng" dirty="0"/>
          </a:p>
        </p:txBody>
      </p:sp>
    </p:spTree>
    <p:extLst>
      <p:ext uri="{BB962C8B-B14F-4D97-AF65-F5344CB8AC3E}">
        <p14:creationId xmlns:p14="http://schemas.microsoft.com/office/powerpoint/2010/main" val="39359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pic>
        <p:nvPicPr>
          <p:cNvPr id="9" name="Picture 8">
            <a:extLst>
              <a:ext uri="{FF2B5EF4-FFF2-40B4-BE49-F238E27FC236}">
                <a16:creationId xmlns:a16="http://schemas.microsoft.com/office/drawing/2014/main" id="{E33E2421-0243-48FA-9D18-A2A6E88C77C5}"/>
              </a:ext>
            </a:extLst>
          </p:cNvPr>
          <p:cNvPicPr>
            <a:picLocks noChangeAspect="1"/>
          </p:cNvPicPr>
          <p:nvPr/>
        </p:nvPicPr>
        <p:blipFill>
          <a:blip r:embed="rId4"/>
          <a:stretch>
            <a:fillRect/>
          </a:stretch>
        </p:blipFill>
        <p:spPr>
          <a:xfrm>
            <a:off x="531628" y="792965"/>
            <a:ext cx="4171398" cy="1325032"/>
          </a:xfrm>
          <a:prstGeom prst="rect">
            <a:avLst/>
          </a:prstGeom>
        </p:spPr>
      </p:pic>
      <p:pic>
        <p:nvPicPr>
          <p:cNvPr id="10" name="Picture 9">
            <a:extLst>
              <a:ext uri="{FF2B5EF4-FFF2-40B4-BE49-F238E27FC236}">
                <a16:creationId xmlns:a16="http://schemas.microsoft.com/office/drawing/2014/main" id="{968BE5BF-4F6D-47D9-939D-B38E29C1205D}"/>
              </a:ext>
            </a:extLst>
          </p:cNvPr>
          <p:cNvPicPr>
            <a:picLocks noChangeAspect="1"/>
          </p:cNvPicPr>
          <p:nvPr/>
        </p:nvPicPr>
        <p:blipFill>
          <a:blip r:embed="rId5"/>
          <a:stretch>
            <a:fillRect/>
          </a:stretch>
        </p:blipFill>
        <p:spPr>
          <a:xfrm>
            <a:off x="531628" y="2204229"/>
            <a:ext cx="5955875" cy="295495"/>
          </a:xfrm>
          <a:prstGeom prst="rect">
            <a:avLst/>
          </a:prstGeom>
        </p:spPr>
      </p:pic>
      <p:pic>
        <p:nvPicPr>
          <p:cNvPr id="11" name="Picture 10">
            <a:extLst>
              <a:ext uri="{FF2B5EF4-FFF2-40B4-BE49-F238E27FC236}">
                <a16:creationId xmlns:a16="http://schemas.microsoft.com/office/drawing/2014/main" id="{7B1189C4-E7A2-49EB-8ABE-22BCD4B8D079}"/>
              </a:ext>
            </a:extLst>
          </p:cNvPr>
          <p:cNvPicPr>
            <a:picLocks noChangeAspect="1"/>
          </p:cNvPicPr>
          <p:nvPr/>
        </p:nvPicPr>
        <p:blipFill>
          <a:blip r:embed="rId6"/>
          <a:stretch>
            <a:fillRect/>
          </a:stretch>
        </p:blipFill>
        <p:spPr>
          <a:xfrm>
            <a:off x="531628" y="2605200"/>
            <a:ext cx="7167986" cy="247380"/>
          </a:xfrm>
          <a:prstGeom prst="rect">
            <a:avLst/>
          </a:prstGeom>
        </p:spPr>
      </p:pic>
      <p:pic>
        <p:nvPicPr>
          <p:cNvPr id="12" name="Picture 11">
            <a:extLst>
              <a:ext uri="{FF2B5EF4-FFF2-40B4-BE49-F238E27FC236}">
                <a16:creationId xmlns:a16="http://schemas.microsoft.com/office/drawing/2014/main" id="{6F77F8BF-FC54-44FA-B659-DBA74AF6A11C}"/>
              </a:ext>
            </a:extLst>
          </p:cNvPr>
          <p:cNvPicPr>
            <a:picLocks noChangeAspect="1"/>
          </p:cNvPicPr>
          <p:nvPr/>
        </p:nvPicPr>
        <p:blipFill>
          <a:blip r:embed="rId7"/>
          <a:stretch>
            <a:fillRect/>
          </a:stretch>
        </p:blipFill>
        <p:spPr>
          <a:xfrm>
            <a:off x="531628" y="2927963"/>
            <a:ext cx="3825532" cy="2125295"/>
          </a:xfrm>
          <a:prstGeom prst="rect">
            <a:avLst/>
          </a:prstGeom>
        </p:spPr>
      </p:pic>
      <p:sp>
        <p:nvSpPr>
          <p:cNvPr id="13" name="Subtitle 2">
            <a:extLst>
              <a:ext uri="{FF2B5EF4-FFF2-40B4-BE49-F238E27FC236}">
                <a16:creationId xmlns:a16="http://schemas.microsoft.com/office/drawing/2014/main" id="{0F1988A8-C38B-41F7-845B-BE02B97BA2FC}"/>
              </a:ext>
            </a:extLst>
          </p:cNvPr>
          <p:cNvSpPr>
            <a:spLocks noGrp="1"/>
          </p:cNvSpPr>
          <p:nvPr>
            <p:ph type="title"/>
          </p:nvPr>
        </p:nvSpPr>
        <p:spPr>
          <a:xfrm>
            <a:off x="5000192" y="2960188"/>
            <a:ext cx="3989505" cy="2041049"/>
          </a:xfrm>
        </p:spPr>
        <p:txBody>
          <a:bodyPr>
            <a:noAutofit/>
          </a:bodyPr>
          <a:lstStyle/>
          <a:p>
            <a:r>
              <a:rPr lang="en-US" sz="2000" dirty="0"/>
              <a:t>Input : 242 Features</a:t>
            </a:r>
          </a:p>
          <a:p>
            <a:r>
              <a:rPr lang="en-US" sz="2000" dirty="0"/>
              <a:t>Hidden : 80 Weights</a:t>
            </a:r>
          </a:p>
          <a:p>
            <a:r>
              <a:rPr lang="en-US" sz="2000" dirty="0"/>
              <a:t>Output :  1</a:t>
            </a:r>
            <a:endParaRPr lang="en-IN" sz="2000" dirty="0"/>
          </a:p>
        </p:txBody>
      </p:sp>
      <p:sp>
        <p:nvSpPr>
          <p:cNvPr id="14" name="Subtitle 2">
            <a:extLst>
              <a:ext uri="{FF2B5EF4-FFF2-40B4-BE49-F238E27FC236}">
                <a16:creationId xmlns:a16="http://schemas.microsoft.com/office/drawing/2014/main" id="{4AED1719-800A-45FD-9020-277929C27726}"/>
              </a:ext>
            </a:extLst>
          </p:cNvPr>
          <p:cNvSpPr txBox="1">
            <a:spLocks/>
          </p:cNvSpPr>
          <p:nvPr/>
        </p:nvSpPr>
        <p:spPr>
          <a:xfrm>
            <a:off x="5000194" y="490889"/>
            <a:ext cx="3989504" cy="18018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4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sz="2000" dirty="0"/>
              <a:t>Loss : binary </a:t>
            </a:r>
            <a:r>
              <a:rPr lang="en-US" sz="2000" dirty="0" err="1"/>
              <a:t>crossentropy</a:t>
            </a:r>
            <a:endParaRPr lang="en-US" sz="2000" dirty="0"/>
          </a:p>
          <a:p>
            <a:r>
              <a:rPr lang="en-US" sz="2000" dirty="0"/>
              <a:t>Activation : sigmoid</a:t>
            </a:r>
          </a:p>
          <a:p>
            <a:r>
              <a:rPr lang="en-US" sz="2000" dirty="0"/>
              <a:t>Optimizer : Adam</a:t>
            </a:r>
          </a:p>
          <a:p>
            <a:r>
              <a:rPr lang="en-IN" sz="2000" dirty="0"/>
              <a:t>Epoch : 25</a:t>
            </a:r>
          </a:p>
        </p:txBody>
      </p:sp>
      <p:sp>
        <p:nvSpPr>
          <p:cNvPr id="8" name="Title 1">
            <a:extLst>
              <a:ext uri="{FF2B5EF4-FFF2-40B4-BE49-F238E27FC236}">
                <a16:creationId xmlns:a16="http://schemas.microsoft.com/office/drawing/2014/main" id="{C65D3CF1-73CF-4791-99B9-CAA39D123944}"/>
              </a:ext>
            </a:extLst>
          </p:cNvPr>
          <p:cNvSpPr txBox="1">
            <a:spLocks/>
          </p:cNvSpPr>
          <p:nvPr/>
        </p:nvSpPr>
        <p:spPr>
          <a:xfrm>
            <a:off x="851026" y="13298"/>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4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3000" u="sng" dirty="0"/>
              <a:t>Deep Learning Model 1</a:t>
            </a:r>
            <a:endParaRPr lang="en-IN" sz="3000" u="sng" dirty="0"/>
          </a:p>
        </p:txBody>
      </p: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423</Words>
  <Application>Microsoft Office PowerPoint</Application>
  <PresentationFormat>On-screen Show (16:9)</PresentationFormat>
  <Paragraphs>123</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Advent Pro Light</vt:lpstr>
      <vt:lpstr>Anton</vt:lpstr>
      <vt:lpstr>Josefin Slab</vt:lpstr>
      <vt:lpstr>Arial</vt:lpstr>
      <vt:lpstr>Rajdhani</vt:lpstr>
      <vt:lpstr>Fira Sans Condensed Light</vt:lpstr>
      <vt:lpstr>Ai Tech Agency by Slidesgo</vt:lpstr>
      <vt:lpstr>Loan Default  Prediction</vt:lpstr>
      <vt:lpstr>Problem Statement</vt:lpstr>
      <vt:lpstr>Problem Statement</vt:lpstr>
      <vt:lpstr>EDA</vt:lpstr>
      <vt:lpstr>Encoding</vt:lpstr>
      <vt:lpstr>Balancing Target Column </vt:lpstr>
      <vt:lpstr>Balancing Target Column using SMOTE (Synthetic Minority Oversampling Technique)</vt:lpstr>
      <vt:lpstr>Naive-Bayes Bernoulli-With Balanced Data</vt:lpstr>
      <vt:lpstr>Input : 242 Features Hidden : 80 Weights Output :  1</vt:lpstr>
      <vt:lpstr>Epoch wise Comparison </vt:lpstr>
      <vt:lpstr>Input : 242 Features Hidden : 80 Weights Hidden : 40 Weights Output :  1</vt:lpstr>
      <vt:lpstr>Epoch wise Comparison </vt:lpstr>
      <vt:lpstr>Performance Measures on Model with 3 Layers </vt:lpstr>
      <vt:lpstr>Principal Component Analysis</vt:lpstr>
      <vt:lpstr>Performance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Poonam Choudhary</dc:creator>
  <cp:lastModifiedBy>Poonam Choudhary</cp:lastModifiedBy>
  <cp:revision>36</cp:revision>
  <dcterms:modified xsi:type="dcterms:W3CDTF">2021-09-15T05:32:05Z</dcterms:modified>
</cp:coreProperties>
</file>