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73" r:id="rId4"/>
    <p:sldId id="274" r:id="rId5"/>
    <p:sldId id="270" r:id="rId6"/>
    <p:sldId id="272" r:id="rId7"/>
    <p:sldId id="271" r:id="rId8"/>
    <p:sldId id="268" r:id="rId9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9AC3"/>
    <a:srgbClr val="4787B7"/>
    <a:srgbClr val="93B9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65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B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046857" y="2829594"/>
            <a:ext cx="10192000" cy="4264106"/>
            <a:chOff x="4046857" y="2829594"/>
            <a:chExt cx="10192000" cy="426410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46857" y="2829594"/>
              <a:ext cx="10192000" cy="4264106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4046857" y="2841568"/>
            <a:ext cx="10192000" cy="4264106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endParaRPr lang="en-US" altLang="ko-KR" sz="6600" kern="0" spc="100" dirty="0">
              <a:solidFill>
                <a:srgbClr val="639AC3"/>
              </a:solidFill>
              <a:latin typeface="굴림" panose="020B0600000101010101" pitchFamily="50" charset="-127"/>
              <a:ea typeface="굴림" panose="020B0600000101010101" pitchFamily="50" charset="-127"/>
              <a:cs typeface="여기어때 잘난체 OTF" pitchFamily="34" charset="0"/>
            </a:endParaRPr>
          </a:p>
          <a:p>
            <a:pPr algn="ctr"/>
            <a:r>
              <a:rPr lang="ko-KR" altLang="en-US" sz="6600" b="1" kern="0" spc="100" dirty="0">
                <a:solidFill>
                  <a:srgbClr val="639AC3"/>
                </a:solidFill>
                <a:latin typeface="굴림" panose="020B0600000101010101" pitchFamily="50" charset="-127"/>
                <a:ea typeface="굴림" panose="020B0600000101010101" pitchFamily="50" charset="-127"/>
                <a:cs typeface="여기어때 잘난체 OTF" pitchFamily="34" charset="0"/>
              </a:rPr>
              <a:t>흉부 </a:t>
            </a:r>
            <a:r>
              <a:rPr lang="en-US" altLang="ko-KR" sz="6600" b="1" kern="0" spc="100" dirty="0">
                <a:solidFill>
                  <a:srgbClr val="639AC3"/>
                </a:solidFill>
                <a:latin typeface="굴림" panose="020B0600000101010101" pitchFamily="50" charset="-127"/>
                <a:ea typeface="굴림" panose="020B0600000101010101" pitchFamily="50" charset="-127"/>
                <a:cs typeface="여기어때 잘난체 OTF" pitchFamily="34" charset="0"/>
              </a:rPr>
              <a:t>X-ray </a:t>
            </a:r>
            <a:r>
              <a:rPr lang="ko-KR" altLang="en-US" sz="6600" b="1" kern="0" spc="100" dirty="0">
                <a:solidFill>
                  <a:srgbClr val="639AC3"/>
                </a:solidFill>
                <a:latin typeface="굴림" panose="020B0600000101010101" pitchFamily="50" charset="-127"/>
                <a:ea typeface="굴림" panose="020B0600000101010101" pitchFamily="50" charset="-127"/>
                <a:cs typeface="여기어때 잘난체 OTF" pitchFamily="34" charset="0"/>
              </a:rPr>
              <a:t>사진 분석을 통한 코로나 판독기</a:t>
            </a:r>
            <a:endParaRPr lang="en-US" sz="11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14166" y="7200900"/>
            <a:ext cx="7457382" cy="914263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ko-KR" altLang="en-US" sz="3600" b="1" kern="0" spc="-100" dirty="0">
                <a:solidFill>
                  <a:srgbClr val="93B9D5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종합설계 프로젝트 </a:t>
            </a:r>
            <a:r>
              <a:rPr lang="en-US" altLang="ko-KR" sz="3600" b="1" kern="0" spc="-100" dirty="0">
                <a:solidFill>
                  <a:srgbClr val="93B9D5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</a:t>
            </a:r>
            <a:r>
              <a:rPr lang="ko-KR" altLang="en-US" sz="3600" b="1" kern="0" spc="-100" dirty="0">
                <a:solidFill>
                  <a:srgbClr val="93B9D5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조</a:t>
            </a:r>
            <a:endParaRPr lang="en-US" sz="1100" b="1" dirty="0">
              <a:solidFill>
                <a:srgbClr val="93B9D5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B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143000" y="876300"/>
            <a:ext cx="11658600" cy="798425"/>
            <a:chOff x="904202" y="1136869"/>
            <a:chExt cx="17886674" cy="79842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04202" y="1136869"/>
              <a:ext cx="17886674" cy="79842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38200" y="876300"/>
            <a:ext cx="3657600" cy="798425"/>
            <a:chOff x="904202" y="1136869"/>
            <a:chExt cx="3576950" cy="79842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04202" y="1136869"/>
              <a:ext cx="3576950" cy="798425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1129937" y="993379"/>
            <a:ext cx="4529891" cy="56426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3300" b="1" kern="0" spc="-300" dirty="0">
                <a:solidFill>
                  <a:srgbClr val="FBFCFC"/>
                </a:solidFill>
                <a:latin typeface="굴림" panose="020B0600000101010101" pitchFamily="50" charset="-127"/>
                <a:ea typeface="굴림" panose="020B0600000101010101" pitchFamily="50" charset="-127"/>
                <a:cs typeface="여기어때 잘난체 OTF" pitchFamily="34" charset="0"/>
              </a:rPr>
              <a:t>주제 선정 이유</a:t>
            </a:r>
            <a:endParaRPr lang="en-US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1600" y="2324100"/>
            <a:ext cx="9296400" cy="8002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rgbClr val="639AC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현재 코로나 검사 방법</a:t>
            </a:r>
            <a:endParaRPr lang="en-US" altLang="ko-KR" sz="2800" b="1" dirty="0">
              <a:solidFill>
                <a:srgbClr val="639AC3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sz="2800" b="1" dirty="0">
              <a:solidFill>
                <a:srgbClr val="639AC3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2000" b="1" dirty="0">
                <a:solidFill>
                  <a:srgbClr val="639AC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1. PCR</a:t>
            </a:r>
            <a:r>
              <a:rPr lang="ko-KR" altLang="en-US" sz="2000" b="1" dirty="0">
                <a:solidFill>
                  <a:srgbClr val="639AC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검사</a:t>
            </a:r>
            <a:endParaRPr lang="en-US" altLang="ko-KR" sz="2000" b="1" dirty="0">
              <a:solidFill>
                <a:srgbClr val="639AC3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2000" b="1" dirty="0">
                <a:solidFill>
                  <a:srgbClr val="639AC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	</a:t>
            </a:r>
            <a:r>
              <a:rPr lang="ko-KR" altLang="en-US" b="1" dirty="0">
                <a:solidFill>
                  <a:srgbClr val="639AC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장점</a:t>
            </a:r>
            <a:endParaRPr lang="en-US" altLang="ko-KR" b="1" dirty="0">
              <a:solidFill>
                <a:srgbClr val="639AC3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1200150" lvl="2" indent="-285750">
              <a:buFontTx/>
              <a:buChar char="-"/>
            </a:pPr>
            <a:r>
              <a:rPr lang="ko-KR" altLang="en-US" b="1" dirty="0">
                <a:solidFill>
                  <a:srgbClr val="639AC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정확도 </a:t>
            </a:r>
            <a:r>
              <a:rPr lang="en-US" altLang="ko-KR" b="1" dirty="0">
                <a:solidFill>
                  <a:srgbClr val="639AC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90% </a:t>
            </a:r>
            <a:r>
              <a:rPr lang="ko-KR" altLang="en-US" b="1" dirty="0">
                <a:solidFill>
                  <a:srgbClr val="639AC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이상</a:t>
            </a:r>
            <a:endParaRPr lang="en-US" altLang="ko-KR" b="1" dirty="0">
              <a:solidFill>
                <a:srgbClr val="639AC3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b="1" dirty="0">
                <a:solidFill>
                  <a:srgbClr val="639AC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	</a:t>
            </a:r>
            <a:r>
              <a:rPr lang="ko-KR" altLang="en-US" b="1" dirty="0">
                <a:solidFill>
                  <a:srgbClr val="639AC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단점</a:t>
            </a:r>
            <a:endParaRPr lang="en-US" altLang="ko-KR" b="1" dirty="0">
              <a:solidFill>
                <a:srgbClr val="639AC3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1200150" lvl="2" indent="-285750">
              <a:buFontTx/>
              <a:buChar char="-"/>
            </a:pPr>
            <a:r>
              <a:rPr lang="ko-KR" altLang="en-US" b="1" dirty="0">
                <a:solidFill>
                  <a:srgbClr val="639AC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검사결과가 나오기까지 시간이 꽤 걸리는 편</a:t>
            </a:r>
            <a:endParaRPr lang="en-US" altLang="ko-KR" b="1" dirty="0">
              <a:solidFill>
                <a:srgbClr val="639AC3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1200150" lvl="2" indent="-285750">
              <a:buFontTx/>
              <a:buChar char="-"/>
            </a:pPr>
            <a:r>
              <a:rPr lang="ko-KR" altLang="en-US" b="1" dirty="0">
                <a:solidFill>
                  <a:srgbClr val="639AC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적지 않은 비용</a:t>
            </a:r>
            <a:endParaRPr lang="en-US" altLang="ko-KR" b="1" dirty="0">
              <a:solidFill>
                <a:srgbClr val="639AC3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b="1" dirty="0">
              <a:solidFill>
                <a:srgbClr val="639AC3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2000" b="1" dirty="0">
                <a:solidFill>
                  <a:srgbClr val="639AC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2. CT </a:t>
            </a:r>
            <a:r>
              <a:rPr lang="ko-KR" altLang="en-US" sz="2000" b="1" dirty="0">
                <a:solidFill>
                  <a:srgbClr val="639AC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검사</a:t>
            </a:r>
            <a:endParaRPr lang="en-US" altLang="ko-KR" sz="2000" b="1" dirty="0">
              <a:solidFill>
                <a:srgbClr val="639AC3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b="1" dirty="0">
                <a:solidFill>
                  <a:srgbClr val="639AC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	</a:t>
            </a:r>
            <a:r>
              <a:rPr lang="ko-KR" altLang="en-US" b="1" dirty="0">
                <a:solidFill>
                  <a:srgbClr val="639AC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장점</a:t>
            </a:r>
            <a:endParaRPr lang="en-US" altLang="ko-KR" b="1" dirty="0">
              <a:solidFill>
                <a:srgbClr val="639AC3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1200150" lvl="2" indent="-285750">
              <a:buFontTx/>
              <a:buChar char="-"/>
            </a:pPr>
            <a:r>
              <a:rPr lang="ko-KR" altLang="en-US" b="1" dirty="0">
                <a:solidFill>
                  <a:srgbClr val="639AC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정확도 </a:t>
            </a:r>
            <a:r>
              <a:rPr lang="en-US" altLang="ko-KR" b="1" dirty="0">
                <a:solidFill>
                  <a:srgbClr val="639AC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90% </a:t>
            </a:r>
            <a:r>
              <a:rPr lang="ko-KR" altLang="en-US" b="1" dirty="0">
                <a:solidFill>
                  <a:srgbClr val="639AC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이상</a:t>
            </a:r>
            <a:endParaRPr lang="en-US" altLang="ko-KR" b="1" dirty="0">
              <a:solidFill>
                <a:srgbClr val="639AC3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b="1" dirty="0">
                <a:solidFill>
                  <a:srgbClr val="639AC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	</a:t>
            </a:r>
            <a:r>
              <a:rPr lang="ko-KR" altLang="en-US" b="1" dirty="0">
                <a:solidFill>
                  <a:srgbClr val="639AC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단점</a:t>
            </a:r>
            <a:endParaRPr lang="en-US" altLang="ko-KR" b="1" dirty="0">
              <a:solidFill>
                <a:srgbClr val="639AC3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1200150" lvl="2" indent="-285750">
              <a:buFontTx/>
              <a:buChar char="-"/>
            </a:pPr>
            <a:r>
              <a:rPr lang="ko-KR" altLang="en-US" b="1" dirty="0">
                <a:solidFill>
                  <a:srgbClr val="639AC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바이러스에 의한 고가 장비의 오염 가능성</a:t>
            </a:r>
            <a:endParaRPr lang="en-US" altLang="ko-KR" b="1" dirty="0">
              <a:solidFill>
                <a:srgbClr val="639AC3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1200150" lvl="2" indent="-285750">
              <a:buFontTx/>
              <a:buChar char="-"/>
            </a:pPr>
            <a:r>
              <a:rPr lang="ko-KR" altLang="en-US" b="1" dirty="0">
                <a:solidFill>
                  <a:srgbClr val="639AC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검사결과가 나오기까지 시간이 꽤 걸리는 편</a:t>
            </a:r>
            <a:endParaRPr lang="en-US" altLang="ko-KR" b="1" dirty="0">
              <a:solidFill>
                <a:srgbClr val="639AC3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b="1" dirty="0">
              <a:solidFill>
                <a:srgbClr val="639AC3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2000" b="1" dirty="0">
                <a:solidFill>
                  <a:srgbClr val="639AC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3. X-ray </a:t>
            </a:r>
            <a:r>
              <a:rPr lang="ko-KR" altLang="en-US" sz="2000" b="1" dirty="0">
                <a:solidFill>
                  <a:srgbClr val="639AC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검사</a:t>
            </a:r>
            <a:endParaRPr lang="en-US" altLang="ko-KR" sz="2000" b="1" dirty="0">
              <a:solidFill>
                <a:srgbClr val="639AC3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b="1" dirty="0">
                <a:solidFill>
                  <a:srgbClr val="639AC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	</a:t>
            </a:r>
            <a:r>
              <a:rPr lang="ko-KR" altLang="en-US" b="1" dirty="0">
                <a:solidFill>
                  <a:srgbClr val="639AC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장점</a:t>
            </a:r>
            <a:endParaRPr lang="en-US" altLang="ko-KR" b="1" dirty="0">
              <a:solidFill>
                <a:srgbClr val="639AC3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1200150" lvl="2" indent="-285750">
              <a:buFontTx/>
              <a:buChar char="-"/>
            </a:pPr>
            <a:r>
              <a:rPr lang="ko-KR" altLang="en-US" b="1" dirty="0">
                <a:solidFill>
                  <a:srgbClr val="639AC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빠른 검사 시간</a:t>
            </a:r>
            <a:endParaRPr lang="en-US" altLang="ko-KR" b="1" dirty="0">
              <a:solidFill>
                <a:srgbClr val="639AC3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1200150" lvl="2" indent="-285750">
              <a:buFontTx/>
              <a:buChar char="-"/>
            </a:pPr>
            <a:r>
              <a:rPr lang="ko-KR" altLang="en-US" b="1" dirty="0">
                <a:solidFill>
                  <a:srgbClr val="639AC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상대적으로 저렴한 비용</a:t>
            </a:r>
            <a:endParaRPr lang="en-US" altLang="ko-KR" b="1" dirty="0">
              <a:solidFill>
                <a:srgbClr val="639AC3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b="1" dirty="0">
                <a:solidFill>
                  <a:srgbClr val="639AC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	</a:t>
            </a:r>
            <a:r>
              <a:rPr lang="ko-KR" altLang="en-US" b="1" dirty="0">
                <a:solidFill>
                  <a:srgbClr val="639AC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단점</a:t>
            </a:r>
            <a:endParaRPr lang="en-US" altLang="ko-KR" b="1" dirty="0">
              <a:solidFill>
                <a:srgbClr val="639AC3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1200150" lvl="2" indent="-285750">
              <a:buFontTx/>
              <a:buChar char="-"/>
            </a:pPr>
            <a:r>
              <a:rPr lang="ko-KR" altLang="en-US" b="1" dirty="0">
                <a:solidFill>
                  <a:srgbClr val="639AC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낮은 정확성</a:t>
            </a:r>
            <a:endParaRPr lang="en-US" altLang="ko-KR" b="1" dirty="0">
              <a:solidFill>
                <a:srgbClr val="639AC3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b="1" dirty="0">
                <a:solidFill>
                  <a:srgbClr val="639AC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		-&gt;X-ray </a:t>
            </a:r>
            <a:r>
              <a:rPr lang="ko-KR" altLang="en-US" b="1" dirty="0">
                <a:solidFill>
                  <a:srgbClr val="639AC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사진을 통한 영상 판독 전문가의 </a:t>
            </a:r>
            <a:endParaRPr lang="en-US" altLang="ko-KR" b="1" dirty="0">
              <a:solidFill>
                <a:srgbClr val="639AC3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b="1" dirty="0">
                <a:solidFill>
                  <a:srgbClr val="639AC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		   </a:t>
            </a:r>
            <a:r>
              <a:rPr lang="ko-KR" altLang="en-US" b="1" dirty="0">
                <a:solidFill>
                  <a:srgbClr val="639AC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코로나 </a:t>
            </a:r>
            <a:r>
              <a:rPr lang="en-US" altLang="ko-KR" b="1" dirty="0">
                <a:solidFill>
                  <a:srgbClr val="639AC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19 </a:t>
            </a:r>
            <a:r>
              <a:rPr lang="ko-KR" altLang="en-US" b="1" dirty="0">
                <a:solidFill>
                  <a:srgbClr val="639AC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진단 민감도 </a:t>
            </a:r>
            <a:r>
              <a:rPr lang="en-US" altLang="ko-KR" b="1" dirty="0">
                <a:solidFill>
                  <a:srgbClr val="639AC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69%</a:t>
            </a:r>
          </a:p>
          <a:p>
            <a:endParaRPr lang="en-US" altLang="ko-KR" dirty="0">
              <a:solidFill>
                <a:srgbClr val="639AC3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/>
            <a:endParaRPr lang="en-US" altLang="ko-KR" dirty="0">
              <a:solidFill>
                <a:srgbClr val="639AC3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/>
            <a:endParaRPr lang="en-US" altLang="ko-KR" dirty="0">
              <a:solidFill>
                <a:srgbClr val="639AC3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C8A5C56-9BB0-4885-93AF-E9282D76D69F}"/>
              </a:ext>
            </a:extLst>
          </p:cNvPr>
          <p:cNvSpPr txBox="1"/>
          <p:nvPr/>
        </p:nvSpPr>
        <p:spPr>
          <a:xfrm>
            <a:off x="9372600" y="4838700"/>
            <a:ext cx="7010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639AC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-&gt; </a:t>
            </a:r>
            <a:r>
              <a:rPr lang="ko-KR" altLang="en-US" sz="2400" b="1" dirty="0" err="1">
                <a:solidFill>
                  <a:srgbClr val="639AC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딥러닝을</a:t>
            </a:r>
            <a:r>
              <a:rPr lang="ko-KR" altLang="en-US" sz="2400" b="1" dirty="0">
                <a:solidFill>
                  <a:srgbClr val="639AC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통해 </a:t>
            </a:r>
            <a:r>
              <a:rPr lang="en-US" altLang="ko-KR" sz="2400" b="1" dirty="0">
                <a:solidFill>
                  <a:srgbClr val="639AC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X-ray</a:t>
            </a:r>
            <a:r>
              <a:rPr lang="ko-KR" altLang="en-US" sz="2400" b="1" dirty="0">
                <a:solidFill>
                  <a:srgbClr val="639AC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검사의 정확도를 높인다면 다른 검사에 비해 효율적인 검사 방법이 될 것</a:t>
            </a:r>
            <a:endParaRPr lang="ko-KR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143000" y="876300"/>
            <a:ext cx="11658600" cy="798425"/>
            <a:chOff x="904202" y="1136869"/>
            <a:chExt cx="17886674" cy="79842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04202" y="1136869"/>
              <a:ext cx="17886674" cy="79842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38200" y="876300"/>
            <a:ext cx="3657600" cy="798425"/>
            <a:chOff x="904202" y="1136869"/>
            <a:chExt cx="3576950" cy="79842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04202" y="1136869"/>
              <a:ext cx="3576950" cy="798425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1129937" y="993379"/>
            <a:ext cx="2984863" cy="564265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ko-KR" altLang="en-US" sz="3300" b="1" kern="0" spc="-300">
                <a:solidFill>
                  <a:srgbClr val="FBFCFC"/>
                </a:solidFill>
                <a:latin typeface="굴림" panose="020B0600000101010101" pitchFamily="50" charset="-127"/>
                <a:ea typeface="굴림" panose="020B0600000101010101" pitchFamily="50" charset="-127"/>
                <a:cs typeface="여기어때 잘난체 OTF" pitchFamily="34" charset="0"/>
              </a:rPr>
              <a:t>목표</a:t>
            </a:r>
            <a:endParaRPr lang="en-US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1600" y="2324100"/>
            <a:ext cx="8763000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639AC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오른쪽 표는 </a:t>
            </a:r>
            <a:r>
              <a:rPr lang="en-US" altLang="ko-KR" sz="2000" b="1" dirty="0">
                <a:solidFill>
                  <a:srgbClr val="639AC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2020</a:t>
            </a:r>
            <a:r>
              <a:rPr lang="ko-KR" altLang="en-US" sz="2000" b="1" dirty="0">
                <a:solidFill>
                  <a:srgbClr val="639AC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년 </a:t>
            </a:r>
            <a:r>
              <a:rPr lang="en-US" altLang="ko-KR" sz="2000" b="1" dirty="0">
                <a:solidFill>
                  <a:srgbClr val="639AC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9</a:t>
            </a:r>
            <a:r>
              <a:rPr lang="ko-KR" altLang="en-US" sz="2000" b="1" dirty="0">
                <a:solidFill>
                  <a:srgbClr val="639AC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월을 기준으로 </a:t>
            </a:r>
            <a:r>
              <a:rPr lang="en-US" altLang="ko-KR" sz="2000" b="1" dirty="0">
                <a:solidFill>
                  <a:srgbClr val="639AC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‘</a:t>
            </a:r>
            <a:r>
              <a:rPr lang="ko-KR" altLang="en-US" sz="2000" b="1" dirty="0" err="1">
                <a:solidFill>
                  <a:srgbClr val="639AC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루닛</a:t>
            </a:r>
            <a:r>
              <a:rPr lang="ko-KR" altLang="en-US" sz="2000" b="1" dirty="0">
                <a:solidFill>
                  <a:srgbClr val="639AC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인사이트 </a:t>
            </a:r>
            <a:r>
              <a:rPr lang="en-US" altLang="ko-KR" sz="2000" b="1" dirty="0">
                <a:solidFill>
                  <a:srgbClr val="639AC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CXR’ </a:t>
            </a:r>
            <a:r>
              <a:rPr lang="ko-KR" altLang="en-US" sz="2000" b="1" dirty="0">
                <a:solidFill>
                  <a:srgbClr val="639AC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이라는 </a:t>
            </a:r>
            <a:r>
              <a:rPr lang="en-US" altLang="ko-KR" sz="2000" b="1" dirty="0">
                <a:solidFill>
                  <a:srgbClr val="639AC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AI</a:t>
            </a:r>
            <a:r>
              <a:rPr lang="ko-KR" altLang="en-US" sz="2000" b="1" dirty="0">
                <a:solidFill>
                  <a:srgbClr val="639AC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기반 폐 진단 프로그램에서 보여준 </a:t>
            </a:r>
            <a:r>
              <a:rPr lang="en-US" altLang="ko-KR" sz="2000" b="1" dirty="0">
                <a:solidFill>
                  <a:srgbClr val="639AC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X-ray</a:t>
            </a:r>
            <a:r>
              <a:rPr lang="ko-KR" altLang="en-US" sz="2000" b="1" dirty="0">
                <a:solidFill>
                  <a:srgbClr val="639AC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를 통한 코로나 진단 정확도를 나타내는 표</a:t>
            </a:r>
            <a:endParaRPr lang="en-US" altLang="ko-KR" sz="2000" b="1" dirty="0">
              <a:solidFill>
                <a:srgbClr val="639AC3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2000" b="1" dirty="0">
                <a:solidFill>
                  <a:srgbClr val="639AC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이 프로그램은 폐 관련 질환에서 </a:t>
            </a:r>
            <a:r>
              <a:rPr lang="en-US" altLang="ko-KR" sz="2000" b="1" dirty="0">
                <a:solidFill>
                  <a:srgbClr val="639AC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97~99%</a:t>
            </a:r>
            <a:r>
              <a:rPr lang="ko-KR" altLang="en-US" sz="2000" b="1" dirty="0">
                <a:solidFill>
                  <a:srgbClr val="639AC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의 정확도를 보여주지만 코로나 진단에서는 다소 낮은 정확도를 보여줌</a:t>
            </a:r>
            <a:endParaRPr lang="en-US" altLang="ko-KR" sz="2000" b="1" dirty="0">
              <a:solidFill>
                <a:srgbClr val="639AC3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rgbClr val="639AC3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639AC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폐렴일 때 코로나 판독의 정확도</a:t>
            </a:r>
            <a:r>
              <a:rPr lang="en-US" altLang="ko-KR" b="1" dirty="0">
                <a:solidFill>
                  <a:srgbClr val="639AC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: 81.5%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639AC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폐렴이 아닐 때를 포함한 코로나 판독의 정확도 </a:t>
            </a:r>
            <a:r>
              <a:rPr lang="en-US" altLang="ko-KR" b="1" dirty="0">
                <a:solidFill>
                  <a:srgbClr val="639AC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b="1" dirty="0">
                <a:solidFill>
                  <a:srgbClr val="639AC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b="1" dirty="0">
                <a:solidFill>
                  <a:srgbClr val="639AC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68.8%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rgbClr val="639AC3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b="1" dirty="0">
                <a:solidFill>
                  <a:srgbClr val="639AC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-&gt;</a:t>
            </a:r>
            <a:r>
              <a:rPr lang="ko-KR" altLang="en-US" b="1" dirty="0">
                <a:solidFill>
                  <a:srgbClr val="639AC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폐렴이 아닐 때 코로나 판독의 정확도가 다소 떨어진다고 추정됨</a:t>
            </a:r>
            <a:endParaRPr lang="en-US" altLang="ko-KR" b="1" dirty="0">
              <a:solidFill>
                <a:srgbClr val="639AC3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b="1" dirty="0">
                <a:solidFill>
                  <a:srgbClr val="639AC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	</a:t>
            </a:r>
            <a:r>
              <a:rPr lang="ko-KR" altLang="en-US" b="1" dirty="0">
                <a:solidFill>
                  <a:srgbClr val="639AC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따라서 우리는 폐렴이 아닐 때 코로나 판독의 정확도의 향상을 목표로 </a:t>
            </a:r>
            <a:r>
              <a:rPr lang="en-US" altLang="ko-KR" b="1" dirty="0">
                <a:solidFill>
                  <a:srgbClr val="639AC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	</a:t>
            </a:r>
            <a:r>
              <a:rPr lang="ko-KR" altLang="en-US" b="1" dirty="0">
                <a:solidFill>
                  <a:srgbClr val="639AC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데이터 셋을 코로나</a:t>
            </a:r>
            <a:r>
              <a:rPr lang="en-US" altLang="ko-KR" b="1" dirty="0">
                <a:solidFill>
                  <a:srgbClr val="639AC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</a:t>
            </a:r>
            <a:r>
              <a:rPr lang="ko-KR" altLang="en-US" b="1" dirty="0">
                <a:solidFill>
                  <a:srgbClr val="639AC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폐렴</a:t>
            </a:r>
            <a:r>
              <a:rPr lang="en-US" altLang="ko-KR" b="1" dirty="0">
                <a:solidFill>
                  <a:srgbClr val="639AC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</a:t>
            </a:r>
            <a:r>
              <a:rPr lang="ko-KR" altLang="en-US" b="1" dirty="0">
                <a:solidFill>
                  <a:srgbClr val="639AC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정상으로 나뉘어 학습시킬 예정</a:t>
            </a:r>
            <a:endParaRPr lang="en-US" altLang="ko-KR" b="1" dirty="0">
              <a:solidFill>
                <a:srgbClr val="639AC3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b="1" dirty="0">
              <a:solidFill>
                <a:srgbClr val="639AC3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2000" b="1" dirty="0">
                <a:solidFill>
                  <a:srgbClr val="639AC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1</a:t>
            </a:r>
            <a:r>
              <a:rPr lang="ko-KR" altLang="en-US" sz="2000" b="1" dirty="0">
                <a:solidFill>
                  <a:srgbClr val="639AC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차적 목표</a:t>
            </a:r>
            <a:endParaRPr lang="en-US" altLang="ko-KR" sz="2000" b="1" dirty="0">
              <a:solidFill>
                <a:srgbClr val="639AC3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639AC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상용화 된 프로그램 정도의 수준인 </a:t>
            </a:r>
            <a:r>
              <a:rPr lang="en-US" altLang="ko-KR" b="1" dirty="0">
                <a:solidFill>
                  <a:srgbClr val="639AC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80%</a:t>
            </a:r>
            <a:r>
              <a:rPr lang="ko-KR" altLang="en-US" b="1" dirty="0">
                <a:solidFill>
                  <a:srgbClr val="639AC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를 목표로 학습</a:t>
            </a:r>
            <a:endParaRPr lang="en-US" altLang="ko-KR" b="1" dirty="0">
              <a:solidFill>
                <a:srgbClr val="639AC3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rgbClr val="639AC3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2000" b="1" dirty="0">
                <a:solidFill>
                  <a:srgbClr val="639AC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2</a:t>
            </a:r>
            <a:r>
              <a:rPr lang="ko-KR" altLang="en-US" sz="2000" b="1" dirty="0">
                <a:solidFill>
                  <a:srgbClr val="639AC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차적 목표</a:t>
            </a:r>
            <a:endParaRPr lang="en-US" altLang="ko-KR" sz="2000" b="1" dirty="0">
              <a:solidFill>
                <a:srgbClr val="639AC3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rgbClr val="639AC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X-ray</a:t>
            </a:r>
            <a:r>
              <a:rPr lang="ko-KR" altLang="en-US" b="1" dirty="0">
                <a:solidFill>
                  <a:srgbClr val="639AC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의 정확도가 </a:t>
            </a:r>
            <a:r>
              <a:rPr lang="en-US" altLang="ko-KR" b="1" dirty="0">
                <a:solidFill>
                  <a:srgbClr val="639AC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90% </a:t>
            </a:r>
            <a:r>
              <a:rPr lang="ko-KR" altLang="en-US" b="1" dirty="0">
                <a:solidFill>
                  <a:srgbClr val="639AC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이상이 나온다면 가장 효율적인 진단 방법이 되기 때문에 </a:t>
            </a:r>
            <a:r>
              <a:rPr lang="en-US" altLang="ko-KR" b="1" dirty="0">
                <a:solidFill>
                  <a:srgbClr val="639AC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90%</a:t>
            </a:r>
            <a:r>
              <a:rPr lang="ko-KR" altLang="en-US" b="1" dirty="0">
                <a:solidFill>
                  <a:srgbClr val="639AC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이상의 정확도를 목표로 학습</a:t>
            </a:r>
            <a:endParaRPr lang="en-US" altLang="ko-KR" dirty="0">
              <a:solidFill>
                <a:srgbClr val="639AC3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/>
            <a:endParaRPr lang="en-US" altLang="ko-KR" dirty="0">
              <a:solidFill>
                <a:srgbClr val="639AC3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FEC7C23-000D-4CC4-A646-312281C271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0" y="2552700"/>
            <a:ext cx="7227216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89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143000" y="876300"/>
            <a:ext cx="11658600" cy="798425"/>
            <a:chOff x="904202" y="1136869"/>
            <a:chExt cx="17886674" cy="79842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04202" y="1136869"/>
              <a:ext cx="17886674" cy="79842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38200" y="876300"/>
            <a:ext cx="5334000" cy="798425"/>
            <a:chOff x="904202" y="1136869"/>
            <a:chExt cx="3576950" cy="79842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04202" y="1136869"/>
              <a:ext cx="3576950" cy="798425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1129937" y="993379"/>
            <a:ext cx="4432663" cy="564265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ko-KR" altLang="en-US" sz="3300" b="1" kern="0" spc="-300" dirty="0">
                <a:solidFill>
                  <a:srgbClr val="FBFCFC"/>
                </a:solidFill>
                <a:latin typeface="굴림" panose="020B0600000101010101" pitchFamily="50" charset="-127"/>
                <a:ea typeface="굴림" panose="020B0600000101010101" pitchFamily="50" charset="-127"/>
                <a:cs typeface="여기어때 잘난체 OTF" pitchFamily="34" charset="0"/>
              </a:rPr>
              <a:t>학습 방법과 기대효과</a:t>
            </a:r>
            <a:endParaRPr lang="en-US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1600" y="2324100"/>
            <a:ext cx="8763000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639AC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학습 방법</a:t>
            </a:r>
            <a:endParaRPr lang="en-US" altLang="ko-KR" sz="2400" b="1" dirty="0">
              <a:solidFill>
                <a:srgbClr val="639AC3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sz="2000" b="1" dirty="0">
              <a:solidFill>
                <a:srgbClr val="639AC3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2000" b="1" dirty="0">
                <a:solidFill>
                  <a:srgbClr val="639AC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2000" b="1" dirty="0">
                <a:solidFill>
                  <a:srgbClr val="639AC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여러 학습된 네트워크를 이용해서 </a:t>
            </a:r>
            <a:r>
              <a:rPr lang="ko-KR" altLang="en-US" sz="2000" b="1" dirty="0" err="1">
                <a:solidFill>
                  <a:srgbClr val="639AC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하이퍼</a:t>
            </a:r>
            <a:r>
              <a:rPr lang="ko-KR" altLang="en-US" sz="2000" b="1" dirty="0">
                <a:solidFill>
                  <a:srgbClr val="639AC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파라미터를 바꿔가며 학습하는 것을 통해 정확도를 상승시킬 계획</a:t>
            </a:r>
            <a:endParaRPr lang="en-US" altLang="ko-KR" sz="2000" b="1" dirty="0">
              <a:solidFill>
                <a:srgbClr val="639AC3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sz="2000" b="1" dirty="0">
              <a:solidFill>
                <a:srgbClr val="639AC3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sz="2400" b="1" dirty="0">
              <a:solidFill>
                <a:srgbClr val="639AC3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2400" b="1" dirty="0">
                <a:solidFill>
                  <a:srgbClr val="639AC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기대 효과</a:t>
            </a:r>
            <a:endParaRPr lang="en-US" altLang="ko-KR" sz="2400" b="1" dirty="0">
              <a:solidFill>
                <a:srgbClr val="639AC3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sz="2000" b="1" dirty="0">
              <a:solidFill>
                <a:srgbClr val="639AC3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rgbClr val="639AC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선별 진료 과정에서 시간 소모와 비용이 줄어들어 한정된 의료 자원을 효율적으로 배분 가능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ko-KR" altLang="en-US" sz="2000" b="1" dirty="0">
              <a:solidFill>
                <a:srgbClr val="639AC3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rgbClr val="639AC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폐렴 의심 환자가 일반 내과를 방문했을 경우 코로나 진단이 가능</a:t>
            </a:r>
          </a:p>
          <a:p>
            <a:endParaRPr lang="en-US" altLang="ko-KR" sz="2000" b="1" dirty="0">
              <a:solidFill>
                <a:srgbClr val="639AC3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sz="2000" b="1" dirty="0">
              <a:solidFill>
                <a:srgbClr val="4787B7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ko-KR" altLang="en-US" sz="2000" b="1" dirty="0">
              <a:solidFill>
                <a:srgbClr val="4787B7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sz="2400" b="1" dirty="0">
              <a:solidFill>
                <a:srgbClr val="639AC3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/>
            <a:endParaRPr lang="en-US" altLang="ko-KR" dirty="0">
              <a:solidFill>
                <a:srgbClr val="639AC3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/>
            <a:endParaRPr lang="en-US" altLang="ko-KR" dirty="0">
              <a:solidFill>
                <a:srgbClr val="639AC3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34501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001"/>
          <p:cNvGrpSpPr/>
          <p:nvPr/>
        </p:nvGrpSpPr>
        <p:grpSpPr>
          <a:xfrm>
            <a:off x="1143000" y="876300"/>
            <a:ext cx="11658600" cy="798425"/>
            <a:chOff x="904202" y="1136869"/>
            <a:chExt cx="17886674" cy="798425"/>
          </a:xfrm>
        </p:grpSpPr>
        <p:pic>
          <p:nvPicPr>
            <p:cNvPr id="16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04202" y="1136869"/>
              <a:ext cx="17886674" cy="798425"/>
            </a:xfrm>
            <a:prstGeom prst="rect">
              <a:avLst/>
            </a:prstGeom>
          </p:spPr>
        </p:pic>
      </p:grpSp>
      <p:grpSp>
        <p:nvGrpSpPr>
          <p:cNvPr id="17" name="그룹 1002"/>
          <p:cNvGrpSpPr/>
          <p:nvPr/>
        </p:nvGrpSpPr>
        <p:grpSpPr>
          <a:xfrm>
            <a:off x="838200" y="876300"/>
            <a:ext cx="3657600" cy="798425"/>
            <a:chOff x="904202" y="1136869"/>
            <a:chExt cx="3576950" cy="798425"/>
          </a:xfrm>
        </p:grpSpPr>
        <p:pic>
          <p:nvPicPr>
            <p:cNvPr id="18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04202" y="1136869"/>
              <a:ext cx="3576950" cy="798425"/>
            </a:xfrm>
            <a:prstGeom prst="rect">
              <a:avLst/>
            </a:prstGeom>
          </p:spPr>
        </p:pic>
      </p:grpSp>
      <p:sp>
        <p:nvSpPr>
          <p:cNvPr id="19" name="Object 9"/>
          <p:cNvSpPr txBox="1"/>
          <p:nvPr/>
        </p:nvSpPr>
        <p:spPr>
          <a:xfrm>
            <a:off x="1129937" y="993379"/>
            <a:ext cx="2984863" cy="564265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300" b="1" kern="0" spc="-300" dirty="0">
                <a:solidFill>
                  <a:srgbClr val="FBFCFC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Data set</a:t>
            </a:r>
            <a:endParaRPr lang="en-US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2836" y="2857500"/>
            <a:ext cx="16452704" cy="63246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673E793-DD40-4467-8A94-1EFAFCC10F2E}"/>
              </a:ext>
            </a:extLst>
          </p:cNvPr>
          <p:cNvSpPr txBox="1"/>
          <p:nvPr/>
        </p:nvSpPr>
        <p:spPr>
          <a:xfrm>
            <a:off x="1295400" y="1925119"/>
            <a:ext cx="449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639AC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PNEUMONIA (4273/jpg)</a:t>
            </a:r>
            <a:endParaRPr lang="ko-KR" altLang="en-US" sz="2800" b="1" dirty="0">
              <a:solidFill>
                <a:srgbClr val="639AC3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49812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001"/>
          <p:cNvGrpSpPr/>
          <p:nvPr/>
        </p:nvGrpSpPr>
        <p:grpSpPr>
          <a:xfrm>
            <a:off x="1143000" y="876300"/>
            <a:ext cx="11658600" cy="798425"/>
            <a:chOff x="904202" y="1136869"/>
            <a:chExt cx="17886674" cy="798425"/>
          </a:xfrm>
        </p:grpSpPr>
        <p:pic>
          <p:nvPicPr>
            <p:cNvPr id="16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04202" y="1136869"/>
              <a:ext cx="17886674" cy="798425"/>
            </a:xfrm>
            <a:prstGeom prst="rect">
              <a:avLst/>
            </a:prstGeom>
          </p:spPr>
        </p:pic>
      </p:grpSp>
      <p:grpSp>
        <p:nvGrpSpPr>
          <p:cNvPr id="17" name="그룹 1002"/>
          <p:cNvGrpSpPr/>
          <p:nvPr/>
        </p:nvGrpSpPr>
        <p:grpSpPr>
          <a:xfrm>
            <a:off x="838200" y="876300"/>
            <a:ext cx="3657600" cy="798425"/>
            <a:chOff x="904202" y="1136869"/>
            <a:chExt cx="3576950" cy="798425"/>
          </a:xfrm>
        </p:grpSpPr>
        <p:pic>
          <p:nvPicPr>
            <p:cNvPr id="18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04202" y="1136869"/>
              <a:ext cx="3576950" cy="798425"/>
            </a:xfrm>
            <a:prstGeom prst="rect">
              <a:avLst/>
            </a:prstGeom>
          </p:spPr>
        </p:pic>
      </p:grpSp>
      <p:sp>
        <p:nvSpPr>
          <p:cNvPr id="19" name="Object 9"/>
          <p:cNvSpPr txBox="1"/>
          <p:nvPr/>
        </p:nvSpPr>
        <p:spPr>
          <a:xfrm>
            <a:off x="1129937" y="993379"/>
            <a:ext cx="2984863" cy="564265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300" b="1" kern="0" spc="-300" dirty="0">
                <a:solidFill>
                  <a:srgbClr val="FBFCFC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Data set</a:t>
            </a:r>
            <a:endParaRPr lang="en-US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055" y="2476500"/>
            <a:ext cx="17312355" cy="67056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5746C15-0203-4C6C-892B-653FBFA9298A}"/>
              </a:ext>
            </a:extLst>
          </p:cNvPr>
          <p:cNvSpPr txBox="1"/>
          <p:nvPr/>
        </p:nvSpPr>
        <p:spPr>
          <a:xfrm>
            <a:off x="1295400" y="1925119"/>
            <a:ext cx="3581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639AC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NORMAL (1583/jpg)</a:t>
            </a:r>
            <a:endParaRPr lang="ko-KR" altLang="en-US" sz="2800" b="1" dirty="0">
              <a:solidFill>
                <a:srgbClr val="639AC3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74327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001"/>
          <p:cNvGrpSpPr/>
          <p:nvPr/>
        </p:nvGrpSpPr>
        <p:grpSpPr>
          <a:xfrm>
            <a:off x="1143000" y="876300"/>
            <a:ext cx="11658600" cy="798425"/>
            <a:chOff x="904202" y="1136869"/>
            <a:chExt cx="17886674" cy="798425"/>
          </a:xfrm>
        </p:grpSpPr>
        <p:pic>
          <p:nvPicPr>
            <p:cNvPr id="16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04202" y="1136869"/>
              <a:ext cx="17886674" cy="798425"/>
            </a:xfrm>
            <a:prstGeom prst="rect">
              <a:avLst/>
            </a:prstGeom>
          </p:spPr>
        </p:pic>
      </p:grpSp>
      <p:grpSp>
        <p:nvGrpSpPr>
          <p:cNvPr id="17" name="그룹 1002"/>
          <p:cNvGrpSpPr/>
          <p:nvPr/>
        </p:nvGrpSpPr>
        <p:grpSpPr>
          <a:xfrm>
            <a:off x="838200" y="876300"/>
            <a:ext cx="3657600" cy="798425"/>
            <a:chOff x="904202" y="1136869"/>
            <a:chExt cx="3576950" cy="798425"/>
          </a:xfrm>
        </p:grpSpPr>
        <p:pic>
          <p:nvPicPr>
            <p:cNvPr id="18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04202" y="1136869"/>
              <a:ext cx="3576950" cy="798425"/>
            </a:xfrm>
            <a:prstGeom prst="rect">
              <a:avLst/>
            </a:prstGeom>
          </p:spPr>
        </p:pic>
      </p:grpSp>
      <p:sp>
        <p:nvSpPr>
          <p:cNvPr id="19" name="Object 9"/>
          <p:cNvSpPr txBox="1"/>
          <p:nvPr/>
        </p:nvSpPr>
        <p:spPr>
          <a:xfrm>
            <a:off x="1129937" y="993379"/>
            <a:ext cx="2984863" cy="564265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300" b="1" kern="0" spc="-300" dirty="0">
                <a:solidFill>
                  <a:srgbClr val="FBFCFC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Data set</a:t>
            </a:r>
            <a:endParaRPr lang="en-US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476500"/>
            <a:ext cx="16883667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D2AAB13-01CB-4C4D-88BC-A41DEB1F08F2}"/>
              </a:ext>
            </a:extLst>
          </p:cNvPr>
          <p:cNvSpPr txBox="1"/>
          <p:nvPr/>
        </p:nvSpPr>
        <p:spPr>
          <a:xfrm>
            <a:off x="1295400" y="1925119"/>
            <a:ext cx="3581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639AC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COVID19 (576/jpg)</a:t>
            </a:r>
            <a:endParaRPr lang="ko-KR" altLang="en-US" sz="2800" b="1" dirty="0">
              <a:solidFill>
                <a:srgbClr val="639AC3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27679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B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05400" y="3771900"/>
            <a:ext cx="7714286" cy="1188542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6900" kern="0" spc="-200" dirty="0">
                <a:solidFill>
                  <a:srgbClr val="639AC3"/>
                </a:solidFill>
                <a:latin typeface="굴림" panose="020B0600000101010101" pitchFamily="50" charset="-127"/>
                <a:ea typeface="굴림" panose="020B0600000101010101" pitchFamily="50" charset="-127"/>
                <a:cs typeface="여기어때 잘난체 OTF" pitchFamily="34" charset="0"/>
              </a:rPr>
              <a:t>감사합니다.</a:t>
            </a:r>
            <a:endParaRPr 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434377" y="8905941"/>
            <a:ext cx="2722546" cy="596191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500" kern="0" spc="-300" dirty="0">
                <a:solidFill>
                  <a:srgbClr val="639AC3"/>
                </a:solidFill>
                <a:latin typeface="에스코어 드림 5" pitchFamily="34" charset="0"/>
                <a:cs typeface="에스코어 드림 5" pitchFamily="34" charset="0"/>
              </a:rPr>
              <a:t>2</a:t>
            </a:r>
            <a:r>
              <a:rPr lang="ko-KR" altLang="en-US" sz="3500" kern="0" spc="-300" dirty="0">
                <a:solidFill>
                  <a:srgbClr val="639AC3"/>
                </a:solidFill>
                <a:latin typeface="에스코어 드림 5" pitchFamily="34" charset="0"/>
                <a:cs typeface="에스코어 드림 5" pitchFamily="34" charset="0"/>
              </a:rPr>
              <a:t>조</a:t>
            </a:r>
            <a:endParaRPr lang="en-US" dirty="0"/>
          </a:p>
        </p:txBody>
      </p:sp>
      <p:sp>
        <p:nvSpPr>
          <p:cNvPr id="4" name="Object 4"/>
          <p:cNvSpPr txBox="1"/>
          <p:nvPr/>
        </p:nvSpPr>
        <p:spPr>
          <a:xfrm>
            <a:off x="15156923" y="8905941"/>
            <a:ext cx="3414105" cy="160275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2200" b="1" kern="0" spc="-100" dirty="0">
                <a:solidFill>
                  <a:srgbClr val="639AC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김진규 </a:t>
            </a:r>
            <a:r>
              <a:rPr lang="ko-KR" altLang="en-US" sz="2200" b="1" kern="0" spc="-100" dirty="0" err="1">
                <a:solidFill>
                  <a:srgbClr val="639AC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김시연</a:t>
            </a:r>
            <a:r>
              <a:rPr lang="ko-KR" altLang="en-US" sz="2200" b="1" kern="0" spc="-100" dirty="0">
                <a:solidFill>
                  <a:srgbClr val="639AC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endParaRPr lang="en-US" altLang="ko-KR" sz="2200" b="1" kern="0" spc="-100" dirty="0">
              <a:solidFill>
                <a:srgbClr val="639AC3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/>
            <a:r>
              <a:rPr lang="ko-KR" altLang="en-US" sz="2200" b="1" kern="0" spc="-100" dirty="0">
                <a:solidFill>
                  <a:srgbClr val="639AC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김지영 김민지</a:t>
            </a:r>
            <a:endParaRPr lang="en-US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969275" y="8533267"/>
            <a:ext cx="16307412" cy="27906"/>
            <a:chOff x="969275" y="8533267"/>
            <a:chExt cx="16307412" cy="2790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9275" y="8533267"/>
              <a:ext cx="16307412" cy="2790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321</Words>
  <Application>Microsoft Office PowerPoint</Application>
  <PresentationFormat>사용자 지정</PresentationFormat>
  <Paragraphs>70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굴림</vt:lpstr>
      <vt:lpstr>에스코어 드림 5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Kim Jinkyu</cp:lastModifiedBy>
  <cp:revision>24</cp:revision>
  <dcterms:created xsi:type="dcterms:W3CDTF">2020-11-19T13:58:07Z</dcterms:created>
  <dcterms:modified xsi:type="dcterms:W3CDTF">2020-11-19T23:58:40Z</dcterms:modified>
</cp:coreProperties>
</file>