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32"/>
  </p:notesMasterIdLst>
  <p:handoutMasterIdLst>
    <p:handoutMasterId r:id="rId33"/>
  </p:handoutMasterIdLst>
  <p:sldIdLst>
    <p:sldId id="2549" r:id="rId2"/>
    <p:sldId id="2552" r:id="rId3"/>
    <p:sldId id="2553" r:id="rId4"/>
    <p:sldId id="2554" r:id="rId5"/>
    <p:sldId id="2561" r:id="rId6"/>
    <p:sldId id="2562" r:id="rId7"/>
    <p:sldId id="2563" r:id="rId8"/>
    <p:sldId id="2564" r:id="rId9"/>
    <p:sldId id="2565" r:id="rId10"/>
    <p:sldId id="2566" r:id="rId11"/>
    <p:sldId id="2538" r:id="rId12"/>
    <p:sldId id="2569" r:id="rId13"/>
    <p:sldId id="2570" r:id="rId14"/>
    <p:sldId id="2571" r:id="rId15"/>
    <p:sldId id="2572" r:id="rId16"/>
    <p:sldId id="2555" r:id="rId17"/>
    <p:sldId id="2568" r:id="rId18"/>
    <p:sldId id="2573" r:id="rId19"/>
    <p:sldId id="2574" r:id="rId20"/>
    <p:sldId id="2575" r:id="rId21"/>
    <p:sldId id="2559" r:id="rId22"/>
    <p:sldId id="2547" r:id="rId23"/>
    <p:sldId id="2576" r:id="rId24"/>
    <p:sldId id="2577" r:id="rId25"/>
    <p:sldId id="2578" r:id="rId26"/>
    <p:sldId id="2579" r:id="rId27"/>
    <p:sldId id="2580" r:id="rId28"/>
    <p:sldId id="2581" r:id="rId29"/>
    <p:sldId id="2560" r:id="rId30"/>
    <p:sldId id="25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p:scale>
          <a:sx n="69" d="100"/>
          <a:sy n="69" d="100"/>
        </p:scale>
        <p:origin x="780" y="14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hyperlink" Target="mailto:erbhavikbhundiya@gmail.com" TargetMode="External"/><Relationship Id="rId13" Type="http://schemas.openxmlformats.org/officeDocument/2006/relationships/image" Target="../media/image24.svg"/><Relationship Id="rId3" Type="http://schemas.openxmlformats.org/officeDocument/2006/relationships/hyperlink" Target="http://instagram.com/_bhavikbhundiya" TargetMode="External"/><Relationship Id="rId7" Type="http://schemas.openxmlformats.org/officeDocument/2006/relationships/hyperlink" Target="mailto:contact.jaynakum@gmail.com" TargetMode="External"/><Relationship Id="rId12" Type="http://schemas.openxmlformats.org/officeDocument/2006/relationships/image" Target="../media/image23.png"/><Relationship Id="rId2" Type="http://schemas.openxmlformats.org/officeDocument/2006/relationships/hyperlink" Target="http://instagram.com/_ig_parzival" TargetMode="External"/><Relationship Id="rId1" Type="http://schemas.openxmlformats.org/officeDocument/2006/relationships/hyperlink" Target="http://instagram.com/Jay__Nakum" TargetMode="External"/><Relationship Id="rId6" Type="http://schemas.openxmlformats.org/officeDocument/2006/relationships/hyperlink" Target="http://twitter.com/__DicTaToR1__" TargetMode="External"/><Relationship Id="rId11" Type="http://schemas.openxmlformats.org/officeDocument/2006/relationships/image" Target="../media/image22.svg"/><Relationship Id="rId5" Type="http://schemas.openxmlformats.org/officeDocument/2006/relationships/hyperlink" Target="http://twitter.com/kishan9217" TargetMode="External"/><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hyperlink" Target="http://twitter.com/Jay__Nakum" TargetMode="External"/><Relationship Id="rId9" Type="http://schemas.openxmlformats.org/officeDocument/2006/relationships/hyperlink" Target="mailto:kishan9217@gmail.com" TargetMode="External"/><Relationship Id="rId14"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hyperlink" Target="http://twitter.com/Jay__Nakum" TargetMode="External"/><Relationship Id="rId13" Type="http://schemas.openxmlformats.org/officeDocument/2006/relationships/hyperlink" Target="mailto:contact.jaynakum@gmail.com" TargetMode="External"/><Relationship Id="rId3" Type="http://schemas.openxmlformats.org/officeDocument/2006/relationships/hyperlink" Target="http://instagram.com/Jay__Nakum" TargetMode="External"/><Relationship Id="rId7" Type="http://schemas.openxmlformats.org/officeDocument/2006/relationships/image" Target="../media/image24.svg"/><Relationship Id="rId12" Type="http://schemas.openxmlformats.org/officeDocument/2006/relationships/image" Target="../media/image26.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3.png"/><Relationship Id="rId11" Type="http://schemas.openxmlformats.org/officeDocument/2006/relationships/image" Target="../media/image25.png"/><Relationship Id="rId5" Type="http://schemas.openxmlformats.org/officeDocument/2006/relationships/hyperlink" Target="http://instagram.com/_bhavikbhundiya" TargetMode="External"/><Relationship Id="rId15" Type="http://schemas.openxmlformats.org/officeDocument/2006/relationships/hyperlink" Target="mailto:kishan9217@gmail.com" TargetMode="External"/><Relationship Id="rId10" Type="http://schemas.openxmlformats.org/officeDocument/2006/relationships/hyperlink" Target="http://twitter.com/__DicTaToR1__" TargetMode="External"/><Relationship Id="rId4" Type="http://schemas.openxmlformats.org/officeDocument/2006/relationships/hyperlink" Target="http://instagram.com/_ig_parzival" TargetMode="External"/><Relationship Id="rId9" Type="http://schemas.openxmlformats.org/officeDocument/2006/relationships/hyperlink" Target="http://twitter.com/kishan9217" TargetMode="External"/><Relationship Id="rId14" Type="http://schemas.openxmlformats.org/officeDocument/2006/relationships/hyperlink" Target="mailto:erbhavikbhundiya@gmail.com"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pPr>
            <a:lnSpc>
              <a:spcPct val="100000"/>
            </a:lnSpc>
          </a:pPr>
          <a:r>
            <a:rPr lang="en-US" sz="2000" b="0" i="0" dirty="0">
              <a:solidFill>
                <a:schemeClr val="bg1"/>
              </a:solidFill>
            </a:rPr>
            <a:t>Instagram</a:t>
          </a:r>
          <a:br>
            <a:rPr lang="en-US" sz="2000" b="0" i="0" dirty="0">
              <a:solidFill>
                <a:schemeClr val="bg1"/>
              </a:solidFill>
            </a:rPr>
          </a:br>
          <a:r>
            <a:rPr lang="en-IN" sz="1200" b="0" i="0" dirty="0">
              <a:solidFill>
                <a:schemeClr val="bg1"/>
              </a:solidFill>
              <a:hlinkClick xmlns:r="http://schemas.openxmlformats.org/officeDocument/2006/relationships" r:id="rId1"/>
            </a:rPr>
            <a:t>http://instagram.com/Jay__Nakum</a:t>
          </a:r>
          <a:endParaRPr lang="en-IN" sz="1200" b="0" i="0" dirty="0">
            <a:solidFill>
              <a:schemeClr val="bg1"/>
            </a:solidFill>
          </a:endParaRPr>
        </a:p>
        <a:p>
          <a:pPr>
            <a:lnSpc>
              <a:spcPct val="100000"/>
            </a:lnSpc>
          </a:pPr>
          <a:r>
            <a:rPr lang="en-IN" sz="1200" b="0" i="0" dirty="0">
              <a:solidFill>
                <a:schemeClr val="bg1"/>
              </a:solidFill>
              <a:hlinkClick xmlns:r="http://schemas.openxmlformats.org/officeDocument/2006/relationships" r:id="rId2"/>
            </a:rPr>
            <a:t>http://instagram.com/_ig_parzival</a:t>
          </a:r>
          <a:endParaRPr lang="en-IN" sz="1200" b="0" i="0" dirty="0">
            <a:solidFill>
              <a:schemeClr val="bg1"/>
            </a:solidFill>
          </a:endParaRPr>
        </a:p>
        <a:p>
          <a:pPr>
            <a:lnSpc>
              <a:spcPct val="100000"/>
            </a:lnSpc>
          </a:pPr>
          <a:r>
            <a:rPr lang="en-IN" sz="1200" b="0" i="0" dirty="0">
              <a:solidFill>
                <a:schemeClr val="bg1"/>
              </a:solidFill>
              <a:hlinkClick xmlns:r="http://schemas.openxmlformats.org/officeDocument/2006/relationships" r:id="rId3"/>
            </a:rPr>
            <a:t>http://instagram.com/_bhavikbhundiya</a:t>
          </a:r>
          <a:endParaRPr lang="en-IN" sz="1200" b="0" i="0" dirty="0">
            <a:solidFill>
              <a:schemeClr val="bg1"/>
            </a:solidFill>
          </a:endParaRPr>
        </a:p>
      </dgm:t>
    </dgm:pt>
    <dgm:pt modelId="{2EA7AC4A-E82B-43F0-A6EA-F599428578FC}" type="parTrans" cxnId="{92D3A76D-ADBB-49F3-861D-D2B74F81812E}">
      <dgm:prSet/>
      <dgm:spPr/>
      <dgm:t>
        <a:bodyPr/>
        <a:lstStyle/>
        <a:p>
          <a:endParaRPr lang="en-US" sz="1600" b="0" i="0"/>
        </a:p>
      </dgm:t>
    </dgm:pt>
    <dgm:pt modelId="{8862CE7B-AE72-45E8-B982-5279C14F7985}" type="sibTrans" cxnId="{92D3A76D-ADBB-49F3-861D-D2B74F81812E}">
      <dgm:prSet/>
      <dgm:spPr/>
      <dgm:t>
        <a:bodyPr/>
        <a:lstStyle/>
        <a:p>
          <a:endParaRPr lang="en-US" sz="1600" b="0" i="0"/>
        </a:p>
      </dgm:t>
    </dgm:pt>
    <dgm:pt modelId="{223932EA-8A4D-4270-95C3-913761557237}">
      <dgm:prSet custT="1"/>
      <dgm:spPr/>
      <dgm:t>
        <a:bodyPr/>
        <a:lstStyle/>
        <a:p>
          <a:pPr>
            <a:lnSpc>
              <a:spcPct val="100000"/>
            </a:lnSpc>
          </a:pPr>
          <a:r>
            <a:rPr lang="en-US" sz="2000" b="1" i="0" dirty="0">
              <a:solidFill>
                <a:schemeClr val="bg1"/>
              </a:solidFill>
            </a:rPr>
            <a:t>Twitter</a:t>
          </a:r>
          <a:br>
            <a:rPr lang="en-US" sz="2000" b="0" i="0" dirty="0">
              <a:solidFill>
                <a:schemeClr val="bg1"/>
              </a:solidFill>
            </a:rPr>
          </a:br>
          <a:r>
            <a:rPr lang="en-IN" sz="1200" b="0" i="0" dirty="0">
              <a:solidFill>
                <a:schemeClr val="bg1"/>
              </a:solidFill>
              <a:hlinkClick xmlns:r="http://schemas.openxmlformats.org/officeDocument/2006/relationships" r:id="rId4"/>
            </a:rPr>
            <a:t>http://twitter.com/Jay__Nakum</a:t>
          </a:r>
          <a:endParaRPr lang="en-IN" sz="1200" b="0" i="0" dirty="0">
            <a:solidFill>
              <a:schemeClr val="bg1"/>
            </a:solidFill>
          </a:endParaRPr>
        </a:p>
        <a:p>
          <a:pPr>
            <a:lnSpc>
              <a:spcPct val="100000"/>
            </a:lnSpc>
          </a:pPr>
          <a:r>
            <a:rPr lang="en-IN" sz="1200" b="0" i="0" dirty="0">
              <a:solidFill>
                <a:schemeClr val="bg1"/>
              </a:solidFill>
              <a:hlinkClick xmlns:r="http://schemas.openxmlformats.org/officeDocument/2006/relationships" r:id="rId5"/>
            </a:rPr>
            <a:t>http://twitter.com/kishan9217</a:t>
          </a:r>
          <a:endParaRPr lang="en-IN" sz="1200" b="0" i="0" dirty="0">
            <a:solidFill>
              <a:schemeClr val="bg1"/>
            </a:solidFill>
          </a:endParaRPr>
        </a:p>
        <a:p>
          <a:pPr>
            <a:lnSpc>
              <a:spcPct val="100000"/>
            </a:lnSpc>
          </a:pPr>
          <a:r>
            <a:rPr lang="en-IN" sz="1200" b="0" i="0" dirty="0">
              <a:solidFill>
                <a:schemeClr val="bg1"/>
              </a:solidFill>
              <a:hlinkClick xmlns:r="http://schemas.openxmlformats.org/officeDocument/2006/relationships" r:id="rId6"/>
            </a:rPr>
            <a:t>http://twitter.com/__DicTaToR1__</a:t>
          </a:r>
          <a:endParaRPr lang="en-IN" sz="1200" b="0" i="0" dirty="0">
            <a:solidFill>
              <a:schemeClr val="bg1"/>
            </a:solidFill>
          </a:endParaRPr>
        </a:p>
        <a:p>
          <a:endParaRPr lang="en-IN" sz="1200" b="0" i="0" dirty="0">
            <a:solidFill>
              <a:schemeClr val="bg1"/>
            </a:solidFill>
          </a:endParaRPr>
        </a:p>
      </dgm:t>
    </dgm:pt>
    <dgm:pt modelId="{E01D4CB3-97D0-4857-AF09-DED2BE24BAAC}" type="parTrans" cxnId="{E37D9CF8-DFE4-4379-9C72-27346573699A}">
      <dgm:prSet/>
      <dgm:spPr/>
      <dgm:t>
        <a:bodyPr/>
        <a:lstStyle/>
        <a:p>
          <a:endParaRPr lang="en-US" sz="1600" b="0" i="0"/>
        </a:p>
      </dgm:t>
    </dgm:pt>
    <dgm:pt modelId="{C201C5C8-D4F2-4559-AF23-68BB4B3E7FB1}" type="sibTrans" cxnId="{E37D9CF8-DFE4-4379-9C72-27346573699A}">
      <dgm:prSet/>
      <dgm:spPr/>
      <dgm:t>
        <a:bodyPr/>
        <a:lstStyle/>
        <a:p>
          <a:endParaRPr lang="en-US" sz="1600" b="0" i="0"/>
        </a:p>
      </dgm:t>
    </dgm:pt>
    <dgm:pt modelId="{BC68B812-A325-41D8-A08E-C2392666DF66}">
      <dgm:prSet custT="1"/>
      <dgm:spPr/>
      <dgm:t>
        <a:bodyPr/>
        <a:lstStyle/>
        <a:p>
          <a:pPr>
            <a:lnSpc>
              <a:spcPct val="100000"/>
            </a:lnSpc>
          </a:pPr>
          <a:r>
            <a:rPr lang="en-US" sz="2000" b="1" i="0" dirty="0">
              <a:solidFill>
                <a:schemeClr val="bg1"/>
              </a:solidFill>
            </a:rPr>
            <a:t>Email</a:t>
          </a:r>
          <a:br>
            <a:rPr lang="en-US" sz="2000" b="0" i="0" dirty="0">
              <a:solidFill>
                <a:schemeClr val="bg1"/>
              </a:solidFill>
            </a:rPr>
          </a:br>
          <a:r>
            <a:rPr lang="en-IN" sz="1200" b="0" i="0" dirty="0">
              <a:solidFill>
                <a:schemeClr val="bg1"/>
              </a:solidFill>
              <a:hlinkClick xmlns:r="http://schemas.openxmlformats.org/officeDocument/2006/relationships" r:id="rId7"/>
            </a:rPr>
            <a:t>contact.jaynakum@gmail.com</a:t>
          </a:r>
          <a:endParaRPr lang="en-IN" sz="1200" b="0" i="0" dirty="0">
            <a:solidFill>
              <a:schemeClr val="bg1"/>
            </a:solidFill>
          </a:endParaRPr>
        </a:p>
        <a:p>
          <a:pPr>
            <a:lnSpc>
              <a:spcPct val="100000"/>
            </a:lnSpc>
          </a:pPr>
          <a:r>
            <a:rPr lang="en-IN" sz="1200" b="0" i="0" dirty="0">
              <a:solidFill>
                <a:schemeClr val="bg1"/>
              </a:solidFill>
              <a:hlinkClick xmlns:r="http://schemas.openxmlformats.org/officeDocument/2006/relationships" r:id="rId8"/>
            </a:rPr>
            <a:t>erbhavikbhundiya@gmail.com</a:t>
          </a:r>
          <a:endParaRPr lang="en-IN" sz="1200" b="0" i="0" dirty="0">
            <a:solidFill>
              <a:schemeClr val="bg1"/>
            </a:solidFill>
          </a:endParaRPr>
        </a:p>
        <a:p>
          <a:pPr>
            <a:lnSpc>
              <a:spcPct val="100000"/>
            </a:lnSpc>
          </a:pPr>
          <a:r>
            <a:rPr lang="en-IN" sz="1200" b="0" i="0" dirty="0">
              <a:solidFill>
                <a:schemeClr val="bg1"/>
              </a:solidFill>
              <a:hlinkClick xmlns:r="http://schemas.openxmlformats.org/officeDocument/2006/relationships" r:id="rId9"/>
            </a:rPr>
            <a:t>kishan9217@gmail.com</a:t>
          </a:r>
          <a:endParaRPr lang="en-IN" sz="1200" b="0" i="0" dirty="0">
            <a:solidFill>
              <a:schemeClr val="bg1"/>
            </a:solidFill>
          </a:endParaRPr>
        </a:p>
      </dgm:t>
    </dgm:pt>
    <dgm:pt modelId="{23A01A1D-B409-49E7-91BA-2321B9A237C2}" type="parTrans" cxnId="{AAD26E9B-C129-46B7-BFCC-98D5999B6B9A}">
      <dgm:prSet/>
      <dgm:spPr/>
      <dgm:t>
        <a:bodyPr/>
        <a:lstStyle/>
        <a:p>
          <a:endParaRPr lang="en-US" sz="1600" b="0" i="0"/>
        </a:p>
      </dgm:t>
    </dgm:pt>
    <dgm:pt modelId="{E950D3C2-0472-429B-98B0-86C856FA65A1}" type="sibTrans" cxnId="{AAD26E9B-C129-46B7-BFCC-98D5999B6B9A}">
      <dgm:prSet/>
      <dgm:spPr/>
      <dgm:t>
        <a:bodyPr/>
        <a:lstStyle/>
        <a:p>
          <a:endParaRPr lang="en-US" sz="1600" b="0" i="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3"/>
      <dgm:spPr>
        <a:prstGeom prst="rect">
          <a:avLst/>
        </a:prstGeom>
        <a:noFill/>
        <a:ln w="22225">
          <a:noFill/>
        </a:ln>
        <a:effectLst/>
      </dgm:spPr>
    </dgm:pt>
    <dgm:pt modelId="{70C56EED-B0B5-4180-A100-474B69DE81C3}" type="pres">
      <dgm:prSet presAssocID="{65B3944D-D926-4D0F-A305-F5740000747A}" presName="iconRect" presStyleLbl="node1" presStyleIdx="0" presStyleCnt="3"/>
      <dgm:spPr>
        <a:blipFill>
          <a:blip xmlns:r="http://schemas.openxmlformats.org/officeDocument/2006/relationships"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3">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3"/>
      <dgm:spPr>
        <a:prstGeom prst="rect">
          <a:avLst/>
        </a:prstGeom>
        <a:noFill/>
        <a:ln w="22225">
          <a:noFill/>
        </a:ln>
        <a:effectLst/>
      </dgm:spPr>
    </dgm:pt>
    <dgm:pt modelId="{7297DA32-36DE-4F9A-BB44-A3F001A7D7C3}" type="pres">
      <dgm:prSet presAssocID="{223932EA-8A4D-4270-95C3-913761557237}" presName="iconRect" presStyleLbl="node1" presStyleIdx="1" presStyleCnt="3"/>
      <dgm:spPr>
        <a:blipFill>
          <a:blip xmlns:r="http://schemas.openxmlformats.org/officeDocument/2006/relationships"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3" custLinFactNeighborX="-1693" custLinFactNeighborY="19215">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3"/>
      <dgm:spPr>
        <a:prstGeom prst="rect">
          <a:avLst/>
        </a:prstGeom>
        <a:noFill/>
        <a:ln w="22225">
          <a:noFill/>
        </a:ln>
        <a:effectLst/>
      </dgm:spPr>
    </dgm:pt>
    <dgm:pt modelId="{6C7A9EF9-02EB-4D4D-A251-EC3A2F0EFD57}" type="pres">
      <dgm:prSet presAssocID="{BC68B812-A325-41D8-A08E-C2392666DF66}" presName="iconRect" presStyleLbl="node1" presStyleIdx="2" presStyleCnt="3"/>
      <dgm:spPr>
        <a:blipFill>
          <a:blip xmlns:r="http://schemas.openxmlformats.org/officeDocument/2006/relationships"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3" custLinFactNeighborX="-1632" custLinFactNeighborY="-10789">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2256"/>
          <a:ext cx="4535487" cy="1154551"/>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49251" y="262030"/>
          <a:ext cx="635623" cy="635003"/>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334127" y="2256"/>
          <a:ext cx="3024265" cy="115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9" tIns="122309" rIns="122309" bIns="122309" numCol="1" spcCol="1270" anchor="ctr" anchorCtr="0">
          <a:noAutofit/>
        </a:bodyPr>
        <a:lstStyle/>
        <a:p>
          <a:pPr marL="0" lvl="0" indent="0" algn="l" defTabSz="889000">
            <a:lnSpc>
              <a:spcPct val="100000"/>
            </a:lnSpc>
            <a:spcBef>
              <a:spcPct val="0"/>
            </a:spcBef>
            <a:spcAft>
              <a:spcPct val="35000"/>
            </a:spcAft>
            <a:buNone/>
          </a:pPr>
          <a:r>
            <a:rPr lang="en-US" sz="2000" b="0" i="0" kern="1200" dirty="0">
              <a:solidFill>
                <a:schemeClr val="bg1"/>
              </a:solidFill>
            </a:rPr>
            <a:t>Instagram</a:t>
          </a:r>
          <a:br>
            <a:rPr lang="en-US" sz="2000" b="0" i="0" kern="1200" dirty="0">
              <a:solidFill>
                <a:schemeClr val="bg1"/>
              </a:solidFill>
            </a:rPr>
          </a:br>
          <a:r>
            <a:rPr lang="en-IN" sz="1200" b="0" i="0" kern="1200" dirty="0">
              <a:solidFill>
                <a:schemeClr val="bg1"/>
              </a:solidFill>
              <a:hlinkClick xmlns:r="http://schemas.openxmlformats.org/officeDocument/2006/relationships" r:id="rId3"/>
            </a:rPr>
            <a:t>http://instagram.com/Jay__Nakum</a:t>
          </a:r>
          <a:endParaRPr lang="en-IN" sz="1200" b="0" i="0" kern="1200" dirty="0">
            <a:solidFill>
              <a:schemeClr val="bg1"/>
            </a:solidFill>
          </a:endParaRPr>
        </a:p>
        <a:p>
          <a:pPr marL="0" lvl="0" indent="0" algn="l" defTabSz="889000">
            <a:lnSpc>
              <a:spcPct val="100000"/>
            </a:lnSpc>
            <a:spcBef>
              <a:spcPct val="0"/>
            </a:spcBef>
            <a:spcAft>
              <a:spcPct val="35000"/>
            </a:spcAft>
            <a:buNone/>
          </a:pPr>
          <a:r>
            <a:rPr lang="en-IN" sz="1200" b="0" i="0" kern="1200" dirty="0">
              <a:solidFill>
                <a:schemeClr val="bg1"/>
              </a:solidFill>
              <a:hlinkClick xmlns:r="http://schemas.openxmlformats.org/officeDocument/2006/relationships" r:id="rId4"/>
            </a:rPr>
            <a:t>http://instagram.com/_ig_parzival</a:t>
          </a:r>
          <a:endParaRPr lang="en-IN" sz="1200" b="0" i="0" kern="1200" dirty="0">
            <a:solidFill>
              <a:schemeClr val="bg1"/>
            </a:solidFill>
          </a:endParaRPr>
        </a:p>
        <a:p>
          <a:pPr marL="0" lvl="0" indent="0" algn="l" defTabSz="889000">
            <a:lnSpc>
              <a:spcPct val="100000"/>
            </a:lnSpc>
            <a:spcBef>
              <a:spcPct val="0"/>
            </a:spcBef>
            <a:spcAft>
              <a:spcPct val="35000"/>
            </a:spcAft>
            <a:buNone/>
          </a:pPr>
          <a:r>
            <a:rPr lang="en-IN" sz="1200" b="0" i="0" kern="1200" dirty="0">
              <a:solidFill>
                <a:schemeClr val="bg1"/>
              </a:solidFill>
              <a:hlinkClick xmlns:r="http://schemas.openxmlformats.org/officeDocument/2006/relationships" r:id="rId5"/>
            </a:rPr>
            <a:t>http://instagram.com/_bhavikbhundiya</a:t>
          </a:r>
          <a:endParaRPr lang="en-IN" sz="1200" b="0" i="0" kern="1200" dirty="0">
            <a:solidFill>
              <a:schemeClr val="bg1"/>
            </a:solidFill>
          </a:endParaRPr>
        </a:p>
      </dsp:txBody>
      <dsp:txXfrm>
        <a:off x="1334127" y="2256"/>
        <a:ext cx="3024265" cy="1155679"/>
      </dsp:txXfrm>
    </dsp:sp>
    <dsp:sp modelId="{A7FEDAED-2CDA-4D2F-883D-8D7438E3B422}">
      <dsp:nvSpPr>
        <dsp:cNvPr id="0" name=""/>
        <dsp:cNvSpPr/>
      </dsp:nvSpPr>
      <dsp:spPr>
        <a:xfrm>
          <a:off x="0" y="1389072"/>
          <a:ext cx="4535487" cy="1154551"/>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349251" y="1648846"/>
          <a:ext cx="635623" cy="635003"/>
        </a:xfrm>
        <a:prstGeom prst="rect">
          <a:avLst/>
        </a:prstGeom>
        <a:blipFill>
          <a:blip xmlns:r="http://schemas.openxmlformats.org/officeDocument/2006/relationships"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1282926" y="1611136"/>
          <a:ext cx="3024265" cy="115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9" tIns="122309" rIns="122309" bIns="122309"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bg1"/>
              </a:solidFill>
            </a:rPr>
            <a:t>Twitter</a:t>
          </a:r>
          <a:br>
            <a:rPr lang="en-US" sz="2000" b="0" i="0" kern="1200" dirty="0">
              <a:solidFill>
                <a:schemeClr val="bg1"/>
              </a:solidFill>
            </a:rPr>
          </a:br>
          <a:r>
            <a:rPr lang="en-IN" sz="1200" b="0" i="0" kern="1200" dirty="0">
              <a:solidFill>
                <a:schemeClr val="bg1"/>
              </a:solidFill>
              <a:hlinkClick xmlns:r="http://schemas.openxmlformats.org/officeDocument/2006/relationships" r:id="rId8"/>
            </a:rPr>
            <a:t>http://twitter.com/Jay__Nakum</a:t>
          </a:r>
          <a:endParaRPr lang="en-IN" sz="1200" b="0" i="0" kern="1200" dirty="0">
            <a:solidFill>
              <a:schemeClr val="bg1"/>
            </a:solidFill>
          </a:endParaRPr>
        </a:p>
        <a:p>
          <a:pPr marL="0" lvl="0" indent="0" algn="l" defTabSz="889000">
            <a:lnSpc>
              <a:spcPct val="100000"/>
            </a:lnSpc>
            <a:spcBef>
              <a:spcPct val="0"/>
            </a:spcBef>
            <a:spcAft>
              <a:spcPct val="35000"/>
            </a:spcAft>
            <a:buNone/>
          </a:pPr>
          <a:r>
            <a:rPr lang="en-IN" sz="1200" b="0" i="0" kern="1200" dirty="0">
              <a:solidFill>
                <a:schemeClr val="bg1"/>
              </a:solidFill>
              <a:hlinkClick xmlns:r="http://schemas.openxmlformats.org/officeDocument/2006/relationships" r:id="rId9"/>
            </a:rPr>
            <a:t>http://twitter.com/kishan9217</a:t>
          </a:r>
          <a:endParaRPr lang="en-IN" sz="1200" b="0" i="0" kern="1200" dirty="0">
            <a:solidFill>
              <a:schemeClr val="bg1"/>
            </a:solidFill>
          </a:endParaRPr>
        </a:p>
        <a:p>
          <a:pPr marL="0" lvl="0" indent="0" algn="l" defTabSz="889000">
            <a:lnSpc>
              <a:spcPct val="100000"/>
            </a:lnSpc>
            <a:spcBef>
              <a:spcPct val="0"/>
            </a:spcBef>
            <a:spcAft>
              <a:spcPct val="35000"/>
            </a:spcAft>
            <a:buNone/>
          </a:pPr>
          <a:r>
            <a:rPr lang="en-IN" sz="1200" b="0" i="0" kern="1200" dirty="0">
              <a:solidFill>
                <a:schemeClr val="bg1"/>
              </a:solidFill>
              <a:hlinkClick xmlns:r="http://schemas.openxmlformats.org/officeDocument/2006/relationships" r:id="rId10"/>
            </a:rPr>
            <a:t>http://twitter.com/__DicTaToR1__</a:t>
          </a:r>
          <a:endParaRPr lang="en-IN" sz="1200" b="0" i="0" kern="1200" dirty="0">
            <a:solidFill>
              <a:schemeClr val="bg1"/>
            </a:solidFill>
          </a:endParaRPr>
        </a:p>
        <a:p>
          <a:pPr marL="0" lvl="0" indent="0" algn="l" defTabSz="889000">
            <a:spcBef>
              <a:spcPct val="0"/>
            </a:spcBef>
            <a:spcAft>
              <a:spcPct val="35000"/>
            </a:spcAft>
            <a:buNone/>
          </a:pPr>
          <a:endParaRPr lang="en-IN" sz="1200" b="0" i="0" kern="1200" dirty="0">
            <a:solidFill>
              <a:schemeClr val="bg1"/>
            </a:solidFill>
          </a:endParaRPr>
        </a:p>
      </dsp:txBody>
      <dsp:txXfrm>
        <a:off x="1282926" y="1611136"/>
        <a:ext cx="3024265" cy="1155679"/>
      </dsp:txXfrm>
    </dsp:sp>
    <dsp:sp modelId="{712D2B29-4977-4B70-ABE9-215A9E804015}">
      <dsp:nvSpPr>
        <dsp:cNvPr id="0" name=""/>
        <dsp:cNvSpPr/>
      </dsp:nvSpPr>
      <dsp:spPr>
        <a:xfrm>
          <a:off x="0" y="2775888"/>
          <a:ext cx="4535487" cy="1154551"/>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349251" y="3035662"/>
          <a:ext cx="635623" cy="635003"/>
        </a:xfrm>
        <a:prstGeom prst="rect">
          <a:avLst/>
        </a:prstGeom>
        <a:blipFill>
          <a:blip xmlns:r="http://schemas.openxmlformats.org/officeDocument/2006/relationships"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1284771" y="2651202"/>
          <a:ext cx="3024265" cy="115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09" tIns="122309" rIns="122309" bIns="122309"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bg1"/>
              </a:solidFill>
            </a:rPr>
            <a:t>Email</a:t>
          </a:r>
          <a:br>
            <a:rPr lang="en-US" sz="2000" b="0" i="0" kern="1200" dirty="0">
              <a:solidFill>
                <a:schemeClr val="bg1"/>
              </a:solidFill>
            </a:rPr>
          </a:br>
          <a:r>
            <a:rPr lang="en-IN" sz="1200" b="0" i="0" kern="1200" dirty="0">
              <a:solidFill>
                <a:schemeClr val="bg1"/>
              </a:solidFill>
              <a:hlinkClick xmlns:r="http://schemas.openxmlformats.org/officeDocument/2006/relationships" r:id="rId13"/>
            </a:rPr>
            <a:t>contact.jaynakum@gmail.com</a:t>
          </a:r>
          <a:endParaRPr lang="en-IN" sz="1200" b="0" i="0" kern="1200" dirty="0">
            <a:solidFill>
              <a:schemeClr val="bg1"/>
            </a:solidFill>
          </a:endParaRPr>
        </a:p>
        <a:p>
          <a:pPr marL="0" lvl="0" indent="0" algn="l" defTabSz="889000">
            <a:lnSpc>
              <a:spcPct val="100000"/>
            </a:lnSpc>
            <a:spcBef>
              <a:spcPct val="0"/>
            </a:spcBef>
            <a:spcAft>
              <a:spcPct val="35000"/>
            </a:spcAft>
            <a:buNone/>
          </a:pPr>
          <a:r>
            <a:rPr lang="en-IN" sz="1200" b="0" i="0" kern="1200" dirty="0">
              <a:solidFill>
                <a:schemeClr val="bg1"/>
              </a:solidFill>
              <a:hlinkClick xmlns:r="http://schemas.openxmlformats.org/officeDocument/2006/relationships" r:id="rId14"/>
            </a:rPr>
            <a:t>erbhavikbhundiya@gmail.com</a:t>
          </a:r>
          <a:endParaRPr lang="en-IN" sz="1200" b="0" i="0" kern="1200" dirty="0">
            <a:solidFill>
              <a:schemeClr val="bg1"/>
            </a:solidFill>
          </a:endParaRPr>
        </a:p>
        <a:p>
          <a:pPr marL="0" lvl="0" indent="0" algn="l" defTabSz="889000">
            <a:lnSpc>
              <a:spcPct val="100000"/>
            </a:lnSpc>
            <a:spcBef>
              <a:spcPct val="0"/>
            </a:spcBef>
            <a:spcAft>
              <a:spcPct val="35000"/>
            </a:spcAft>
            <a:buNone/>
          </a:pPr>
          <a:r>
            <a:rPr lang="en-IN" sz="1200" b="0" i="0" kern="1200" dirty="0">
              <a:solidFill>
                <a:schemeClr val="bg1"/>
              </a:solidFill>
              <a:hlinkClick xmlns:r="http://schemas.openxmlformats.org/officeDocument/2006/relationships" r:id="rId15"/>
            </a:rPr>
            <a:t>kishan9217@gmail.com</a:t>
          </a:r>
          <a:endParaRPr lang="en-IN" sz="1200" b="0" i="0" kern="1200" dirty="0">
            <a:solidFill>
              <a:schemeClr val="bg1"/>
            </a:solidFill>
          </a:endParaRPr>
        </a:p>
      </dsp:txBody>
      <dsp:txXfrm>
        <a:off x="1284771" y="2651202"/>
        <a:ext cx="3024265" cy="11556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11/6/2020</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22</a:t>
            </a:fld>
            <a:endParaRPr lang="en-US" dirty="0"/>
          </a:p>
        </p:txBody>
      </p:sp>
    </p:spTree>
    <p:extLst>
      <p:ext uri="{BB962C8B-B14F-4D97-AF65-F5344CB8AC3E}">
        <p14:creationId xmlns:p14="http://schemas.microsoft.com/office/powerpoint/2010/main" val="16527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23</a:t>
            </a:fld>
            <a:endParaRPr lang="en-US" dirty="0"/>
          </a:p>
        </p:txBody>
      </p:sp>
    </p:spTree>
    <p:extLst>
      <p:ext uri="{BB962C8B-B14F-4D97-AF65-F5344CB8AC3E}">
        <p14:creationId xmlns:p14="http://schemas.microsoft.com/office/powerpoint/2010/main" val="423583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24</a:t>
            </a:fld>
            <a:endParaRPr lang="en-US" dirty="0"/>
          </a:p>
        </p:txBody>
      </p:sp>
    </p:spTree>
    <p:extLst>
      <p:ext uri="{BB962C8B-B14F-4D97-AF65-F5344CB8AC3E}">
        <p14:creationId xmlns:p14="http://schemas.microsoft.com/office/powerpoint/2010/main" val="248198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25</a:t>
            </a:fld>
            <a:endParaRPr lang="en-US" dirty="0"/>
          </a:p>
        </p:txBody>
      </p:sp>
    </p:spTree>
    <p:extLst>
      <p:ext uri="{BB962C8B-B14F-4D97-AF65-F5344CB8AC3E}">
        <p14:creationId xmlns:p14="http://schemas.microsoft.com/office/powerpoint/2010/main" val="243689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26</a:t>
            </a:fld>
            <a:endParaRPr lang="en-US" dirty="0"/>
          </a:p>
        </p:txBody>
      </p:sp>
    </p:spTree>
    <p:extLst>
      <p:ext uri="{BB962C8B-B14F-4D97-AF65-F5344CB8AC3E}">
        <p14:creationId xmlns:p14="http://schemas.microsoft.com/office/powerpoint/2010/main" val="349247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29</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11/6/2020</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hyperlink" Target="https://www.lucidchart.com/blog/data-flow-diagram-tutorial" TargetMode="External"/><Relationship Id="rId13" Type="http://schemas.openxmlformats.org/officeDocument/2006/relationships/image" Target="../media/image19.png"/><Relationship Id="rId3" Type="http://schemas.openxmlformats.org/officeDocument/2006/relationships/hyperlink" Target="https://obsproject.com/" TargetMode="External"/><Relationship Id="rId7" Type="http://schemas.openxmlformats.org/officeDocument/2006/relationships/hyperlink" Target="https://www.visual-paradigm.com/guide/data-flow-diagram/what-is-data-flow-diagram/" TargetMode="External"/><Relationship Id="rId12" Type="http://schemas.openxmlformats.org/officeDocument/2006/relationships/hyperlink" Target="https://pin.it/7CsN0a8" TargetMode="External"/><Relationship Id="rId2" Type="http://schemas.openxmlformats.org/officeDocument/2006/relationships/hyperlink" Target="https://www.twitch.tv/" TargetMode="External"/><Relationship Id="rId1" Type="http://schemas.openxmlformats.org/officeDocument/2006/relationships/slideLayout" Target="../slideLayouts/slideLayout10.xml"/><Relationship Id="rId6" Type="http://schemas.openxmlformats.org/officeDocument/2006/relationships/hyperlink" Target="https://www.geeksforgeeks.org/" TargetMode="External"/><Relationship Id="rId11" Type="http://schemas.openxmlformats.org/officeDocument/2006/relationships/hyperlink" Target="https://pin.it/2P3MkH9" TargetMode="External"/><Relationship Id="rId5" Type="http://schemas.openxmlformats.org/officeDocument/2006/relationships/hyperlink" Target="https://www.javatpoint.com/" TargetMode="External"/><Relationship Id="rId10" Type="http://schemas.openxmlformats.org/officeDocument/2006/relationships/hyperlink" Target="https://miro.medium.com/max/829/0*W691GG6rn94caqFZ.gif" TargetMode="External"/><Relationship Id="rId4" Type="http://schemas.openxmlformats.org/officeDocument/2006/relationships/hyperlink" Target="https://meet.google.com/" TargetMode="External"/><Relationship Id="rId9" Type="http://schemas.openxmlformats.org/officeDocument/2006/relationships/hyperlink" Target="https://medium.com/@warren2lynch/data-flow-diagram-comprehensive-guide-with-examples-d9858387f25e" TargetMode="External"/><Relationship Id="rId1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hyperlink" Target="https://www.tutorialspoint.com/sdlc/images/sdlc_iterative_model.jpg" TargetMode="External"/><Relationship Id="rId13" Type="http://schemas.microsoft.com/office/2007/relationships/hdphoto" Target="../media/hdphoto1.wdp"/><Relationship Id="rId3" Type="http://schemas.openxmlformats.org/officeDocument/2006/relationships/hyperlink" Target="https://pin.it/1UIKXTz" TargetMode="External"/><Relationship Id="rId7" Type="http://schemas.openxmlformats.org/officeDocument/2006/relationships/hyperlink" Target="https://blog.hootsuite.com/youtube-stats-marketers/#:~:text=1.,1.8%20billion%20in%20May%202018" TargetMode="External"/><Relationship Id="rId12" Type="http://schemas.openxmlformats.org/officeDocument/2006/relationships/image" Target="../media/image20.png"/><Relationship Id="rId2" Type="http://schemas.openxmlformats.org/officeDocument/2006/relationships/hyperlink" Target="https://pin.it/1E8mBb5" TargetMode="External"/><Relationship Id="rId1" Type="http://schemas.openxmlformats.org/officeDocument/2006/relationships/slideLayout" Target="../slideLayouts/slideLayout10.xml"/><Relationship Id="rId6" Type="http://schemas.openxmlformats.org/officeDocument/2006/relationships/hyperlink" Target="https://www.behance.net/gallery/88403131/Social-App-for-Live-streaming-Video" TargetMode="External"/><Relationship Id="rId11" Type="http://schemas.openxmlformats.org/officeDocument/2006/relationships/hyperlink" Target="https://gadgets.ndtv.com/mobiles/micromax-phones" TargetMode="External"/><Relationship Id="rId5" Type="http://schemas.openxmlformats.org/officeDocument/2006/relationships/hyperlink" Target="https://www.sketch.com/" TargetMode="External"/><Relationship Id="rId10" Type="http://schemas.openxmlformats.org/officeDocument/2006/relationships/hyperlink" Target="https://www.qualcomm.com/snapdragon/processors/comparison" TargetMode="External"/><Relationship Id="rId4" Type="http://schemas.openxmlformats.org/officeDocument/2006/relationships/hyperlink" Target="https://pin.it/4z3KorM" TargetMode="External"/><Relationship Id="rId9" Type="http://schemas.openxmlformats.org/officeDocument/2006/relationships/hyperlink" Target="https://www.javatpoint.com/software-engineering-incremental-model"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dirty="0" err="1"/>
              <a:t>LiViD</a:t>
            </a:r>
            <a:endParaRPr lang="en-US" dirty="0"/>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a:xfrm>
            <a:off x="1061440" y="4429841"/>
            <a:ext cx="4567608" cy="1705915"/>
          </a:xfrm>
        </p:spPr>
        <p:txBody>
          <a:bodyPr>
            <a:normAutofit fontScale="85000" lnSpcReduction="20000"/>
          </a:bodyPr>
          <a:lstStyle/>
          <a:p>
            <a:r>
              <a:rPr lang="en-US" dirty="0"/>
              <a:t>Bhavik bhundiya-186020307011</a:t>
            </a:r>
          </a:p>
          <a:p>
            <a:r>
              <a:rPr lang="en-US" dirty="0"/>
              <a:t>Jay nakum-186020307051</a:t>
            </a:r>
          </a:p>
          <a:p>
            <a:r>
              <a:rPr lang="en-US" dirty="0"/>
              <a:t>Kishan dholakiya-186020307033</a:t>
            </a:r>
          </a:p>
          <a:p>
            <a:endParaRPr lang="en-US" dirty="0"/>
          </a:p>
          <a:p>
            <a:r>
              <a:rPr lang="en-US" dirty="0"/>
              <a:t>Date :</a:t>
            </a:r>
          </a:p>
          <a:p>
            <a:endParaRPr lang="en-US" dirty="0"/>
          </a:p>
        </p:txBody>
      </p:sp>
      <p:pic>
        <p:nvPicPr>
          <p:cNvPr id="7" name="Picture Placeholder 6">
            <a:extLst>
              <a:ext uri="{FF2B5EF4-FFF2-40B4-BE49-F238E27FC236}">
                <a16:creationId xmlns:a16="http://schemas.microsoft.com/office/drawing/2014/main" id="{6758F05C-FFAE-43E8-94AF-EC073542B16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645" b="2645"/>
          <a:stretch>
            <a:fillRect/>
          </a:stretch>
        </p:blipFill>
        <p:spPr>
          <a:xfrm>
            <a:off x="5156092" y="185530"/>
            <a:ext cx="6933449" cy="65664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41109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arn(inVertical)">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arn(inVertical)">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barn(inVertical)">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circle(in)">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225288" y="1298712"/>
            <a:ext cx="11317356" cy="4929810"/>
          </a:xfrm>
        </p:spPr>
        <p:txBody>
          <a:bodyPr>
            <a:normAutofit/>
          </a:bodyPr>
          <a:lstStyle/>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F13 Contact Us/ Grievance and Report</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13.1 User</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Ask a Question</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Reply from Admin/ Invalid Question</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Add Question Box</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13.2 Admin</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Get Reply Message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Reply to User</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a:t>
            </a:r>
            <a:r>
              <a:rPr lang="en-IN" sz="1800" dirty="0">
                <a:effectLst/>
                <a:latin typeface="Times New Roman" panose="02020603050405020304" pitchFamily="18" charset="0"/>
                <a:ea typeface="Calibri" panose="020F0502020204030204" pitchFamily="34" charset="0"/>
              </a:rPr>
              <a:t> Add Answer to Question Box</a:t>
            </a:r>
            <a:endParaRPr lang="en-IN" sz="1800" dirty="0">
              <a:effectLst/>
              <a:latin typeface="Calibri" panose="020F0502020204030204" pitchFamily="34" charset="0"/>
              <a:ea typeface="Calibri" panose="020F0502020204030204" pitchFamily="34" charset="0"/>
            </a:endParaRPr>
          </a:p>
          <a:p>
            <a:pPr indent="457200">
              <a:lnSpc>
                <a:spcPct val="107000"/>
              </a:lnSpc>
              <a:spcAft>
                <a:spcPts val="800"/>
              </a:spcAft>
            </a:pPr>
            <a:endParaRPr lang="en-IN" sz="1900" dirty="0">
              <a:solidFill>
                <a:schemeClr val="bg2"/>
              </a:solidFill>
              <a:effectLst/>
              <a:latin typeface="Calibri" panose="020F0502020204030204" pitchFamily="34" charset="0"/>
              <a:ea typeface="Calibri" panose="020F0502020204030204" pitchFamily="34" charset="0"/>
            </a:endParaRPr>
          </a:p>
          <a:p>
            <a:pPr>
              <a:lnSpc>
                <a:spcPct val="107000"/>
              </a:lnSpc>
              <a:spcAft>
                <a:spcPts val="800"/>
              </a:spcAft>
            </a:pP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22114579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Level-0</a:t>
            </a:r>
            <a:br>
              <a:rPr lang="en-US" dirty="0"/>
            </a:br>
            <a:r>
              <a:rPr lang="en-US" dirty="0"/>
              <a:t>Dataflow</a:t>
            </a:r>
            <a:br>
              <a:rPr lang="en-US" dirty="0"/>
            </a:br>
            <a:r>
              <a:rPr lang="en-US" dirty="0"/>
              <a:t>Diagram</a:t>
            </a:r>
          </a:p>
        </p:txBody>
      </p:sp>
      <p:pic>
        <p:nvPicPr>
          <p:cNvPr id="4" name="Picture 3">
            <a:extLst>
              <a:ext uri="{FF2B5EF4-FFF2-40B4-BE49-F238E27FC236}">
                <a16:creationId xmlns:a16="http://schemas.microsoft.com/office/drawing/2014/main" id="{FA6AA5C2-0854-47F2-9820-9E2C79A1168D}"/>
              </a:ext>
            </a:extLst>
          </p:cNvPr>
          <p:cNvPicPr/>
          <p:nvPr/>
        </p:nvPicPr>
        <p:blipFill>
          <a:blip r:embed="rId2"/>
          <a:srcRect/>
          <a:stretch>
            <a:fillRect/>
          </a:stretch>
        </p:blipFill>
        <p:spPr bwMode="auto">
          <a:xfrm>
            <a:off x="6096000" y="748145"/>
            <a:ext cx="5545012" cy="57151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0406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Level-0</a:t>
            </a:r>
            <a:br>
              <a:rPr lang="en-US" dirty="0"/>
            </a:br>
            <a:r>
              <a:rPr lang="en-US" dirty="0"/>
              <a:t>Dataflow</a:t>
            </a:r>
            <a:br>
              <a:rPr lang="en-US" dirty="0"/>
            </a:br>
            <a:r>
              <a:rPr lang="en-US" dirty="0"/>
              <a:t>Diagram</a:t>
            </a:r>
          </a:p>
        </p:txBody>
      </p:sp>
      <p:pic>
        <p:nvPicPr>
          <p:cNvPr id="5" name="Picture 4">
            <a:extLst>
              <a:ext uri="{FF2B5EF4-FFF2-40B4-BE49-F238E27FC236}">
                <a16:creationId xmlns:a16="http://schemas.microsoft.com/office/drawing/2014/main" id="{2D9A4B01-1433-478E-BFF5-F37165FCEED9}"/>
              </a:ext>
            </a:extLst>
          </p:cNvPr>
          <p:cNvPicPr/>
          <p:nvPr/>
        </p:nvPicPr>
        <p:blipFill>
          <a:blip r:embed="rId2"/>
          <a:srcRect/>
          <a:stretch>
            <a:fillRect/>
          </a:stretch>
        </p:blipFill>
        <p:spPr bwMode="auto">
          <a:xfrm>
            <a:off x="5697412" y="2362200"/>
            <a:ext cx="5943600" cy="304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207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Level-1</a:t>
            </a:r>
            <a:br>
              <a:rPr lang="en-US" dirty="0"/>
            </a:br>
            <a:r>
              <a:rPr lang="en-US" dirty="0"/>
              <a:t>Dataflow</a:t>
            </a:r>
            <a:br>
              <a:rPr lang="en-US" dirty="0"/>
            </a:br>
            <a:r>
              <a:rPr lang="en-US" dirty="0"/>
              <a:t>Diagram</a:t>
            </a:r>
          </a:p>
        </p:txBody>
      </p:sp>
      <p:pic>
        <p:nvPicPr>
          <p:cNvPr id="6" name="Picture 5">
            <a:extLst>
              <a:ext uri="{FF2B5EF4-FFF2-40B4-BE49-F238E27FC236}">
                <a16:creationId xmlns:a16="http://schemas.microsoft.com/office/drawing/2014/main" id="{66D39FDE-09A3-4886-9BAC-79EA5C870EE8}"/>
              </a:ext>
            </a:extLst>
          </p:cNvPr>
          <p:cNvPicPr/>
          <p:nvPr/>
        </p:nvPicPr>
        <p:blipFill>
          <a:blip r:embed="rId2"/>
          <a:srcRect/>
          <a:stretch>
            <a:fillRect/>
          </a:stretch>
        </p:blipFill>
        <p:spPr bwMode="auto">
          <a:xfrm>
            <a:off x="5853228" y="330065"/>
            <a:ext cx="5944235" cy="62510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8441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Level-1</a:t>
            </a:r>
            <a:br>
              <a:rPr lang="en-US" dirty="0"/>
            </a:br>
            <a:r>
              <a:rPr lang="en-US" dirty="0"/>
              <a:t>Dataflow</a:t>
            </a:r>
            <a:br>
              <a:rPr lang="en-US" dirty="0"/>
            </a:br>
            <a:r>
              <a:rPr lang="en-US" dirty="0"/>
              <a:t>Diagram</a:t>
            </a:r>
          </a:p>
        </p:txBody>
      </p:sp>
      <p:pic>
        <p:nvPicPr>
          <p:cNvPr id="4" name="Picture 3">
            <a:extLst>
              <a:ext uri="{FF2B5EF4-FFF2-40B4-BE49-F238E27FC236}">
                <a16:creationId xmlns:a16="http://schemas.microsoft.com/office/drawing/2014/main" id="{A3A6003D-CAB3-46B0-A33D-05E4AFEEFA75}"/>
              </a:ext>
            </a:extLst>
          </p:cNvPr>
          <p:cNvPicPr/>
          <p:nvPr/>
        </p:nvPicPr>
        <p:blipFill>
          <a:blip r:embed="rId2"/>
          <a:srcRect/>
          <a:stretch>
            <a:fillRect/>
          </a:stretch>
        </p:blipFill>
        <p:spPr bwMode="auto">
          <a:xfrm>
            <a:off x="5496503" y="2094774"/>
            <a:ext cx="5937250" cy="31283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2806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dirty="0"/>
              <a:t>Level-2</a:t>
            </a:r>
            <a:br>
              <a:rPr lang="en-US" dirty="0"/>
            </a:br>
            <a:r>
              <a:rPr lang="en-US" dirty="0"/>
              <a:t>Dataflow</a:t>
            </a:r>
            <a:br>
              <a:rPr lang="en-US" dirty="0"/>
            </a:br>
            <a:r>
              <a:rPr lang="en-US" dirty="0"/>
              <a:t>Diagram</a:t>
            </a:r>
          </a:p>
        </p:txBody>
      </p:sp>
      <p:pic>
        <p:nvPicPr>
          <p:cNvPr id="5" name="Picture 4">
            <a:extLst>
              <a:ext uri="{FF2B5EF4-FFF2-40B4-BE49-F238E27FC236}">
                <a16:creationId xmlns:a16="http://schemas.microsoft.com/office/drawing/2014/main" id="{E4EDC2DA-ECDC-4F6C-A9EA-112E627D458E}"/>
              </a:ext>
            </a:extLst>
          </p:cNvPr>
          <p:cNvPicPr/>
          <p:nvPr/>
        </p:nvPicPr>
        <p:blipFill>
          <a:blip r:embed="rId2"/>
          <a:srcRect/>
          <a:stretch>
            <a:fillRect/>
          </a:stretch>
        </p:blipFill>
        <p:spPr bwMode="auto">
          <a:xfrm>
            <a:off x="5562599" y="1927821"/>
            <a:ext cx="5943600" cy="3002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1538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Use case</a:t>
            </a:r>
            <a:br>
              <a:rPr lang="en-US" dirty="0"/>
            </a:br>
            <a:r>
              <a:rPr lang="en-US" dirty="0"/>
              <a:t>Diagram</a:t>
            </a:r>
          </a:p>
        </p:txBody>
      </p:sp>
      <p:pic>
        <p:nvPicPr>
          <p:cNvPr id="4" name="Picture 3">
            <a:extLst>
              <a:ext uri="{FF2B5EF4-FFF2-40B4-BE49-F238E27FC236}">
                <a16:creationId xmlns:a16="http://schemas.microsoft.com/office/drawing/2014/main" id="{EFAEA270-0525-4200-AE36-9516B4F69A24}"/>
              </a:ext>
            </a:extLst>
          </p:cNvPr>
          <p:cNvPicPr/>
          <p:nvPr/>
        </p:nvPicPr>
        <p:blipFill>
          <a:blip r:embed="rId2"/>
          <a:srcRect/>
          <a:stretch>
            <a:fillRect/>
          </a:stretch>
        </p:blipFill>
        <p:spPr bwMode="auto">
          <a:xfrm>
            <a:off x="6838122" y="271373"/>
            <a:ext cx="4802889" cy="6487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498284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Use case</a:t>
            </a:r>
            <a:br>
              <a:rPr lang="en-US" dirty="0"/>
            </a:br>
            <a:r>
              <a:rPr lang="en-US" dirty="0"/>
              <a:t>Diagram</a:t>
            </a:r>
          </a:p>
        </p:txBody>
      </p:sp>
      <p:pic>
        <p:nvPicPr>
          <p:cNvPr id="6" name="Picture 5">
            <a:extLst>
              <a:ext uri="{FF2B5EF4-FFF2-40B4-BE49-F238E27FC236}">
                <a16:creationId xmlns:a16="http://schemas.microsoft.com/office/drawing/2014/main" id="{B515597C-1569-4D2A-B1B8-6F3D99185264}"/>
              </a:ext>
            </a:extLst>
          </p:cNvPr>
          <p:cNvPicPr/>
          <p:nvPr/>
        </p:nvPicPr>
        <p:blipFill>
          <a:blip r:embed="rId2"/>
          <a:srcRect/>
          <a:stretch>
            <a:fillRect/>
          </a:stretch>
        </p:blipFill>
        <p:spPr bwMode="auto">
          <a:xfrm>
            <a:off x="6021262" y="1830098"/>
            <a:ext cx="5619750" cy="30023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679848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Activity </a:t>
            </a:r>
            <a:br>
              <a:rPr lang="en-US" dirty="0"/>
            </a:br>
            <a:r>
              <a:rPr lang="en-US" dirty="0"/>
              <a:t>Diagram</a:t>
            </a:r>
          </a:p>
        </p:txBody>
      </p:sp>
      <p:pic>
        <p:nvPicPr>
          <p:cNvPr id="4" name="Picture 3">
            <a:extLst>
              <a:ext uri="{FF2B5EF4-FFF2-40B4-BE49-F238E27FC236}">
                <a16:creationId xmlns:a16="http://schemas.microsoft.com/office/drawing/2014/main" id="{F3BF61F0-56A4-4840-AD73-8A0AA95C0FD9}"/>
              </a:ext>
            </a:extLst>
          </p:cNvPr>
          <p:cNvPicPr/>
          <p:nvPr/>
        </p:nvPicPr>
        <p:blipFill>
          <a:blip r:embed="rId2"/>
          <a:stretch>
            <a:fillRect/>
          </a:stretch>
        </p:blipFill>
        <p:spPr>
          <a:xfrm>
            <a:off x="5373590" y="320432"/>
            <a:ext cx="6267422" cy="6217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74123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Sequence </a:t>
            </a:r>
            <a:br>
              <a:rPr lang="en-US" dirty="0"/>
            </a:br>
            <a:r>
              <a:rPr lang="en-US" dirty="0"/>
              <a:t>Diagram</a:t>
            </a:r>
          </a:p>
        </p:txBody>
      </p:sp>
      <p:pic>
        <p:nvPicPr>
          <p:cNvPr id="5" name="Picture 4">
            <a:extLst>
              <a:ext uri="{FF2B5EF4-FFF2-40B4-BE49-F238E27FC236}">
                <a16:creationId xmlns:a16="http://schemas.microsoft.com/office/drawing/2014/main" id="{899144A6-2BD3-4964-B97E-315842555397}"/>
              </a:ext>
            </a:extLst>
          </p:cNvPr>
          <p:cNvPicPr/>
          <p:nvPr/>
        </p:nvPicPr>
        <p:blipFill>
          <a:blip r:embed="rId2"/>
          <a:stretch>
            <a:fillRect/>
          </a:stretch>
        </p:blipFill>
        <p:spPr>
          <a:xfrm>
            <a:off x="4475017" y="223212"/>
            <a:ext cx="7398327" cy="64115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4332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756259" y="1110932"/>
            <a:ext cx="4845068" cy="1154397"/>
          </a:xfrm>
        </p:spPr>
        <p:txBody>
          <a:bodyPr/>
          <a:lstStyle/>
          <a:p>
            <a:pPr algn="ctr"/>
            <a:r>
              <a:rPr lang="en-US" dirty="0">
                <a:solidFill>
                  <a:schemeClr val="accent1">
                    <a:lumMod val="75000"/>
                  </a:schemeClr>
                </a:solidFill>
              </a:rPr>
              <a:t>ABSTRACT</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949147" y="1350929"/>
            <a:ext cx="7871791" cy="5310539"/>
          </a:xfrm>
        </p:spPr>
        <p:txBody>
          <a:bodyPr>
            <a:normAutofit fontScale="92500" lnSpcReduction="10000"/>
          </a:bodyPr>
          <a:lstStyle/>
          <a:p>
            <a:pPr marL="0" indent="0">
              <a:buNone/>
            </a:pPr>
            <a:endParaRPr lang="en-US" dirty="0"/>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LiViD (short for </a:t>
            </a:r>
            <a:r>
              <a:rPr lang="en-IN" sz="1800" i="1" dirty="0">
                <a:effectLst/>
                <a:latin typeface="Times New Roman" panose="02020603050405020304" pitchFamily="18" charset="0"/>
                <a:ea typeface="Times New Roman" panose="02020603050405020304" pitchFamily="18" charset="0"/>
              </a:rPr>
              <a:t>LIVe VIDeo</a:t>
            </a:r>
            <a:r>
              <a:rPr lang="en-IN" sz="1800" dirty="0">
                <a:effectLst/>
                <a:latin typeface="Times New Roman" panose="02020603050405020304" pitchFamily="18" charset="0"/>
                <a:ea typeface="Times New Roman" panose="02020603050405020304" pitchFamily="18" charset="0"/>
              </a:rPr>
              <a:t>) is a streaming platform that provides live interaction using camera and screen sharing, which will provide connection to large audience for any live events. </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In LiViD, public and private live sessions can be scheduled and will provide end to end encryption and good security in private streams to ensure user data privacy. It contains a chat section where users can communicate with streamer. Users can create community posts sharing information about their upcoming sessions. LiViD has an internal currency called LCoins, which can be earned during live sessions and can be spent to get membership; and send gifts to their friends and fans. Becoming a member will give access to unlimited stream time, special chats and advertisements; for their promotion as a creator. Streamers will be ranked according to their statistics such as maximum watch time, maximum viewers and longest stream; based on which their LCoin revenue will increase.</a:t>
            </a:r>
            <a:endParaRPr lang="en-IN"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rPr>
              <a:t>LiViD will allow users to connect, interact and broadcast around the world at any time. With a smooth, fast and better experience</a:t>
            </a:r>
            <a:r>
              <a:rPr lang="en-IN" sz="1800" i="1" dirty="0">
                <a:effectLst/>
                <a:latin typeface="Times New Roman" panose="02020603050405020304" pitchFamily="18" charset="0"/>
                <a:ea typeface="Times New Roman" panose="02020603050405020304" pitchFamily="18" charset="0"/>
              </a:rPr>
              <a:t> Let the world know what you’re doin’!</a:t>
            </a:r>
            <a:endParaRPr lang="en-IN"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07285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p:txBody>
          <a:bodyPr/>
          <a:lstStyle/>
          <a:p>
            <a:r>
              <a:rPr lang="en-US" dirty="0"/>
              <a:t>ER </a:t>
            </a:r>
            <a:br>
              <a:rPr lang="en-US" dirty="0"/>
            </a:br>
            <a:r>
              <a:rPr lang="en-US" dirty="0"/>
              <a:t>Diagram</a:t>
            </a:r>
          </a:p>
        </p:txBody>
      </p:sp>
      <p:pic>
        <p:nvPicPr>
          <p:cNvPr id="4" name="Picture 3">
            <a:extLst>
              <a:ext uri="{FF2B5EF4-FFF2-40B4-BE49-F238E27FC236}">
                <a16:creationId xmlns:a16="http://schemas.microsoft.com/office/drawing/2014/main" id="{49F3288A-E74A-4953-9844-AB7ADF7D9565}"/>
              </a:ext>
            </a:extLst>
          </p:cNvPr>
          <p:cNvPicPr/>
          <p:nvPr/>
        </p:nvPicPr>
        <p:blipFill>
          <a:blip r:embed="rId2"/>
          <a:srcRect/>
          <a:stretch>
            <a:fillRect/>
          </a:stretch>
        </p:blipFill>
        <p:spPr bwMode="auto">
          <a:xfrm>
            <a:off x="4734522" y="1209100"/>
            <a:ext cx="6906490" cy="44712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513289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98D-A943-4557-A450-06FD1E297F9C}"/>
              </a:ext>
            </a:extLst>
          </p:cNvPr>
          <p:cNvSpPr>
            <a:spLocks noGrp="1"/>
          </p:cNvSpPr>
          <p:nvPr>
            <p:ph type="title"/>
          </p:nvPr>
        </p:nvSpPr>
        <p:spPr>
          <a:xfrm>
            <a:off x="932329" y="3086833"/>
            <a:ext cx="3643750" cy="910492"/>
          </a:xfrm>
        </p:spPr>
        <p:txBody>
          <a:bodyPr>
            <a:normAutofit fontScale="90000"/>
          </a:bodyPr>
          <a:lstStyle/>
          <a:p>
            <a:r>
              <a:rPr lang="en-US" dirty="0"/>
              <a:t>Data Dictionary </a:t>
            </a:r>
          </a:p>
        </p:txBody>
      </p:sp>
      <p:pic>
        <p:nvPicPr>
          <p:cNvPr id="7" name="Content Placeholder 6">
            <a:extLst>
              <a:ext uri="{FF2B5EF4-FFF2-40B4-BE49-F238E27FC236}">
                <a16:creationId xmlns:a16="http://schemas.microsoft.com/office/drawing/2014/main" id="{A41D4EE0-F331-4F61-837A-02EBFC0D3E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055" y="540327"/>
            <a:ext cx="4817328" cy="579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654371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Sample UI</a:t>
            </a:r>
          </a:p>
        </p:txBody>
      </p:sp>
      <p:pic>
        <p:nvPicPr>
          <p:cNvPr id="10" name="Picture 9">
            <a:extLst>
              <a:ext uri="{FF2B5EF4-FFF2-40B4-BE49-F238E27FC236}">
                <a16:creationId xmlns:a16="http://schemas.microsoft.com/office/drawing/2014/main" id="{ED8CDD56-F827-4A3E-B442-FF409E041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272" y="207818"/>
            <a:ext cx="6442364" cy="64423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5680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Sample UI</a:t>
            </a:r>
          </a:p>
        </p:txBody>
      </p:sp>
      <p:pic>
        <p:nvPicPr>
          <p:cNvPr id="3" name="Picture 2">
            <a:extLst>
              <a:ext uri="{FF2B5EF4-FFF2-40B4-BE49-F238E27FC236}">
                <a16:creationId xmlns:a16="http://schemas.microsoft.com/office/drawing/2014/main" id="{A4A83347-09A7-4ED5-A9BA-08D6AFBC2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102" y="201568"/>
            <a:ext cx="6459910" cy="6454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1864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Sample UI</a:t>
            </a:r>
          </a:p>
        </p:txBody>
      </p:sp>
      <p:pic>
        <p:nvPicPr>
          <p:cNvPr id="4" name="Picture 3">
            <a:extLst>
              <a:ext uri="{FF2B5EF4-FFF2-40B4-BE49-F238E27FC236}">
                <a16:creationId xmlns:a16="http://schemas.microsoft.com/office/drawing/2014/main" id="{B0D7AC59-5F07-494A-AA8D-5EEE4DF3C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473" y="157730"/>
            <a:ext cx="6542539" cy="6542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7623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Sample UI</a:t>
            </a:r>
          </a:p>
        </p:txBody>
      </p:sp>
      <p:pic>
        <p:nvPicPr>
          <p:cNvPr id="4" name="Picture 3">
            <a:extLst>
              <a:ext uri="{FF2B5EF4-FFF2-40B4-BE49-F238E27FC236}">
                <a16:creationId xmlns:a16="http://schemas.microsoft.com/office/drawing/2014/main" id="{101BFAED-A213-4EEA-A632-84569351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181" y="353291"/>
            <a:ext cx="6156228" cy="61514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0519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p:txBody>
          <a:bodyPr/>
          <a:lstStyle/>
          <a:p>
            <a:r>
              <a:rPr lang="en-US" dirty="0"/>
              <a:t>Sample UI</a:t>
            </a:r>
          </a:p>
        </p:txBody>
      </p:sp>
      <p:pic>
        <p:nvPicPr>
          <p:cNvPr id="4" name="Picture 3">
            <a:extLst>
              <a:ext uri="{FF2B5EF4-FFF2-40B4-BE49-F238E27FC236}">
                <a16:creationId xmlns:a16="http://schemas.microsoft.com/office/drawing/2014/main" id="{F0424DE2-3F6C-4C84-B503-E7710F080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867" y="387927"/>
            <a:ext cx="6082145" cy="60821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1664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756259" y="1110932"/>
            <a:ext cx="4845068" cy="1154397"/>
          </a:xfrm>
        </p:spPr>
        <p:txBody>
          <a:bodyPr/>
          <a:lstStyle/>
          <a:p>
            <a:pPr algn="ctr"/>
            <a:r>
              <a:rPr lang="en-US" dirty="0">
                <a:solidFill>
                  <a:schemeClr val="accent1">
                    <a:lumMod val="75000"/>
                  </a:schemeClr>
                </a:solidFill>
              </a:rPr>
              <a:t>References </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841438" y="334855"/>
            <a:ext cx="7871791" cy="6301472"/>
          </a:xfrm>
        </p:spPr>
        <p:txBody>
          <a:bodyPr>
            <a:normAutofit/>
          </a:bodyPr>
          <a:lstStyle/>
          <a:p>
            <a:r>
              <a:rPr lang="en-US" dirty="0">
                <a:solidFill>
                  <a:schemeClr val="accent1">
                    <a:lumMod val="75000"/>
                  </a:schemeClr>
                </a:solidFill>
                <a:hlinkClick r:id="rId2"/>
              </a:rPr>
              <a:t>https://www.twitch.tv/</a:t>
            </a:r>
            <a:endParaRPr lang="en-US" dirty="0">
              <a:solidFill>
                <a:schemeClr val="accent1">
                  <a:lumMod val="75000"/>
                </a:schemeClr>
              </a:solidFill>
            </a:endParaRPr>
          </a:p>
          <a:p>
            <a:r>
              <a:rPr lang="en-US" dirty="0">
                <a:solidFill>
                  <a:schemeClr val="accent1">
                    <a:lumMod val="75000"/>
                  </a:schemeClr>
                </a:solidFill>
                <a:hlinkClick r:id="rId3"/>
              </a:rPr>
              <a:t>https://obsproject.com/</a:t>
            </a:r>
            <a:endParaRPr lang="en-US" dirty="0">
              <a:solidFill>
                <a:schemeClr val="accent1">
                  <a:lumMod val="75000"/>
                </a:schemeClr>
              </a:solidFill>
            </a:endParaRPr>
          </a:p>
          <a:p>
            <a:r>
              <a:rPr lang="en-US" dirty="0">
                <a:solidFill>
                  <a:schemeClr val="accent1">
                    <a:lumMod val="75000"/>
                  </a:schemeClr>
                </a:solidFill>
                <a:hlinkClick r:id="rId4"/>
              </a:rPr>
              <a:t>https://meet.google.com/</a:t>
            </a:r>
            <a:endParaRPr lang="en-US" dirty="0">
              <a:solidFill>
                <a:schemeClr val="accent1">
                  <a:lumMod val="75000"/>
                </a:schemeClr>
              </a:solidFill>
            </a:endParaRPr>
          </a:p>
          <a:p>
            <a:r>
              <a:rPr lang="en-US" dirty="0">
                <a:solidFill>
                  <a:schemeClr val="accent1">
                    <a:lumMod val="75000"/>
                  </a:schemeClr>
                </a:solidFill>
                <a:hlinkClick r:id="rId5"/>
              </a:rPr>
              <a:t>https://www.javatpoint.com/</a:t>
            </a:r>
            <a:endParaRPr lang="en-US" dirty="0">
              <a:solidFill>
                <a:schemeClr val="accent1">
                  <a:lumMod val="75000"/>
                </a:schemeClr>
              </a:solidFill>
            </a:endParaRPr>
          </a:p>
          <a:p>
            <a:r>
              <a:rPr lang="en-US" dirty="0">
                <a:solidFill>
                  <a:schemeClr val="accent1">
                    <a:lumMod val="75000"/>
                  </a:schemeClr>
                </a:solidFill>
                <a:hlinkClick r:id="rId6"/>
              </a:rPr>
              <a:t>https://www.geeksforgeeks.org/</a:t>
            </a:r>
            <a:endParaRPr lang="en-US" dirty="0">
              <a:solidFill>
                <a:schemeClr val="accent1">
                  <a:lumMod val="75000"/>
                </a:schemeClr>
              </a:solidFill>
            </a:endParaRPr>
          </a:p>
          <a:p>
            <a:r>
              <a:rPr lang="en-US" dirty="0">
                <a:solidFill>
                  <a:schemeClr val="accent1">
                    <a:lumMod val="50000"/>
                  </a:schemeClr>
                </a:solidFill>
                <a:hlinkClick r:id="rId7"/>
              </a:rPr>
              <a:t>https://www.visual-paradigm.com/guide/data-flow-diagram/what-is-data-flow-diagram/</a:t>
            </a:r>
            <a:endParaRPr lang="en-US" dirty="0">
              <a:solidFill>
                <a:schemeClr val="accent1">
                  <a:lumMod val="50000"/>
                </a:schemeClr>
              </a:solidFill>
            </a:endParaRPr>
          </a:p>
          <a:p>
            <a:r>
              <a:rPr lang="en-US" dirty="0">
                <a:solidFill>
                  <a:schemeClr val="accent1">
                    <a:lumMod val="50000"/>
                  </a:schemeClr>
                </a:solidFill>
                <a:hlinkClick r:id="rId8"/>
              </a:rPr>
              <a:t>https://www.lucidchart.com/blog/data-flow-diagram-tutorial</a:t>
            </a:r>
            <a:endParaRPr lang="en-US" dirty="0">
              <a:solidFill>
                <a:schemeClr val="accent1">
                  <a:lumMod val="50000"/>
                </a:schemeClr>
              </a:solidFill>
            </a:endParaRPr>
          </a:p>
          <a:p>
            <a:r>
              <a:rPr lang="en-US" dirty="0">
                <a:solidFill>
                  <a:schemeClr val="accent1">
                    <a:lumMod val="50000"/>
                  </a:schemeClr>
                </a:solidFill>
                <a:hlinkClick r:id="rId9"/>
              </a:rPr>
              <a:t>https://medium.com/@warren2lynch/data-flow-diagram-comprehensive-guide-with-examples-d9858387f25e</a:t>
            </a:r>
            <a:endParaRPr lang="en-US" dirty="0">
              <a:solidFill>
                <a:schemeClr val="accent1">
                  <a:lumMod val="50000"/>
                </a:schemeClr>
              </a:solidFill>
            </a:endParaRPr>
          </a:p>
          <a:p>
            <a:r>
              <a:rPr lang="en-US" dirty="0">
                <a:solidFill>
                  <a:schemeClr val="accent1">
                    <a:lumMod val="50000"/>
                  </a:schemeClr>
                </a:solidFill>
                <a:hlinkClick r:id="rId10"/>
              </a:rPr>
              <a:t>https://miro.medium.com/max/829/0*W691GG6rn94caqFZ.gif</a:t>
            </a:r>
            <a:endParaRPr lang="en-US" dirty="0">
              <a:solidFill>
                <a:schemeClr val="accent1">
                  <a:lumMod val="50000"/>
                </a:schemeClr>
              </a:solidFill>
            </a:endParaRPr>
          </a:p>
          <a:p>
            <a:r>
              <a:rPr lang="en-US" dirty="0">
                <a:solidFill>
                  <a:schemeClr val="accent1">
                    <a:lumMod val="50000"/>
                  </a:schemeClr>
                </a:solidFill>
                <a:hlinkClick r:id="rId11"/>
              </a:rPr>
              <a:t>https://pin.it/2P3MkH9</a:t>
            </a:r>
            <a:endParaRPr lang="en-US" dirty="0">
              <a:solidFill>
                <a:schemeClr val="accent1">
                  <a:lumMod val="50000"/>
                </a:schemeClr>
              </a:solidFill>
            </a:endParaRPr>
          </a:p>
          <a:p>
            <a:r>
              <a:rPr lang="en-US" dirty="0">
                <a:solidFill>
                  <a:schemeClr val="accent1">
                    <a:lumMod val="50000"/>
                  </a:schemeClr>
                </a:solidFill>
                <a:hlinkClick r:id="rId12"/>
              </a:rPr>
              <a:t>https://pin.it/7CsN0a8</a:t>
            </a:r>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75000"/>
                </a:schemeClr>
              </a:solidFill>
            </a:endParaRPr>
          </a:p>
        </p:txBody>
      </p:sp>
      <p:pic>
        <p:nvPicPr>
          <p:cNvPr id="7" name="Picture 6">
            <a:extLst>
              <a:ext uri="{FF2B5EF4-FFF2-40B4-BE49-F238E27FC236}">
                <a16:creationId xmlns:a16="http://schemas.microsoft.com/office/drawing/2014/main" id="{E7EBB018-CD0E-4A75-BDE8-77BE8983265A}"/>
              </a:ext>
            </a:extLst>
          </p:cNvPr>
          <p:cNvPicPr>
            <a:picLocks noChangeAspect="1"/>
          </p:cNvPicPr>
          <p:nvPr/>
        </p:nvPicPr>
        <p:blipFill>
          <a:blip r:embed="rId13" cstate="print">
            <a:extLst>
              <a:ext uri="{BEBA8EAE-BF5A-486C-A8C5-ECC9F3942E4B}">
                <a14:imgProps xmlns:a14="http://schemas.microsoft.com/office/drawing/2010/main">
                  <a14:imgLayer r:embed="rId14">
                    <a14:imgEffect>
                      <a14:artisticGlowEdges/>
                    </a14:imgEffect>
                  </a14:imgLayer>
                </a14:imgProps>
              </a:ext>
              <a:ext uri="{28A0092B-C50C-407E-A947-70E740481C1C}">
                <a14:useLocalDpi xmlns:a14="http://schemas.microsoft.com/office/drawing/2010/main" val="0"/>
              </a:ext>
            </a:extLst>
          </a:blip>
          <a:stretch>
            <a:fillRect/>
          </a:stretch>
        </p:blipFill>
        <p:spPr>
          <a:xfrm>
            <a:off x="0" y="3429000"/>
            <a:ext cx="3429000" cy="3429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48326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756259" y="1110932"/>
            <a:ext cx="4845068" cy="1154397"/>
          </a:xfrm>
        </p:spPr>
        <p:txBody>
          <a:bodyPr/>
          <a:lstStyle/>
          <a:p>
            <a:pPr algn="ctr"/>
            <a:r>
              <a:rPr lang="en-US" dirty="0">
                <a:solidFill>
                  <a:schemeClr val="accent1">
                    <a:lumMod val="75000"/>
                  </a:schemeClr>
                </a:solidFill>
              </a:rPr>
              <a:t>References </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3841438" y="334855"/>
            <a:ext cx="7871791" cy="6301472"/>
          </a:xfrm>
        </p:spPr>
        <p:txBody>
          <a:bodyPr>
            <a:normAutofit/>
          </a:bodyPr>
          <a:lstStyle/>
          <a:p>
            <a:endParaRPr lang="en-US" dirty="0">
              <a:solidFill>
                <a:schemeClr val="accent1">
                  <a:lumMod val="50000"/>
                </a:schemeClr>
              </a:solidFill>
            </a:endParaRPr>
          </a:p>
          <a:p>
            <a:r>
              <a:rPr lang="en-US" dirty="0">
                <a:solidFill>
                  <a:schemeClr val="accent1">
                    <a:lumMod val="50000"/>
                  </a:schemeClr>
                </a:solidFill>
                <a:hlinkClick r:id="rId2"/>
              </a:rPr>
              <a:t>https://pin.it/1E8mBb5</a:t>
            </a:r>
            <a:endParaRPr lang="en-US" dirty="0">
              <a:solidFill>
                <a:schemeClr val="accent1">
                  <a:lumMod val="50000"/>
                </a:schemeClr>
              </a:solidFill>
            </a:endParaRPr>
          </a:p>
          <a:p>
            <a:r>
              <a:rPr lang="en-US" dirty="0">
                <a:solidFill>
                  <a:schemeClr val="accent1">
                    <a:lumMod val="50000"/>
                  </a:schemeClr>
                </a:solidFill>
                <a:hlinkClick r:id="rId3"/>
              </a:rPr>
              <a:t>https://pin.it/1UIKXTz</a:t>
            </a:r>
            <a:endParaRPr lang="en-US" dirty="0">
              <a:solidFill>
                <a:schemeClr val="accent1">
                  <a:lumMod val="50000"/>
                </a:schemeClr>
              </a:solidFill>
            </a:endParaRPr>
          </a:p>
          <a:p>
            <a:r>
              <a:rPr lang="en-US" dirty="0">
                <a:solidFill>
                  <a:schemeClr val="accent1">
                    <a:lumMod val="50000"/>
                  </a:schemeClr>
                </a:solidFill>
                <a:hlinkClick r:id="rId4"/>
              </a:rPr>
              <a:t>https://pin.it/4z3KorM</a:t>
            </a:r>
            <a:endParaRPr lang="en-US" dirty="0">
              <a:solidFill>
                <a:schemeClr val="accent1">
                  <a:lumMod val="50000"/>
                </a:schemeClr>
              </a:solidFill>
            </a:endParaRPr>
          </a:p>
          <a:p>
            <a:r>
              <a:rPr lang="en-US" dirty="0">
                <a:solidFill>
                  <a:schemeClr val="accent1">
                    <a:lumMod val="50000"/>
                  </a:schemeClr>
                </a:solidFill>
                <a:hlinkClick r:id="rId5"/>
              </a:rPr>
              <a:t>https://www.sketch.com/</a:t>
            </a:r>
            <a:endParaRPr lang="en-US" dirty="0">
              <a:solidFill>
                <a:schemeClr val="accent1">
                  <a:lumMod val="50000"/>
                </a:schemeClr>
              </a:solidFill>
            </a:endParaRPr>
          </a:p>
          <a:p>
            <a:r>
              <a:rPr lang="en-US" dirty="0">
                <a:solidFill>
                  <a:schemeClr val="accent1">
                    <a:lumMod val="50000"/>
                  </a:schemeClr>
                </a:solidFill>
                <a:hlinkClick r:id="rId6"/>
              </a:rPr>
              <a:t>https://www.behance.net/gallery/88403131/Social-App-for-Live-streaming-Video</a:t>
            </a:r>
            <a:endParaRPr lang="en-US" dirty="0">
              <a:solidFill>
                <a:schemeClr val="accent1">
                  <a:lumMod val="50000"/>
                </a:schemeClr>
              </a:solidFill>
            </a:endParaRPr>
          </a:p>
          <a:p>
            <a:r>
              <a:rPr lang="en-US" dirty="0">
                <a:solidFill>
                  <a:schemeClr val="accent1">
                    <a:lumMod val="50000"/>
                  </a:schemeClr>
                </a:solidFill>
                <a:hlinkClick r:id="rId7"/>
              </a:rPr>
              <a:t>https://blog.hootsuite.com/youtube-stats-marketers/#:~:text=1.,1.8%20billion%20in%20May%202018</a:t>
            </a:r>
            <a:endParaRPr lang="en-US" dirty="0">
              <a:solidFill>
                <a:schemeClr val="accent1">
                  <a:lumMod val="50000"/>
                </a:schemeClr>
              </a:solidFill>
            </a:endParaRPr>
          </a:p>
          <a:p>
            <a:r>
              <a:rPr lang="en-US" dirty="0">
                <a:solidFill>
                  <a:schemeClr val="accent1">
                    <a:lumMod val="50000"/>
                  </a:schemeClr>
                </a:solidFill>
                <a:hlinkClick r:id="rId8"/>
              </a:rPr>
              <a:t>https://www.tutorialspoint.com/sdlc/images/sdlc_iterative_model.jpg</a:t>
            </a:r>
            <a:endParaRPr lang="en-US" dirty="0">
              <a:solidFill>
                <a:schemeClr val="accent1">
                  <a:lumMod val="50000"/>
                </a:schemeClr>
              </a:solidFill>
            </a:endParaRPr>
          </a:p>
          <a:p>
            <a:r>
              <a:rPr lang="en-US" dirty="0">
                <a:solidFill>
                  <a:schemeClr val="accent1">
                    <a:lumMod val="50000"/>
                  </a:schemeClr>
                </a:solidFill>
                <a:hlinkClick r:id="rId9"/>
              </a:rPr>
              <a:t>https://www.javatpoint.com/software-engineering-incremental-model</a:t>
            </a:r>
            <a:endParaRPr lang="en-US" dirty="0">
              <a:solidFill>
                <a:schemeClr val="accent1">
                  <a:lumMod val="50000"/>
                </a:schemeClr>
              </a:solidFill>
            </a:endParaRPr>
          </a:p>
          <a:p>
            <a:r>
              <a:rPr lang="en-US" dirty="0">
                <a:solidFill>
                  <a:schemeClr val="accent1">
                    <a:lumMod val="50000"/>
                  </a:schemeClr>
                </a:solidFill>
                <a:hlinkClick r:id="rId10"/>
              </a:rPr>
              <a:t>https://www.qualcomm.com/snapdragon/processors/comparison</a:t>
            </a:r>
            <a:endParaRPr lang="en-US" dirty="0">
              <a:solidFill>
                <a:schemeClr val="accent1">
                  <a:lumMod val="50000"/>
                </a:schemeClr>
              </a:solidFill>
            </a:endParaRPr>
          </a:p>
          <a:p>
            <a:r>
              <a:rPr lang="en-US" dirty="0">
                <a:solidFill>
                  <a:schemeClr val="accent1">
                    <a:lumMod val="50000"/>
                  </a:schemeClr>
                </a:solidFill>
                <a:hlinkClick r:id="rId11"/>
              </a:rPr>
              <a:t>https://gadgets.ndtv.com/mobiles/micromax-phones</a:t>
            </a:r>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75000"/>
                </a:schemeClr>
              </a:solidFill>
            </a:endParaRPr>
          </a:p>
        </p:txBody>
      </p:sp>
      <p:pic>
        <p:nvPicPr>
          <p:cNvPr id="7" name="Picture 6">
            <a:extLst>
              <a:ext uri="{FF2B5EF4-FFF2-40B4-BE49-F238E27FC236}">
                <a16:creationId xmlns:a16="http://schemas.microsoft.com/office/drawing/2014/main" id="{E7EBB018-CD0E-4A75-BDE8-77BE8983265A}"/>
              </a:ext>
            </a:extLst>
          </p:cNvPr>
          <p:cNvPicPr>
            <a:picLocks noChangeAspect="1"/>
          </p:cNvPicPr>
          <p:nvPr/>
        </p:nvPicPr>
        <p:blipFill>
          <a:blip r:embed="rId12" cstate="print">
            <a:extLst>
              <a:ext uri="{BEBA8EAE-BF5A-486C-A8C5-ECC9F3942E4B}">
                <a14:imgProps xmlns:a14="http://schemas.microsoft.com/office/drawing/2010/main">
                  <a14:imgLayer r:embed="rId13">
                    <a14:imgEffect>
                      <a14:artisticPlasticWrap/>
                    </a14:imgEffect>
                  </a14:imgLayer>
                </a14:imgProps>
              </a:ext>
              <a:ext uri="{28A0092B-C50C-407E-A947-70E740481C1C}">
                <a14:useLocalDpi xmlns:a14="http://schemas.microsoft.com/office/drawing/2010/main" val="0"/>
              </a:ext>
            </a:extLst>
          </a:blip>
          <a:stretch>
            <a:fillRect/>
          </a:stretch>
        </p:blipFill>
        <p:spPr>
          <a:xfrm>
            <a:off x="0" y="3429000"/>
            <a:ext cx="3429000" cy="3429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3771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931459" y="594741"/>
            <a:ext cx="4534616" cy="910492"/>
          </a:xfrm>
        </p:spPr>
        <p:txBody>
          <a:bodyPr/>
          <a:lstStyle/>
          <a:p>
            <a:r>
              <a:rPr lang="en-US" dirty="0"/>
              <a:t>Thank You</a:t>
            </a:r>
          </a:p>
        </p:txBody>
      </p:sp>
      <p:graphicFrame>
        <p:nvGraphicFramePr>
          <p:cNvPr id="8" name="Content Placeholder 2" descr="SmartArt Placeholder - Contact Li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859741081"/>
              </p:ext>
            </p:extLst>
          </p:nvPr>
        </p:nvGraphicFramePr>
        <p:xfrm>
          <a:off x="930588" y="1596298"/>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Placeholder 5">
            <a:extLst>
              <a:ext uri="{FF2B5EF4-FFF2-40B4-BE49-F238E27FC236}">
                <a16:creationId xmlns:a16="http://schemas.microsoft.com/office/drawing/2014/main" id="{8551BC10-CA87-4028-931B-988498832DBE}"/>
              </a:ext>
            </a:extLst>
          </p:cNvPr>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t="9490" b="9490"/>
          <a:stretch>
            <a:fillRect/>
          </a:stretch>
        </p:blipFill>
        <p:spPr>
          <a:xfrm>
            <a:off x="4195179" y="44649"/>
            <a:ext cx="8354291" cy="676870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642316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a:xfrm>
            <a:off x="7614338" y="352321"/>
            <a:ext cx="4577662" cy="2915479"/>
          </a:xfrm>
        </p:spPr>
        <p:txBody>
          <a:bodyPr/>
          <a:lstStyle/>
          <a:p>
            <a:r>
              <a:rPr lang="en-US" dirty="0"/>
              <a:t>Software Development Model Used (SDLC)</a:t>
            </a:r>
          </a:p>
        </p:txBody>
      </p:sp>
      <p:sp>
        <p:nvSpPr>
          <p:cNvPr id="6" name="Content Placeholder 5">
            <a:extLst>
              <a:ext uri="{FF2B5EF4-FFF2-40B4-BE49-F238E27FC236}">
                <a16:creationId xmlns:a16="http://schemas.microsoft.com/office/drawing/2014/main" id="{2DB43733-30CE-AC40-BAAC-BE6530B8EE04}"/>
              </a:ext>
            </a:extLst>
          </p:cNvPr>
          <p:cNvSpPr>
            <a:spLocks noGrp="1"/>
          </p:cNvSpPr>
          <p:nvPr>
            <p:ph idx="1"/>
          </p:nvPr>
        </p:nvSpPr>
        <p:spPr>
          <a:xfrm>
            <a:off x="418411" y="352321"/>
            <a:ext cx="4802946" cy="6287018"/>
          </a:xfrm>
        </p:spPr>
        <p:txBody>
          <a:bodyPr/>
          <a:lstStyle/>
          <a:p>
            <a:pPr marL="0" indent="0">
              <a:buNone/>
            </a:pPr>
            <a:r>
              <a:rPr lang="en-US" sz="1800" dirty="0">
                <a:solidFill>
                  <a:schemeClr val="tx2"/>
                </a:solidFill>
                <a:effectLst/>
                <a:latin typeface="Times New Roman" panose="02020603050405020304" pitchFamily="18" charset="0"/>
                <a:ea typeface="Times New Roman" panose="02020603050405020304" pitchFamily="18" charset="0"/>
              </a:rPr>
              <a:t>Incremental Model is a process of software development where requirements divided into multiple standalone modules of the software development cycle. In this model, each module goes through the requirements, design, implementation and testing phases. Every subsequent release of the module adds function to the previous release. The process continues until the complete system achieved.</a:t>
            </a:r>
            <a:endParaRPr lang="en-IN" sz="1800" dirty="0">
              <a:solidFill>
                <a:schemeClr val="tx2"/>
              </a:solidFill>
              <a:effectLst/>
              <a:latin typeface="Times New Roman" panose="02020603050405020304" pitchFamily="18" charset="0"/>
              <a:ea typeface="Times New Roman" panose="02020603050405020304" pitchFamily="18" charset="0"/>
            </a:endParaRPr>
          </a:p>
          <a:p>
            <a:pPr marL="0" indent="0">
              <a:buNone/>
            </a:pPr>
            <a:r>
              <a:rPr lang="en-IN" sz="1800" b="1" i="1" dirty="0">
                <a:solidFill>
                  <a:srgbClr val="365F91"/>
                </a:solidFill>
                <a:effectLst/>
                <a:latin typeface="Cambria" panose="02040503050406030204" pitchFamily="18" charset="0"/>
                <a:ea typeface="Times New Roman" panose="02020603050405020304" pitchFamily="18" charset="0"/>
                <a:cs typeface="Shruti" panose="020B0502040204020203" pitchFamily="34" charset="0"/>
              </a:rPr>
              <a:t>Reason to</a:t>
            </a:r>
            <a:r>
              <a:rPr lang="en-IN" sz="1800" b="1" i="1" spc="-5" dirty="0">
                <a:solidFill>
                  <a:srgbClr val="365F91"/>
                </a:solidFill>
                <a:effectLst/>
                <a:latin typeface="Cambria" panose="02040503050406030204" pitchFamily="18" charset="0"/>
                <a:ea typeface="Times New Roman" panose="02020603050405020304" pitchFamily="18" charset="0"/>
                <a:cs typeface="Shruti" panose="020B0502040204020203" pitchFamily="34" charset="0"/>
              </a:rPr>
              <a:t> </a:t>
            </a:r>
            <a:r>
              <a:rPr lang="en-IN" sz="1800" b="1" i="1" dirty="0">
                <a:solidFill>
                  <a:srgbClr val="365F91"/>
                </a:solidFill>
                <a:effectLst/>
                <a:latin typeface="Cambria" panose="02040503050406030204" pitchFamily="18" charset="0"/>
                <a:ea typeface="Times New Roman" panose="02020603050405020304" pitchFamily="18" charset="0"/>
                <a:cs typeface="Shruti" panose="020B0502040204020203" pitchFamily="34" charset="0"/>
              </a:rPr>
              <a:t>use:</a:t>
            </a:r>
          </a:p>
          <a:p>
            <a:r>
              <a:rPr lang="en-IN" sz="16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When the requirements are superior.</a:t>
            </a:r>
          </a:p>
          <a:p>
            <a:r>
              <a:rPr lang="en-IN" sz="16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 project has a lengthy development schedule.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When Software team are not very well skilled or trained.</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When the customer demands a quick release of the product.</a:t>
            </a:r>
          </a:p>
          <a:p>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You can develop prioritized requirements first.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pic>
        <p:nvPicPr>
          <p:cNvPr id="10" name="Picture 9">
            <a:extLst>
              <a:ext uri="{FF2B5EF4-FFF2-40B4-BE49-F238E27FC236}">
                <a16:creationId xmlns:a16="http://schemas.microsoft.com/office/drawing/2014/main" id="{323681E4-2E7B-4F7F-A0E5-70CACF60DA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52590" y="4359965"/>
            <a:ext cx="5283283" cy="1884114"/>
          </a:xfrm>
          <a:prstGeom prst="rect">
            <a:avLst/>
          </a:prstGeom>
          <a:noFill/>
          <a:ln w="57150">
            <a:solidFill>
              <a:schemeClr val="accent1">
                <a:lumMod val="75000"/>
              </a:schemeClr>
            </a:solidFill>
          </a:ln>
        </p:spPr>
      </p:pic>
    </p:spTree>
    <p:extLst>
      <p:ext uri="{BB962C8B-B14F-4D97-AF65-F5344CB8AC3E}">
        <p14:creationId xmlns:p14="http://schemas.microsoft.com/office/powerpoint/2010/main" val="1283988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p:txBody>
          <a:bodyPr>
            <a:normAutofit/>
          </a:bodyPr>
          <a:lstStyle/>
          <a:p>
            <a:r>
              <a:rPr lang="en-US" sz="3600" dirty="0"/>
              <a:t>Yesterday is history, tomorrow is a mystery, and today is a gift...that's why they call it present</a:t>
            </a:r>
            <a:r>
              <a:rPr lang="en-US" sz="2000" dirty="0">
                <a:solidFill>
                  <a:srgbClr val="C5AE76"/>
                </a:solidFill>
              </a:rPr>
              <a:t>- </a:t>
            </a:r>
            <a:r>
              <a:rPr lang="en-US" sz="2700" dirty="0">
                <a:solidFill>
                  <a:schemeClr val="accent1">
                    <a:lumMod val="75000"/>
                  </a:schemeClr>
                </a:solidFill>
              </a:rPr>
              <a:t>Master Oogway (Kung-fu Panda)</a:t>
            </a:r>
            <a:br>
              <a:rPr lang="en-US" sz="2700" dirty="0">
                <a:solidFill>
                  <a:schemeClr val="accent1">
                    <a:lumMod val="75000"/>
                  </a:schemeClr>
                </a:solidFill>
              </a:rPr>
            </a:br>
            <a:endParaRPr lang="en-US" sz="2700" dirty="0">
              <a:solidFill>
                <a:schemeClr val="accent1">
                  <a:lumMod val="75000"/>
                </a:schemeClr>
              </a:solidFill>
            </a:endParaRPr>
          </a:p>
        </p:txBody>
      </p:sp>
      <p:pic>
        <p:nvPicPr>
          <p:cNvPr id="6" name="Picture Placeholder 5">
            <a:extLst>
              <a:ext uri="{FF2B5EF4-FFF2-40B4-BE49-F238E27FC236}">
                <a16:creationId xmlns:a16="http://schemas.microsoft.com/office/drawing/2014/main" id="{C81ADC12-6F65-44C5-A74A-DC151FA9327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897" b="9897"/>
          <a:stretch>
            <a:fillRect/>
          </a:stretch>
        </p:blipFill>
        <p:spPr/>
      </p:pic>
    </p:spTree>
    <p:extLst>
      <p:ext uri="{BB962C8B-B14F-4D97-AF65-F5344CB8AC3E}">
        <p14:creationId xmlns:p14="http://schemas.microsoft.com/office/powerpoint/2010/main" val="65026686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186201" y="793580"/>
            <a:ext cx="2988860" cy="1395208"/>
          </a:xfrm>
        </p:spPr>
        <p:txBody>
          <a:bodyPr>
            <a:normAutofit fontScale="90000"/>
          </a:bodyPr>
          <a:lstStyle/>
          <a:p>
            <a:r>
              <a:rPr lang="en-US" dirty="0"/>
              <a:t>List or Requirements as per SRS</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3175062" y="1298713"/>
            <a:ext cx="8347644" cy="4765706"/>
          </a:xfrm>
        </p:spPr>
        <p:txBody>
          <a:bodyPr>
            <a:normAutofit/>
          </a:bodyPr>
          <a:lstStyle/>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F1. Registration</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Name, Email, Password, Profile photo</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“Confirm registration by OTP”</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Check constraints of mandatory fields and others and store data in database,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		    and generate OTP.</a:t>
            </a: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F2. Confirm Registration</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OTP, Email</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Registration status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a:t>
            </a:r>
            <a:r>
              <a:rPr lang="en-IN" sz="1800" dirty="0">
                <a:effectLst/>
                <a:latin typeface="Times New Roman" panose="02020603050405020304" pitchFamily="18" charset="0"/>
                <a:ea typeface="Calibri" panose="020F0502020204030204" pitchFamily="34" charset="0"/>
              </a:rPr>
              <a:t>  check whether it is correct or not. Generate a tag, Send to Email.</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2779326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159026" y="834887"/>
            <a:ext cx="11363680" cy="5229532"/>
          </a:xfrm>
        </p:spPr>
        <p:txBody>
          <a:bodyPr>
            <a:normAutofit fontScale="92500" lnSpcReduction="10000"/>
          </a:bodyPr>
          <a:lstStyle/>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chemeClr val="accent1">
                  <a:lumMod val="60000"/>
                  <a:lumOff val="40000"/>
                </a:schemeClr>
              </a:solidFill>
              <a:latin typeface="Times New Roman" panose="02020603050405020304" pitchFamily="18"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F3. Login</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Email Id/Tag, Password.</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Login Status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Check constraints of mandatory fields and others. And match Id and Password.</a:t>
            </a:r>
          </a:p>
          <a:p>
            <a:pPr marL="0" indent="0">
              <a:lnSpc>
                <a:spcPct val="107000"/>
              </a:lnSpc>
              <a:spcAft>
                <a:spcPts val="800"/>
              </a:spcAft>
              <a:buNone/>
            </a:pPr>
            <a:endParaRPr lang="en-IN" sz="1800" dirty="0">
              <a:solidFill>
                <a:schemeClr val="accent1">
                  <a:lumMod val="60000"/>
                  <a:lumOff val="40000"/>
                </a:schemeClr>
              </a:solidFill>
              <a:latin typeface="Times New Roman" panose="02020603050405020304" pitchFamily="18" charset="0"/>
              <a:ea typeface="Calibri" panose="020F0502020204030204" pitchFamily="34" charset="0"/>
            </a:endParaRPr>
          </a:p>
          <a:p>
            <a:pPr marL="0" indent="0">
              <a:lnSpc>
                <a:spcPct val="107000"/>
              </a:lnSpc>
              <a:spcAft>
                <a:spcPts val="800"/>
              </a:spcAft>
              <a:buNone/>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F4. Change Password/Forgot Password</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4.1</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User Details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Link will be received in mail</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a:t>
            </a:r>
            <a:r>
              <a:rPr lang="en-IN" sz="1800" dirty="0">
                <a:effectLst/>
                <a:latin typeface="Times New Roman" panose="02020603050405020304" pitchFamily="18" charset="0"/>
                <a:ea typeface="Calibri" panose="020F0502020204030204" pitchFamily="34" charset="0"/>
              </a:rPr>
              <a:t> Generate a link to change password and send via email</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96078706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159026" y="834887"/>
            <a:ext cx="11363680" cy="5229532"/>
          </a:xfrm>
        </p:spPr>
        <p:txBody>
          <a:bodyPr>
            <a:normAutofit fontScale="85000" lnSpcReduction="20000"/>
          </a:bodyPr>
          <a:lstStyle/>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chemeClr val="accent1">
                  <a:lumMod val="60000"/>
                  <a:lumOff val="40000"/>
                </a:schemeClr>
              </a:solidFill>
              <a:latin typeface="Times New Roman" panose="02020603050405020304" pitchFamily="18"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4.2</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New Password, Confirm Password</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“Password changed successfully”</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a:t>
            </a:r>
            <a:r>
              <a:rPr lang="en-IN" sz="1800" dirty="0">
                <a:effectLst/>
                <a:latin typeface="Times New Roman" panose="02020603050405020304" pitchFamily="18" charset="0"/>
                <a:ea typeface="Calibri" panose="020F0502020204030204" pitchFamily="34" charset="0"/>
              </a:rPr>
              <a:t> Update password in data-base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F5. Explore</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Display streamers rank wise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Calculate Rank according to Lscore</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5.1 Search</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Name/Id</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Display streamers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Retrieve from Database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37445262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159026" y="834887"/>
            <a:ext cx="11363680" cy="5229532"/>
          </a:xfrm>
        </p:spPr>
        <p:txBody>
          <a:bodyPr>
            <a:normAutofit fontScale="85000" lnSpcReduction="20000"/>
          </a:bodyPr>
          <a:lstStyle/>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chemeClr val="accent1">
                  <a:lumMod val="60000"/>
                  <a:lumOff val="40000"/>
                </a:schemeClr>
              </a:solidFill>
              <a:latin typeface="Times New Roman" panose="02020603050405020304" pitchFamily="18"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F6. Buy membership</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Membership Plans</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“Membership purchased”</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Deduct Lcoins from account/profile.</a:t>
            </a:r>
            <a:endParaRPr lang="en-IN" sz="1800" dirty="0">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F7. Go live</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 7.1 Details for stream to display</a:t>
            </a:r>
            <a:endParaRPr lang="en-IN" sz="1800" dirty="0">
              <a:effectLst/>
              <a:latin typeface="Calibri" panose="020F0502020204030204" pitchFamily="34" charset="0"/>
              <a:ea typeface="Calibri" panose="020F0502020204030204" pitchFamily="34" charset="0"/>
            </a:endParaRPr>
          </a:p>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rPr>
              <a:t>Input: </a:t>
            </a:r>
            <a:r>
              <a:rPr lang="en-IN" sz="1800" dirty="0">
                <a:effectLst/>
                <a:latin typeface="Times New Roman" panose="02020603050405020304" pitchFamily="18" charset="0"/>
                <a:ea typeface="Calibri" panose="020F0502020204030204" pitchFamily="34" charset="0"/>
              </a:rPr>
              <a:t>Title of stream*, Thumbnail*, Description, Schedule Session</a:t>
            </a:r>
            <a:endParaRPr lang="en-IN" sz="1800" dirty="0">
              <a:effectLst/>
              <a:latin typeface="Calibri" panose="020F0502020204030204" pitchFamily="34" charset="0"/>
              <a:ea typeface="Calibri" panose="020F0502020204030204" pitchFamily="34" charset="0"/>
            </a:endParaRPr>
          </a:p>
          <a:p>
            <a:pPr indent="457200">
              <a:lnSpc>
                <a:spcPct val="107000"/>
              </a:lnSpc>
              <a:spcAft>
                <a:spcPts val="800"/>
              </a:spcAft>
            </a:pPr>
            <a:r>
              <a:rPr lang="en-IN" sz="1800" b="1" dirty="0">
                <a:effectLst/>
                <a:latin typeface="Times New Roman" panose="02020603050405020304" pitchFamily="18" charset="0"/>
                <a:ea typeface="Calibri" panose="020F0502020204030204" pitchFamily="34" charset="0"/>
              </a:rPr>
              <a:t>Output: </a:t>
            </a:r>
            <a:r>
              <a:rPr lang="en-IN" sz="1800" dirty="0">
                <a:effectLst/>
                <a:latin typeface="Times New Roman" panose="02020603050405020304" pitchFamily="18" charset="0"/>
                <a:ea typeface="Calibri" panose="020F0502020204030204" pitchFamily="34" charset="0"/>
              </a:rPr>
              <a:t>Preview</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7.2 Advanced Options</a:t>
            </a:r>
            <a:endParaRPr lang="en-IN" sz="1800" dirty="0">
              <a:effectLst/>
              <a:latin typeface="Calibri" panose="020F0502020204030204" pitchFamily="34" charset="0"/>
              <a:ea typeface="Calibri" panose="020F0502020204030204" pitchFamily="34" charset="0"/>
            </a:endParaRPr>
          </a:p>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rPr>
              <a:t>Input: </a:t>
            </a:r>
            <a:r>
              <a:rPr lang="en-IN" sz="1800" dirty="0">
                <a:effectLst/>
                <a:latin typeface="Times New Roman" panose="02020603050405020304" pitchFamily="18" charset="0"/>
                <a:ea typeface="Calibri" panose="020F0502020204030204" pitchFamily="34" charset="0"/>
              </a:rPr>
              <a:t>Enable/Disable special chats.</a:t>
            </a:r>
            <a:endParaRPr lang="en-IN" sz="1800" dirty="0">
              <a:effectLst/>
              <a:latin typeface="Calibri" panose="020F0502020204030204" pitchFamily="34" charset="0"/>
              <a:ea typeface="Calibri" panose="020F0502020204030204" pitchFamily="34" charset="0"/>
            </a:endParaRPr>
          </a:p>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rPr>
              <a:t>Output: </a:t>
            </a:r>
            <a:r>
              <a:rPr lang="en-IN" sz="1800" dirty="0">
                <a:effectLst/>
                <a:latin typeface="Times New Roman" panose="02020603050405020304" pitchFamily="18" charset="0"/>
                <a:ea typeface="Calibri" panose="020F0502020204030204" pitchFamily="34" charset="0"/>
              </a:rPr>
              <a:t>“Settings saved”</a:t>
            </a:r>
            <a:endParaRPr lang="en-IN" sz="1800" dirty="0">
              <a:effectLst/>
              <a:latin typeface="Calibri" panose="020F0502020204030204" pitchFamily="34" charset="0"/>
              <a:ea typeface="Calibri" panose="020F0502020204030204" pitchFamily="34" charset="0"/>
            </a:endParaRPr>
          </a:p>
          <a:p>
            <a:pPr marL="457200">
              <a:lnSpc>
                <a:spcPct val="107000"/>
              </a:lnSpc>
              <a:spcAft>
                <a:spcPts val="800"/>
              </a:spcAft>
            </a:pPr>
            <a:r>
              <a:rPr lang="en-IN" sz="1800" b="1" dirty="0">
                <a:effectLst/>
                <a:latin typeface="Times New Roman" panose="02020603050405020304" pitchFamily="18" charset="0"/>
                <a:ea typeface="Calibri" panose="020F0502020204030204" pitchFamily="34" charset="0"/>
              </a:rPr>
              <a:t>Process: </a:t>
            </a:r>
            <a:r>
              <a:rPr lang="en-IN" sz="1800" dirty="0">
                <a:effectLst/>
                <a:latin typeface="Times New Roman" panose="02020603050405020304" pitchFamily="18" charset="0"/>
                <a:ea typeface="Calibri" panose="020F0502020204030204" pitchFamily="34" charset="0"/>
              </a:rPr>
              <a:t>Start the live session according to saved settings</a:t>
            </a:r>
            <a:endParaRPr lang="en-IN" sz="1800" dirty="0">
              <a:effectLst/>
              <a:latin typeface="Calibri" panose="020F0502020204030204" pitchFamily="34" charset="0"/>
              <a:ea typeface="Calibri" panose="020F0502020204030204" pitchFamily="34" charset="0"/>
            </a:endParaRPr>
          </a:p>
          <a:p>
            <a:pPr indent="457200">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91987714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159026" y="834887"/>
            <a:ext cx="11363680" cy="5229532"/>
          </a:xfrm>
        </p:spPr>
        <p:txBody>
          <a:bodyPr>
            <a:normAutofit fontScale="85000" lnSpcReduction="20000"/>
          </a:bodyPr>
          <a:lstStyle/>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chemeClr val="accent1">
                  <a:lumMod val="60000"/>
                  <a:lumOff val="40000"/>
                </a:schemeClr>
              </a:solidFill>
              <a:latin typeface="Times New Roman" panose="02020603050405020304" pitchFamily="18"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F8 View Stream</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Stream id </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Play Stream</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Retrieve stream data from server</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F9 Chat</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rPr>
              <a:t>9.1 Regular Chat</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Chat Message</a:t>
            </a:r>
            <a:r>
              <a:rPr lang="en-IN" sz="1800" b="1" dirty="0">
                <a:effectLst/>
                <a:latin typeface="Times New Roman" panose="02020603050405020304" pitchFamily="18"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indent="457200">
              <a:lnSpc>
                <a:spcPct val="107000"/>
              </a:lnSpc>
              <a:spcAft>
                <a:spcPts val="800"/>
              </a:spcAft>
            </a:pPr>
            <a:r>
              <a:rPr lang="en-IN" sz="1800" b="1" dirty="0">
                <a:effectLst/>
                <a:latin typeface="Times New Roman" panose="02020603050405020304" pitchFamily="18" charset="0"/>
                <a:ea typeface="Calibri" panose="020F0502020204030204" pitchFamily="34" charset="0"/>
              </a:rPr>
              <a:t>Output: </a:t>
            </a:r>
            <a:r>
              <a:rPr lang="en-IN" sz="1800" dirty="0">
                <a:effectLst/>
                <a:latin typeface="Times New Roman" panose="02020603050405020304" pitchFamily="18" charset="0"/>
                <a:ea typeface="Calibri" panose="020F0502020204030204" pitchFamily="34" charset="0"/>
              </a:rPr>
              <a:t>Comment On the stream</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Show message in chat section</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solidFill>
                  <a:schemeClr val="accent1">
                    <a:lumMod val="60000"/>
                    <a:lumOff val="40000"/>
                  </a:schemeClr>
                </a:solidFill>
                <a:effectLst/>
                <a:latin typeface="Times New Roman" panose="02020603050405020304" pitchFamily="18" charset="0"/>
                <a:ea typeface="Calibri" panose="020F0502020204030204" pitchFamily="34" charset="0"/>
              </a:rPr>
              <a:t>9.2 Special Chat</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Input: </a:t>
            </a:r>
            <a:r>
              <a:rPr lang="en-IN" sz="1800" dirty="0">
                <a:effectLst/>
                <a:latin typeface="Times New Roman" panose="02020603050405020304" pitchFamily="18" charset="0"/>
                <a:ea typeface="Calibri" panose="020F0502020204030204" pitchFamily="34" charset="0"/>
              </a:rPr>
              <a:t> Chat Message, Lcoins (minimum 1)</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Output: </a:t>
            </a:r>
            <a:r>
              <a:rPr lang="en-IN" sz="1800" dirty="0">
                <a:effectLst/>
                <a:latin typeface="Times New Roman" panose="02020603050405020304" pitchFamily="18" charset="0"/>
                <a:ea typeface="Calibri" panose="020F0502020204030204" pitchFamily="34" charset="0"/>
              </a:rPr>
              <a:t>Highlighted Comment in the Stream</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rPr>
              <a:t>	Process: </a:t>
            </a:r>
            <a:r>
              <a:rPr lang="en-IN" sz="1800" dirty="0">
                <a:effectLst/>
                <a:latin typeface="Times New Roman" panose="02020603050405020304" pitchFamily="18" charset="0"/>
                <a:ea typeface="Calibri" panose="020F0502020204030204" pitchFamily="34" charset="0"/>
              </a:rPr>
              <a:t>Show message in chat section with Highlighted and notify streamer</a:t>
            </a:r>
            <a:endParaRPr lang="en-IN" sz="1800" dirty="0">
              <a:effectLst/>
              <a:latin typeface="Calibri" panose="020F0502020204030204" pitchFamily="34" charset="0"/>
              <a:ea typeface="Calibri" panose="020F0502020204030204" pitchFamily="34" charset="0"/>
            </a:endParaRPr>
          </a:p>
          <a:p>
            <a:pPr indent="457200">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9465063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414160" y="1298712"/>
            <a:ext cx="11363680" cy="5181600"/>
          </a:xfrm>
        </p:spPr>
        <p:txBody>
          <a:bodyPr>
            <a:normAutofit fontScale="85000" lnSpcReduction="20000"/>
          </a:bodyPr>
          <a:lstStyle/>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latin typeface="Times New Roman" panose="02020603050405020304" pitchFamily="18" charset="0"/>
              <a:ea typeface="Calibri" panose="020F0502020204030204" pitchFamily="34" charset="0"/>
            </a:endParaRPr>
          </a:p>
          <a:p>
            <a:pPr>
              <a:lnSpc>
                <a:spcPct val="107000"/>
              </a:lnSpc>
              <a:spcAft>
                <a:spcPts val="800"/>
              </a:spcAft>
            </a:pPr>
            <a:endParaRPr lang="en-IN" sz="1800" dirty="0">
              <a:solidFill>
                <a:srgbClr val="17365D"/>
              </a:solidFill>
              <a:effectLst/>
              <a:latin typeface="Times New Roman" panose="02020603050405020304" pitchFamily="18" charset="0"/>
              <a:ea typeface="Calibri" panose="020F0502020204030204" pitchFamily="34" charset="0"/>
            </a:endParaRPr>
          </a:p>
          <a:p>
            <a:pPr>
              <a:lnSpc>
                <a:spcPct val="107000"/>
              </a:lnSpc>
              <a:spcAft>
                <a:spcPts val="800"/>
              </a:spcAft>
            </a:pPr>
            <a:endParaRPr lang="en-IN" sz="1900" dirty="0">
              <a:solidFill>
                <a:schemeClr val="accent1">
                  <a:lumMod val="60000"/>
                  <a:lumOff val="40000"/>
                </a:schemeClr>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900" dirty="0">
                <a:solidFill>
                  <a:schemeClr val="accent1">
                    <a:lumMod val="60000"/>
                    <a:lumOff val="40000"/>
                  </a:schemeClr>
                </a:solidFill>
                <a:effectLst/>
                <a:latin typeface="Times New Roman" panose="02020603050405020304" pitchFamily="18" charset="0"/>
                <a:ea typeface="Calibri" panose="020F0502020204030204" pitchFamily="34" charset="0"/>
              </a:rPr>
              <a:t>F10 Statistics </a:t>
            </a:r>
            <a:endParaRPr lang="en-IN" sz="19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900" b="1" dirty="0">
                <a:effectLst/>
                <a:latin typeface="Times New Roman" panose="02020603050405020304" pitchFamily="18" charset="0"/>
                <a:ea typeface="Calibri" panose="020F0502020204030204" pitchFamily="34" charset="0"/>
              </a:rPr>
              <a:t>	Input: </a:t>
            </a:r>
            <a:r>
              <a:rPr lang="en-IN" sz="1900" dirty="0">
                <a:effectLst/>
                <a:latin typeface="Times New Roman" panose="02020603050405020304" pitchFamily="18" charset="0"/>
                <a:ea typeface="Calibri" panose="020F0502020204030204" pitchFamily="34" charset="0"/>
              </a:rPr>
              <a:t>Stream data from profile</a:t>
            </a: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r>
              <a:rPr lang="en-IN" sz="1900" dirty="0">
                <a:effectLst/>
                <a:latin typeface="Times New Roman" panose="02020603050405020304" pitchFamily="18" charset="0"/>
                <a:ea typeface="Calibri" panose="020F0502020204030204" pitchFamily="34" charset="0"/>
              </a:rPr>
              <a:t>	</a:t>
            </a:r>
            <a:r>
              <a:rPr lang="en-IN" sz="1900" b="1" dirty="0">
                <a:effectLst/>
                <a:latin typeface="Times New Roman" panose="02020603050405020304" pitchFamily="18" charset="0"/>
                <a:ea typeface="Calibri" panose="020F0502020204030204" pitchFamily="34" charset="0"/>
              </a:rPr>
              <a:t>Output: </a:t>
            </a:r>
            <a:r>
              <a:rPr lang="en-IN" sz="1900" dirty="0">
                <a:effectLst/>
                <a:latin typeface="Times New Roman" panose="02020603050405020304" pitchFamily="18" charset="0"/>
                <a:ea typeface="Calibri" panose="020F0502020204030204" pitchFamily="34" charset="0"/>
              </a:rPr>
              <a:t>Show stats graphs and Charts</a:t>
            </a: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r>
              <a:rPr lang="en-IN" sz="1900" dirty="0">
                <a:effectLst/>
                <a:latin typeface="Times New Roman" panose="02020603050405020304" pitchFamily="18" charset="0"/>
                <a:ea typeface="Calibri" panose="020F0502020204030204" pitchFamily="34" charset="0"/>
              </a:rPr>
              <a:t>	</a:t>
            </a:r>
            <a:r>
              <a:rPr lang="en-IN" sz="1900" b="1" dirty="0">
                <a:effectLst/>
                <a:latin typeface="Times New Roman" panose="02020603050405020304" pitchFamily="18" charset="0"/>
                <a:ea typeface="Calibri" panose="020F0502020204030204" pitchFamily="34" charset="0"/>
              </a:rPr>
              <a:t>Process: </a:t>
            </a:r>
            <a:r>
              <a:rPr lang="en-IN" sz="1900" dirty="0">
                <a:effectLst/>
                <a:latin typeface="Times New Roman" panose="02020603050405020304" pitchFamily="18" charset="0"/>
                <a:ea typeface="Calibri" panose="020F0502020204030204" pitchFamily="34" charset="0"/>
              </a:rPr>
              <a:t>Calculate required Data</a:t>
            </a: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r>
              <a:rPr lang="en-IN" sz="1900" dirty="0">
                <a:solidFill>
                  <a:schemeClr val="accent1">
                    <a:lumMod val="60000"/>
                    <a:lumOff val="40000"/>
                  </a:schemeClr>
                </a:solidFill>
                <a:effectLst/>
                <a:latin typeface="Times New Roman" panose="02020603050405020304" pitchFamily="18" charset="0"/>
                <a:ea typeface="Calibri" panose="020F0502020204030204" pitchFamily="34" charset="0"/>
              </a:rPr>
              <a:t>F11 Redeem LCoins</a:t>
            </a:r>
            <a:endParaRPr lang="en-IN" sz="19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900" b="1" dirty="0">
                <a:effectLst/>
                <a:latin typeface="Times New Roman" panose="02020603050405020304" pitchFamily="18" charset="0"/>
                <a:ea typeface="Calibri" panose="020F0502020204030204" pitchFamily="34" charset="0"/>
              </a:rPr>
              <a:t>	Output: </a:t>
            </a:r>
            <a:r>
              <a:rPr lang="en-IN" sz="1900" dirty="0">
                <a:effectLst/>
                <a:latin typeface="Times New Roman" panose="02020603050405020304" pitchFamily="18" charset="0"/>
                <a:ea typeface="Calibri" panose="020F0502020204030204" pitchFamily="34" charset="0"/>
              </a:rPr>
              <a:t>LCoins Credited</a:t>
            </a: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r>
              <a:rPr lang="en-IN" sz="1900" b="1" dirty="0">
                <a:solidFill>
                  <a:schemeClr val="bg2"/>
                </a:solidFill>
                <a:effectLst/>
                <a:latin typeface="Times New Roman" panose="02020603050405020304" pitchFamily="18" charset="0"/>
                <a:ea typeface="Calibri" panose="020F0502020204030204" pitchFamily="34" charset="0"/>
              </a:rPr>
              <a:t>	Process: </a:t>
            </a:r>
            <a:r>
              <a:rPr lang="en-IN" sz="1900" dirty="0">
                <a:solidFill>
                  <a:schemeClr val="bg2"/>
                </a:solidFill>
                <a:effectLst/>
                <a:latin typeface="Times New Roman" panose="02020603050405020304" pitchFamily="18" charset="0"/>
                <a:ea typeface="Times New Roman" panose="02020603050405020304" pitchFamily="18" charset="0"/>
              </a:rPr>
              <a:t>Add LCoin to user’s profile</a:t>
            </a:r>
            <a:endParaRPr lang="en-IN" sz="1900" dirty="0">
              <a:solidFill>
                <a:schemeClr val="bg2"/>
              </a:solidFill>
              <a:effectLst/>
              <a:latin typeface="Calibri" panose="020F0502020204030204" pitchFamily="34" charset="0"/>
              <a:ea typeface="Calibri" panose="020F0502020204030204" pitchFamily="34" charset="0"/>
            </a:endParaRPr>
          </a:p>
          <a:p>
            <a:pPr>
              <a:lnSpc>
                <a:spcPct val="107000"/>
              </a:lnSpc>
              <a:spcAft>
                <a:spcPts val="800"/>
              </a:spcAft>
            </a:pPr>
            <a:r>
              <a:rPr lang="en-IN" sz="1900" dirty="0">
                <a:solidFill>
                  <a:schemeClr val="bg2"/>
                </a:solidFill>
                <a:effectLst/>
                <a:latin typeface="Times New Roman" panose="02020603050405020304" pitchFamily="18" charset="0"/>
                <a:ea typeface="Calibri" panose="020F0502020204030204" pitchFamily="34" charset="0"/>
              </a:rPr>
              <a:t>	</a:t>
            </a:r>
            <a:r>
              <a:rPr lang="en-IN" sz="1900" dirty="0">
                <a:solidFill>
                  <a:schemeClr val="bg2"/>
                </a:solidFill>
                <a:effectLst/>
                <a:latin typeface="Times New Roman" panose="02020603050405020304" pitchFamily="18" charset="0"/>
                <a:ea typeface="Times New Roman" panose="02020603050405020304" pitchFamily="18" charset="0"/>
              </a:rPr>
              <a:t>Received gifts &amp; donations</a:t>
            </a:r>
            <a:endParaRPr lang="en-IN" sz="1900" dirty="0">
              <a:solidFill>
                <a:schemeClr val="bg2"/>
              </a:solidFill>
              <a:effectLst/>
              <a:latin typeface="Calibri" panose="020F0502020204030204" pitchFamily="34" charset="0"/>
              <a:ea typeface="Calibri" panose="020F0502020204030204" pitchFamily="34" charset="0"/>
            </a:endParaRPr>
          </a:p>
          <a:p>
            <a:pPr>
              <a:lnSpc>
                <a:spcPct val="107000"/>
              </a:lnSpc>
              <a:spcAft>
                <a:spcPts val="800"/>
              </a:spcAft>
            </a:pPr>
            <a:r>
              <a:rPr lang="en-IN" sz="1900" dirty="0">
                <a:solidFill>
                  <a:schemeClr val="bg2"/>
                </a:solidFill>
                <a:effectLst/>
                <a:latin typeface="Times New Roman" panose="02020603050405020304" pitchFamily="18" charset="0"/>
                <a:ea typeface="Calibri" panose="020F0502020204030204" pitchFamily="34" charset="0"/>
              </a:rPr>
              <a:t>	</a:t>
            </a:r>
            <a:r>
              <a:rPr lang="en-IN" sz="1900" dirty="0">
                <a:solidFill>
                  <a:schemeClr val="bg2"/>
                </a:solidFill>
                <a:effectLst/>
                <a:latin typeface="Times New Roman" panose="02020603050405020304" pitchFamily="18" charset="0"/>
                <a:ea typeface="Times New Roman" panose="02020603050405020304" pitchFamily="18" charset="0"/>
              </a:rPr>
              <a:t>Special chats</a:t>
            </a:r>
            <a:endParaRPr lang="en-IN" sz="1900" dirty="0">
              <a:solidFill>
                <a:schemeClr val="bg2"/>
              </a:solidFill>
              <a:effectLst/>
              <a:latin typeface="Calibri" panose="020F0502020204030204" pitchFamily="34" charset="0"/>
              <a:ea typeface="Calibri" panose="020F0502020204030204" pitchFamily="34" charset="0"/>
            </a:endParaRPr>
          </a:p>
          <a:p>
            <a:pPr>
              <a:lnSpc>
                <a:spcPct val="107000"/>
              </a:lnSpc>
              <a:spcAft>
                <a:spcPts val="800"/>
              </a:spcAft>
            </a:pPr>
            <a:r>
              <a:rPr lang="en-IN" sz="1900" dirty="0">
                <a:solidFill>
                  <a:schemeClr val="bg2"/>
                </a:solidFill>
                <a:effectLst/>
                <a:latin typeface="Times New Roman" panose="02020603050405020304" pitchFamily="18" charset="0"/>
                <a:ea typeface="Calibri" panose="020F0502020204030204" pitchFamily="34" charset="0"/>
              </a:rPr>
              <a:t>	</a:t>
            </a:r>
            <a:r>
              <a:rPr lang="en-IN" sz="1900" dirty="0">
                <a:solidFill>
                  <a:schemeClr val="bg2"/>
                </a:solidFill>
                <a:effectLst/>
                <a:latin typeface="Times New Roman" panose="02020603050405020304" pitchFamily="18" charset="0"/>
                <a:ea typeface="Times New Roman" panose="02020603050405020304" pitchFamily="18" charset="0"/>
              </a:rPr>
              <a:t>From ranking revenue [LScore / 1000]</a:t>
            </a:r>
            <a:endParaRPr lang="en-IN" sz="1900" dirty="0">
              <a:solidFill>
                <a:schemeClr val="accent1">
                  <a:lumMod val="60000"/>
                  <a:lumOff val="40000"/>
                </a:schemeClr>
              </a:solidFill>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en-IN" sz="1900" dirty="0">
                <a:solidFill>
                  <a:schemeClr val="accent1">
                    <a:lumMod val="60000"/>
                    <a:lumOff val="40000"/>
                  </a:schemeClr>
                </a:solidFill>
                <a:effectLst/>
                <a:latin typeface="Times New Roman" panose="02020603050405020304" pitchFamily="18" charset="0"/>
                <a:ea typeface="Calibri" panose="020F0502020204030204" pitchFamily="34" charset="0"/>
              </a:rPr>
              <a:t>F12 Convert LCoins to Money and purchase LCoins</a:t>
            </a:r>
            <a:endParaRPr lang="en-IN" sz="1900" dirty="0">
              <a:solidFill>
                <a:schemeClr val="accent1">
                  <a:lumMod val="60000"/>
                  <a:lumOff val="40000"/>
                </a:schemeClr>
              </a:solidFill>
              <a:effectLst/>
              <a:latin typeface="Calibri" panose="020F0502020204030204" pitchFamily="34" charset="0"/>
              <a:ea typeface="Calibri" panose="020F0502020204030204" pitchFamily="34" charset="0"/>
            </a:endParaRPr>
          </a:p>
          <a:p>
            <a:pPr>
              <a:lnSpc>
                <a:spcPct val="107000"/>
              </a:lnSpc>
              <a:spcAft>
                <a:spcPts val="800"/>
              </a:spcAft>
            </a:pPr>
            <a:r>
              <a:rPr lang="en-IN" sz="1900" b="1" dirty="0">
                <a:effectLst/>
                <a:latin typeface="Times New Roman" panose="02020603050405020304" pitchFamily="18" charset="0"/>
                <a:ea typeface="Calibri" panose="020F0502020204030204" pitchFamily="34" charset="0"/>
              </a:rPr>
              <a:t>	Output:</a:t>
            </a:r>
            <a:r>
              <a:rPr lang="en-IN" sz="1900" dirty="0">
                <a:effectLst/>
                <a:latin typeface="Times New Roman" panose="02020603050405020304" pitchFamily="18" charset="0"/>
                <a:ea typeface="Calibri" panose="020F0502020204030204" pitchFamily="34" charset="0"/>
              </a:rPr>
              <a:t> Simulation of Transaction</a:t>
            </a: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endParaRPr lang="en-IN" sz="1900" dirty="0">
              <a:solidFill>
                <a:schemeClr val="bg2"/>
              </a:solidFill>
              <a:effectLst/>
              <a:latin typeface="Calibri" panose="020F0502020204030204" pitchFamily="34" charset="0"/>
              <a:ea typeface="Calibri" panose="020F0502020204030204" pitchFamily="34" charset="0"/>
            </a:endParaRPr>
          </a:p>
          <a:p>
            <a:pPr indent="457200">
              <a:lnSpc>
                <a:spcPct val="107000"/>
              </a:lnSpc>
              <a:spcAft>
                <a:spcPts val="800"/>
              </a:spcAft>
            </a:pPr>
            <a:endParaRPr lang="en-IN" sz="1900" dirty="0">
              <a:solidFill>
                <a:schemeClr val="bg2"/>
              </a:solidFill>
              <a:effectLst/>
              <a:latin typeface="Calibri" panose="020F0502020204030204" pitchFamily="34" charset="0"/>
              <a:ea typeface="Calibri" panose="020F0502020204030204" pitchFamily="34" charset="0"/>
            </a:endParaRPr>
          </a:p>
          <a:p>
            <a:pPr>
              <a:lnSpc>
                <a:spcPct val="107000"/>
              </a:lnSpc>
              <a:spcAft>
                <a:spcPts val="800"/>
              </a:spcAft>
            </a:pPr>
            <a:endParaRPr lang="en-IN" sz="19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Times New Roman" panose="02020603050405020304" pitchFamily="18"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87524570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405</TotalTime>
  <Words>1208</Words>
  <Application>Microsoft Office PowerPoint</Application>
  <PresentationFormat>Widescreen</PresentationFormat>
  <Paragraphs>212</Paragraphs>
  <Slides>30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vt:lpstr>
      <vt:lpstr>Garamond</vt:lpstr>
      <vt:lpstr>Times New Roman</vt:lpstr>
      <vt:lpstr>Verdana</vt:lpstr>
      <vt:lpstr>RetrospectVTI</vt:lpstr>
      <vt:lpstr>LiViD</vt:lpstr>
      <vt:lpstr>ABSTRACT</vt:lpstr>
      <vt:lpstr>Software Development Model Used (SDLC)</vt:lpstr>
      <vt:lpstr>List or Requirements as per SRS</vt:lpstr>
      <vt:lpstr>PowerPoint Presentation</vt:lpstr>
      <vt:lpstr>PowerPoint Presentation</vt:lpstr>
      <vt:lpstr>PowerPoint Presentation</vt:lpstr>
      <vt:lpstr>PowerPoint Presentation</vt:lpstr>
      <vt:lpstr>PowerPoint Presentation</vt:lpstr>
      <vt:lpstr>PowerPoint Presentation</vt:lpstr>
      <vt:lpstr>Level-0 Dataflow Diagram</vt:lpstr>
      <vt:lpstr>Level-0 Dataflow Diagram</vt:lpstr>
      <vt:lpstr>Level-1 Dataflow Diagram</vt:lpstr>
      <vt:lpstr>Level-1 Dataflow Diagram</vt:lpstr>
      <vt:lpstr>Level-2 Dataflow Diagram</vt:lpstr>
      <vt:lpstr>Use case Diagram</vt:lpstr>
      <vt:lpstr>Use case Diagram</vt:lpstr>
      <vt:lpstr>Activity  Diagram</vt:lpstr>
      <vt:lpstr>Sequence  Diagram</vt:lpstr>
      <vt:lpstr>ER  Diagram</vt:lpstr>
      <vt:lpstr>Data Dictionary </vt:lpstr>
      <vt:lpstr>Sample UI</vt:lpstr>
      <vt:lpstr>Sample UI</vt:lpstr>
      <vt:lpstr>Sample UI</vt:lpstr>
      <vt:lpstr>Sample UI</vt:lpstr>
      <vt:lpstr>Sample UI</vt:lpstr>
      <vt:lpstr>References </vt:lpstr>
      <vt:lpstr>References </vt:lpstr>
      <vt:lpstr>Thank You</vt:lpstr>
      <vt:lpstr>Yesterday is history, tomorrow is a mystery, and today is a gift...that's why they call it present- Master Oogway (Kung-fu Panda)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LiViD</dc:title>
  <dc:creator>kishan dholakiya</dc:creator>
  <cp:lastModifiedBy>kishan dholakiya</cp:lastModifiedBy>
  <cp:revision>20</cp:revision>
  <dcterms:created xsi:type="dcterms:W3CDTF">2020-11-06T05:26:09Z</dcterms:created>
  <dcterms:modified xsi:type="dcterms:W3CDTF">2020-11-06T12:11:32Z</dcterms:modified>
</cp:coreProperties>
</file>