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6ed30299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66ed30299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66ed30299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66ed30299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66ed30299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66ed30299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66ed30299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66ed30299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6ed30299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6ed3029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66deb1814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66deb1814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6deb1814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6deb1814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66deb1814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66deb181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6deb1814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6deb181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66deb1814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66deb1814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66deb1814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66deb1814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6deb1814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6deb1814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6ed3029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66ed3029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66ed3029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66ed3029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NASA Turbofan Jet Engine Predictive Maintenance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Jay Nakum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Benjamin Maschler, Hannes Vietz, Nasser Jazdi, Michael Weyrich, September 2020 [6]</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Clr>
                <a:schemeClr val="dk1"/>
              </a:buClr>
              <a:buSzPts val="1100"/>
              <a:buFont typeface="Arial"/>
              <a:buNone/>
            </a:pPr>
            <a:r>
              <a:rPr lang="en" dirty="0"/>
              <a:t>Institute of Industrial Automation and Software Engineering, University of Stuttgart, Stuttgart, Germany</a:t>
            </a:r>
            <a:endParaRPr dirty="0"/>
          </a:p>
          <a:p>
            <a:pPr marL="0" lvl="0" indent="0" algn="l" rtl="0">
              <a:spcBef>
                <a:spcPts val="1200"/>
              </a:spcBef>
              <a:spcAft>
                <a:spcPts val="0"/>
              </a:spcAft>
              <a:buNone/>
            </a:pPr>
            <a:r>
              <a:rPr lang="en" dirty="0"/>
              <a:t>Deep Learning based approach with Elastic Weight Consolidation. </a:t>
            </a:r>
            <a:r>
              <a:rPr lang="en" dirty="0" smtClean="0"/>
              <a:t>It is a technique used in overcoming catastrophic forgetting between successive tasks trained on a neural network.</a:t>
            </a:r>
            <a:endParaRPr dirty="0"/>
          </a:p>
          <a:p>
            <a:pPr marL="0" lvl="0" indent="0" algn="l" rtl="0">
              <a:spcBef>
                <a:spcPts val="1200"/>
              </a:spcBef>
              <a:spcAft>
                <a:spcPts val="1200"/>
              </a:spcAft>
              <a:buNone/>
            </a:pPr>
            <a:endParaRPr dirty="0"/>
          </a:p>
        </p:txBody>
      </p:sp>
      <p:pic>
        <p:nvPicPr>
          <p:cNvPr id="105" name="Google Shape;105;p21"/>
          <p:cNvPicPr preferRelativeResize="0"/>
          <p:nvPr/>
        </p:nvPicPr>
        <p:blipFill>
          <a:blip r:embed="rId3">
            <a:alphaModFix/>
          </a:blip>
          <a:stretch>
            <a:fillRect/>
          </a:stretch>
        </p:blipFill>
        <p:spPr>
          <a:xfrm>
            <a:off x="311700" y="3502075"/>
            <a:ext cx="7734300" cy="106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Commercial Modular Aero-Propulsion System Simulation (C-MAPSS) [7].</a:t>
            </a:r>
            <a:endParaRPr dirty="0"/>
          </a:p>
          <a:p>
            <a:pPr marL="0" lvl="0" indent="0" algn="l" rtl="0">
              <a:spcBef>
                <a:spcPts val="1200"/>
              </a:spcBef>
              <a:spcAft>
                <a:spcPts val="0"/>
              </a:spcAft>
              <a:buNone/>
            </a:pPr>
            <a:r>
              <a:rPr lang="en" dirty="0"/>
              <a:t>Records several sensor channels to characterize fault evolution. </a:t>
            </a:r>
            <a:r>
              <a:rPr lang="en" dirty="0" smtClean="0"/>
              <a:t>The </a:t>
            </a:r>
            <a:r>
              <a:rPr lang="en" dirty="0"/>
              <a:t>data set was provided by the Prognostics CoE at NASA Ames.</a:t>
            </a:r>
            <a:endParaRPr dirty="0"/>
          </a:p>
          <a:p>
            <a:pPr marL="0" lvl="0" indent="0" algn="l" rtl="0">
              <a:spcBef>
                <a:spcPts val="1200"/>
              </a:spcBef>
              <a:spcAft>
                <a:spcPts val="0"/>
              </a:spcAft>
              <a:buNone/>
            </a:pPr>
            <a:r>
              <a:rPr lang="en" dirty="0"/>
              <a:t>Realistic </a:t>
            </a:r>
            <a:r>
              <a:rPr lang="en" dirty="0" smtClean="0"/>
              <a:t>characteristics:</a:t>
            </a:r>
          </a:p>
          <a:p>
            <a:pPr marL="342900" lvl="0">
              <a:spcBef>
                <a:spcPts val="1200"/>
              </a:spcBef>
              <a:buAutoNum type="arabicPeriod"/>
            </a:pPr>
            <a:r>
              <a:rPr lang="en-US" dirty="0" smtClean="0"/>
              <a:t>multi dimensional sensor measurements</a:t>
            </a:r>
          </a:p>
          <a:p>
            <a:pPr marL="342900" lvl="0">
              <a:spcBef>
                <a:spcPts val="1200"/>
              </a:spcBef>
              <a:buAutoNum type="arabicPeriod"/>
            </a:pPr>
            <a:r>
              <a:rPr lang="en-US" dirty="0" smtClean="0"/>
              <a:t>high level noise</a:t>
            </a:r>
          </a:p>
          <a:p>
            <a:pPr marL="342900" lvl="0">
              <a:spcBef>
                <a:spcPts val="1200"/>
              </a:spcBef>
              <a:buAutoNum type="arabicPeriod"/>
            </a:pPr>
            <a:r>
              <a:rPr lang="en-US" dirty="0" smtClean="0"/>
              <a:t>masked fault effects through different operating conditions</a:t>
            </a:r>
            <a:endParaRPr dirty="0"/>
          </a:p>
          <a:p>
            <a:pPr marL="0" lvl="0" indent="0" algn="l" rtl="0">
              <a:spcBef>
                <a:spcPts val="1200"/>
              </a:spcBef>
              <a:spcAft>
                <a:spcPts val="1200"/>
              </a:spcAft>
              <a:buNone/>
            </a:pPr>
            <a:r>
              <a:rPr lang="en" dirty="0"/>
              <a:t>The data set used in this work is the Kaggle version of the public data set for asset degradation modeling from NASA.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includes Run-to-Failure simulated data from turbo fan jet engines.</a:t>
            </a:r>
            <a:endParaRPr/>
          </a:p>
          <a:p>
            <a:pPr marL="0" lvl="0" indent="0" algn="l" rtl="0">
              <a:spcBef>
                <a:spcPts val="1200"/>
              </a:spcBef>
              <a:spcAft>
                <a:spcPts val="0"/>
              </a:spcAft>
              <a:buNone/>
            </a:pPr>
            <a:r>
              <a:rPr lang="en"/>
              <a:t>Four different sets were simulated under different combinations of operational conditions and fault modes.</a:t>
            </a:r>
            <a:endParaRPr/>
          </a:p>
          <a:p>
            <a:pPr marL="0" lvl="0" indent="0" algn="l" rtl="0">
              <a:spcBef>
                <a:spcPts val="1200"/>
              </a:spcBef>
              <a:spcAft>
                <a:spcPts val="1200"/>
              </a:spcAft>
              <a:buNone/>
            </a:pPr>
            <a:endParaRPr/>
          </a:p>
        </p:txBody>
      </p:sp>
      <p:pic>
        <p:nvPicPr>
          <p:cNvPr id="118" name="Google Shape;118;p23"/>
          <p:cNvPicPr preferRelativeResize="0"/>
          <p:nvPr/>
        </p:nvPicPr>
        <p:blipFill>
          <a:blip r:embed="rId3">
            <a:alphaModFix/>
          </a:blip>
          <a:stretch>
            <a:fillRect/>
          </a:stretch>
        </p:blipFill>
        <p:spPr>
          <a:xfrm>
            <a:off x="311700" y="2571750"/>
            <a:ext cx="8520601" cy="16094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Datasets include simulations of multiple turbofan engines over time, each row contains the following information:</a:t>
            </a:r>
            <a:endParaRPr dirty="0"/>
          </a:p>
          <a:p>
            <a:pPr marL="0" lvl="0" indent="0" algn="l" rtl="0">
              <a:spcBef>
                <a:spcPts val="1200"/>
              </a:spcBef>
              <a:spcAft>
                <a:spcPts val="0"/>
              </a:spcAft>
              <a:buClr>
                <a:schemeClr val="dk1"/>
              </a:buClr>
              <a:buSzPts val="1100"/>
              <a:buFont typeface="Arial"/>
              <a:buNone/>
            </a:pPr>
            <a:r>
              <a:rPr lang="en" dirty="0"/>
              <a:t>1. Engine unit number</a:t>
            </a:r>
            <a:endParaRPr dirty="0"/>
          </a:p>
          <a:p>
            <a:pPr marL="0" lvl="0" indent="0" algn="l" rtl="0">
              <a:spcBef>
                <a:spcPts val="1200"/>
              </a:spcBef>
              <a:spcAft>
                <a:spcPts val="0"/>
              </a:spcAft>
              <a:buClr>
                <a:schemeClr val="dk1"/>
              </a:buClr>
              <a:buSzPts val="1100"/>
              <a:buFont typeface="Arial"/>
              <a:buNone/>
            </a:pPr>
            <a:r>
              <a:rPr lang="en" dirty="0"/>
              <a:t>2. Cycle </a:t>
            </a:r>
            <a:r>
              <a:rPr lang="en" dirty="0" smtClean="0"/>
              <a:t>Time</a:t>
            </a:r>
            <a:endParaRPr dirty="0" smtClean="0"/>
          </a:p>
          <a:p>
            <a:pPr marL="0" lvl="0" indent="0" algn="l" rtl="0">
              <a:spcBef>
                <a:spcPts val="1200"/>
              </a:spcBef>
              <a:spcAft>
                <a:spcPts val="0"/>
              </a:spcAft>
              <a:buClr>
                <a:schemeClr val="dk1"/>
              </a:buClr>
              <a:buSzPts val="1100"/>
              <a:buFont typeface="Arial"/>
              <a:buNone/>
            </a:pPr>
            <a:r>
              <a:rPr lang="en" dirty="0" smtClean="0"/>
              <a:t>3. Three operational settings</a:t>
            </a:r>
            <a:endParaRPr dirty="0" smtClean="0"/>
          </a:p>
          <a:p>
            <a:pPr marL="0" lvl="0" indent="0" algn="l" rtl="0">
              <a:spcBef>
                <a:spcPts val="1200"/>
              </a:spcBef>
              <a:spcAft>
                <a:spcPts val="1200"/>
              </a:spcAft>
              <a:buNone/>
            </a:pPr>
            <a:r>
              <a:rPr lang="en" dirty="0" smtClean="0"/>
              <a:t>4</a:t>
            </a:r>
            <a:r>
              <a:rPr lang="en" dirty="0"/>
              <a:t>. 21 sensor readings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Proposed Work</a:t>
            </a:r>
            <a:endParaRPr dirty="0"/>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The </a:t>
            </a:r>
            <a:r>
              <a:rPr lang="en" dirty="0"/>
              <a:t>objective of the competition is to predict the number of remaining operational cycles before failure in the test set, i.e., the number of operational cycles after the last cycle that the engine will continue to operate.</a:t>
            </a:r>
            <a:endParaRPr dirty="0"/>
          </a:p>
          <a:p>
            <a:pPr marL="0" lvl="0" indent="0" algn="l" rtl="0">
              <a:spcBef>
                <a:spcPts val="1200"/>
              </a:spcBef>
              <a:spcAft>
                <a:spcPts val="1200"/>
              </a:spcAft>
              <a:buNone/>
            </a:pPr>
            <a:r>
              <a:rPr lang="en" dirty="0" smtClean="0"/>
              <a:t>Classical </a:t>
            </a:r>
            <a:r>
              <a:rPr lang="en" dirty="0"/>
              <a:t>machine learning tasks </a:t>
            </a:r>
            <a:r>
              <a:rPr lang="en" dirty="0" smtClean="0"/>
              <a:t>like: Data Exploration, Data </a:t>
            </a:r>
            <a:r>
              <a:rPr lang="en" dirty="0"/>
              <a:t>Cleaning, Feature Engineering, Model Building and Model Testing. </a:t>
            </a:r>
            <a:endParaRPr lang="en" dirty="0" smtClean="0"/>
          </a:p>
          <a:p>
            <a:pPr marL="0" lvl="0" indent="0" algn="l" rtl="0">
              <a:spcBef>
                <a:spcPts val="1200"/>
              </a:spcBef>
              <a:spcAft>
                <a:spcPts val="1200"/>
              </a:spcAft>
              <a:buNone/>
            </a:pPr>
            <a:r>
              <a:rPr lang="en" dirty="0" smtClean="0"/>
              <a:t>Try </a:t>
            </a:r>
            <a:r>
              <a:rPr lang="en" dirty="0"/>
              <a:t>out different machine learning algorithms that’s best fit for the above case.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Developing a functioning system that implements the work done that can accurately predict the RUL of engines would be greatly helpful.</a:t>
            </a:r>
            <a:endParaRPr/>
          </a:p>
          <a:p>
            <a:pPr marL="0" lvl="0" indent="0" algn="l" rtl="0">
              <a:spcBef>
                <a:spcPts val="1200"/>
              </a:spcBef>
              <a:spcAft>
                <a:spcPts val="1200"/>
              </a:spcAft>
              <a:buNone/>
            </a:pPr>
            <a:r>
              <a:rPr lang="en"/>
              <a:t>Future 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[1] Jing Wei, Peixin Bai, DaTong Qin, Teik C. Lim, PanWu Yang, Hong Zhang. Study on Vibration Characteristics of Fan Shaft of Geared Turbofan Engine With Sudden Imbalance Caused by Blade Off.</a:t>
            </a:r>
            <a:endParaRPr/>
          </a:p>
          <a:p>
            <a:pPr marL="0" lvl="0" indent="0" algn="l" rtl="0">
              <a:spcBef>
                <a:spcPts val="1200"/>
              </a:spcBef>
              <a:spcAft>
                <a:spcPts val="0"/>
              </a:spcAft>
              <a:buNone/>
            </a:pPr>
            <a:r>
              <a:rPr lang="en"/>
              <a:t>[2] What is Jet Engine Maintenance?, AV Buyer</a:t>
            </a:r>
            <a:endParaRPr/>
          </a:p>
          <a:p>
            <a:pPr marL="0" lvl="0" indent="0" algn="l" rtl="0">
              <a:spcBef>
                <a:spcPts val="1200"/>
              </a:spcBef>
              <a:spcAft>
                <a:spcPts val="0"/>
              </a:spcAft>
              <a:buNone/>
            </a:pPr>
            <a:r>
              <a:rPr lang="en"/>
              <a:t>[3] Ramasso, Emmanuel &amp; Saxena, Abhinav. (2014). Performance Benchmarking and Analysis of Prognostic Methods for CMAPSS Datasets. International Journal of Prognostics and Health Management. 5. 1-15. 10.36001/ijphm.2014.v5i2.2236.</a:t>
            </a:r>
            <a:endParaRPr/>
          </a:p>
          <a:p>
            <a:pPr marL="0" lvl="0" indent="0" algn="l" rtl="0">
              <a:spcBef>
                <a:spcPts val="1200"/>
              </a:spcBef>
              <a:spcAft>
                <a:spcPts val="0"/>
              </a:spcAft>
              <a:buNone/>
            </a:pPr>
            <a:r>
              <a:rPr lang="en"/>
              <a:t>[4] V. Mathew, T. Toby, V. Singh, B. M. Rao and M. G. Kumar, "Prediction of Remaining Useful Lifetime (RUL) of turbofan engine using machine learning," 2017 IEEE International Conference on Circuits and Systems (ICCS), 2017, pp. 306-311, doi: 10.1109/ICCS1.2017.8326010.</a:t>
            </a:r>
            <a:endParaRPr/>
          </a:p>
          <a:p>
            <a:pPr marL="0" lvl="0" indent="0" algn="l" rtl="0">
              <a:spcBef>
                <a:spcPts val="1200"/>
              </a:spcBef>
              <a:spcAft>
                <a:spcPts val="0"/>
              </a:spcAft>
              <a:buNone/>
            </a:pPr>
            <a:r>
              <a:rPr lang="en"/>
              <a:t>[5] Exploring NASA’s turbofan dataset Predictive maintenance of turbofan engines, Towards Datascience</a:t>
            </a:r>
            <a:endParaRPr/>
          </a:p>
          <a:p>
            <a:pPr marL="0" lvl="0" indent="0" algn="l" rtl="0">
              <a:spcBef>
                <a:spcPts val="1200"/>
              </a:spcBef>
              <a:spcAft>
                <a:spcPts val="0"/>
              </a:spcAft>
              <a:buNone/>
            </a:pPr>
            <a:r>
              <a:rPr lang="en"/>
              <a:t>[6] B. Maschler, H. Vietz, N. Jazdi and M. Weyrich, "Continual Learning of Fault Prediction for Turbofan Engines using Deep Learning with Elastic Weight Consolidation," 2020 25th IEEE International Conference on Emerging Technologies and Factory Automation (ETFA), 2020, pp. 959-966, doi: 10.1109/ETFA46521.2020.9211903.</a:t>
            </a:r>
            <a:endParaRPr/>
          </a:p>
          <a:p>
            <a:pPr marL="0" lvl="0" indent="0" algn="l" rtl="0">
              <a:spcBef>
                <a:spcPts val="1200"/>
              </a:spcBef>
              <a:spcAft>
                <a:spcPts val="0"/>
              </a:spcAft>
              <a:buNone/>
            </a:pPr>
            <a:r>
              <a:rPr lang="en"/>
              <a:t>[7] https://software.nasa.gov/software/LEW-18315-2</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95760" y="463246"/>
            <a:ext cx="3782861" cy="4028502"/>
          </a:xfrm>
          <a:prstGeom prst="rect">
            <a:avLst/>
          </a:prstGeom>
        </p:spPr>
      </p:pic>
      <p:sp>
        <p:nvSpPr>
          <p:cNvPr id="3" name="TextBox 2"/>
          <p:cNvSpPr txBox="1"/>
          <p:nvPr/>
        </p:nvSpPr>
        <p:spPr>
          <a:xfrm>
            <a:off x="3540868" y="4610910"/>
            <a:ext cx="1677062" cy="307777"/>
          </a:xfrm>
          <a:prstGeom prst="rect">
            <a:avLst/>
          </a:prstGeom>
          <a:noFill/>
        </p:spPr>
        <p:txBody>
          <a:bodyPr wrap="none" rtlCol="0">
            <a:spAutoFit/>
          </a:bodyPr>
          <a:lstStyle/>
          <a:p>
            <a:r>
              <a:rPr lang="en-US" dirty="0" smtClean="0"/>
              <a:t>j</a:t>
            </a:r>
            <a:r>
              <a:rPr lang="en-US" dirty="0" smtClean="0"/>
              <a:t>aynakum.github.io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Maintenance of equipment is a critical activity for any business involving machines. </a:t>
            </a:r>
            <a:endParaRPr lang="en" dirty="0" smtClean="0"/>
          </a:p>
          <a:p>
            <a:pPr marL="0" lvl="0" indent="0" algn="l" rtl="0">
              <a:spcBef>
                <a:spcPts val="0"/>
              </a:spcBef>
              <a:spcAft>
                <a:spcPts val="0"/>
              </a:spcAft>
              <a:buNone/>
            </a:pPr>
            <a:r>
              <a:rPr lang="en" dirty="0" smtClean="0"/>
              <a:t>Predictive </a:t>
            </a:r>
            <a:r>
              <a:rPr lang="en" dirty="0"/>
              <a:t>maintenance is the method of scheduling maintenance based on the prediction about the failure time of any equipment.</a:t>
            </a:r>
            <a:endParaRPr dirty="0"/>
          </a:p>
          <a:p>
            <a:pPr marL="0" lvl="0" indent="0" algn="l" rtl="0">
              <a:spcBef>
                <a:spcPts val="1200"/>
              </a:spcBef>
              <a:spcAft>
                <a:spcPts val="0"/>
              </a:spcAft>
              <a:buNone/>
            </a:pPr>
            <a:r>
              <a:rPr lang="en" dirty="0"/>
              <a:t>RUL: Remaining Useful Life</a:t>
            </a:r>
            <a:endParaRPr dirty="0"/>
          </a:p>
          <a:p>
            <a:pPr marL="0" lvl="0" indent="0" algn="l" rtl="0">
              <a:spcBef>
                <a:spcPts val="1200"/>
              </a:spcBef>
              <a:spcAft>
                <a:spcPts val="0"/>
              </a:spcAft>
              <a:buNone/>
            </a:pPr>
            <a:r>
              <a:rPr lang="en" dirty="0"/>
              <a:t>RUL is considered the most complex task in predictive maintenance, at the same time the most beneficial one. </a:t>
            </a:r>
            <a:endParaRPr dirty="0"/>
          </a:p>
          <a:p>
            <a:pPr marL="0" lvl="0" indent="0" algn="l" rtl="0">
              <a:spcBef>
                <a:spcPts val="1200"/>
              </a:spcBef>
              <a:spcAft>
                <a:spcPts val="1200"/>
              </a:spcAft>
              <a:buNone/>
            </a:pPr>
            <a:r>
              <a:rPr lang="en" dirty="0"/>
              <a:t>In this work the goal is to predict the RUL of each engine in the test dataset.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A turbofan engine is the most modern variation of the basic gas turbine engine. Most modern airliners use turbofan engines because of their high thrust and good fuel efficiency.</a:t>
            </a:r>
            <a:endParaRPr dirty="0"/>
          </a:p>
          <a:p>
            <a:pPr marL="0" lvl="0" indent="0" algn="l" rtl="0">
              <a:spcBef>
                <a:spcPts val="1200"/>
              </a:spcBef>
              <a:spcAft>
                <a:spcPts val="0"/>
              </a:spcAft>
              <a:buNone/>
            </a:pPr>
            <a:r>
              <a:rPr lang="en" dirty="0"/>
              <a:t>About 60% of the total faults of the aircraft are related to the turbofan engine [1].</a:t>
            </a:r>
            <a:endParaRPr dirty="0"/>
          </a:p>
          <a:p>
            <a:pPr marL="0" lvl="0" indent="0" algn="l" rtl="0">
              <a:spcBef>
                <a:spcPts val="1200"/>
              </a:spcBef>
              <a:spcAft>
                <a:spcPts val="0"/>
              </a:spcAft>
              <a:buNone/>
            </a:pPr>
            <a:r>
              <a:rPr lang="en" dirty="0"/>
              <a:t>Basic overview of the steps included in maintenance</a:t>
            </a:r>
            <a:r>
              <a:rPr lang="en" dirty="0" smtClean="0"/>
              <a:t>.</a:t>
            </a:r>
          </a:p>
          <a:p>
            <a:pPr marL="342900" lvl="0" algn="l" rtl="0">
              <a:spcBef>
                <a:spcPts val="1200"/>
              </a:spcBef>
              <a:spcAft>
                <a:spcPts val="0"/>
              </a:spcAft>
              <a:buAutoNum type="arabicPeriod"/>
            </a:pPr>
            <a:r>
              <a:rPr lang="en" dirty="0" smtClean="0"/>
              <a:t>Defining the work scope</a:t>
            </a:r>
          </a:p>
          <a:p>
            <a:pPr marL="342900" lvl="0" algn="l" rtl="0">
              <a:spcBef>
                <a:spcPts val="1200"/>
              </a:spcBef>
              <a:spcAft>
                <a:spcPts val="0"/>
              </a:spcAft>
              <a:buAutoNum type="arabicPeriod"/>
            </a:pPr>
            <a:r>
              <a:rPr lang="en" dirty="0" smtClean="0"/>
              <a:t>Cleaning and inspection</a:t>
            </a:r>
          </a:p>
          <a:p>
            <a:pPr marL="342900" lvl="0" algn="l" rtl="0">
              <a:spcBef>
                <a:spcPts val="1200"/>
              </a:spcBef>
              <a:spcAft>
                <a:spcPts val="0"/>
              </a:spcAft>
              <a:buAutoNum type="arabicPeriod"/>
            </a:pPr>
            <a:r>
              <a:rPr lang="en" dirty="0" smtClean="0"/>
              <a:t>Disassembly</a:t>
            </a:r>
          </a:p>
          <a:p>
            <a:pPr marL="342900" lvl="0" algn="l" rtl="0">
              <a:spcBef>
                <a:spcPts val="1200"/>
              </a:spcBef>
              <a:spcAft>
                <a:spcPts val="0"/>
              </a:spcAft>
              <a:buAutoNum type="arabicPeriod"/>
            </a:pPr>
            <a:r>
              <a:rPr lang="en" dirty="0" smtClean="0"/>
              <a:t>Repair and Replace</a:t>
            </a:r>
          </a:p>
          <a:p>
            <a:pPr marL="342900" lvl="0" algn="l" rtl="0">
              <a:spcBef>
                <a:spcPts val="1200"/>
              </a:spcBef>
              <a:spcAft>
                <a:spcPts val="0"/>
              </a:spcAft>
              <a:buAutoNum type="arabicPeriod"/>
            </a:pPr>
            <a:r>
              <a:rPr lang="en" dirty="0" smtClean="0"/>
              <a:t>Assembling and Testing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Text Placeholder 2"/>
          <p:cNvSpPr>
            <a:spLocks noGrp="1"/>
          </p:cNvSpPr>
          <p:nvPr>
            <p:ph type="body" idx="1"/>
          </p:nvPr>
        </p:nvSpPr>
        <p:spPr/>
        <p:txBody>
          <a:bodyPr/>
          <a:lstStyle/>
          <a:p>
            <a:pPr marL="0" lvl="0" indent="0">
              <a:spcBef>
                <a:spcPts val="1200"/>
              </a:spcBef>
              <a:buNone/>
            </a:pPr>
            <a:r>
              <a:rPr lang="en-US" dirty="0" smtClean="0"/>
              <a:t>Small jet engines tend to cost in the $200k-$300k range per engine. And eventual overhaul cost for modern turbofans could be between $1m-$3m [2].</a:t>
            </a:r>
          </a:p>
          <a:p>
            <a:pPr marL="0" lvl="0" indent="0">
              <a:spcBef>
                <a:spcPts val="1200"/>
              </a:spcBef>
              <a:spcAft>
                <a:spcPts val="1200"/>
              </a:spcAft>
              <a:buNone/>
            </a:pPr>
            <a:r>
              <a:rPr lang="en-US" dirty="0" smtClean="0"/>
              <a:t>The RUL prediction of the turbofan engine will provide an important basis for predictive maintenance and pre maintenance.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Related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Emmanuel Ramasso and Abhinav Saxena, 2014 [3]</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Benchmarking and Analysis of Prognostic Methods for CMAPSS Datasets.</a:t>
            </a:r>
            <a:endParaRPr/>
          </a:p>
          <a:p>
            <a:pPr marL="0" lvl="0" indent="0" algn="l" rtl="0">
              <a:spcBef>
                <a:spcPts val="1200"/>
              </a:spcBef>
              <a:spcAft>
                <a:spcPts val="0"/>
              </a:spcAft>
              <a:buNone/>
            </a:pPr>
            <a:r>
              <a:rPr lang="en"/>
              <a:t>The data were used for the first time as part of a prognostic challenge at the PHM'08 conference. Thereafter, another four datasets with varying degrees of complexity were released (FD001-FD004).</a:t>
            </a:r>
            <a:endParaRPr/>
          </a:p>
          <a:p>
            <a:pPr marL="0" lvl="0" indent="0" algn="l" rtl="0">
              <a:spcBef>
                <a:spcPts val="1200"/>
              </a:spcBef>
              <a:spcAft>
                <a:spcPts val="1200"/>
              </a:spcAft>
              <a:buNone/>
            </a:pPr>
            <a:r>
              <a:rPr lang="en"/>
              <a:t>To draw conclusions from these efforts, Ramasso and Saxena conducted a first review, in which they compared and classified several aspects of existing solutions identified in forty unique studies.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Vimala Mathew, Tom Toby, Vikram Singh, B Maheswara Rao, M Goutham Kumar, December 2017 [4]</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Information Technology Group, National Institute of Electronics and Information Technology, Calicut, Kerala, India</a:t>
            </a:r>
            <a:endParaRPr/>
          </a:p>
          <a:p>
            <a:pPr marL="0" lvl="0" indent="0" algn="l" rtl="0">
              <a:spcBef>
                <a:spcPts val="1200"/>
              </a:spcBef>
              <a:spcAft>
                <a:spcPts val="0"/>
              </a:spcAft>
              <a:buNone/>
            </a:pPr>
            <a:r>
              <a:rPr lang="en"/>
              <a:t>Machine Learning based approach with 10 algorithms.</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Their Results</a:t>
            </a:r>
            <a:endParaRPr/>
          </a:p>
        </p:txBody>
      </p:sp>
      <p:pic>
        <p:nvPicPr>
          <p:cNvPr id="91" name="Google Shape;91;p19"/>
          <p:cNvPicPr preferRelativeResize="0"/>
          <p:nvPr/>
        </p:nvPicPr>
        <p:blipFill>
          <a:blip r:embed="rId3">
            <a:alphaModFix/>
          </a:blip>
          <a:stretch>
            <a:fillRect/>
          </a:stretch>
        </p:blipFill>
        <p:spPr>
          <a:xfrm>
            <a:off x="311703" y="1152475"/>
            <a:ext cx="4946525" cy="243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Koen Peters Towards Datascience, September 2020 [5]</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Published an 8 article series with a detailed explanation of all the following approaches.</a:t>
            </a:r>
            <a:endParaRPr/>
          </a:p>
          <a:p>
            <a:pPr marL="0" lvl="0" indent="0" algn="l" rtl="0">
              <a:spcBef>
                <a:spcPts val="1200"/>
              </a:spcBef>
              <a:spcAft>
                <a:spcPts val="1200"/>
              </a:spcAft>
              <a:buNone/>
            </a:pPr>
            <a:endParaRPr/>
          </a:p>
        </p:txBody>
      </p:sp>
      <p:pic>
        <p:nvPicPr>
          <p:cNvPr id="98" name="Google Shape;98;p20"/>
          <p:cNvPicPr preferRelativeResize="0"/>
          <p:nvPr/>
        </p:nvPicPr>
        <p:blipFill>
          <a:blip r:embed="rId3">
            <a:alphaModFix/>
          </a:blip>
          <a:stretch>
            <a:fillRect/>
          </a:stretch>
        </p:blipFill>
        <p:spPr>
          <a:xfrm>
            <a:off x="311700" y="1921549"/>
            <a:ext cx="5387550" cy="294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919</Words>
  <Application>Microsoft Office PowerPoint</Application>
  <PresentationFormat>On-screen Show (16:9)</PresentationFormat>
  <Paragraphs>69</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NASA Turbofan Jet Engine Predictive Maintenance</vt:lpstr>
      <vt:lpstr>Abstract</vt:lpstr>
      <vt:lpstr>Introduction</vt:lpstr>
      <vt:lpstr>Introduction</vt:lpstr>
      <vt:lpstr>Related Work</vt:lpstr>
      <vt:lpstr>Emmanuel Ramasso and Abhinav Saxena, 2014 [3]</vt:lpstr>
      <vt:lpstr>Vimala Mathew, Tom Toby, Vikram Singh, B Maheswara Rao, M Goutham Kumar, December 2017 [4]</vt:lpstr>
      <vt:lpstr>Their Results</vt:lpstr>
      <vt:lpstr>Koen Peters Towards Datascience, September 2020 [5]</vt:lpstr>
      <vt:lpstr>Benjamin Maschler, Hannes Vietz, Nasser Jazdi, Michael Weyrich, September 2020 [6]</vt:lpstr>
      <vt:lpstr>Dataset Description</vt:lpstr>
      <vt:lpstr>Dataset Description</vt:lpstr>
      <vt:lpstr>Dataset Description</vt:lpstr>
      <vt:lpstr>Proposed Work</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Turbofan Jet Engine Predictive Maintenance</dc:title>
  <cp:lastModifiedBy>Nakum</cp:lastModifiedBy>
  <cp:revision>5</cp:revision>
  <dcterms:modified xsi:type="dcterms:W3CDTF">2022-10-13T03:32:27Z</dcterms:modified>
</cp:coreProperties>
</file>