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handoutMasterIdLst>
    <p:handoutMasterId r:id="rId23"/>
  </p:handoutMasterIdLst>
  <p:sldIdLst>
    <p:sldId id="265" r:id="rId3"/>
    <p:sldId id="268" r:id="rId4"/>
    <p:sldId id="266" r:id="rId5"/>
    <p:sldId id="270" r:id="rId6"/>
    <p:sldId id="271" r:id="rId7"/>
    <p:sldId id="284" r:id="rId8"/>
    <p:sldId id="275" r:id="rId9"/>
    <p:sldId id="269" r:id="rId10"/>
    <p:sldId id="272" r:id="rId11"/>
    <p:sldId id="285" r:id="rId12"/>
    <p:sldId id="286" r:id="rId13"/>
    <p:sldId id="287" r:id="rId14"/>
    <p:sldId id="273" r:id="rId15"/>
    <p:sldId id="274" r:id="rId16"/>
    <p:sldId id="279" r:id="rId17"/>
    <p:sldId id="280" r:id="rId18"/>
    <p:sldId id="281" r:id="rId19"/>
    <p:sldId id="282" r:id="rId20"/>
    <p:sldId id="28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yesh Thakur" initials="JT"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72" d="100"/>
          <a:sy n="72" d="100"/>
        </p:scale>
        <p:origin x="660" y="7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6" d="100"/>
          <a:sy n="76" d="100"/>
        </p:scale>
        <p:origin x="2412" y="9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commentAuthors" Target="commentAuthors.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9-28T21:52:23.426" idx="2">
    <p:pos x="4671" y="1804"/>
    <p:text>This includes tokenization, stemming, Removing shortforms, punctuation, user handles.</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658A34-83F4-4B2E-BC5A-DE51EE8822F9}"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78FE58C-C1A6-4C4C-90C2-B7F5B0504B2D}"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E1917-0BAF-4687-978A-82FFF05559C3}"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0E1E9A-E921-4174-A0FC-51868D7AC568}"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1400"/>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accent3">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EAB7D7-3608-4730-B2E2-670834DF882C}" type="datetimeFigureOut">
              <a:rPr lang="en-US" smtClean="0"/>
            </a:fld>
            <a:endParaRPr lang="en-US" dirty="0"/>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6" name="Slide Number Placeholder 5"/>
          <p:cNvSpPr>
            <a:spLocks noGrp="1"/>
          </p:cNvSpPr>
          <p:nvPr>
            <p:ph type="sldNum" sz="quarter" idx="12"/>
          </p:nvPr>
        </p:nvSpPr>
        <p:spPr/>
        <p:txBody>
          <a:bodyPr/>
          <a:lstStyle/>
          <a:p>
            <a:fld id="{71B7BAC7-FE87-40F6-AA24-4F4685D1B022}"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a:xfrm>
            <a:off x="1562100" y="1825625"/>
            <a:ext cx="9791700" cy="43513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84EAB7D7-3608-4730-B2E2-670834DF882C}" type="datetimeFigureOut">
              <a:rPr lang="en-US" smtClean="0"/>
            </a:fld>
            <a:endParaRPr lang="en-US" dirty="0"/>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6" name="Slide Number Placeholder 5"/>
          <p:cNvSpPr>
            <a:spLocks noGrp="1"/>
          </p:cNvSpPr>
          <p:nvPr>
            <p:ph type="sldNum" sz="quarter" idx="12"/>
          </p:nvPr>
        </p:nvSpPr>
        <p:spPr/>
        <p:txBody>
          <a:bodyPr/>
          <a:lstStyle/>
          <a:p>
            <a:fld id="{71B7BAC7-FE87-40F6-AA24-4F4685D1B022}"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1562100" y="365125"/>
            <a:ext cx="70104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84EAB7D7-3608-4730-B2E2-670834DF882C}" type="datetimeFigureOut">
              <a:rPr lang="en-US" smtClean="0"/>
            </a:fld>
            <a:endParaRPr lang="en-US" dirty="0"/>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6" name="Slide Number Placeholder 5"/>
          <p:cNvSpPr>
            <a:spLocks noGrp="1"/>
          </p:cNvSpPr>
          <p:nvPr>
            <p:ph type="sldNum" sz="quarter" idx="12"/>
          </p:nvPr>
        </p:nvSpPr>
        <p:spPr/>
        <p:txBody>
          <a:bodyPr/>
          <a:lstStyle/>
          <a:p>
            <a:fld id="{71B7BAC7-FE87-40F6-AA24-4F4685D1B022}"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9" name="Title 1"/>
          <p:cNvSpPr>
            <a:spLocks noGrp="1"/>
          </p:cNvSpPr>
          <p:nvPr>
            <p:ph type="title"/>
          </p:nvPr>
        </p:nvSpPr>
        <p:spPr>
          <a:xfrm>
            <a:off x="1562100" y="457200"/>
            <a:ext cx="3932237" cy="1600200"/>
          </a:xfrm>
        </p:spPr>
        <p:txBody>
          <a:bodyPr anchor="b"/>
          <a:lstStyle>
            <a:lvl1pPr>
              <a:defRPr sz="3200"/>
            </a:lvl1pPr>
          </a:lstStyle>
          <a:p>
            <a:r>
              <a:rPr lang="en-US"/>
              <a:t>Click to edit Master title style</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US" dirty="0"/>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84EAB7D7-3608-4730-B2E2-670834DF882C}" type="datetimeFigureOut">
              <a:rPr lang="en-US" smtClean="0"/>
            </a:fld>
            <a:endParaRPr lang="en-US" dirty="0"/>
          </a:p>
        </p:txBody>
      </p:sp>
      <p:sp>
        <p:nvSpPr>
          <p:cNvPr id="6" name="Footer Placeholder 5"/>
          <p:cNvSpPr>
            <a:spLocks noGrp="1"/>
          </p:cNvSpPr>
          <p:nvPr>
            <p:ph type="ftr" sz="quarter" idx="11"/>
          </p:nvPr>
        </p:nvSpPr>
        <p:spPr/>
        <p:txBody>
          <a:bodyPr/>
          <a:lstStyle/>
          <a:p>
            <a:r>
              <a:rPr lang="en-US" dirty="0"/>
              <a:t>Add a footer</a:t>
            </a:r>
            <a:endParaRPr lang="en-US" dirty="0"/>
          </a:p>
        </p:txBody>
      </p:sp>
      <p:sp>
        <p:nvSpPr>
          <p:cNvPr id="7" name="Slide Number Placeholder 6"/>
          <p:cNvSpPr>
            <a:spLocks noGrp="1"/>
          </p:cNvSpPr>
          <p:nvPr>
            <p:ph type="sldNum" sz="quarter" idx="12"/>
          </p:nvPr>
        </p:nvSpPr>
        <p:spPr/>
        <p:txBody>
          <a:bodyPr/>
          <a:lstStyle/>
          <a:p>
            <a:fld id="{71B7BAC7-FE87-40F6-AA24-4F4685D1B022}"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4EAB7D7-3608-4730-B2E2-670834DF882C}" type="datetimeFigureOut">
              <a:rPr lang="en-US" smtClean="0"/>
            </a:fld>
            <a:endParaRPr lang="en-US" dirty="0"/>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6" name="Slide Number Placeholder 5"/>
          <p:cNvSpPr>
            <a:spLocks noGrp="1"/>
          </p:cNvSpPr>
          <p:nvPr>
            <p:ph type="sldNum" sz="quarter" idx="12"/>
          </p:nvPr>
        </p:nvSpPr>
        <p:spPr/>
        <p:txBody>
          <a:bodyPr/>
          <a:lstStyle/>
          <a:p>
            <a:fld id="{71B7BAC7-FE87-40F6-AA24-4F4685D1B022}"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1658" y="1709738"/>
            <a:ext cx="10105791" cy="2862262"/>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1241658" y="4589463"/>
            <a:ext cx="10105791"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84EAB7D7-3608-4730-B2E2-670834DF882C}" type="datetimeFigureOut">
              <a:rPr lang="en-US" smtClean="0"/>
            </a:fld>
            <a:endParaRPr lang="en-US" dirty="0"/>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6" name="Slide Number Placeholder 5"/>
          <p:cNvSpPr>
            <a:spLocks noGrp="1"/>
          </p:cNvSpPr>
          <p:nvPr>
            <p:ph type="sldNum" sz="quarter" idx="12"/>
          </p:nvPr>
        </p:nvSpPr>
        <p:spPr/>
        <p:txBody>
          <a:bodyPr/>
          <a:lstStyle/>
          <a:p>
            <a:fld id="{71B7BAC7-FE87-40F6-AA24-4F4685D1B022}"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1569700" y="1825625"/>
            <a:ext cx="475488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605325" y="1825625"/>
            <a:ext cx="475488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84EAB7D7-3608-4730-B2E2-670834DF882C}" type="datetimeFigureOut">
              <a:rPr lang="en-US" smtClean="0"/>
            </a:fld>
            <a:endParaRPr lang="en-US" dirty="0"/>
          </a:p>
        </p:txBody>
      </p:sp>
      <p:sp>
        <p:nvSpPr>
          <p:cNvPr id="6" name="Footer Placeholder 5"/>
          <p:cNvSpPr>
            <a:spLocks noGrp="1"/>
          </p:cNvSpPr>
          <p:nvPr>
            <p:ph type="ftr" sz="quarter" idx="11"/>
          </p:nvPr>
        </p:nvSpPr>
        <p:spPr/>
        <p:txBody>
          <a:bodyPr/>
          <a:lstStyle/>
          <a:p>
            <a:r>
              <a:rPr lang="en-US" dirty="0"/>
              <a:t>Add a footer</a:t>
            </a:r>
            <a:endParaRPr lang="en-US" dirty="0"/>
          </a:p>
        </p:txBody>
      </p:sp>
      <p:sp>
        <p:nvSpPr>
          <p:cNvPr id="7" name="Slide Number Placeholder 6"/>
          <p:cNvSpPr>
            <a:spLocks noGrp="1"/>
          </p:cNvSpPr>
          <p:nvPr>
            <p:ph type="sldNum" sz="quarter" idx="12"/>
          </p:nvPr>
        </p:nvSpPr>
        <p:spPr/>
        <p:txBody>
          <a:bodyPr/>
          <a:lstStyle/>
          <a:p>
            <a:fld id="{71B7BAC7-FE87-40F6-AA24-4F4685D1B022}"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324100" y="274638"/>
            <a:ext cx="9023350" cy="1143000"/>
          </a:xfrm>
        </p:spPr>
        <p:txBody>
          <a:bodyPr/>
          <a:lstStyle/>
          <a:p>
            <a:r>
              <a:rPr lang="en-US"/>
              <a:t>Click to edit Master title style</a:t>
            </a:r>
            <a:endParaRPr lang="en-US"/>
          </a:p>
        </p:txBody>
      </p:sp>
      <p:sp>
        <p:nvSpPr>
          <p:cNvPr id="3" name="Text Placeholder 2"/>
          <p:cNvSpPr>
            <a:spLocks noGrp="1"/>
          </p:cNvSpPr>
          <p:nvPr>
            <p:ph type="body" idx="1"/>
          </p:nvPr>
        </p:nvSpPr>
        <p:spPr>
          <a:xfrm>
            <a:off x="1562100" y="1489075"/>
            <a:ext cx="4754880" cy="641350"/>
          </a:xfrm>
          <a:noFill/>
          <a:ln>
            <a:noFill/>
          </a:ln>
        </p:spPr>
        <p:txBody>
          <a:bodyPr anchor="b"/>
          <a:lstStyle>
            <a:lvl1pPr marL="0" indent="0">
              <a:buNone/>
              <a:defRPr sz="2400" b="0">
                <a:solidFill>
                  <a:schemeClr val="accent3">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1562100" y="2193925"/>
            <a:ext cx="475488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598920" y="1489075"/>
            <a:ext cx="4754880" cy="641350"/>
          </a:xfrm>
          <a:noFill/>
          <a:ln>
            <a:noFill/>
          </a:ln>
        </p:spPr>
        <p:txBody>
          <a:bodyPr anchor="b"/>
          <a:lstStyle>
            <a:lvl1pPr marL="0" indent="0">
              <a:buNone/>
              <a:defRPr sz="2400" b="0">
                <a:solidFill>
                  <a:schemeClr val="accent3">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598920" y="2193925"/>
            <a:ext cx="475488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84EAB7D7-3608-4730-B2E2-670834DF882C}" type="datetimeFigureOut">
              <a:rPr lang="en-US" smtClean="0"/>
            </a:fld>
            <a:endParaRPr lang="en-US" dirty="0"/>
          </a:p>
        </p:txBody>
      </p:sp>
      <p:sp>
        <p:nvSpPr>
          <p:cNvPr id="8" name="Footer Placeholder 7"/>
          <p:cNvSpPr>
            <a:spLocks noGrp="1"/>
          </p:cNvSpPr>
          <p:nvPr>
            <p:ph type="ftr" sz="quarter" idx="11"/>
          </p:nvPr>
        </p:nvSpPr>
        <p:spPr/>
        <p:txBody>
          <a:bodyPr/>
          <a:lstStyle/>
          <a:p>
            <a:r>
              <a:rPr lang="en-US" dirty="0"/>
              <a:t>Add a footer</a:t>
            </a:r>
            <a:endParaRPr lang="en-US" dirty="0"/>
          </a:p>
        </p:txBody>
      </p:sp>
      <p:sp>
        <p:nvSpPr>
          <p:cNvPr id="9" name="Slide Number Placeholder 8"/>
          <p:cNvSpPr>
            <a:spLocks noGrp="1"/>
          </p:cNvSpPr>
          <p:nvPr>
            <p:ph type="sldNum" sz="quarter" idx="12"/>
          </p:nvPr>
        </p:nvSpPr>
        <p:spPr/>
        <p:txBody>
          <a:bodyPr/>
          <a:lstStyle/>
          <a:p>
            <a:fld id="{71B7BAC7-FE87-40F6-AA24-4F4685D1B022}"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84EAB7D7-3608-4730-B2E2-670834DF882C}" type="datetimeFigureOut">
              <a:rPr lang="en-US" smtClean="0"/>
            </a:fld>
            <a:endParaRPr lang="en-US" dirty="0"/>
          </a:p>
        </p:txBody>
      </p:sp>
      <p:sp>
        <p:nvSpPr>
          <p:cNvPr id="4" name="Footer Placeholder 3"/>
          <p:cNvSpPr>
            <a:spLocks noGrp="1"/>
          </p:cNvSpPr>
          <p:nvPr>
            <p:ph type="ftr" sz="quarter" idx="11"/>
          </p:nvPr>
        </p:nvSpPr>
        <p:spPr/>
        <p:txBody>
          <a:bodyPr/>
          <a:lstStyle/>
          <a:p>
            <a:r>
              <a:rPr lang="en-US" dirty="0"/>
              <a:t>Add a footer</a:t>
            </a:r>
            <a:endParaRPr lang="en-US" dirty="0"/>
          </a:p>
        </p:txBody>
      </p:sp>
      <p:sp>
        <p:nvSpPr>
          <p:cNvPr id="5" name="Slide Number Placeholder 4"/>
          <p:cNvSpPr>
            <a:spLocks noGrp="1"/>
          </p:cNvSpPr>
          <p:nvPr>
            <p:ph type="sldNum" sz="quarter" idx="12"/>
          </p:nvPr>
        </p:nvSpPr>
        <p:spPr/>
        <p:txBody>
          <a:bodyPr/>
          <a:lstStyle/>
          <a:p>
            <a:fld id="{71B7BAC7-FE87-40F6-AA24-4F4685D1B022}"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EAB7D7-3608-4730-B2E2-670834DF882C}" type="datetimeFigureOut">
              <a:rPr lang="en-US" smtClean="0"/>
            </a:fld>
            <a:endParaRPr lang="en-US" dirty="0"/>
          </a:p>
        </p:txBody>
      </p:sp>
      <p:sp>
        <p:nvSpPr>
          <p:cNvPr id="3" name="Footer Placeholder 2"/>
          <p:cNvSpPr>
            <a:spLocks noGrp="1"/>
          </p:cNvSpPr>
          <p:nvPr>
            <p:ph type="ftr" sz="quarter" idx="11"/>
          </p:nvPr>
        </p:nvSpPr>
        <p:spPr/>
        <p:txBody>
          <a:bodyPr/>
          <a:lstStyle/>
          <a:p>
            <a:r>
              <a:rPr lang="en-US" dirty="0"/>
              <a:t>Add a footer</a:t>
            </a:r>
            <a:endParaRPr lang="en-US" dirty="0"/>
          </a:p>
        </p:txBody>
      </p:sp>
      <p:sp>
        <p:nvSpPr>
          <p:cNvPr id="4" name="Slide Number Placeholder 3"/>
          <p:cNvSpPr>
            <a:spLocks noGrp="1"/>
          </p:cNvSpPr>
          <p:nvPr>
            <p:ph type="sldNum" sz="quarter" idx="12"/>
          </p:nvPr>
        </p:nvSpPr>
        <p:spPr/>
        <p:txBody>
          <a:bodyPr/>
          <a:lstStyle/>
          <a:p>
            <a:fld id="{71B7BAC7-FE87-40F6-AA24-4F4685D1B022}"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62100"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678905" y="987425"/>
            <a:ext cx="567648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84EAB7D7-3608-4730-B2E2-670834DF882C}" type="datetimeFigureOut">
              <a:rPr lang="en-US" smtClean="0"/>
            </a:fld>
            <a:endParaRPr lang="en-US" dirty="0"/>
          </a:p>
        </p:txBody>
      </p:sp>
      <p:sp>
        <p:nvSpPr>
          <p:cNvPr id="6" name="Footer Placeholder 5"/>
          <p:cNvSpPr>
            <a:spLocks noGrp="1"/>
          </p:cNvSpPr>
          <p:nvPr>
            <p:ph type="ftr" sz="quarter" idx="11"/>
          </p:nvPr>
        </p:nvSpPr>
        <p:spPr/>
        <p:txBody>
          <a:bodyPr/>
          <a:lstStyle/>
          <a:p>
            <a:r>
              <a:rPr lang="en-US" dirty="0"/>
              <a:t>Add a footer</a:t>
            </a:r>
            <a:endParaRPr lang="en-US" dirty="0"/>
          </a:p>
        </p:txBody>
      </p:sp>
      <p:sp>
        <p:nvSpPr>
          <p:cNvPr id="7" name="Slide Number Placeholder 6"/>
          <p:cNvSpPr>
            <a:spLocks noGrp="1"/>
          </p:cNvSpPr>
          <p:nvPr>
            <p:ph type="sldNum" sz="quarter" idx="12"/>
          </p:nvPr>
        </p:nvSpPr>
        <p:spPr/>
        <p:txBody>
          <a:bodyPr/>
          <a:lstStyle/>
          <a:p>
            <a:fld id="{71B7BAC7-FE87-40F6-AA24-4F4685D1B022}"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9" name="Title 1"/>
          <p:cNvSpPr>
            <a:spLocks noGrp="1"/>
          </p:cNvSpPr>
          <p:nvPr>
            <p:ph type="title"/>
          </p:nvPr>
        </p:nvSpPr>
        <p:spPr>
          <a:xfrm>
            <a:off x="1562100" y="457200"/>
            <a:ext cx="3932237" cy="1600200"/>
          </a:xfrm>
        </p:spPr>
        <p:txBody>
          <a:bodyPr anchor="b"/>
          <a:lstStyle>
            <a:lvl1pPr>
              <a:defRPr sz="3200"/>
            </a:lvl1pPr>
          </a:lstStyle>
          <a:p>
            <a:r>
              <a:rPr lang="en-US"/>
              <a:t>Click to edit Master title style</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US" dirty="0"/>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84EAB7D7-3608-4730-B2E2-670834DF882C}" type="datetimeFigureOut">
              <a:rPr lang="en-US" smtClean="0"/>
            </a:fld>
            <a:endParaRPr lang="en-US" dirty="0"/>
          </a:p>
        </p:txBody>
      </p:sp>
      <p:sp>
        <p:nvSpPr>
          <p:cNvPr id="6" name="Footer Placeholder 5"/>
          <p:cNvSpPr>
            <a:spLocks noGrp="1"/>
          </p:cNvSpPr>
          <p:nvPr>
            <p:ph type="ftr" sz="quarter" idx="11"/>
          </p:nvPr>
        </p:nvSpPr>
        <p:spPr/>
        <p:txBody>
          <a:bodyPr/>
          <a:lstStyle/>
          <a:p>
            <a:r>
              <a:rPr lang="en-US" dirty="0"/>
              <a:t>Add a footer</a:t>
            </a:r>
            <a:endParaRPr lang="en-US" dirty="0"/>
          </a:p>
        </p:txBody>
      </p:sp>
      <p:sp>
        <p:nvSpPr>
          <p:cNvPr id="7" name="Slide Number Placeholder 6"/>
          <p:cNvSpPr>
            <a:spLocks noGrp="1"/>
          </p:cNvSpPr>
          <p:nvPr>
            <p:ph type="sldNum" sz="quarter" idx="12"/>
          </p:nvPr>
        </p:nvSpPr>
        <p:spPr/>
        <p:txBody>
          <a:bodyPr/>
          <a:lstStyle/>
          <a:p>
            <a:fld id="{71B7BAC7-FE87-40F6-AA24-4F4685D1B022}"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24100" y="365125"/>
            <a:ext cx="9029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62100" y="1825625"/>
            <a:ext cx="97917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562100" y="6356350"/>
            <a:ext cx="2552700" cy="365125"/>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84EAB7D7-3608-4730-B2E2-670834DF882C}" type="datetimeFigureOut">
              <a:rPr lang="en-US" smtClean="0"/>
            </a:fld>
            <a:endParaRPr lang="en-US" dirty="0"/>
          </a:p>
        </p:txBody>
      </p:sp>
      <p:sp>
        <p:nvSpPr>
          <p:cNvPr id="5"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r>
              <a:rPr lang="en-US" dirty="0"/>
              <a:t>Add a footer</a:t>
            </a:r>
            <a:endParaRPr lang="en-US" dirty="0"/>
          </a:p>
        </p:txBody>
      </p:sp>
      <p:sp>
        <p:nvSpPr>
          <p:cNvPr id="6"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B7BAC7-FE87-40F6-AA24-4F4685D1B022}"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spcBef>
          <a:spcPct val="0"/>
        </a:spcBef>
        <a:buNone/>
        <a:defRPr sz="4400"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ct val="30000"/>
        </a:spcBef>
        <a:buClr>
          <a:schemeClr val="accent3"/>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Clr>
          <a:schemeClr val="accent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3"/>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www.lexalytics.com/Libraries/" TargetMode="External"/><Relationship Id="rId2" Type="http://schemas.openxmlformats.org/officeDocument/2006/relationships/hyperlink" Target="http://www.study.com/academy/lessons/Plutchiks-wheel-emotion" TargetMode="External"/><Relationship Id="rId1" Type="http://schemas.openxmlformats.org/officeDocument/2006/relationships/hyperlink" Target="http://www.scihub.tw/"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24070"/>
            <a:ext cx="9144000" cy="1457739"/>
          </a:xfrm>
        </p:spPr>
        <p:txBody>
          <a:bodyPr>
            <a:normAutofit/>
          </a:bodyPr>
          <a:lstStyle/>
          <a:p>
            <a:r>
              <a:rPr lang="en-US" sz="4000" dirty="0"/>
              <a:t>Sentiment Analysis Using Comments from Social Media</a:t>
            </a:r>
            <a:endParaRPr lang="en-US" sz="4000" dirty="0"/>
          </a:p>
        </p:txBody>
      </p:sp>
      <p:sp>
        <p:nvSpPr>
          <p:cNvPr id="3" name="Subtitle 2"/>
          <p:cNvSpPr>
            <a:spLocks noGrp="1"/>
          </p:cNvSpPr>
          <p:nvPr>
            <p:ph type="subTitle" idx="1"/>
          </p:nvPr>
        </p:nvSpPr>
        <p:spPr>
          <a:xfrm>
            <a:off x="1524000" y="3157446"/>
            <a:ext cx="9144000" cy="3163841"/>
          </a:xfrm>
        </p:spPr>
        <p:txBody>
          <a:bodyPr>
            <a:noAutofit/>
          </a:bodyPr>
          <a:lstStyle/>
          <a:p>
            <a:endParaRPr lang="en-US" dirty="0">
              <a:solidFill>
                <a:schemeClr val="tx1"/>
              </a:solidFill>
            </a:endParaRPr>
          </a:p>
          <a:p>
            <a:r>
              <a:rPr lang="en-US" sz="2200" dirty="0">
                <a:solidFill>
                  <a:schemeClr val="tx1"/>
                </a:solidFill>
              </a:rPr>
              <a:t>Project Guide: Prof. Deepti </a:t>
            </a:r>
            <a:r>
              <a:rPr lang="en-US" sz="2200" dirty="0" err="1">
                <a:solidFill>
                  <a:schemeClr val="tx1"/>
                </a:solidFill>
              </a:rPr>
              <a:t>Lawand</a:t>
            </a:r>
            <a:endParaRPr lang="en-US" sz="2000" dirty="0">
              <a:solidFill>
                <a:schemeClr val="tx1"/>
              </a:solidFill>
            </a:endParaRPr>
          </a:p>
          <a:p>
            <a:pPr>
              <a:lnSpc>
                <a:spcPct val="100000"/>
              </a:lnSpc>
            </a:pPr>
            <a:endParaRPr lang="en-US" sz="2000" dirty="0">
              <a:solidFill>
                <a:schemeClr val="tx1"/>
              </a:solidFill>
            </a:endParaRPr>
          </a:p>
          <a:p>
            <a:pPr>
              <a:lnSpc>
                <a:spcPct val="100000"/>
              </a:lnSpc>
            </a:pPr>
            <a:r>
              <a:rPr lang="en-US" sz="2000" dirty="0" err="1">
                <a:solidFill>
                  <a:schemeClr val="tx1"/>
                </a:solidFill>
              </a:rPr>
              <a:t>Vedant</a:t>
            </a:r>
            <a:r>
              <a:rPr lang="en-US" sz="2000" dirty="0">
                <a:solidFill>
                  <a:schemeClr val="tx1"/>
                </a:solidFill>
              </a:rPr>
              <a:t> Patil</a:t>
            </a:r>
            <a:endParaRPr lang="en-US" sz="2000" dirty="0">
              <a:solidFill>
                <a:schemeClr val="tx1"/>
              </a:solidFill>
            </a:endParaRPr>
          </a:p>
          <a:p>
            <a:r>
              <a:rPr lang="en-US" sz="2000" dirty="0">
                <a:solidFill>
                  <a:schemeClr val="tx1"/>
                </a:solidFill>
              </a:rPr>
              <a:t>Jayesh Thakur</a:t>
            </a:r>
            <a:endParaRPr lang="en-US" sz="2000" dirty="0">
              <a:solidFill>
                <a:schemeClr val="tx1"/>
              </a:solidFill>
            </a:endParaRPr>
          </a:p>
          <a:p>
            <a:r>
              <a:rPr lang="en-US" sz="2000" dirty="0">
                <a:solidFill>
                  <a:schemeClr val="tx1"/>
                </a:solidFill>
              </a:rPr>
              <a:t>Kapildev Yadav</a:t>
            </a:r>
            <a:endParaRPr lang="en-US" sz="2000" dirty="0">
              <a:solidFill>
                <a:schemeClr val="tx1"/>
              </a:solidFill>
            </a:endParaRPr>
          </a:p>
          <a:p>
            <a:endParaRPr lang="en-US" sz="2000" dirty="0">
              <a:solidFill>
                <a:schemeClr val="tx1"/>
              </a:solidFill>
            </a:endParaRPr>
          </a:p>
          <a:p>
            <a:r>
              <a:rPr lang="en-US" sz="1600" dirty="0">
                <a:solidFill>
                  <a:schemeClr val="tx1"/>
                </a:solidFill>
              </a:rPr>
              <a:t>DEPARTMENT OF INFORMATION TECHNOLOGY</a:t>
            </a:r>
            <a:endParaRPr lang="en-US" sz="1600" dirty="0">
              <a:solidFill>
                <a:schemeClr val="tx1"/>
              </a:solidFill>
            </a:endParaRPr>
          </a:p>
          <a:p>
            <a:r>
              <a:rPr lang="en-US" sz="1600" dirty="0">
                <a:solidFill>
                  <a:schemeClr val="tx1"/>
                </a:solidFill>
              </a:rPr>
              <a:t>PILLAI COLLEGE OF ENGINEERING</a:t>
            </a:r>
            <a:endParaRPr lang="en-US" sz="1600" dirty="0">
              <a:solidFill>
                <a:schemeClr val="tx1"/>
              </a:solidFill>
            </a:endParaRPr>
          </a:p>
          <a:p>
            <a:r>
              <a:rPr lang="en-US" sz="1600" dirty="0">
                <a:solidFill>
                  <a:schemeClr val="tx1"/>
                </a:solidFill>
              </a:rPr>
              <a:t>Academic Year 2018 – 19</a:t>
            </a:r>
            <a:endParaRPr lang="en-US" sz="1600" dirty="0">
              <a:solidFill>
                <a:schemeClr val="tx1"/>
              </a:solidFill>
            </a:endParaRPr>
          </a:p>
        </p:txBody>
      </p:sp>
      <p:pic>
        <p:nvPicPr>
          <p:cNvPr id="6" name="Picture 5"/>
          <p:cNvPicPr>
            <a:picLocks noChangeAspect="1"/>
          </p:cNvPicPr>
          <p:nvPr/>
        </p:nvPicPr>
        <p:blipFill>
          <a:blip r:embed="rId1"/>
          <a:stretch>
            <a:fillRect/>
          </a:stretch>
        </p:blipFill>
        <p:spPr>
          <a:xfrm>
            <a:off x="5473148" y="2226597"/>
            <a:ext cx="1245704" cy="1076623"/>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2100" y="325368"/>
            <a:ext cx="9791700" cy="1325563"/>
          </a:xfrm>
        </p:spPr>
        <p:txBody>
          <a:bodyPr/>
          <a:lstStyle/>
          <a:p>
            <a:r>
              <a:rPr lang="en-IN" dirty="0"/>
              <a:t>Implementation: Mathematical Model</a:t>
            </a:r>
            <a:endParaRPr lang="en-IN" dirty="0"/>
          </a:p>
        </p:txBody>
      </p:sp>
      <p:sp>
        <p:nvSpPr>
          <p:cNvPr id="3" name="Content Placeholder 2"/>
          <p:cNvSpPr>
            <a:spLocks noGrp="1"/>
          </p:cNvSpPr>
          <p:nvPr>
            <p:ph idx="1"/>
          </p:nvPr>
        </p:nvSpPr>
        <p:spPr/>
        <p:txBody>
          <a:bodyPr>
            <a:normAutofit lnSpcReduction="10000"/>
          </a:bodyPr>
          <a:lstStyle/>
          <a:p>
            <a:r>
              <a:rPr lang="en-IN" dirty="0"/>
              <a:t>Naïve Bayes:</a:t>
            </a:r>
            <a:endParaRPr lang="en-IN" dirty="0"/>
          </a:p>
          <a:p>
            <a:pPr marL="0" indent="0">
              <a:buNone/>
            </a:pPr>
            <a:r>
              <a:rPr lang="en-US" dirty="0"/>
              <a:t>Naive Bayes classifier assumes that the presence of a particular feature in a class is not related to the presence of any other feature . </a:t>
            </a:r>
            <a:endParaRPr lang="en-US" dirty="0"/>
          </a:p>
          <a:p>
            <a:pPr marL="0" indent="0">
              <a:buNone/>
            </a:pPr>
            <a:r>
              <a:rPr lang="en-US" dirty="0"/>
              <a:t>For word W and class C:</a:t>
            </a:r>
            <a:endParaRPr lang="en-US" dirty="0"/>
          </a:p>
          <a:p>
            <a:pPr marL="0" indent="0" algn="ctr">
              <a:buNone/>
            </a:pPr>
            <a:r>
              <a:rPr lang="en-US" dirty="0"/>
              <a:t>P(c/w)=[P(w/c)P(c)]/P(w)</a:t>
            </a:r>
            <a:endParaRPr lang="en-US" dirty="0"/>
          </a:p>
          <a:p>
            <a:pPr marL="0" indent="0">
              <a:buNone/>
            </a:pPr>
            <a:r>
              <a:rPr lang="en-US" dirty="0"/>
              <a:t>where P(c/w) is probability of class c given word is w. P(c) is probability of class c and  P(w) is probability of word w .</a:t>
            </a:r>
            <a:endParaRPr lang="en-IN" dirty="0"/>
          </a:p>
          <a:p>
            <a:r>
              <a:rPr lang="en-US" dirty="0"/>
              <a:t>Naive Bayes classifier will be</a:t>
            </a:r>
            <a:endParaRPr lang="en-US" dirty="0"/>
          </a:p>
          <a:p>
            <a:pPr marL="0" indent="0" algn="ctr">
              <a:buNone/>
            </a:pPr>
            <a:r>
              <a:rPr lang="en-US" dirty="0"/>
              <a:t>c*=</a:t>
            </a:r>
            <a:r>
              <a:rPr lang="en-US" dirty="0" err="1"/>
              <a:t>arg</a:t>
            </a:r>
            <a:r>
              <a:rPr lang="en-US" dirty="0"/>
              <a:t> </a:t>
            </a:r>
            <a:r>
              <a:rPr lang="en-US" dirty="0" err="1"/>
              <a:t>maxc</a:t>
            </a:r>
            <a:r>
              <a:rPr lang="en-US" dirty="0"/>
              <a:t> P(c/w) </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2100" y="365125"/>
            <a:ext cx="9791700" cy="1325563"/>
          </a:xfrm>
        </p:spPr>
        <p:txBody>
          <a:bodyPr/>
          <a:lstStyle/>
          <a:p>
            <a:r>
              <a:rPr lang="en-IN" dirty="0"/>
              <a:t>Implementation Model</a:t>
            </a:r>
            <a:endParaRPr lang="en-IN"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IN" dirty="0"/>
              <a:t>Start</a:t>
            </a:r>
            <a:endParaRPr lang="en-IN" dirty="0"/>
          </a:p>
          <a:p>
            <a:pPr marL="514350" indent="-514350">
              <a:buFont typeface="+mj-lt"/>
              <a:buAutoNum type="arabicPeriod"/>
            </a:pPr>
            <a:r>
              <a:rPr lang="en-IN" dirty="0"/>
              <a:t>Take input of comment</a:t>
            </a:r>
            <a:endParaRPr lang="en-IN" dirty="0"/>
          </a:p>
          <a:p>
            <a:pPr marL="514350" indent="-514350">
              <a:buFont typeface="+mj-lt"/>
              <a:buAutoNum type="arabicPeriod"/>
            </a:pPr>
            <a:r>
              <a:rPr lang="en-IN" dirty="0"/>
              <a:t>Pre-process and Cleaning Comment.</a:t>
            </a:r>
            <a:endParaRPr lang="en-IN" dirty="0"/>
          </a:p>
          <a:p>
            <a:pPr marL="514350" indent="-514350">
              <a:buFont typeface="+mj-lt"/>
              <a:buAutoNum type="arabicPeriod"/>
            </a:pPr>
            <a:r>
              <a:rPr lang="en-IN" dirty="0"/>
              <a:t>Classify into Positive, Negative, Neutral.</a:t>
            </a:r>
            <a:endParaRPr lang="en-IN" dirty="0"/>
          </a:p>
          <a:p>
            <a:pPr marL="514350" indent="-514350">
              <a:buFont typeface="+mj-lt"/>
              <a:buAutoNum type="arabicPeriod"/>
            </a:pPr>
            <a:r>
              <a:rPr lang="en-IN" dirty="0"/>
              <a:t>If comment=“Neutral”</a:t>
            </a:r>
            <a:endParaRPr lang="en-IN" dirty="0"/>
          </a:p>
          <a:p>
            <a:pPr marL="457200" lvl="1" indent="0">
              <a:buNone/>
            </a:pPr>
            <a:r>
              <a:rPr lang="en-IN" dirty="0"/>
              <a:t>	Display result;</a:t>
            </a:r>
            <a:endParaRPr lang="en-IN" dirty="0"/>
          </a:p>
          <a:p>
            <a:pPr marL="457200" lvl="1" indent="0">
              <a:buNone/>
            </a:pPr>
            <a:r>
              <a:rPr lang="en-IN" dirty="0"/>
              <a:t>	Go to Step 14</a:t>
            </a:r>
            <a:endParaRPr lang="en-IN" dirty="0"/>
          </a:p>
          <a:p>
            <a:pPr marL="514350" indent="-514350">
              <a:buFont typeface="+mj-lt"/>
              <a:buAutoNum type="arabicPeriod"/>
            </a:pPr>
            <a:r>
              <a:rPr lang="en-IN" dirty="0"/>
              <a:t>Else</a:t>
            </a:r>
            <a:endParaRPr lang="en-IN" dirty="0"/>
          </a:p>
          <a:p>
            <a:pPr marL="457200" lvl="1" indent="0">
              <a:buNone/>
            </a:pPr>
            <a:r>
              <a:rPr lang="en-IN" dirty="0"/>
              <a:t>	Display respective result;</a:t>
            </a:r>
            <a:endParaRPr lang="en-IN" dirty="0"/>
          </a:p>
          <a:p>
            <a:pPr marL="514350" indent="-514350">
              <a:buFont typeface="+mj-lt"/>
              <a:buAutoNum type="arabicPeriod"/>
            </a:pPr>
            <a:r>
              <a:rPr lang="en-IN" dirty="0"/>
              <a:t>Detect Common words.</a:t>
            </a:r>
            <a:endParaRPr lang="en-IN" dirty="0"/>
          </a:p>
          <a:p>
            <a:pPr marL="514350" indent="-514350">
              <a:buFont typeface="+mj-lt"/>
              <a:buAutoNum type="arabicPeriod"/>
            </a:pPr>
            <a:endParaRPr lang="en-IN" dirty="0"/>
          </a:p>
          <a:p>
            <a:pPr marL="514350" indent="-514350">
              <a:buFont typeface="+mj-lt"/>
              <a:buAutoNum type="arabicPeriod"/>
            </a:pPr>
            <a:endParaRPr lang="en-IN" dirty="0"/>
          </a:p>
          <a:p>
            <a:pPr marL="457200" lvl="1" indent="0">
              <a:buNone/>
            </a:pP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2100" y="365125"/>
            <a:ext cx="9791700" cy="1325563"/>
          </a:xfrm>
        </p:spPr>
        <p:txBody>
          <a:bodyPr/>
          <a:lstStyle/>
          <a:p>
            <a:r>
              <a:rPr lang="en-IN" dirty="0"/>
              <a:t>Implementation Model(cont’d)</a:t>
            </a:r>
            <a:endParaRPr lang="en-IN" dirty="0"/>
          </a:p>
        </p:txBody>
      </p:sp>
      <p:sp>
        <p:nvSpPr>
          <p:cNvPr id="3" name="Content Placeholder 2"/>
          <p:cNvSpPr>
            <a:spLocks noGrp="1"/>
          </p:cNvSpPr>
          <p:nvPr>
            <p:ph idx="1"/>
          </p:nvPr>
        </p:nvSpPr>
        <p:spPr/>
        <p:txBody>
          <a:bodyPr/>
          <a:lstStyle/>
          <a:p>
            <a:pPr marL="514350" indent="-514350">
              <a:buFont typeface="+mj-lt"/>
              <a:buAutoNum type="arabicPeriod" startAt="8"/>
            </a:pPr>
            <a:r>
              <a:rPr lang="en-IN" dirty="0"/>
              <a:t>Extracting Featured words.</a:t>
            </a:r>
            <a:endParaRPr lang="en-IN" dirty="0"/>
          </a:p>
          <a:p>
            <a:pPr marL="514350" indent="-514350">
              <a:buFont typeface="+mj-lt"/>
              <a:buAutoNum type="arabicPeriod" startAt="8"/>
            </a:pPr>
            <a:r>
              <a:rPr lang="en-IN" dirty="0"/>
              <a:t>Calculate c*=P(W/C) using Naïve Bayes Classifier formula.</a:t>
            </a:r>
            <a:endParaRPr lang="en-IN" dirty="0"/>
          </a:p>
          <a:p>
            <a:pPr marL="514350" indent="-514350">
              <a:buFont typeface="+mj-lt"/>
              <a:buAutoNum type="arabicPeriod" startAt="8"/>
            </a:pPr>
            <a:r>
              <a:rPr lang="en-IN" dirty="0"/>
              <a:t>Count P(W/C) for each class of emotion.</a:t>
            </a:r>
            <a:endParaRPr lang="en-IN" dirty="0"/>
          </a:p>
          <a:p>
            <a:pPr marL="514350" indent="-514350">
              <a:buFont typeface="+mj-lt"/>
              <a:buAutoNum type="arabicPeriod" startAt="8"/>
            </a:pPr>
            <a:r>
              <a:rPr lang="en-IN" dirty="0"/>
              <a:t>Select class where c* is maximum</a:t>
            </a:r>
            <a:endParaRPr lang="en-IN" dirty="0"/>
          </a:p>
          <a:p>
            <a:pPr marL="514350" indent="-514350">
              <a:buFont typeface="+mj-lt"/>
              <a:buAutoNum type="arabicPeriod" startAt="8"/>
            </a:pPr>
            <a:r>
              <a:rPr lang="en-IN" dirty="0"/>
              <a:t>Save words along with tag of emotion.</a:t>
            </a:r>
            <a:endParaRPr lang="en-IN" dirty="0"/>
          </a:p>
          <a:p>
            <a:pPr marL="514350" indent="-514350">
              <a:buFont typeface="+mj-lt"/>
              <a:buAutoNum type="arabicPeriod" startAt="8"/>
            </a:pPr>
            <a:r>
              <a:rPr lang="en-IN" dirty="0"/>
              <a:t>Display emotion class.</a:t>
            </a:r>
            <a:endParaRPr lang="en-IN" dirty="0"/>
          </a:p>
          <a:p>
            <a:pPr marL="514350" indent="-514350">
              <a:buFont typeface="+mj-lt"/>
              <a:buAutoNum type="arabicPeriod" startAt="8"/>
            </a:pPr>
            <a:r>
              <a:rPr lang="en-IN" dirty="0"/>
              <a:t>End</a:t>
            </a:r>
            <a:endParaRPr lang="en-IN" dirty="0"/>
          </a:p>
          <a:p>
            <a:pPr marL="514350" indent="-514350">
              <a:buFont typeface="+mj-lt"/>
              <a:buAutoNum type="arabicPeriod" startAt="8"/>
            </a:pP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2100" y="365125"/>
            <a:ext cx="9791700" cy="1325563"/>
          </a:xfrm>
        </p:spPr>
        <p:txBody>
          <a:bodyPr/>
          <a:lstStyle/>
          <a:p>
            <a:r>
              <a:rPr lang="en-IN" dirty="0"/>
              <a:t>Input and Output Specification</a:t>
            </a:r>
            <a:endParaRPr lang="en-IN" dirty="0"/>
          </a:p>
        </p:txBody>
      </p:sp>
      <p:sp>
        <p:nvSpPr>
          <p:cNvPr id="3" name="Content Placeholder 2"/>
          <p:cNvSpPr>
            <a:spLocks noGrp="1"/>
          </p:cNvSpPr>
          <p:nvPr>
            <p:ph idx="1"/>
          </p:nvPr>
        </p:nvSpPr>
        <p:spPr/>
        <p:txBody>
          <a:bodyPr/>
          <a:lstStyle/>
          <a:p>
            <a:r>
              <a:rPr lang="en-IN" dirty="0"/>
              <a:t>Input Specification:</a:t>
            </a:r>
            <a:endParaRPr lang="en-IN" dirty="0"/>
          </a:p>
          <a:p>
            <a:pPr marL="914400" lvl="1" indent="-457200" algn="just">
              <a:buFont typeface="+mj-lt"/>
              <a:buAutoNum type="arabicPeriod"/>
            </a:pPr>
            <a:r>
              <a:rPr lang="en-IN" dirty="0"/>
              <a:t>The user is expected to enter comments on its account which will enable the system to analyse the comments to classify into three sentiments.</a:t>
            </a:r>
            <a:endParaRPr lang="en-IN" dirty="0"/>
          </a:p>
          <a:p>
            <a:pPr marL="914400" lvl="1" indent="-457200" algn="just">
              <a:buFont typeface="+mj-lt"/>
              <a:buAutoNum type="arabicPeriod"/>
            </a:pPr>
            <a:r>
              <a:rPr lang="en-IN" dirty="0"/>
              <a:t>The comments should not be blunt sentence as it will not display any sentiment while analysis.</a:t>
            </a:r>
            <a:endParaRPr lang="en-IN" dirty="0"/>
          </a:p>
          <a:p>
            <a:r>
              <a:rPr lang="en-IN" dirty="0"/>
              <a:t>Output Specification:</a:t>
            </a:r>
            <a:endParaRPr lang="en-IN" dirty="0"/>
          </a:p>
          <a:p>
            <a:pPr marL="914400" lvl="1" indent="-457200" algn="just">
              <a:buFont typeface="+mj-lt"/>
              <a:buAutoNum type="arabicPeriod"/>
            </a:pPr>
            <a:r>
              <a:rPr lang="en-IN" dirty="0"/>
              <a:t>Output which is given to the user will show the polarity of sentiment on positive and negative side further classifying them on basis of Plutchik’s wheel</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2100" y="365125"/>
            <a:ext cx="9791700" cy="1325563"/>
          </a:xfrm>
        </p:spPr>
        <p:txBody>
          <a:bodyPr/>
          <a:lstStyle/>
          <a:p>
            <a:r>
              <a:rPr lang="en-IN" dirty="0"/>
              <a:t>Performance Evaluation Parameter</a:t>
            </a:r>
            <a:endParaRPr lang="en-IN" dirty="0"/>
          </a:p>
        </p:txBody>
      </p:sp>
      <p:sp>
        <p:nvSpPr>
          <p:cNvPr id="3" name="Content Placeholder 2"/>
          <p:cNvSpPr>
            <a:spLocks noGrp="1"/>
          </p:cNvSpPr>
          <p:nvPr>
            <p:ph idx="1"/>
          </p:nvPr>
        </p:nvSpPr>
        <p:spPr/>
        <p:txBody>
          <a:bodyPr/>
          <a:lstStyle/>
          <a:p>
            <a:endParaRPr lang="en-IN" dirty="0"/>
          </a:p>
          <a:p>
            <a:r>
              <a:rPr lang="en-IN" dirty="0"/>
              <a:t>Quality</a:t>
            </a:r>
            <a:endParaRPr lang="en-IN" dirty="0"/>
          </a:p>
          <a:p>
            <a:r>
              <a:rPr lang="en-IN" dirty="0"/>
              <a:t>Cost</a:t>
            </a:r>
            <a:endParaRPr lang="en-IN" dirty="0"/>
          </a:p>
          <a:p>
            <a:r>
              <a:rPr lang="en-IN" dirty="0"/>
              <a:t>Satisfaction</a:t>
            </a:r>
            <a:endParaRPr lang="en-IN" dirty="0"/>
          </a:p>
          <a:p>
            <a:r>
              <a:rPr lang="en-IN" dirty="0"/>
              <a:t>Time</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2100" y="365125"/>
            <a:ext cx="9791700" cy="1325563"/>
          </a:xfrm>
        </p:spPr>
        <p:txBody>
          <a:bodyPr/>
          <a:lstStyle/>
          <a:p>
            <a:r>
              <a:rPr lang="en-IN" dirty="0"/>
              <a:t>Hardware and Software Details</a:t>
            </a:r>
            <a:endParaRPr lang="en-IN" dirty="0"/>
          </a:p>
        </p:txBody>
      </p:sp>
      <p:sp>
        <p:nvSpPr>
          <p:cNvPr id="3" name="Content Placeholder 2"/>
          <p:cNvSpPr>
            <a:spLocks noGrp="1"/>
          </p:cNvSpPr>
          <p:nvPr>
            <p:ph idx="1"/>
          </p:nvPr>
        </p:nvSpPr>
        <p:spPr/>
        <p:txBody>
          <a:bodyPr/>
          <a:lstStyle/>
          <a:p>
            <a:r>
              <a:rPr lang="en-IN" dirty="0"/>
              <a:t>Hardware Details:</a:t>
            </a:r>
            <a:endParaRPr lang="en-IN" dirty="0"/>
          </a:p>
          <a:p>
            <a:pPr marL="914400" lvl="1" indent="-457200" algn="just">
              <a:buFont typeface="+mj-lt"/>
              <a:buAutoNum type="arabicPeriod"/>
            </a:pPr>
            <a:r>
              <a:rPr lang="en-IN" dirty="0"/>
              <a:t>Minimum RAM 2 GB required.</a:t>
            </a:r>
            <a:endParaRPr lang="en-IN" dirty="0"/>
          </a:p>
          <a:p>
            <a:pPr marL="914400" lvl="1" indent="-457200" algn="just">
              <a:buFont typeface="+mj-lt"/>
              <a:buAutoNum type="arabicPeriod"/>
            </a:pPr>
            <a:r>
              <a:rPr lang="en-IN" dirty="0"/>
              <a:t>Minimum 100 GB internal ROM.</a:t>
            </a:r>
            <a:endParaRPr lang="en-IN" dirty="0"/>
          </a:p>
          <a:p>
            <a:pPr marL="914400" lvl="1" indent="-457200" algn="just">
              <a:buFont typeface="+mj-lt"/>
              <a:buAutoNum type="arabicPeriod"/>
            </a:pPr>
            <a:r>
              <a:rPr lang="en-IN" dirty="0"/>
              <a:t>Reliable Internet Connection.</a:t>
            </a:r>
            <a:endParaRPr lang="en-IN" dirty="0"/>
          </a:p>
          <a:p>
            <a:r>
              <a:rPr lang="en-IN" dirty="0"/>
              <a:t>Software Details:</a:t>
            </a:r>
            <a:endParaRPr lang="en-IN" dirty="0"/>
          </a:p>
          <a:p>
            <a:pPr marL="914400" lvl="1" indent="-457200" algn="just">
              <a:buFont typeface="+mj-lt"/>
              <a:buAutoNum type="arabicPeriod"/>
            </a:pPr>
            <a:r>
              <a:rPr lang="en-IN" dirty="0"/>
              <a:t>Browser supporting HTML5 and Bootstrap.</a:t>
            </a:r>
            <a:endParaRPr lang="en-IN" dirty="0"/>
          </a:p>
          <a:p>
            <a:pPr marL="914400" lvl="1" indent="-457200" algn="just">
              <a:buFont typeface="+mj-lt"/>
              <a:buAutoNum type="arabicPeriod"/>
            </a:pPr>
            <a:r>
              <a:rPr lang="en-IN" dirty="0"/>
              <a:t>Python Compiling Software.</a:t>
            </a:r>
            <a:endParaRPr lang="en-IN" dirty="0"/>
          </a:p>
          <a:p>
            <a:pPr marL="914400" lvl="1" indent="-457200" algn="just">
              <a:buFont typeface="+mj-lt"/>
              <a:buAutoNum type="arabicPeriod"/>
            </a:pPr>
            <a:r>
              <a:rPr lang="en-IN" dirty="0"/>
              <a:t>Host Server for website.</a:t>
            </a:r>
            <a:endParaRPr lang="en-IN" dirty="0"/>
          </a:p>
          <a:p>
            <a:pPr marL="914400" lvl="1" indent="-457200">
              <a:buFont typeface="+mj-lt"/>
              <a:buAutoNum type="arabicPeriod"/>
            </a:pPr>
            <a:endParaRPr lang="en-IN" dirty="0"/>
          </a:p>
          <a:p>
            <a:pPr marL="914400" lvl="1" indent="-457200">
              <a:buFont typeface="+mj-lt"/>
              <a:buAutoNum type="arabicPeriod"/>
            </a:pP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2100" y="365125"/>
            <a:ext cx="9791700" cy="1325563"/>
          </a:xfrm>
        </p:spPr>
        <p:txBody>
          <a:bodyPr/>
          <a:lstStyle/>
          <a:p>
            <a:r>
              <a:rPr lang="en-IN" dirty="0"/>
              <a:t>Applications</a:t>
            </a:r>
            <a:endParaRPr lang="en-IN" dirty="0"/>
          </a:p>
        </p:txBody>
      </p:sp>
      <p:sp>
        <p:nvSpPr>
          <p:cNvPr id="3" name="Content Placeholder 2"/>
          <p:cNvSpPr>
            <a:spLocks noGrp="1"/>
          </p:cNvSpPr>
          <p:nvPr>
            <p:ph idx="1"/>
          </p:nvPr>
        </p:nvSpPr>
        <p:spPr/>
        <p:txBody>
          <a:bodyPr>
            <a:normAutofit/>
          </a:bodyPr>
          <a:lstStyle/>
          <a:p>
            <a:pPr algn="just"/>
            <a:r>
              <a:rPr lang="en-IN" dirty="0"/>
              <a:t>To detect and stop the negative threats solidifying Law and Order.</a:t>
            </a:r>
            <a:endParaRPr lang="en-IN" dirty="0"/>
          </a:p>
          <a:p>
            <a:pPr algn="just"/>
            <a:endParaRPr lang="en-IN" dirty="0"/>
          </a:p>
          <a:p>
            <a:pPr algn="just"/>
            <a:r>
              <a:rPr lang="en-IN" dirty="0"/>
              <a:t>Sentiments analysis can be effectively used in business for analysing reviews and opinions</a:t>
            </a:r>
            <a:endParaRPr lang="en-IN" dirty="0"/>
          </a:p>
          <a:p>
            <a:pPr algn="just"/>
            <a:endParaRPr lang="en-IN" dirty="0"/>
          </a:p>
          <a:p>
            <a:pPr algn="just"/>
            <a:r>
              <a:rPr lang="en-IN" dirty="0"/>
              <a:t> It could also be used in different documentation setting. ‘Tone Detector’ is system which is used in Outlook which sets the ‘tone’ of Users mail.</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2100" y="365125"/>
            <a:ext cx="9791700" cy="1325563"/>
          </a:xfrm>
        </p:spPr>
        <p:txBody>
          <a:bodyPr/>
          <a:lstStyle/>
          <a:p>
            <a:r>
              <a:rPr lang="en-IN" dirty="0"/>
              <a:t>Applications (Contd.)</a:t>
            </a:r>
            <a:endParaRPr lang="en-IN" dirty="0"/>
          </a:p>
        </p:txBody>
      </p:sp>
      <p:sp>
        <p:nvSpPr>
          <p:cNvPr id="3" name="Content Placeholder 2"/>
          <p:cNvSpPr>
            <a:spLocks noGrp="1"/>
          </p:cNvSpPr>
          <p:nvPr>
            <p:ph idx="1"/>
          </p:nvPr>
        </p:nvSpPr>
        <p:spPr/>
        <p:txBody>
          <a:bodyPr/>
          <a:lstStyle/>
          <a:p>
            <a:pPr algn="just"/>
            <a:r>
              <a:rPr lang="en-IN" dirty="0"/>
              <a:t>Text analysis will become easier and will reduce loads from Manual working.</a:t>
            </a:r>
            <a:endParaRPr lang="en-IN" dirty="0"/>
          </a:p>
          <a:p>
            <a:pPr algn="just"/>
            <a:endParaRPr lang="en-IN" dirty="0"/>
          </a:p>
          <a:p>
            <a:pPr algn="just"/>
            <a:r>
              <a:rPr lang="en-IN" dirty="0"/>
              <a:t>It can be used by organizations in Customer Support and Reputation management.</a:t>
            </a:r>
            <a:endParaRPr lang="en-IN" dirty="0"/>
          </a:p>
          <a:p>
            <a:pPr algn="just"/>
            <a:endParaRPr lang="en-IN" dirty="0"/>
          </a:p>
          <a:p>
            <a:pPr algn="just"/>
            <a:r>
              <a:rPr lang="en-IN" dirty="0"/>
              <a:t>To forecast market movements based on news, blogs and social media comments.</a:t>
            </a:r>
            <a:endParaRPr lang="en-IN" dirty="0"/>
          </a:p>
          <a:p>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2100" y="365125"/>
            <a:ext cx="9791700" cy="1325563"/>
          </a:xfrm>
        </p:spPr>
        <p:txBody>
          <a:bodyPr/>
          <a:lstStyle/>
          <a:p>
            <a:r>
              <a:rPr lang="en-IN" dirty="0"/>
              <a:t>References</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IN" dirty="0"/>
              <a:t>Xianchao Wu, Hang Tong, Momo Klyen, “</a:t>
            </a:r>
            <a:r>
              <a:rPr lang="en-US" dirty="0"/>
              <a:t>Fine-grained Sentiment Analysis with 32 Dimensions”, University of Tokyo</a:t>
            </a:r>
            <a:endParaRPr lang="en-US" dirty="0"/>
          </a:p>
          <a:p>
            <a:pPr algn="just"/>
            <a:r>
              <a:rPr lang="en-IN" dirty="0"/>
              <a:t>Eric Tromp, Mykola Pechenizkiy, “Rule-based Emotion Detection on Social Media: Putting Tweets on Plutchik’s Wheel”, Netherlands</a:t>
            </a:r>
            <a:endParaRPr lang="en-IN" dirty="0"/>
          </a:p>
          <a:p>
            <a:pPr algn="just"/>
            <a:r>
              <a:rPr lang="en-IN" dirty="0"/>
              <a:t>Felipe Bravo-Marquez, Marcelo Mendoza, Barbara Poblete, “Combining Strengths, Emotions and Polarities for Boosting Twitter Sentiment Analysis”, University of Chile</a:t>
            </a:r>
            <a:endParaRPr lang="en-IN" dirty="0"/>
          </a:p>
          <a:p>
            <a:pPr algn="just"/>
            <a:r>
              <a:rPr lang="en-IN" dirty="0"/>
              <a:t>Sci-Hub (</a:t>
            </a:r>
            <a:r>
              <a:rPr lang="en-IN" dirty="0">
                <a:hlinkClick r:id="rId1"/>
              </a:rPr>
              <a:t>http://www.scihub.tw/</a:t>
            </a:r>
            <a:r>
              <a:rPr lang="en-IN" dirty="0"/>
              <a:t>)</a:t>
            </a:r>
            <a:endParaRPr lang="en-IN" dirty="0"/>
          </a:p>
          <a:p>
            <a:pPr algn="just"/>
            <a:r>
              <a:rPr lang="en-IN" dirty="0"/>
              <a:t>Study.com(</a:t>
            </a:r>
            <a:r>
              <a:rPr lang="en-IN" dirty="0">
                <a:hlinkClick r:id="rId2"/>
              </a:rPr>
              <a:t>http://www.study.com/academy/lessons/Plutchiks-wheel-emotion</a:t>
            </a:r>
            <a:r>
              <a:rPr lang="en-IN" dirty="0"/>
              <a:t>)</a:t>
            </a:r>
            <a:endParaRPr lang="en-IN" dirty="0"/>
          </a:p>
          <a:p>
            <a:pPr algn="just"/>
            <a:r>
              <a:rPr lang="en-IN" dirty="0"/>
              <a:t>Lexalytics(</a:t>
            </a:r>
            <a:r>
              <a:rPr lang="en-IN" dirty="0">
                <a:hlinkClick r:id="rId3"/>
              </a:rPr>
              <a:t>www.lexalytics.com/Libraries/</a:t>
            </a:r>
            <a:r>
              <a:rPr lang="en-IN" dirty="0"/>
              <a:t>)</a:t>
            </a:r>
            <a:endParaRPr lang="en-IN" dirty="0"/>
          </a:p>
          <a:p>
            <a:endParaRPr lang="en-US" dirty="0"/>
          </a:p>
          <a:p>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2100" y="365125"/>
            <a:ext cx="9791700" cy="1325563"/>
          </a:xfrm>
        </p:spPr>
        <p:txBody>
          <a:bodyPr/>
          <a:lstStyle/>
          <a:p>
            <a:r>
              <a:rPr lang="en-IN" dirty="0"/>
              <a:t>Acknowledgement</a:t>
            </a:r>
            <a:endParaRPr lang="en-IN" dirty="0"/>
          </a:p>
        </p:txBody>
      </p:sp>
      <p:sp>
        <p:nvSpPr>
          <p:cNvPr id="3" name="Content Placeholder 2"/>
          <p:cNvSpPr>
            <a:spLocks noGrp="1"/>
          </p:cNvSpPr>
          <p:nvPr>
            <p:ph idx="1"/>
          </p:nvPr>
        </p:nvSpPr>
        <p:spPr>
          <a:xfrm>
            <a:off x="1562100" y="1825625"/>
            <a:ext cx="9791700" cy="4351338"/>
          </a:xfrm>
        </p:spPr>
        <p:txBody>
          <a:bodyPr/>
          <a:lstStyle/>
          <a:p>
            <a:pPr marL="0" indent="0" algn="just">
              <a:buNone/>
            </a:pPr>
            <a:r>
              <a:rPr lang="en-IN" dirty="0"/>
              <a:t>	We would like to express our specials thanks of gratitude to Principal Dr. Sandeep Joshi and H.O.D Prof. Sharvari Govilkar as well as our Project Guide Prof. Deepti Lawand and Co-Ordinator Prof. Gaytri Hegde who gave us the golden opportunity to do this wonderful project in the topic Sentiment analysis, which also helped us in doing lot of research and we came to know about so many new things.</a:t>
            </a:r>
            <a:endParaRPr lang="en-IN" dirty="0"/>
          </a:p>
          <a:p>
            <a:pPr marL="0" indent="0" algn="just">
              <a:buNone/>
            </a:pPr>
            <a:r>
              <a:rPr lang="en-IN" dirty="0"/>
              <a:t>	We are immensely grateful to all of them for sharing their pearls of wisdom with us during this course of research.</a:t>
            </a:r>
            <a:endParaRPr lang="en-IN" dirty="0"/>
          </a:p>
          <a:p>
            <a:pPr marL="0" indent="0">
              <a:buNone/>
            </a:pP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2100" y="365125"/>
            <a:ext cx="9791700" cy="1325563"/>
          </a:xfrm>
        </p:spPr>
        <p:txBody>
          <a:bodyPr/>
          <a:lstStyle/>
          <a:p>
            <a:r>
              <a:rPr lang="en-IN" dirty="0"/>
              <a:t>Outline</a:t>
            </a:r>
            <a:endParaRPr lang="en-IN"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IN" dirty="0"/>
              <a:t>Introduction</a:t>
            </a:r>
            <a:endParaRPr lang="en-IN" dirty="0"/>
          </a:p>
          <a:p>
            <a:pPr marL="514350" indent="-514350">
              <a:buFont typeface="+mj-lt"/>
              <a:buAutoNum type="arabicPeriod"/>
            </a:pPr>
            <a:r>
              <a:rPr lang="en-IN" dirty="0"/>
              <a:t>Literature Survey</a:t>
            </a:r>
            <a:endParaRPr lang="en-IN" dirty="0"/>
          </a:p>
          <a:p>
            <a:pPr marL="514350" indent="-514350">
              <a:buFont typeface="+mj-lt"/>
              <a:buAutoNum type="arabicPeriod"/>
            </a:pPr>
            <a:r>
              <a:rPr lang="en-IN" dirty="0"/>
              <a:t>Implementation</a:t>
            </a:r>
            <a:endParaRPr lang="en-IN" dirty="0"/>
          </a:p>
          <a:p>
            <a:pPr marL="457200" lvl="1" indent="0">
              <a:buNone/>
            </a:pPr>
            <a:r>
              <a:rPr lang="en-IN" sz="2600" dirty="0"/>
              <a:t>3.1 Block Diagram</a:t>
            </a:r>
            <a:endParaRPr lang="en-IN" sz="2600" dirty="0"/>
          </a:p>
          <a:p>
            <a:pPr marL="457200" lvl="1" indent="0">
              <a:buNone/>
            </a:pPr>
            <a:r>
              <a:rPr lang="en-IN" sz="2600" dirty="0"/>
              <a:t>3.2 Mathematical Model</a:t>
            </a:r>
            <a:endParaRPr lang="en-IN" sz="2600" dirty="0"/>
          </a:p>
          <a:p>
            <a:pPr marL="514350" indent="-514350">
              <a:buFont typeface="+mj-lt"/>
              <a:buAutoNum type="arabicPeriod"/>
            </a:pPr>
            <a:r>
              <a:rPr lang="en-IN" dirty="0"/>
              <a:t>Input/output Specification</a:t>
            </a:r>
            <a:endParaRPr lang="en-IN" dirty="0"/>
          </a:p>
          <a:p>
            <a:pPr marL="514350" indent="-514350">
              <a:buFont typeface="+mj-lt"/>
              <a:buAutoNum type="arabicPeriod"/>
            </a:pPr>
            <a:r>
              <a:rPr lang="en-IN" dirty="0"/>
              <a:t>Performance Evaluation Parameter</a:t>
            </a:r>
            <a:endParaRPr lang="en-IN" dirty="0"/>
          </a:p>
          <a:p>
            <a:pPr marL="514350" indent="-514350">
              <a:buFont typeface="+mj-lt"/>
              <a:buAutoNum type="arabicPeriod"/>
            </a:pPr>
            <a:r>
              <a:rPr lang="en-IN" dirty="0"/>
              <a:t>Hardware and Software Details</a:t>
            </a:r>
            <a:endParaRPr lang="en-IN" dirty="0"/>
          </a:p>
          <a:p>
            <a:pPr marL="514350" indent="-514350">
              <a:buFont typeface="+mj-lt"/>
              <a:buAutoNum type="arabicPeriod"/>
            </a:pPr>
            <a:r>
              <a:rPr lang="en-IN" dirty="0"/>
              <a:t>Application</a:t>
            </a:r>
            <a:endParaRPr lang="en-IN" dirty="0"/>
          </a:p>
          <a:p>
            <a:pPr marL="514350" indent="-514350">
              <a:buFont typeface="+mj-lt"/>
              <a:buAutoNum type="arabicPeriod"/>
            </a:pPr>
            <a:r>
              <a:rPr lang="en-IN" dirty="0"/>
              <a:t>References</a:t>
            </a:r>
            <a:endParaRPr lang="en-IN" dirty="0"/>
          </a:p>
          <a:p>
            <a:pPr marL="514350" indent="-514350">
              <a:buFont typeface="+mj-lt"/>
              <a:buAutoNum type="arabicPeriod"/>
            </a:pPr>
            <a:r>
              <a:rPr lang="en-IN" dirty="0"/>
              <a:t>Acknowledgement</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2100" y="365125"/>
            <a:ext cx="9791700" cy="1325563"/>
          </a:xfrm>
        </p:spPr>
        <p:txBody>
          <a:bodyPr/>
          <a:lstStyle/>
          <a:p>
            <a:r>
              <a:rPr lang="en-IN" dirty="0"/>
              <a:t>Introduction</a:t>
            </a:r>
            <a:endParaRPr lang="en-IN" dirty="0"/>
          </a:p>
        </p:txBody>
      </p:sp>
      <p:sp>
        <p:nvSpPr>
          <p:cNvPr id="3" name="Content Placeholder 2"/>
          <p:cNvSpPr>
            <a:spLocks noGrp="1"/>
          </p:cNvSpPr>
          <p:nvPr>
            <p:ph idx="1"/>
          </p:nvPr>
        </p:nvSpPr>
        <p:spPr/>
        <p:txBody>
          <a:bodyPr/>
          <a:lstStyle/>
          <a:p>
            <a:pPr algn="just"/>
            <a:r>
              <a:rPr lang="en-IN" dirty="0"/>
              <a:t>This project system generally deals with the analysis of comments and tweets from social media, taking it as an input.</a:t>
            </a:r>
            <a:endParaRPr lang="en-IN" dirty="0"/>
          </a:p>
          <a:p>
            <a:pPr algn="just"/>
            <a:r>
              <a:rPr lang="en-IN" dirty="0"/>
              <a:t>Processing them with certain procedure will give the predicted emotion of comment.</a:t>
            </a:r>
            <a:endParaRPr lang="en-IN" dirty="0"/>
          </a:p>
          <a:p>
            <a:pPr algn="just"/>
            <a:r>
              <a:rPr lang="en-IN" dirty="0"/>
              <a:t>Different methods are available for classification and prediction of sentiments from the comments such as rule-based, dictionary based.</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2100" y="365125"/>
            <a:ext cx="9791700" cy="1325563"/>
          </a:xfrm>
        </p:spPr>
        <p:txBody>
          <a:bodyPr/>
          <a:lstStyle/>
          <a:p>
            <a:r>
              <a:rPr lang="en-IN" dirty="0"/>
              <a:t>Introduction(cont’d.)</a:t>
            </a:r>
            <a:endParaRPr lang="en-IN" dirty="0"/>
          </a:p>
        </p:txBody>
      </p:sp>
      <p:sp>
        <p:nvSpPr>
          <p:cNvPr id="3" name="Content Placeholder 2"/>
          <p:cNvSpPr>
            <a:spLocks noGrp="1"/>
          </p:cNvSpPr>
          <p:nvPr>
            <p:ph idx="1"/>
          </p:nvPr>
        </p:nvSpPr>
        <p:spPr/>
        <p:txBody>
          <a:bodyPr/>
          <a:lstStyle/>
          <a:p>
            <a:pPr algn="just"/>
            <a:r>
              <a:rPr lang="en-IN" dirty="0"/>
              <a:t>Naïve Bayes is the classifier which can be easily used for classification of emotions.</a:t>
            </a:r>
            <a:endParaRPr lang="en-IN" dirty="0"/>
          </a:p>
          <a:p>
            <a:pPr algn="just"/>
            <a:r>
              <a:rPr lang="en-IN" dirty="0"/>
              <a:t>Prediction of Sentiments will be primarily developed on the concept of Plutchik’s wheel of emotions.</a:t>
            </a:r>
            <a:endParaRPr lang="en-IN" dirty="0"/>
          </a:p>
          <a:p>
            <a:pPr algn="just"/>
            <a:r>
              <a:rPr lang="en-IN" dirty="0"/>
              <a:t>It has four pair of sentiments i.e. eight sentiments which has to be displayed as output of analysis of comments.</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2100" y="365125"/>
            <a:ext cx="9791700" cy="1325563"/>
          </a:xfrm>
        </p:spPr>
        <p:txBody>
          <a:bodyPr/>
          <a:lstStyle/>
          <a:p>
            <a:r>
              <a:rPr lang="en-IN" dirty="0"/>
              <a:t>Literature Survey</a:t>
            </a:r>
            <a:endParaRPr lang="en-IN" dirty="0"/>
          </a:p>
        </p:txBody>
      </p:sp>
      <p:graphicFrame>
        <p:nvGraphicFramePr>
          <p:cNvPr id="4" name="Content Placeholder 3"/>
          <p:cNvGraphicFramePr>
            <a:graphicFrameLocks noGrp="1"/>
          </p:cNvGraphicFramePr>
          <p:nvPr>
            <p:ph idx="1"/>
          </p:nvPr>
        </p:nvGraphicFramePr>
        <p:xfrm>
          <a:off x="1562100" y="1825623"/>
          <a:ext cx="9612580" cy="3951128"/>
        </p:xfrm>
        <a:graphic>
          <a:graphicData uri="http://schemas.openxmlformats.org/drawingml/2006/table">
            <a:tbl>
              <a:tblPr firstRow="1" bandRow="1">
                <a:tableStyleId>{5C22544A-7EE6-4342-B048-85BDC9FD1C3A}</a:tableStyleId>
              </a:tblPr>
              <a:tblGrid>
                <a:gridCol w="1359789"/>
                <a:gridCol w="8252791"/>
              </a:tblGrid>
              <a:tr h="808828">
                <a:tc>
                  <a:txBody>
                    <a:bodyPr/>
                    <a:lstStyle/>
                    <a:p>
                      <a:r>
                        <a:rPr lang="en-IN" dirty="0"/>
                        <a:t>Name:</a:t>
                      </a:r>
                      <a:endParaRPr lang="en-IN" dirty="0"/>
                    </a:p>
                  </a:txBody>
                  <a:tcPr/>
                </a:tc>
                <a:tc>
                  <a:txBody>
                    <a:bodyPr/>
                    <a:lstStyle/>
                    <a:p>
                      <a:r>
                        <a:rPr lang="en-IN" sz="1800" dirty="0"/>
                        <a:t>Fine-grained Sentiment Analysis with 32 Dimensions.</a:t>
                      </a:r>
                      <a:endParaRPr lang="en-IN" sz="1800" dirty="0"/>
                    </a:p>
                    <a:p>
                      <a:pPr marL="457200" lvl="1" indent="0">
                        <a:buNone/>
                      </a:pPr>
                      <a:r>
                        <a:rPr lang="en-IN" sz="1800" dirty="0"/>
                        <a:t>By Xianchao Wu, Hang Tong, Momo Klyen</a:t>
                      </a:r>
                      <a:endParaRPr lang="en-IN" sz="1800" dirty="0"/>
                    </a:p>
                  </a:txBody>
                  <a:tcPr/>
                </a:tc>
              </a:tr>
              <a:tr h="489644">
                <a:tc>
                  <a:txBody>
                    <a:bodyPr/>
                    <a:lstStyle/>
                    <a:p>
                      <a:r>
                        <a:rPr lang="en-IN" dirty="0"/>
                        <a:t>Year:</a:t>
                      </a:r>
                      <a:endParaRPr lang="en-IN" dirty="0"/>
                    </a:p>
                  </a:txBody>
                  <a:tcPr/>
                </a:tc>
                <a:tc>
                  <a:txBody>
                    <a:bodyPr/>
                    <a:lstStyle/>
                    <a:p>
                      <a:r>
                        <a:rPr lang="en-IN" dirty="0"/>
                        <a:t>2017</a:t>
                      </a:r>
                      <a:endParaRPr lang="en-IN" dirty="0"/>
                    </a:p>
                  </a:txBody>
                  <a:tcPr/>
                </a:tc>
              </a:tr>
              <a:tr h="1302131">
                <a:tc>
                  <a:txBody>
                    <a:bodyPr/>
                    <a:lstStyle/>
                    <a:p>
                      <a:r>
                        <a:rPr lang="en-IN" dirty="0"/>
                        <a:t>Description:</a:t>
                      </a:r>
                      <a:endParaRPr lang="en-IN" dirty="0"/>
                    </a:p>
                  </a:txBody>
                  <a:tcPr/>
                </a:tc>
                <a:tc>
                  <a:txBody>
                    <a:bodyPr/>
                    <a:lstStyle/>
                    <a:p>
                      <a:pPr algn="just"/>
                      <a:r>
                        <a:rPr lang="en-IN" dirty="0"/>
                        <a:t>This system does deal with range of total 32 emotions. It uses concept of Plutchik’s wheel of emotion to classify comments into different 32 sentiments. The mathematical model of Naïve Bayes is used for classification and prediction uses intensity based technique.</a:t>
                      </a:r>
                      <a:endParaRPr lang="en-IN" dirty="0"/>
                    </a:p>
                  </a:txBody>
                  <a:tcPr/>
                </a:tc>
              </a:tr>
              <a:tr h="535870">
                <a:tc>
                  <a:txBody>
                    <a:bodyPr/>
                    <a:lstStyle/>
                    <a:p>
                      <a:r>
                        <a:rPr lang="en-IN" dirty="0"/>
                        <a:t>Reference:</a:t>
                      </a:r>
                      <a:endParaRPr lang="en-IN" dirty="0"/>
                    </a:p>
                  </a:txBody>
                  <a:tcPr/>
                </a:tc>
                <a:tc>
                  <a:txBody>
                    <a:bodyPr/>
                    <a:lstStyle/>
                    <a:p>
                      <a:r>
                        <a:rPr lang="en-IN" dirty="0"/>
                        <a:t>IEEE(Institute of Electronic and Electrical Engineering)</a:t>
                      </a:r>
                      <a:endParaRPr lang="en-IN" dirty="0"/>
                    </a:p>
                  </a:txBody>
                  <a:tcPr/>
                </a:tc>
              </a:tr>
              <a:tr h="814655">
                <a:tc>
                  <a:txBody>
                    <a:bodyPr/>
                    <a:lstStyle/>
                    <a:p>
                      <a:r>
                        <a:rPr lang="en-IN" dirty="0"/>
                        <a:t>Conclusion:</a:t>
                      </a:r>
                      <a:endParaRPr lang="en-IN" dirty="0"/>
                    </a:p>
                  </a:txBody>
                  <a:tcPr/>
                </a:tc>
                <a:tc>
                  <a:txBody>
                    <a:bodyPr/>
                    <a:lstStyle/>
                    <a:p>
                      <a:pPr algn="just"/>
                      <a:r>
                        <a:rPr lang="en-IN" dirty="0"/>
                        <a:t>This paper has close resemblance with proposed system. It has vast scope as it classifies the opinions to 32 different sentiments.</a:t>
                      </a:r>
                      <a:endParaRPr lang="en-IN" dirty="0"/>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365125"/>
            <a:ext cx="10521950" cy="1325563"/>
          </a:xfrm>
        </p:spPr>
        <p:txBody>
          <a:bodyPr/>
          <a:lstStyle/>
          <a:p>
            <a:r>
              <a:rPr lang="en-IN" dirty="0"/>
              <a:t>Literature Survey (cont’d.)</a:t>
            </a:r>
            <a:endParaRPr lang="en-IN" dirty="0"/>
          </a:p>
        </p:txBody>
      </p:sp>
      <p:graphicFrame>
        <p:nvGraphicFramePr>
          <p:cNvPr id="5" name="Content Placeholder 4"/>
          <p:cNvGraphicFramePr>
            <a:graphicFrameLocks noGrp="1"/>
          </p:cNvGraphicFramePr>
          <p:nvPr>
            <p:ph sz="half" idx="1"/>
          </p:nvPr>
        </p:nvGraphicFramePr>
        <p:xfrm>
          <a:off x="831850" y="1825625"/>
          <a:ext cx="5118376" cy="4690469"/>
        </p:xfrm>
        <a:graphic>
          <a:graphicData uri="http://schemas.openxmlformats.org/drawingml/2006/table">
            <a:tbl>
              <a:tblPr firstRow="1" bandRow="1">
                <a:tableStyleId>{5C22544A-7EE6-4342-B048-85BDC9FD1C3A}</a:tableStyleId>
              </a:tblPr>
              <a:tblGrid>
                <a:gridCol w="1341507"/>
                <a:gridCol w="3776869"/>
              </a:tblGrid>
              <a:tr h="1383748">
                <a:tc>
                  <a:txBody>
                    <a:bodyPr/>
                    <a:lstStyle/>
                    <a:p>
                      <a:r>
                        <a:rPr lang="en-IN" dirty="0"/>
                        <a:t>Name:</a:t>
                      </a:r>
                      <a:endParaRPr lang="en-IN" dirty="0"/>
                    </a:p>
                  </a:txBody>
                  <a:tcPr/>
                </a:tc>
                <a:tc>
                  <a:txBody>
                    <a:bodyPr/>
                    <a:lstStyle/>
                    <a:p>
                      <a:pPr algn="just"/>
                      <a:r>
                        <a:rPr lang="en-IN" sz="1800" dirty="0"/>
                        <a:t>Rule-based Emotion Detection on Social Media: Putting Tweets on Plutchik’s Wheel.</a:t>
                      </a:r>
                      <a:endParaRPr lang="en-IN" sz="1800" dirty="0"/>
                    </a:p>
                    <a:p>
                      <a:pPr marL="457200" lvl="1" indent="0" algn="l">
                        <a:buNone/>
                      </a:pPr>
                      <a:r>
                        <a:rPr lang="en-IN" sz="1800" dirty="0"/>
                        <a:t>By Eric Tromp, Mykola Pechenizkiy.</a:t>
                      </a:r>
                      <a:endParaRPr lang="en-IN" sz="1800" dirty="0"/>
                    </a:p>
                    <a:p>
                      <a:pPr marL="457200" lvl="1" indent="0">
                        <a:buNone/>
                      </a:pPr>
                      <a:endParaRPr lang="en-IN" sz="1800" dirty="0"/>
                    </a:p>
                  </a:txBody>
                  <a:tcPr/>
                </a:tc>
              </a:tr>
              <a:tr h="425919">
                <a:tc>
                  <a:txBody>
                    <a:bodyPr/>
                    <a:lstStyle/>
                    <a:p>
                      <a:r>
                        <a:rPr lang="en-IN" dirty="0"/>
                        <a:t>Year:</a:t>
                      </a:r>
                      <a:endParaRPr lang="en-IN" dirty="0"/>
                    </a:p>
                  </a:txBody>
                  <a:tcPr/>
                </a:tc>
                <a:tc>
                  <a:txBody>
                    <a:bodyPr/>
                    <a:lstStyle/>
                    <a:p>
                      <a:r>
                        <a:rPr lang="en-IN" dirty="0"/>
                        <a:t>15 December 2014</a:t>
                      </a:r>
                      <a:endParaRPr lang="en-IN" dirty="0"/>
                    </a:p>
                  </a:txBody>
                  <a:tcPr/>
                </a:tc>
              </a:tr>
              <a:tr h="933450">
                <a:tc>
                  <a:txBody>
                    <a:bodyPr/>
                    <a:lstStyle/>
                    <a:p>
                      <a:r>
                        <a:rPr lang="en-IN" dirty="0"/>
                        <a:t>Description:</a:t>
                      </a:r>
                      <a:endParaRPr lang="en-IN" dirty="0"/>
                    </a:p>
                  </a:txBody>
                  <a:tcPr/>
                </a:tc>
                <a:tc>
                  <a:txBody>
                    <a:bodyPr/>
                    <a:lstStyle/>
                    <a:p>
                      <a:pPr algn="just"/>
                      <a:r>
                        <a:rPr lang="en-IN" dirty="0"/>
                        <a:t>This paper used RBEM  and Plutchik’s wheel of emotion concepts and draws out analysis by putting tweets on Plutchik’s wheel</a:t>
                      </a:r>
                      <a:endParaRPr lang="en-IN" dirty="0"/>
                    </a:p>
                  </a:txBody>
                  <a:tcPr/>
                </a:tc>
              </a:tr>
              <a:tr h="405020">
                <a:tc>
                  <a:txBody>
                    <a:bodyPr/>
                    <a:lstStyle/>
                    <a:p>
                      <a:r>
                        <a:rPr lang="en-IN" dirty="0"/>
                        <a:t>Reference:</a:t>
                      </a:r>
                      <a:endParaRPr lang="en-IN" dirty="0"/>
                    </a:p>
                  </a:txBody>
                  <a:tcPr/>
                </a:tc>
                <a:tc>
                  <a:txBody>
                    <a:bodyPr/>
                    <a:lstStyle/>
                    <a:p>
                      <a:r>
                        <a:rPr lang="en-IN" dirty="0"/>
                        <a:t>arXiv:1412.468 [cs.CL], Netherlands</a:t>
                      </a:r>
                      <a:endParaRPr lang="en-IN" dirty="0"/>
                    </a:p>
                  </a:txBody>
                  <a:tcPr/>
                </a:tc>
              </a:tr>
              <a:tr h="933450">
                <a:tc>
                  <a:txBody>
                    <a:bodyPr/>
                    <a:lstStyle/>
                    <a:p>
                      <a:r>
                        <a:rPr lang="en-IN" dirty="0"/>
                        <a:t>Conclusion:</a:t>
                      </a:r>
                      <a:endParaRPr lang="en-IN" dirty="0"/>
                    </a:p>
                  </a:txBody>
                  <a:tcPr/>
                </a:tc>
                <a:tc>
                  <a:txBody>
                    <a:bodyPr/>
                    <a:lstStyle/>
                    <a:p>
                      <a:pPr algn="just"/>
                      <a:r>
                        <a:rPr lang="en-IN" dirty="0"/>
                        <a:t>Results of this system shows RBEM-Emo is competitive to current systems supporting three different language</a:t>
                      </a:r>
                      <a:endParaRPr lang="en-IN" dirty="0"/>
                    </a:p>
                  </a:txBody>
                  <a:tcPr/>
                </a:tc>
              </a:tr>
            </a:tbl>
          </a:graphicData>
        </a:graphic>
      </p:graphicFrame>
      <p:graphicFrame>
        <p:nvGraphicFramePr>
          <p:cNvPr id="6" name="Content Placeholder 5"/>
          <p:cNvGraphicFramePr>
            <a:graphicFrameLocks noGrp="1"/>
          </p:cNvGraphicFramePr>
          <p:nvPr>
            <p:ph sz="half" idx="2"/>
          </p:nvPr>
        </p:nvGraphicFramePr>
        <p:xfrm>
          <a:off x="6241774" y="1825623"/>
          <a:ext cx="5118376" cy="4667250"/>
        </p:xfrm>
        <a:graphic>
          <a:graphicData uri="http://schemas.openxmlformats.org/drawingml/2006/table">
            <a:tbl>
              <a:tblPr firstRow="1" bandRow="1">
                <a:tableStyleId>{5C22544A-7EE6-4342-B048-85BDC9FD1C3A}</a:tableStyleId>
              </a:tblPr>
              <a:tblGrid>
                <a:gridCol w="1364974"/>
                <a:gridCol w="3753402"/>
              </a:tblGrid>
              <a:tr h="1833738">
                <a:tc>
                  <a:txBody>
                    <a:bodyPr/>
                    <a:lstStyle/>
                    <a:p>
                      <a:r>
                        <a:rPr lang="en-IN" dirty="0"/>
                        <a:t>Name:</a:t>
                      </a:r>
                      <a:endParaRPr lang="en-IN" dirty="0"/>
                    </a:p>
                  </a:txBody>
                  <a:tcPr/>
                </a:tc>
                <a:tc>
                  <a:txBody>
                    <a:bodyPr/>
                    <a:lstStyle/>
                    <a:p>
                      <a:r>
                        <a:rPr lang="en-IN" sz="1800" dirty="0"/>
                        <a:t>Combining Strengths, Emotions and Polarities for Boosting Twitter Sentiment Analysis</a:t>
                      </a:r>
                      <a:endParaRPr lang="en-IN" sz="1800" dirty="0"/>
                    </a:p>
                    <a:p>
                      <a:pPr marL="457200" lvl="1" indent="0">
                        <a:buNone/>
                      </a:pPr>
                      <a:r>
                        <a:rPr lang="en-IN" sz="1800" dirty="0"/>
                        <a:t>By Felipe Bravo-Marquez, Marcelo Mendoza, Barbara Poblete.</a:t>
                      </a:r>
                      <a:endParaRPr lang="en-IN" sz="1800" dirty="0"/>
                    </a:p>
                  </a:txBody>
                  <a:tcPr/>
                </a:tc>
              </a:tr>
              <a:tr h="407586">
                <a:tc>
                  <a:txBody>
                    <a:bodyPr/>
                    <a:lstStyle/>
                    <a:p>
                      <a:r>
                        <a:rPr lang="en-IN" dirty="0"/>
                        <a:t>Year:</a:t>
                      </a:r>
                      <a:endParaRPr lang="en-IN" dirty="0"/>
                    </a:p>
                  </a:txBody>
                  <a:tcPr/>
                </a:tc>
                <a:tc>
                  <a:txBody>
                    <a:bodyPr/>
                    <a:lstStyle/>
                    <a:p>
                      <a:r>
                        <a:rPr lang="en-IN" dirty="0"/>
                        <a:t>2016</a:t>
                      </a:r>
                      <a:endParaRPr lang="en-IN" dirty="0"/>
                    </a:p>
                  </a:txBody>
                  <a:tcPr/>
                </a:tc>
              </a:tr>
              <a:tr h="985232">
                <a:tc>
                  <a:txBody>
                    <a:bodyPr/>
                    <a:lstStyle/>
                    <a:p>
                      <a:r>
                        <a:rPr lang="en-IN" dirty="0"/>
                        <a:t>Description:</a:t>
                      </a:r>
                      <a:endParaRPr lang="en-IN" dirty="0"/>
                    </a:p>
                  </a:txBody>
                  <a:tcPr/>
                </a:tc>
                <a:tc>
                  <a:txBody>
                    <a:bodyPr/>
                    <a:lstStyle/>
                    <a:p>
                      <a:pPr algn="just"/>
                      <a:r>
                        <a:rPr lang="en-IN" dirty="0"/>
                        <a:t>This paper uses Lexicon resources after combining strength and polarity of emotions analysed.</a:t>
                      </a:r>
                      <a:endParaRPr lang="en-IN" dirty="0"/>
                    </a:p>
                  </a:txBody>
                  <a:tcPr/>
                </a:tc>
              </a:tr>
              <a:tr h="455462">
                <a:tc>
                  <a:txBody>
                    <a:bodyPr/>
                    <a:lstStyle/>
                    <a:p>
                      <a:r>
                        <a:rPr lang="en-IN" dirty="0"/>
                        <a:t>Reference:</a:t>
                      </a:r>
                      <a:endParaRPr lang="en-IN" dirty="0"/>
                    </a:p>
                  </a:txBody>
                  <a:tcPr/>
                </a:tc>
                <a:tc>
                  <a:txBody>
                    <a:bodyPr/>
                    <a:lstStyle/>
                    <a:p>
                      <a:r>
                        <a:rPr lang="en-IN" dirty="0"/>
                        <a:t>University of Chile.</a:t>
                      </a:r>
                      <a:endParaRPr lang="en-IN" dirty="0"/>
                    </a:p>
                  </a:txBody>
                  <a:tcPr/>
                </a:tc>
              </a:tr>
              <a:tr h="985232">
                <a:tc>
                  <a:txBody>
                    <a:bodyPr/>
                    <a:lstStyle/>
                    <a:p>
                      <a:r>
                        <a:rPr lang="en-IN" dirty="0"/>
                        <a:t>Conclusion:</a:t>
                      </a:r>
                      <a:endParaRPr lang="en-IN" dirty="0"/>
                    </a:p>
                  </a:txBody>
                  <a:tcPr/>
                </a:tc>
                <a:tc>
                  <a:txBody>
                    <a:bodyPr/>
                    <a:lstStyle/>
                    <a:p>
                      <a:pPr algn="just"/>
                      <a:r>
                        <a:rPr lang="en-IN" dirty="0"/>
                        <a:t>The technique which is used does boost the performance od Twitter sentiment analysis system.</a:t>
                      </a:r>
                      <a:endParaRPr lang="en-IN" dirty="0"/>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2099" y="365125"/>
            <a:ext cx="9791701" cy="1325563"/>
          </a:xfrm>
        </p:spPr>
        <p:txBody>
          <a:bodyPr>
            <a:normAutofit/>
          </a:bodyPr>
          <a:lstStyle/>
          <a:p>
            <a:r>
              <a:rPr lang="en-IN" dirty="0"/>
              <a:t>Implementation:</a:t>
            </a:r>
            <a:endParaRPr lang="en-IN" dirty="0"/>
          </a:p>
        </p:txBody>
      </p:sp>
      <p:pic>
        <p:nvPicPr>
          <p:cNvPr id="17" name="Content Placeholder 16"/>
          <p:cNvPicPr>
            <a:picLocks noGrp="1" noChangeAspect="1"/>
          </p:cNvPicPr>
          <p:nvPr>
            <p:ph idx="1"/>
          </p:nvPr>
        </p:nvPicPr>
        <p:blipFill rotWithShape="1">
          <a:blip r:embed="rId1"/>
          <a:srcRect l="5430" t="12864" r="8222"/>
          <a:stretch>
            <a:fillRect/>
          </a:stretch>
        </p:blipFill>
        <p:spPr>
          <a:xfrm>
            <a:off x="1562099" y="1690688"/>
            <a:ext cx="9791701" cy="4802187"/>
          </a:xfr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2100" y="365125"/>
            <a:ext cx="9791700" cy="1185379"/>
          </a:xfrm>
        </p:spPr>
        <p:txBody>
          <a:bodyPr/>
          <a:lstStyle/>
          <a:p>
            <a:r>
              <a:rPr lang="en-IN" dirty="0"/>
              <a:t>Implementation: Block Diagram</a:t>
            </a:r>
            <a:endParaRPr lang="en-IN" dirty="0"/>
          </a:p>
        </p:txBody>
      </p:sp>
      <p:pic>
        <p:nvPicPr>
          <p:cNvPr id="6" name="Content Placeholder 5"/>
          <p:cNvPicPr>
            <a:picLocks noGrp="1" noChangeAspect="1"/>
          </p:cNvPicPr>
          <p:nvPr>
            <p:ph idx="1"/>
          </p:nvPr>
        </p:nvPicPr>
        <p:blipFill rotWithShape="1">
          <a:blip r:embed="rId1"/>
          <a:srcRect l="2047" t="3191" r="6869" b="9355"/>
          <a:stretch>
            <a:fillRect/>
          </a:stretch>
        </p:blipFill>
        <p:spPr>
          <a:xfrm>
            <a:off x="1562099" y="1550503"/>
            <a:ext cx="9067802" cy="5307497"/>
          </a:xfr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7739" y="365125"/>
            <a:ext cx="9896061" cy="1325563"/>
          </a:xfrm>
        </p:spPr>
        <p:txBody>
          <a:bodyPr>
            <a:normAutofit/>
          </a:bodyPr>
          <a:lstStyle/>
          <a:p>
            <a:r>
              <a:rPr lang="en-IN" dirty="0"/>
              <a:t>Implementation</a:t>
            </a:r>
            <a:endParaRPr lang="en-IN" dirty="0"/>
          </a:p>
        </p:txBody>
      </p:sp>
      <p:sp>
        <p:nvSpPr>
          <p:cNvPr id="3" name="Content Placeholder 2"/>
          <p:cNvSpPr>
            <a:spLocks noGrp="1"/>
          </p:cNvSpPr>
          <p:nvPr>
            <p:ph idx="1"/>
          </p:nvPr>
        </p:nvSpPr>
        <p:spPr/>
        <p:txBody>
          <a:bodyPr/>
          <a:lstStyle/>
          <a:p>
            <a:r>
              <a:rPr lang="en-IN" dirty="0"/>
              <a:t>Plutchik’s wheel of Emotions:</a:t>
            </a:r>
            <a:endParaRPr lang="en-IN" dirty="0"/>
          </a:p>
          <a:p>
            <a:pPr marL="0" indent="0">
              <a:buNone/>
            </a:pPr>
            <a:r>
              <a:rPr lang="en-IN" dirty="0"/>
              <a:t>For tackling problem of emotion detection, we needs notion of emotion. Plutchik’s wheel caters that need. Reason for using this model is that it states that these emotions are culturally independent.</a:t>
            </a:r>
            <a:endParaRPr lang="en-IN" dirty="0"/>
          </a:p>
          <a:p>
            <a:pPr marL="0" indent="0">
              <a:buNone/>
            </a:pPr>
            <a:r>
              <a:rPr lang="en-IN" dirty="0"/>
              <a:t>Another reason is model is that each of these emotion are opposite of one of the other basic emotions.</a:t>
            </a:r>
            <a:endParaRPr lang="en-IN" dirty="0"/>
          </a:p>
          <a:p>
            <a:pPr marL="0" indent="0">
              <a:buNone/>
            </a:pPr>
            <a:r>
              <a:rPr lang="en-IN" dirty="0"/>
              <a:t>Plutchik’s states that these eight human feelings are derivatives from combination of two basic emotions.</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Cloud skipper design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Cloud skipper design slides</Template>
  <TotalTime>0</TotalTime>
  <Words>6314</Words>
  <Application>WPS Presentation</Application>
  <PresentationFormat>Widescreen</PresentationFormat>
  <Paragraphs>216</Paragraphs>
  <Slides>19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19</vt:i4>
      </vt:variant>
    </vt:vector>
  </HeadingPairs>
  <TitlesOfParts>
    <vt:vector size="29" baseType="lpstr">
      <vt:lpstr>Arial</vt:lpstr>
      <vt:lpstr>SimSun</vt:lpstr>
      <vt:lpstr>Wingdings</vt:lpstr>
      <vt:lpstr>Cambria</vt:lpstr>
      <vt:lpstr>Calibri</vt:lpstr>
      <vt:lpstr>Microsoft YaHei</vt:lpstr>
      <vt:lpstr/>
      <vt:lpstr>Arial Unicode MS</vt:lpstr>
      <vt:lpstr>Segoe Print</vt:lpstr>
      <vt:lpstr>Cloud skipper design template</vt:lpstr>
      <vt:lpstr>Sentiment Analysis Using Comments from Social Media</vt:lpstr>
      <vt:lpstr>Outline</vt:lpstr>
      <vt:lpstr>Introduction</vt:lpstr>
      <vt:lpstr>Introduction(cont’d.)</vt:lpstr>
      <vt:lpstr>Literature Survey</vt:lpstr>
      <vt:lpstr>Literature Survey (cont’d.)</vt:lpstr>
      <vt:lpstr>Implementation:</vt:lpstr>
      <vt:lpstr>Implementation: Block Diagram</vt:lpstr>
      <vt:lpstr>Implementation</vt:lpstr>
      <vt:lpstr>Implementation: Mathematical Model</vt:lpstr>
      <vt:lpstr>Implementation Model</vt:lpstr>
      <vt:lpstr>Implementation Model(cont’d)</vt:lpstr>
      <vt:lpstr>Input and Output Specification</vt:lpstr>
      <vt:lpstr>Performance Evaluation Parameter</vt:lpstr>
      <vt:lpstr>Hardware and Software Details</vt:lpstr>
      <vt:lpstr>Applications</vt:lpstr>
      <vt:lpstr>Applications (Contd.)</vt:lpstr>
      <vt:lpstr>References</vt:lpstr>
      <vt:lpstr>Acknowledgement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Using Comments from Social Media</dc:title>
  <dc:creator>Jayesh Thakur</dc:creator>
  <cp:lastModifiedBy>Vedantp</cp:lastModifiedBy>
  <cp:revision>47</cp:revision>
  <dcterms:created xsi:type="dcterms:W3CDTF">2018-09-26T14:06:00Z</dcterms:created>
  <dcterms:modified xsi:type="dcterms:W3CDTF">2019-02-21T19:33:04Z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74062896</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y fmtid="{D5CDD505-2E9C-101B-9397-08002B2CF9AE}" pid="12" name="KSOProductBuildVer">
    <vt:lpwstr>1033-10.2.0.5965</vt:lpwstr>
  </property>
</Properties>
</file>