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EDE7E3"/>
    <a:srgbClr val="E5DFDB"/>
    <a:srgbClr val="FFF7DA"/>
    <a:srgbClr val="EDDFDF"/>
    <a:srgbClr val="DACDCD"/>
    <a:srgbClr val="DAC4B2"/>
    <a:srgbClr val="CA0202"/>
    <a:srgbClr val="E2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5" autoAdjust="0"/>
    <p:restoredTop sz="99296" autoAdjust="0"/>
  </p:normalViewPr>
  <p:slideViewPr>
    <p:cSldViewPr>
      <p:cViewPr varScale="1">
        <p:scale>
          <a:sx n="19" d="100"/>
          <a:sy n="19" d="100"/>
        </p:scale>
        <p:origin x="1666" y="13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556AF-D90B-DFF1-97B6-FF5E015FC578}"/>
              </a:ext>
            </a:extLst>
          </p:cNvPr>
          <p:cNvSpPr/>
          <p:nvPr/>
        </p:nvSpPr>
        <p:spPr>
          <a:xfrm>
            <a:off x="1143000" y="1600200"/>
            <a:ext cx="8077200" cy="2534254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74C"/>
              </a:solidFill>
            </a:endParaRP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8490859" y="668666"/>
            <a:ext cx="28019827" cy="430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[Insert Title]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[Insert Authors (RA First)]</a:t>
            </a:r>
          </a:p>
          <a:p>
            <a:pPr algn="ctr" eaLnBrk="1" hangingPunct="1">
              <a:spcBef>
                <a:spcPts val="0"/>
              </a:spcBef>
            </a:pPr>
            <a:endParaRPr lang="en-US" sz="8200" dirty="0"/>
          </a:p>
          <a:p>
            <a:pPr algn="ctr" eaLnBrk="1" hangingPunct="1">
              <a:spcBef>
                <a:spcPct val="50000"/>
              </a:spcBef>
            </a:pPr>
            <a:endParaRPr lang="en-US" altLang="zh-CN" sz="6200" baseline="0" dirty="0">
              <a:ea typeface="SimSun" pitchFamily="2" charset="-122"/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8788" y="4082045"/>
            <a:ext cx="43882412" cy="136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   Department of Statistics, University of Michigan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Ann Arbor, MI</a:t>
            </a:r>
          </a:p>
        </p:txBody>
      </p:sp>
      <p:pic>
        <p:nvPicPr>
          <p:cNvPr id="66" name="Picture 9"/>
          <p:cNvPicPr>
            <a:picLocks noChangeAspect="1" noChangeArrowheads="1"/>
          </p:cNvPicPr>
          <p:nvPr/>
        </p:nvPicPr>
        <p:blipFill rotWithShape="1">
          <a:blip r:embed="rId3"/>
          <a:srcRect t="-31231" b="-59941"/>
          <a:stretch/>
        </p:blipFill>
        <p:spPr bwMode="auto">
          <a:xfrm>
            <a:off x="1477738" y="1981200"/>
            <a:ext cx="7437662" cy="206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65770" y="5562150"/>
            <a:ext cx="14863960" cy="13210277"/>
            <a:chOff x="1147739" y="6557962"/>
            <a:chExt cx="16149661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>
                <a:solidFill>
                  <a:srgbClr val="00274C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7739" y="6606466"/>
              <a:ext cx="16106775" cy="582840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Abstract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870400" y="18028268"/>
            <a:ext cx="13973357" cy="5059614"/>
            <a:chOff x="34856966" y="21085710"/>
            <a:chExt cx="15551755" cy="495947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34861502" y="21085710"/>
              <a:ext cx="15547219" cy="843087"/>
            </a:xfrm>
            <a:custGeom>
              <a:avLst/>
              <a:gdLst>
                <a:gd name="connsiteX0" fmla="*/ 0 w 15547215"/>
                <a:gd name="connsiteY0" fmla="*/ 0 h 852488"/>
                <a:gd name="connsiteX1" fmla="*/ 15547215 w 15547215"/>
                <a:gd name="connsiteY1" fmla="*/ 0 h 852488"/>
                <a:gd name="connsiteX2" fmla="*/ 15547215 w 15547215"/>
                <a:gd name="connsiteY2" fmla="*/ 852488 h 852488"/>
                <a:gd name="connsiteX3" fmla="*/ 0 w 15547215"/>
                <a:gd name="connsiteY3" fmla="*/ 852488 h 852488"/>
                <a:gd name="connsiteX4" fmla="*/ 0 w 15547215"/>
                <a:gd name="connsiteY4" fmla="*/ 0 h 852488"/>
                <a:gd name="connsiteX0" fmla="*/ 0 w 15547215"/>
                <a:gd name="connsiteY0" fmla="*/ 0 h 939573"/>
                <a:gd name="connsiteX1" fmla="*/ 15547215 w 15547215"/>
                <a:gd name="connsiteY1" fmla="*/ 0 h 939573"/>
                <a:gd name="connsiteX2" fmla="*/ 15547215 w 15547215"/>
                <a:gd name="connsiteY2" fmla="*/ 852488 h 939573"/>
                <a:gd name="connsiteX3" fmla="*/ 43543 w 15547215"/>
                <a:gd name="connsiteY3" fmla="*/ 939573 h 939573"/>
                <a:gd name="connsiteX4" fmla="*/ 0 w 15547215"/>
                <a:gd name="connsiteY4" fmla="*/ 0 h 939573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43543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810928 h 939574"/>
                <a:gd name="connsiteX4" fmla="*/ 0 w 15547215"/>
                <a:gd name="connsiteY4" fmla="*/ 0 h 939574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62686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27010"/>
                <a:gd name="connsiteX1" fmla="*/ 15547215 w 15547215"/>
                <a:gd name="connsiteY1" fmla="*/ 0 h 827010"/>
                <a:gd name="connsiteX2" fmla="*/ 15547215 w 15547215"/>
                <a:gd name="connsiteY2" fmla="*/ 827010 h 827010"/>
                <a:gd name="connsiteX3" fmla="*/ 0 w 15547215"/>
                <a:gd name="connsiteY3" fmla="*/ 810928 h 827010"/>
                <a:gd name="connsiteX4" fmla="*/ 0 w 15547215"/>
                <a:gd name="connsiteY4" fmla="*/ 0 h 827010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78767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43091"/>
                <a:gd name="connsiteX1" fmla="*/ 15547215 w 15547215"/>
                <a:gd name="connsiteY1" fmla="*/ 0 h 843091"/>
                <a:gd name="connsiteX2" fmla="*/ 15547215 w 15547215"/>
                <a:gd name="connsiteY2" fmla="*/ 843091 h 843091"/>
                <a:gd name="connsiteX3" fmla="*/ 0 w 15547215"/>
                <a:gd name="connsiteY3" fmla="*/ 810928 h 843091"/>
                <a:gd name="connsiteX4" fmla="*/ 0 w 15547215"/>
                <a:gd name="connsiteY4" fmla="*/ 0 h 84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7215" h="843091">
                  <a:moveTo>
                    <a:pt x="0" y="0"/>
                  </a:moveTo>
                  <a:lnTo>
                    <a:pt x="15547215" y="0"/>
                  </a:lnTo>
                  <a:lnTo>
                    <a:pt x="15547215" y="843091"/>
                  </a:lnTo>
                  <a:lnTo>
                    <a:pt x="0" y="810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300" baseline="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4356" name="Rectangle 36"/>
            <p:cNvSpPr>
              <a:spLocks noChangeArrowheads="1"/>
            </p:cNvSpPr>
            <p:nvPr/>
          </p:nvSpPr>
          <p:spPr bwMode="auto">
            <a:xfrm>
              <a:off x="34856966" y="21137270"/>
              <a:ext cx="15544800" cy="49079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9006950"/>
            <a:ext cx="14824490" cy="13875425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Background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34775" y="5497671"/>
            <a:ext cx="14026118" cy="12172185"/>
            <a:chOff x="34807225" y="6557962"/>
            <a:chExt cx="15563392" cy="14020800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2"/>
              <a:ext cx="15544800" cy="14020800"/>
            </a:xfrm>
            <a:prstGeom prst="rect">
              <a:avLst/>
            </a:prstGeom>
            <a:noFill/>
            <a:ln w="9525">
              <a:solidFill>
                <a:srgbClr val="0027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86857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Results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81296" y="23359804"/>
            <a:ext cx="14009904" cy="5787019"/>
            <a:chOff x="34823399" y="26522362"/>
            <a:chExt cx="15555080" cy="6081711"/>
          </a:xfrm>
        </p:grpSpPr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34823399" y="26522362"/>
              <a:ext cx="15547215" cy="6081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8" name="Rectangle 2"/>
            <p:cNvSpPr txBox="1">
              <a:spLocks noChangeArrowheads="1"/>
            </p:cNvSpPr>
            <p:nvPr/>
          </p:nvSpPr>
          <p:spPr>
            <a:xfrm>
              <a:off x="34835797" y="26522362"/>
              <a:ext cx="15542682" cy="819991"/>
            </a:xfrm>
            <a:custGeom>
              <a:avLst/>
              <a:gdLst>
                <a:gd name="connsiteX0" fmla="*/ 0 w 15528165"/>
                <a:gd name="connsiteY0" fmla="*/ 0 h 838200"/>
                <a:gd name="connsiteX1" fmla="*/ 15528165 w 15528165"/>
                <a:gd name="connsiteY1" fmla="*/ 0 h 838200"/>
                <a:gd name="connsiteX2" fmla="*/ 15528165 w 15528165"/>
                <a:gd name="connsiteY2" fmla="*/ 838200 h 838200"/>
                <a:gd name="connsiteX3" fmla="*/ 0 w 15528165"/>
                <a:gd name="connsiteY3" fmla="*/ 838200 h 838200"/>
                <a:gd name="connsiteX4" fmla="*/ 0 w 15528165"/>
                <a:gd name="connsiteY4" fmla="*/ 0 h 838200"/>
                <a:gd name="connsiteX0" fmla="*/ 0 w 15528165"/>
                <a:gd name="connsiteY0" fmla="*/ 0 h 939800"/>
                <a:gd name="connsiteX1" fmla="*/ 15528165 w 15528165"/>
                <a:gd name="connsiteY1" fmla="*/ 0 h 939800"/>
                <a:gd name="connsiteX2" fmla="*/ 15528165 w 15528165"/>
                <a:gd name="connsiteY2" fmla="*/ 838200 h 939800"/>
                <a:gd name="connsiteX3" fmla="*/ 14515 w 15528165"/>
                <a:gd name="connsiteY3" fmla="*/ 939800 h 939800"/>
                <a:gd name="connsiteX4" fmla="*/ 0 w 15528165"/>
                <a:gd name="connsiteY4" fmla="*/ 0 h 939800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42679 w 15542679"/>
                <a:gd name="connsiteY2" fmla="*/ 838200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28164 w 15542679"/>
                <a:gd name="connsiteY2" fmla="*/ 867228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499136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19990 h 925285"/>
                <a:gd name="connsiteX4" fmla="*/ 14514 w 15542679"/>
                <a:gd name="connsiteY4" fmla="*/ 0 h 925285"/>
                <a:gd name="connsiteX0" fmla="*/ 14514 w 15542679"/>
                <a:gd name="connsiteY0" fmla="*/ 0 h 819990"/>
                <a:gd name="connsiteX1" fmla="*/ 15542679 w 15542679"/>
                <a:gd name="connsiteY1" fmla="*/ 0 h 819990"/>
                <a:gd name="connsiteX2" fmla="*/ 15542679 w 15542679"/>
                <a:gd name="connsiteY2" fmla="*/ 818511 h 819990"/>
                <a:gd name="connsiteX3" fmla="*/ 0 w 15542679"/>
                <a:gd name="connsiteY3" fmla="*/ 819990 h 819990"/>
                <a:gd name="connsiteX4" fmla="*/ 14514 w 15542679"/>
                <a:gd name="connsiteY4" fmla="*/ 0 h 81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2679" h="819990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Future Direction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21593" y="29489405"/>
            <a:ext cx="14053421" cy="3392972"/>
            <a:chOff x="34819727" y="32972872"/>
            <a:chExt cx="15564112" cy="3150691"/>
          </a:xfrm>
        </p:grpSpPr>
        <p:sp>
          <p:nvSpPr>
            <p:cNvPr id="14345" name="Rectangle 43"/>
            <p:cNvSpPr>
              <a:spLocks noChangeArrowheads="1"/>
            </p:cNvSpPr>
            <p:nvPr/>
          </p:nvSpPr>
          <p:spPr bwMode="auto">
            <a:xfrm>
              <a:off x="34823400" y="32972873"/>
              <a:ext cx="15544800" cy="31506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9" name="Rectangle 2"/>
            <p:cNvSpPr txBox="1">
              <a:spLocks noChangeArrowheads="1"/>
            </p:cNvSpPr>
            <p:nvPr/>
          </p:nvSpPr>
          <p:spPr>
            <a:xfrm>
              <a:off x="34819727" y="32972872"/>
              <a:ext cx="15564112" cy="768525"/>
            </a:xfrm>
            <a:custGeom>
              <a:avLst/>
              <a:gdLst>
                <a:gd name="connsiteX0" fmla="*/ 0 w 15525751"/>
                <a:gd name="connsiteY0" fmla="*/ 0 h 815181"/>
                <a:gd name="connsiteX1" fmla="*/ 15525751 w 15525751"/>
                <a:gd name="connsiteY1" fmla="*/ 0 h 815181"/>
                <a:gd name="connsiteX2" fmla="*/ 15525751 w 15525751"/>
                <a:gd name="connsiteY2" fmla="*/ 815181 h 815181"/>
                <a:gd name="connsiteX3" fmla="*/ 0 w 15525751"/>
                <a:gd name="connsiteY3" fmla="*/ 815181 h 815181"/>
                <a:gd name="connsiteX4" fmla="*/ 0 w 15525751"/>
                <a:gd name="connsiteY4" fmla="*/ 0 h 815181"/>
                <a:gd name="connsiteX0" fmla="*/ 0 w 15525751"/>
                <a:gd name="connsiteY0" fmla="*/ 0 h 887752"/>
                <a:gd name="connsiteX1" fmla="*/ 15525751 w 15525751"/>
                <a:gd name="connsiteY1" fmla="*/ 0 h 887752"/>
                <a:gd name="connsiteX2" fmla="*/ 15525751 w 15525751"/>
                <a:gd name="connsiteY2" fmla="*/ 815181 h 887752"/>
                <a:gd name="connsiteX3" fmla="*/ 0 w 15525751"/>
                <a:gd name="connsiteY3" fmla="*/ 887752 h 887752"/>
                <a:gd name="connsiteX4" fmla="*/ 0 w 15525751"/>
                <a:gd name="connsiteY4" fmla="*/ 0 h 887752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887752 h 916781"/>
                <a:gd name="connsiteX4" fmla="*/ 0 w 15540266"/>
                <a:gd name="connsiteY4" fmla="*/ 0 h 916781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739496 h 916781"/>
                <a:gd name="connsiteX4" fmla="*/ 0 w 15540266"/>
                <a:gd name="connsiteY4" fmla="*/ 0 h 916781"/>
                <a:gd name="connsiteX0" fmla="*/ 0 w 15525751"/>
                <a:gd name="connsiteY0" fmla="*/ 0 h 768525"/>
                <a:gd name="connsiteX1" fmla="*/ 15525751 w 15525751"/>
                <a:gd name="connsiteY1" fmla="*/ 0 h 768525"/>
                <a:gd name="connsiteX2" fmla="*/ 15508116 w 15525751"/>
                <a:gd name="connsiteY2" fmla="*/ 768525 h 768525"/>
                <a:gd name="connsiteX3" fmla="*/ 0 w 15525751"/>
                <a:gd name="connsiteY3" fmla="*/ 739496 h 768525"/>
                <a:gd name="connsiteX4" fmla="*/ 0 w 15525751"/>
                <a:gd name="connsiteY4" fmla="*/ 0 h 768525"/>
                <a:gd name="connsiteX0" fmla="*/ 0 w 15540215"/>
                <a:gd name="connsiteY0" fmla="*/ 0 h 768525"/>
                <a:gd name="connsiteX1" fmla="*/ 15525751 w 15540215"/>
                <a:gd name="connsiteY1" fmla="*/ 0 h 768525"/>
                <a:gd name="connsiteX2" fmla="*/ 15540215 w 15540215"/>
                <a:gd name="connsiteY2" fmla="*/ 768525 h 768525"/>
                <a:gd name="connsiteX3" fmla="*/ 0 w 15540215"/>
                <a:gd name="connsiteY3" fmla="*/ 739496 h 768525"/>
                <a:gd name="connsiteX4" fmla="*/ 0 w 15540215"/>
                <a:gd name="connsiteY4" fmla="*/ 0 h 7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0215" h="768525">
                  <a:moveTo>
                    <a:pt x="0" y="0"/>
                  </a:moveTo>
                  <a:lnTo>
                    <a:pt x="15525751" y="0"/>
                  </a:lnTo>
                  <a:lnTo>
                    <a:pt x="15540215" y="768525"/>
                  </a:lnTo>
                  <a:lnTo>
                    <a:pt x="0" y="7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Acknowledgments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35030" y="5508661"/>
            <a:ext cx="13922050" cy="27373715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814712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Data and Methods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 dirty="0">
                <a:solidFill>
                  <a:srgbClr val="00274C"/>
                </a:solidFill>
                <a:highlight>
                  <a:srgbClr val="00274C"/>
                </a:highligh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7936" y="19981419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background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09532" y="6593307"/>
            <a:ext cx="13422668" cy="5312922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We use county-level demographic and socioeconomic characteristics from the U.S. Census Bureau’s American Community Survey (2010-20), Intercensal Population Estimates (2002-09), and Small Area Income and Poverty Estimates (2002-09), as well as the USDA ERS’s county-level employment statistics (2002-2009). For STI data, we use county-level annual data from the CDC (2002-2020).</a:t>
            </a:r>
          </a:p>
          <a:p>
            <a:pPr algn="just"/>
            <a:endParaRPr lang="en-US" b="0" baseline="0" dirty="0">
              <a:latin typeface="Calibri" panose="020F0502020204030204" pitchFamily="34" charset="0"/>
            </a:endParaRPr>
          </a:p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 our first model, we use an ARIMA with order &lt;XXX&gt; model trained on STI case data between 2002 and 2019 to predict 2020 case counts. We then calculate the number of missing cases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24064" y="6593307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results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24064" y="19192716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conclusion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29385" y="24516825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future direction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024065" y="30403800"/>
            <a:ext cx="13813444" cy="165038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solidFill>
                  <a:srgbClr val="00274C"/>
                </a:solidFill>
                <a:latin typeface="Calibri" panose="020F0502020204030204" pitchFamily="34" charset="0"/>
              </a:rPr>
              <a:t>Thank you to Dr. Johann Gagnon-Bartsch and Charlotte Mann for advising and mentoring our project. Thank you to Dr. Jon </a:t>
            </a:r>
            <a:r>
              <a:rPr lang="en-US" b="0" baseline="0" dirty="0" err="1">
                <a:solidFill>
                  <a:srgbClr val="00274C"/>
                </a:solidFill>
                <a:latin typeface="Calibri" panose="020F0502020204030204" pitchFamily="34" charset="0"/>
              </a:rPr>
              <a:t>Zelner</a:t>
            </a:r>
            <a:r>
              <a:rPr lang="en-US" b="0" baseline="0" dirty="0">
                <a:solidFill>
                  <a:srgbClr val="00274C"/>
                </a:solidFill>
                <a:latin typeface="Calibri" panose="020F0502020204030204" pitchFamily="34" charset="0"/>
              </a:rPr>
              <a:t> for his advice regarding best practices in spatial epidemiological modelling. 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61616BB-DC8C-D2B6-03EC-4419A933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346" y="777503"/>
            <a:ext cx="3607513" cy="38301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C540D8-6DE5-4CB4-46B4-37B3FCBA2A1E}"/>
              </a:ext>
            </a:extLst>
          </p:cNvPr>
          <p:cNvSpPr txBox="1"/>
          <p:nvPr/>
        </p:nvSpPr>
        <p:spPr>
          <a:xfrm>
            <a:off x="177936" y="6709936"/>
            <a:ext cx="14321836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abstract here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University of Michigan">
      <a:dk1>
        <a:srgbClr val="00274C"/>
      </a:dk1>
      <a:lt1>
        <a:srgbClr val="FFCB05"/>
      </a:lt1>
      <a:dk2>
        <a:srgbClr val="00274C"/>
      </a:dk2>
      <a:lt2>
        <a:srgbClr val="FFFFFF"/>
      </a:lt2>
      <a:accent1>
        <a:srgbClr val="00274C"/>
      </a:accent1>
      <a:accent2>
        <a:srgbClr val="FFCB05"/>
      </a:accent2>
      <a:accent3>
        <a:srgbClr val="FFFFFF"/>
      </a:accent3>
      <a:accent4>
        <a:srgbClr val="2F5897"/>
      </a:accent4>
      <a:accent5>
        <a:srgbClr val="63891F"/>
      </a:accent5>
      <a:accent6>
        <a:srgbClr val="E68422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5546</TotalTime>
  <Words>188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Philbrick, Jay</cp:lastModifiedBy>
  <cp:revision>200</cp:revision>
  <cp:lastPrinted>2013-08-04T02:58:23Z</cp:lastPrinted>
  <dcterms:created xsi:type="dcterms:W3CDTF">2011-10-21T15:46:33Z</dcterms:created>
  <dcterms:modified xsi:type="dcterms:W3CDTF">2022-07-21T21:32:43Z</dcterms:modified>
</cp:coreProperties>
</file>