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3"/>
  </p:notesMasterIdLst>
  <p:sldIdLst>
    <p:sldId id="258" r:id="rId2"/>
  </p:sldIdLst>
  <p:sldSz cx="43891200" cy="32918400"/>
  <p:notesSz cx="37947600" cy="50749200"/>
  <p:defaultTextStyle>
    <a:defPPr>
      <a:defRPr lang="en-US"/>
    </a:defPPr>
    <a:lvl1pPr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1pPr>
    <a:lvl2pPr marL="399662"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2pPr>
    <a:lvl3pPr marL="79931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3pPr>
    <a:lvl4pPr marL="1198973"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4pPr>
    <a:lvl5pPr marL="159863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5pPr>
    <a:lvl6pPr marL="1998278" algn="l" defTabSz="799310" rtl="0" eaLnBrk="1" latinLnBrk="0" hangingPunct="1">
      <a:defRPr sz="3400" b="1" kern="1200" baseline="-25000">
        <a:solidFill>
          <a:schemeClr val="tx1"/>
        </a:solidFill>
        <a:latin typeface="Arial" pitchFamily="34" charset="0"/>
        <a:ea typeface="MS PGothic" pitchFamily="34" charset="-128"/>
        <a:cs typeface="+mn-cs"/>
      </a:defRPr>
    </a:lvl6pPr>
    <a:lvl7pPr marL="2397941" algn="l" defTabSz="799310" rtl="0" eaLnBrk="1" latinLnBrk="0" hangingPunct="1">
      <a:defRPr sz="3400" b="1" kern="1200" baseline="-25000">
        <a:solidFill>
          <a:schemeClr val="tx1"/>
        </a:solidFill>
        <a:latin typeface="Arial" pitchFamily="34" charset="0"/>
        <a:ea typeface="MS PGothic" pitchFamily="34" charset="-128"/>
        <a:cs typeface="+mn-cs"/>
      </a:defRPr>
    </a:lvl7pPr>
    <a:lvl8pPr marL="2797603" algn="l" defTabSz="799310" rtl="0" eaLnBrk="1" latinLnBrk="0" hangingPunct="1">
      <a:defRPr sz="3400" b="1" kern="1200" baseline="-25000">
        <a:solidFill>
          <a:schemeClr val="tx1"/>
        </a:solidFill>
        <a:latin typeface="Arial" pitchFamily="34" charset="0"/>
        <a:ea typeface="MS PGothic" pitchFamily="34" charset="-128"/>
        <a:cs typeface="+mn-cs"/>
      </a:defRPr>
    </a:lvl8pPr>
    <a:lvl9pPr marL="3197251" algn="l" defTabSz="799310" rtl="0" eaLnBrk="1" latinLnBrk="0" hangingPunct="1">
      <a:defRPr sz="3400" b="1" kern="1200" baseline="-250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4C"/>
    <a:srgbClr val="EDE7E3"/>
    <a:srgbClr val="E5DFDB"/>
    <a:srgbClr val="FFF7DA"/>
    <a:srgbClr val="EDDFDF"/>
    <a:srgbClr val="DACDCD"/>
    <a:srgbClr val="DAC4B2"/>
    <a:srgbClr val="CA0202"/>
    <a:srgbClr val="E2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45" autoAdjust="0"/>
    <p:restoredTop sz="99296" autoAdjust="0"/>
  </p:normalViewPr>
  <p:slideViewPr>
    <p:cSldViewPr>
      <p:cViewPr>
        <p:scale>
          <a:sx n="38" d="100"/>
          <a:sy n="38" d="100"/>
        </p:scale>
        <p:origin x="200"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6273800" y="3810000"/>
            <a:ext cx="25400000"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eaLnBrk="1" hangingPunct="1"/>
            <a:fld id="{D314095F-9EDE-4C7C-9E58-3C0D148A5523}" type="slidenum">
              <a:rPr lang="en-US" altLang="zh-CN" sz="1200" baseline="0">
                <a:ea typeface="SimSun" pitchFamily="2" charset="-122"/>
              </a:rPr>
              <a:pPr eaLnBrk="1" hangingPunct="1"/>
              <a:t>1</a:t>
            </a:fld>
            <a:endParaRPr lang="en-US" altLang="zh-CN" sz="1200" baseline="0">
              <a:ea typeface="SimSun" pitchFamily="2" charset="-122"/>
            </a:endParaRPr>
          </a:p>
        </p:txBody>
      </p:sp>
      <p:sp>
        <p:nvSpPr>
          <p:cNvPr id="15362" name="Rectangle 2"/>
          <p:cNvSpPr>
            <a:spLocks noGrp="1" noRot="1" noChangeAspect="1" noChangeArrowheads="1" noTextEdit="1"/>
          </p:cNvSpPr>
          <p:nvPr>
            <p:ph type="sldImg"/>
          </p:nvPr>
        </p:nvSpPr>
        <p:spPr>
          <a:xfrm>
            <a:off x="6273800" y="3810000"/>
            <a:ext cx="25400000" cy="19050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a typeface="SimSun" pitchFamily="2" charset="-122"/>
            </a:endParaRPr>
          </a:p>
        </p:txBody>
      </p:sp>
    </p:spTree>
    <p:extLst>
      <p:ext uri="{BB962C8B-B14F-4D97-AF65-F5344CB8AC3E}">
        <p14:creationId xmlns:p14="http://schemas.microsoft.com/office/powerpoint/2010/main" val="27863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fld id="{37A3E2A6-8D49-4474-8C7A-1BD77D36969A}" type="slidenum">
              <a:rPr lang="en-US" altLang="zh-CN" smtClean="0"/>
              <a:pPr/>
              <a:t>‹#›</a:t>
            </a:fld>
            <a:endParaRPr lang="en-US" altLang="zh-CN"/>
          </a:p>
        </p:txBody>
      </p:sp>
      <p:sp>
        <p:nvSpPr>
          <p:cNvPr id="9" name="Footer Placeholder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pPr/>
              <a:t>‹#›</a:t>
            </a:fld>
            <a:endParaRPr lang="en-US" altLang="zh-CN"/>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E44600D-CC02-4B88-8ABC-93DD868FEC1E}" type="slidenum">
              <a:rPr lang="en-US" altLang="zh-CN" smtClean="0"/>
              <a:pPr/>
              <a:t>‹#›</a:t>
            </a:fld>
            <a:endParaRPr lang="en-US" altLang="zh-CN"/>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53BE7EAE-744C-41DB-963D-B3771F2464B5}" type="slidenum">
              <a:rPr lang="en-US" altLang="zh-CN" smtClean="0"/>
              <a:pPr/>
              <a:t>‹#›</a:t>
            </a:fld>
            <a:endParaRPr lang="en-US" altLang="zh-CN"/>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sp>
        <p:nvSpPr>
          <p:cNvPr id="7" name="Oval 6"/>
          <p:cNvSpPr/>
          <p:nvPr/>
        </p:nvSpPr>
        <p:spPr>
          <a:xfrm>
            <a:off x="40597248"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Oval 7"/>
          <p:cNvSpPr/>
          <p:nvPr/>
        </p:nvSpPr>
        <p:spPr>
          <a:xfrm>
            <a:off x="2731771"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6556AF-D90B-DFF1-97B6-FF5E015FC578}"/>
              </a:ext>
            </a:extLst>
          </p:cNvPr>
          <p:cNvSpPr/>
          <p:nvPr/>
        </p:nvSpPr>
        <p:spPr>
          <a:xfrm>
            <a:off x="1236341" y="1270507"/>
            <a:ext cx="8059525" cy="2534254"/>
          </a:xfrm>
          <a:prstGeom prst="rect">
            <a:avLst/>
          </a:prstGeom>
          <a:solidFill>
            <a:srgbClr val="00274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00274C"/>
              </a:solidFill>
            </a:endParaRPr>
          </a:p>
        </p:txBody>
      </p:sp>
      <p:sp>
        <p:nvSpPr>
          <p:cNvPr id="14339" name="Text Box 16"/>
          <p:cNvSpPr txBox="1">
            <a:spLocks noChangeArrowheads="1"/>
          </p:cNvSpPr>
          <p:nvPr/>
        </p:nvSpPr>
        <p:spPr bwMode="auto">
          <a:xfrm>
            <a:off x="8516259" y="1072636"/>
            <a:ext cx="28019827" cy="43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7200" baseline="0" dirty="0">
                <a:ea typeface="SimSun" pitchFamily="2" charset="-122"/>
              </a:rPr>
              <a:t>[Insert Title]</a:t>
            </a:r>
          </a:p>
          <a:p>
            <a:pPr algn="ctr" eaLnBrk="1" hangingPunct="1">
              <a:spcBef>
                <a:spcPts val="0"/>
              </a:spcBef>
            </a:pPr>
            <a:r>
              <a:rPr lang="en-US" sz="8200" dirty="0" err="1"/>
              <a:t>Ruoer</a:t>
            </a:r>
            <a:r>
              <a:rPr lang="en-US" sz="8200" dirty="0"/>
              <a:t> Bei, </a:t>
            </a:r>
            <a:r>
              <a:rPr lang="en-US" sz="8200" dirty="0" err="1"/>
              <a:t>Chandramouli</a:t>
            </a:r>
            <a:r>
              <a:rPr lang="en-US" sz="8200" dirty="0"/>
              <a:t> </a:t>
            </a:r>
          </a:p>
          <a:p>
            <a:pPr algn="ctr" eaLnBrk="1" hangingPunct="1">
              <a:spcBef>
                <a:spcPts val="0"/>
              </a:spcBef>
            </a:pPr>
            <a:endParaRPr lang="en-US" sz="8200" dirty="0"/>
          </a:p>
          <a:p>
            <a:pPr algn="ctr" eaLnBrk="1" hangingPunct="1">
              <a:spcBef>
                <a:spcPct val="50000"/>
              </a:spcBef>
            </a:pPr>
            <a:endParaRPr lang="en-US" altLang="zh-CN" sz="6200" baseline="0" dirty="0">
              <a:ea typeface="SimSun" pitchFamily="2" charset="-122"/>
            </a:endParaRPr>
          </a:p>
        </p:txBody>
      </p:sp>
      <p:sp>
        <p:nvSpPr>
          <p:cNvPr id="14341" name="Text Box 18"/>
          <p:cNvSpPr txBox="1">
            <a:spLocks noChangeArrowheads="1"/>
          </p:cNvSpPr>
          <p:nvPr/>
        </p:nvSpPr>
        <p:spPr bwMode="auto">
          <a:xfrm>
            <a:off x="8788" y="4457343"/>
            <a:ext cx="43882412" cy="55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800" b="0" baseline="0" dirty="0">
                <a:ea typeface="SimSun" pitchFamily="2" charset="-122"/>
              </a:rPr>
              <a:t>University of Michigan, Indian Statistical Institute, University of Michigan – Dearborn, Brown University</a:t>
            </a:r>
          </a:p>
        </p:txBody>
      </p:sp>
      <p:grpSp>
        <p:nvGrpSpPr>
          <p:cNvPr id="2" name="Group 1"/>
          <p:cNvGrpSpPr/>
          <p:nvPr/>
        </p:nvGrpSpPr>
        <p:grpSpPr>
          <a:xfrm>
            <a:off x="-65770" y="5562150"/>
            <a:ext cx="14863960" cy="13210277"/>
            <a:chOff x="1147739" y="6557962"/>
            <a:chExt cx="16149661" cy="10210799"/>
          </a:xfrm>
        </p:grpSpPr>
        <p:sp>
          <p:nvSpPr>
            <p:cNvPr id="14342" name="Rectangle 31"/>
            <p:cNvSpPr>
              <a:spLocks noChangeArrowheads="1"/>
            </p:cNvSpPr>
            <p:nvPr/>
          </p:nvSpPr>
          <p:spPr bwMode="auto">
            <a:xfrm>
              <a:off x="1219200" y="6557962"/>
              <a:ext cx="16078200" cy="1021079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solidFill>
                  <a:srgbClr val="00274C"/>
                </a:solidFill>
              </a:endParaRPr>
            </a:p>
          </p:txBody>
        </p:sp>
        <p:sp>
          <p:nvSpPr>
            <p:cNvPr id="70" name="Rectangle 69"/>
            <p:cNvSpPr/>
            <p:nvPr/>
          </p:nvSpPr>
          <p:spPr>
            <a:xfrm>
              <a:off x="1147739" y="6606466"/>
              <a:ext cx="16106775" cy="582840"/>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Abstract</a:t>
              </a:r>
            </a:p>
          </p:txBody>
        </p:sp>
      </p:grpSp>
      <p:grpSp>
        <p:nvGrpSpPr>
          <p:cNvPr id="24" name="Group 23"/>
          <p:cNvGrpSpPr/>
          <p:nvPr/>
        </p:nvGrpSpPr>
        <p:grpSpPr>
          <a:xfrm>
            <a:off x="30043797" y="18046688"/>
            <a:ext cx="13973357" cy="5059614"/>
            <a:chOff x="34856966" y="21085710"/>
            <a:chExt cx="15551755" cy="4959476"/>
          </a:xfrm>
        </p:grpSpPr>
        <p:sp>
          <p:nvSpPr>
            <p:cNvPr id="84" name="Title 1"/>
            <p:cNvSpPr txBox="1">
              <a:spLocks/>
            </p:cNvSpPr>
            <p:nvPr/>
          </p:nvSpPr>
          <p:spPr>
            <a:xfrm>
              <a:off x="34861502" y="21085710"/>
              <a:ext cx="15547219" cy="843087"/>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rPr>
                <a:t>Conclusion</a:t>
              </a:r>
            </a:p>
          </p:txBody>
        </p:sp>
        <p:sp>
          <p:nvSpPr>
            <p:cNvPr id="14356" name="Rectangle 36"/>
            <p:cNvSpPr>
              <a:spLocks noChangeArrowheads="1"/>
            </p:cNvSpPr>
            <p:nvPr/>
          </p:nvSpPr>
          <p:spPr bwMode="auto">
            <a:xfrm>
              <a:off x="34856966" y="21137270"/>
              <a:ext cx="15544800" cy="490791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grpSp>
      <p:grpSp>
        <p:nvGrpSpPr>
          <p:cNvPr id="18" name="Group 17"/>
          <p:cNvGrpSpPr/>
          <p:nvPr/>
        </p:nvGrpSpPr>
        <p:grpSpPr>
          <a:xfrm>
            <a:off x="-26300" y="19071060"/>
            <a:ext cx="14824490" cy="13875425"/>
            <a:chOff x="1184910" y="17151378"/>
            <a:chExt cx="16145988" cy="13487400"/>
          </a:xfrm>
        </p:grpSpPr>
        <p:sp>
          <p:nvSpPr>
            <p:cNvPr id="14353" name="Rectangle 20"/>
            <p:cNvSpPr>
              <a:spLocks noChangeArrowheads="1"/>
            </p:cNvSpPr>
            <p:nvPr/>
          </p:nvSpPr>
          <p:spPr bwMode="auto">
            <a:xfrm>
              <a:off x="1194480" y="17151378"/>
              <a:ext cx="16078200" cy="134874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46" name="Rectangle 69"/>
            <p:cNvSpPr/>
            <p:nvPr/>
          </p:nvSpPr>
          <p:spPr>
            <a:xfrm>
              <a:off x="1184910" y="17151378"/>
              <a:ext cx="16145988" cy="732966"/>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Background</a:t>
              </a:r>
            </a:p>
          </p:txBody>
        </p:sp>
      </p:grpSp>
      <p:grpSp>
        <p:nvGrpSpPr>
          <p:cNvPr id="23" name="Group 22"/>
          <p:cNvGrpSpPr/>
          <p:nvPr/>
        </p:nvGrpSpPr>
        <p:grpSpPr>
          <a:xfrm>
            <a:off x="29917728" y="5531921"/>
            <a:ext cx="14026118" cy="12172185"/>
            <a:chOff x="34807225" y="6557962"/>
            <a:chExt cx="15563392" cy="14020800"/>
          </a:xfrm>
        </p:grpSpPr>
        <p:sp>
          <p:nvSpPr>
            <p:cNvPr id="14343" name="Rectangle 34"/>
            <p:cNvSpPr>
              <a:spLocks noChangeArrowheads="1"/>
            </p:cNvSpPr>
            <p:nvPr/>
          </p:nvSpPr>
          <p:spPr bwMode="auto">
            <a:xfrm>
              <a:off x="34823400" y="6557962"/>
              <a:ext cx="15544800" cy="14020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50" name="Rectangle 8"/>
            <p:cNvSpPr/>
            <p:nvPr/>
          </p:nvSpPr>
          <p:spPr>
            <a:xfrm>
              <a:off x="34807225" y="6557968"/>
              <a:ext cx="15563392" cy="86857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宋体" charset="0"/>
                  <a:cs typeface="ＭＳ Ｐゴシック" charset="0"/>
                </a:rPr>
                <a:t>Results</a:t>
              </a:r>
              <a:endParaRPr lang="en-US" sz="4300" baseline="0" dirty="0">
                <a:solidFill>
                  <a:schemeClr val="bg1"/>
                </a:solidFill>
                <a:latin typeface="Arial" charset="0"/>
                <a:ea typeface="ＭＳ Ｐゴシック" charset="0"/>
                <a:cs typeface="ＭＳ Ｐゴシック" charset="0"/>
              </a:endParaRPr>
            </a:p>
          </p:txBody>
        </p:sp>
      </p:grpSp>
      <p:grpSp>
        <p:nvGrpSpPr>
          <p:cNvPr id="25" name="Group 24"/>
          <p:cNvGrpSpPr/>
          <p:nvPr/>
        </p:nvGrpSpPr>
        <p:grpSpPr>
          <a:xfrm>
            <a:off x="29990344" y="23359804"/>
            <a:ext cx="14009904" cy="5787019"/>
            <a:chOff x="34823399" y="26522362"/>
            <a:chExt cx="15555080" cy="6081711"/>
          </a:xfrm>
        </p:grpSpPr>
        <p:sp>
          <p:nvSpPr>
            <p:cNvPr id="14344" name="Rectangle 36"/>
            <p:cNvSpPr>
              <a:spLocks noChangeArrowheads="1"/>
            </p:cNvSpPr>
            <p:nvPr/>
          </p:nvSpPr>
          <p:spPr bwMode="auto">
            <a:xfrm>
              <a:off x="34823399" y="26522362"/>
              <a:ext cx="15547215" cy="6081711"/>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8" name="Rectangle 2"/>
            <p:cNvSpPr txBox="1">
              <a:spLocks noChangeArrowheads="1"/>
            </p:cNvSpPr>
            <p:nvPr/>
          </p:nvSpPr>
          <p:spPr>
            <a:xfrm>
              <a:off x="34835797" y="26522362"/>
              <a:ext cx="15542682" cy="819991"/>
            </a:xfrm>
            <a:custGeom>
              <a:avLst/>
              <a:gdLst>
                <a:gd name="connsiteX0" fmla="*/ 0 w 15528165"/>
                <a:gd name="connsiteY0" fmla="*/ 0 h 838200"/>
                <a:gd name="connsiteX1" fmla="*/ 15528165 w 15528165"/>
                <a:gd name="connsiteY1" fmla="*/ 0 h 838200"/>
                <a:gd name="connsiteX2" fmla="*/ 15528165 w 15528165"/>
                <a:gd name="connsiteY2" fmla="*/ 838200 h 838200"/>
                <a:gd name="connsiteX3" fmla="*/ 0 w 15528165"/>
                <a:gd name="connsiteY3" fmla="*/ 838200 h 838200"/>
                <a:gd name="connsiteX4" fmla="*/ 0 w 15528165"/>
                <a:gd name="connsiteY4" fmla="*/ 0 h 838200"/>
                <a:gd name="connsiteX0" fmla="*/ 0 w 15528165"/>
                <a:gd name="connsiteY0" fmla="*/ 0 h 939800"/>
                <a:gd name="connsiteX1" fmla="*/ 15528165 w 15528165"/>
                <a:gd name="connsiteY1" fmla="*/ 0 h 939800"/>
                <a:gd name="connsiteX2" fmla="*/ 15528165 w 15528165"/>
                <a:gd name="connsiteY2" fmla="*/ 838200 h 939800"/>
                <a:gd name="connsiteX3" fmla="*/ 14515 w 15528165"/>
                <a:gd name="connsiteY3" fmla="*/ 939800 h 939800"/>
                <a:gd name="connsiteX4" fmla="*/ 0 w 15528165"/>
                <a:gd name="connsiteY4" fmla="*/ 0 h 939800"/>
                <a:gd name="connsiteX0" fmla="*/ 14514 w 15542679"/>
                <a:gd name="connsiteY0" fmla="*/ 0 h 896257"/>
                <a:gd name="connsiteX1" fmla="*/ 15542679 w 15542679"/>
                <a:gd name="connsiteY1" fmla="*/ 0 h 896257"/>
                <a:gd name="connsiteX2" fmla="*/ 15542679 w 15542679"/>
                <a:gd name="connsiteY2" fmla="*/ 838200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896257"/>
                <a:gd name="connsiteX1" fmla="*/ 15542679 w 15542679"/>
                <a:gd name="connsiteY1" fmla="*/ 0 h 896257"/>
                <a:gd name="connsiteX2" fmla="*/ 15528164 w 15542679"/>
                <a:gd name="connsiteY2" fmla="*/ 867228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499136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19990 h 925285"/>
                <a:gd name="connsiteX4" fmla="*/ 14514 w 15542679"/>
                <a:gd name="connsiteY4" fmla="*/ 0 h 925285"/>
                <a:gd name="connsiteX0" fmla="*/ 14514 w 15542679"/>
                <a:gd name="connsiteY0" fmla="*/ 0 h 819990"/>
                <a:gd name="connsiteX1" fmla="*/ 15542679 w 15542679"/>
                <a:gd name="connsiteY1" fmla="*/ 0 h 819990"/>
                <a:gd name="connsiteX2" fmla="*/ 15542679 w 15542679"/>
                <a:gd name="connsiteY2" fmla="*/ 818511 h 819990"/>
                <a:gd name="connsiteX3" fmla="*/ 0 w 15542679"/>
                <a:gd name="connsiteY3" fmla="*/ 819990 h 819990"/>
                <a:gd name="connsiteX4" fmla="*/ 14514 w 15542679"/>
                <a:gd name="connsiteY4" fmla="*/ 0 h 81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2679" h="819990">
                  <a:moveTo>
                    <a:pt x="14514" y="0"/>
                  </a:moveTo>
                  <a:lnTo>
                    <a:pt x="15542679" y="0"/>
                  </a:lnTo>
                  <a:lnTo>
                    <a:pt x="15542679" y="818511"/>
                  </a:lnTo>
                  <a:lnTo>
                    <a:pt x="0" y="819990"/>
                  </a:lnTo>
                  <a:lnTo>
                    <a:pt x="14514"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Future Direction</a:t>
              </a:r>
              <a:endParaRPr lang="en-US" baseline="0" dirty="0">
                <a:solidFill>
                  <a:schemeClr val="bg1"/>
                </a:solidFill>
                <a:ea typeface="ヒラギノ角ゴ Pro W3" charset="-128"/>
              </a:endParaRPr>
            </a:p>
          </p:txBody>
        </p:sp>
      </p:grpSp>
      <p:grpSp>
        <p:nvGrpSpPr>
          <p:cNvPr id="26" name="Group 25"/>
          <p:cNvGrpSpPr/>
          <p:nvPr/>
        </p:nvGrpSpPr>
        <p:grpSpPr>
          <a:xfrm>
            <a:off x="29957484" y="29524996"/>
            <a:ext cx="14053421" cy="3392972"/>
            <a:chOff x="34819727" y="32972872"/>
            <a:chExt cx="15564112" cy="3150691"/>
          </a:xfrm>
        </p:grpSpPr>
        <p:sp>
          <p:nvSpPr>
            <p:cNvPr id="14345" name="Rectangle 43"/>
            <p:cNvSpPr>
              <a:spLocks noChangeArrowheads="1"/>
            </p:cNvSpPr>
            <p:nvPr/>
          </p:nvSpPr>
          <p:spPr bwMode="auto">
            <a:xfrm>
              <a:off x="34823400" y="32972873"/>
              <a:ext cx="15544800" cy="315069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a:p>
          </p:txBody>
        </p:sp>
        <p:sp>
          <p:nvSpPr>
            <p:cNvPr id="69" name="Rectangle 2"/>
            <p:cNvSpPr txBox="1">
              <a:spLocks noChangeArrowheads="1"/>
            </p:cNvSpPr>
            <p:nvPr/>
          </p:nvSpPr>
          <p:spPr>
            <a:xfrm>
              <a:off x="34819727" y="32972872"/>
              <a:ext cx="15564112" cy="768525"/>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Acknowledgments</a:t>
              </a:r>
              <a:endParaRPr lang="en-US" baseline="0" dirty="0">
                <a:solidFill>
                  <a:schemeClr val="bg1"/>
                </a:solidFill>
                <a:ea typeface="ヒラギノ角ゴ Pro W3" charset="-128"/>
              </a:endParaRPr>
            </a:p>
          </p:txBody>
        </p:sp>
      </p:grpSp>
      <p:grpSp>
        <p:nvGrpSpPr>
          <p:cNvPr id="22" name="Group 21"/>
          <p:cNvGrpSpPr/>
          <p:nvPr/>
        </p:nvGrpSpPr>
        <p:grpSpPr>
          <a:xfrm>
            <a:off x="15435030" y="5508661"/>
            <a:ext cx="13922050" cy="27373715"/>
            <a:chOff x="17946053" y="6547786"/>
            <a:chExt cx="16242393" cy="29575777"/>
          </a:xfrm>
        </p:grpSpPr>
        <p:sp>
          <p:nvSpPr>
            <p:cNvPr id="9" name="Rectangle 8"/>
            <p:cNvSpPr/>
            <p:nvPr/>
          </p:nvSpPr>
          <p:spPr>
            <a:xfrm>
              <a:off x="17946053" y="6547786"/>
              <a:ext cx="16242393" cy="814712"/>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defRPr/>
              </a:pPr>
              <a:r>
                <a:rPr lang="en-US" sz="4300" baseline="0" dirty="0">
                  <a:solidFill>
                    <a:schemeClr val="bg1"/>
                  </a:solidFill>
                  <a:latin typeface="Arial" charset="0"/>
                  <a:ea typeface="ＭＳ Ｐゴシック" charset="0"/>
                  <a:cs typeface="ＭＳ Ｐゴシック" charset="0"/>
                </a:rPr>
                <a:t>Data and Methods</a:t>
              </a:r>
            </a:p>
          </p:txBody>
        </p:sp>
        <p:sp>
          <p:nvSpPr>
            <p:cNvPr id="14351" name="Rectangle 21"/>
            <p:cNvSpPr>
              <a:spLocks noChangeArrowheads="1"/>
            </p:cNvSpPr>
            <p:nvPr/>
          </p:nvSpPr>
          <p:spPr bwMode="auto">
            <a:xfrm>
              <a:off x="17949863" y="6557963"/>
              <a:ext cx="16230600" cy="295656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p>
              <a:endParaRPr lang="en-US" baseline="0" dirty="0">
                <a:solidFill>
                  <a:srgbClr val="00274C"/>
                </a:solidFill>
                <a:highlight>
                  <a:srgbClr val="00274C"/>
                </a:highlight>
              </a:endParaRPr>
            </a:p>
          </p:txBody>
        </p:sp>
      </p:grpSp>
      <p:sp>
        <p:nvSpPr>
          <p:cNvPr id="51" name="TextBox 50"/>
          <p:cNvSpPr txBox="1"/>
          <p:nvPr/>
        </p:nvSpPr>
        <p:spPr>
          <a:xfrm>
            <a:off x="177936" y="19981419"/>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background here</a:t>
            </a:r>
          </a:p>
        </p:txBody>
      </p:sp>
      <p:sp>
        <p:nvSpPr>
          <p:cNvPr id="52" name="TextBox 51"/>
          <p:cNvSpPr txBox="1"/>
          <p:nvPr/>
        </p:nvSpPr>
        <p:spPr>
          <a:xfrm>
            <a:off x="15609532" y="6593307"/>
            <a:ext cx="13422668" cy="5312922"/>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We use county-level demographic and socioeconomic characteristics from the U.S. Census Bureau’s American Community Survey (2010-20), Intercensal Population Estimates (2002-09), and Small Area Income and Poverty Estimates (2002-09), as well as the USDA ERS’s county-level employment statistics (2002-2009). For STI data, we use county-level annual data from the CDC (2002-2020).</a:t>
            </a:r>
          </a:p>
          <a:p>
            <a:pPr algn="just"/>
            <a:endParaRPr lang="en-US" b="0" baseline="0" dirty="0">
              <a:latin typeface="Calibri" panose="020F0502020204030204" pitchFamily="34" charset="0"/>
            </a:endParaRPr>
          </a:p>
          <a:p>
            <a:pPr algn="just"/>
            <a:r>
              <a:rPr lang="en-US" b="0" baseline="0" dirty="0">
                <a:latin typeface="Calibri" panose="020F0502020204030204" pitchFamily="34" charset="0"/>
              </a:rPr>
              <a:t>In our first model, we use an ARIMA with order &lt;XXX&gt; model trained on STI case data between 2002 and 2019 to predict 2020 case counts. We then calculate the number of missing cases</a:t>
            </a:r>
          </a:p>
        </p:txBody>
      </p:sp>
      <p:sp>
        <p:nvSpPr>
          <p:cNvPr id="53" name="TextBox 52"/>
          <p:cNvSpPr txBox="1"/>
          <p:nvPr/>
        </p:nvSpPr>
        <p:spPr>
          <a:xfrm>
            <a:off x="30047873" y="6593307"/>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results here</a:t>
            </a:r>
          </a:p>
        </p:txBody>
      </p:sp>
      <p:sp>
        <p:nvSpPr>
          <p:cNvPr id="54" name="TextBox 53"/>
          <p:cNvSpPr txBox="1"/>
          <p:nvPr/>
        </p:nvSpPr>
        <p:spPr>
          <a:xfrm>
            <a:off x="30367387" y="19018138"/>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conclusion here</a:t>
            </a:r>
          </a:p>
        </p:txBody>
      </p:sp>
      <p:sp>
        <p:nvSpPr>
          <p:cNvPr id="55" name="TextBox 54"/>
          <p:cNvSpPr txBox="1"/>
          <p:nvPr/>
        </p:nvSpPr>
        <p:spPr>
          <a:xfrm>
            <a:off x="30296193" y="24291732"/>
            <a:ext cx="14337077" cy="603941"/>
          </a:xfrm>
          <a:prstGeom prst="rect">
            <a:avLst/>
          </a:prstGeom>
          <a:noFill/>
        </p:spPr>
        <p:txBody>
          <a:bodyPr wrap="square" lIns="79925" tIns="39970" rIns="79925" bIns="39970" rtlCol="0">
            <a:spAutoFit/>
          </a:bodyPr>
          <a:lstStyle/>
          <a:p>
            <a:pPr algn="just"/>
            <a:r>
              <a:rPr lang="en-US" b="0" baseline="0" dirty="0">
                <a:latin typeface="Calibri" panose="020F0502020204030204" pitchFamily="34" charset="0"/>
              </a:rPr>
              <a:t>Insert future direction here</a:t>
            </a:r>
          </a:p>
        </p:txBody>
      </p:sp>
      <p:sp>
        <p:nvSpPr>
          <p:cNvPr id="56" name="TextBox 55"/>
          <p:cNvSpPr txBox="1"/>
          <p:nvPr/>
        </p:nvSpPr>
        <p:spPr>
          <a:xfrm>
            <a:off x="30120629" y="30367193"/>
            <a:ext cx="13541971" cy="1650381"/>
          </a:xfrm>
          <a:prstGeom prst="rect">
            <a:avLst/>
          </a:prstGeom>
          <a:noFill/>
        </p:spPr>
        <p:txBody>
          <a:bodyPr wrap="square" lIns="79925" tIns="39970" rIns="79925" bIns="39970" rtlCol="0">
            <a:spAutoFit/>
          </a:bodyPr>
          <a:lstStyle/>
          <a:p>
            <a:pPr algn="just"/>
            <a:r>
              <a:rPr lang="en-US" b="0" baseline="0" dirty="0">
                <a:solidFill>
                  <a:srgbClr val="00274C"/>
                </a:solidFill>
                <a:latin typeface="Calibri" panose="020F0502020204030204" pitchFamily="34" charset="0"/>
              </a:rPr>
              <a:t>Thank you to Dr. Johann Gagnon-Bartsch and Charlotte Mann for advising and mentoring our project. Thank you to Dr. Jon </a:t>
            </a:r>
            <a:r>
              <a:rPr lang="en-US" b="0" baseline="0" dirty="0" err="1">
                <a:solidFill>
                  <a:srgbClr val="00274C"/>
                </a:solidFill>
                <a:latin typeface="Calibri" panose="020F0502020204030204" pitchFamily="34" charset="0"/>
              </a:rPr>
              <a:t>Zelner</a:t>
            </a:r>
            <a:r>
              <a:rPr lang="en-US" b="0" baseline="0" dirty="0">
                <a:solidFill>
                  <a:srgbClr val="00274C"/>
                </a:solidFill>
                <a:latin typeface="Calibri" panose="020F0502020204030204" pitchFamily="34" charset="0"/>
              </a:rPr>
              <a:t> for his advice regarding best practices in spatial epidemiological modelling. </a:t>
            </a:r>
          </a:p>
        </p:txBody>
      </p:sp>
      <p:pic>
        <p:nvPicPr>
          <p:cNvPr id="4" name="Picture 3" descr="Logo&#10;&#10;Description automatically generated">
            <a:extLst>
              <a:ext uri="{FF2B5EF4-FFF2-40B4-BE49-F238E27FC236}">
                <a16:creationId xmlns:a16="http://schemas.microsoft.com/office/drawing/2014/main" id="{261616BB-DC8C-D2B6-03EC-4419A933C4EB}"/>
              </a:ext>
            </a:extLst>
          </p:cNvPr>
          <p:cNvPicPr>
            <a:picLocks noChangeAspect="1"/>
          </p:cNvPicPr>
          <p:nvPr/>
        </p:nvPicPr>
        <p:blipFill>
          <a:blip r:embed="rId3"/>
          <a:stretch>
            <a:fillRect/>
          </a:stretch>
        </p:blipFill>
        <p:spPr>
          <a:xfrm>
            <a:off x="39047346" y="777503"/>
            <a:ext cx="3607513" cy="3830128"/>
          </a:xfrm>
          <a:prstGeom prst="rect">
            <a:avLst/>
          </a:prstGeom>
        </p:spPr>
      </p:pic>
      <p:sp>
        <p:nvSpPr>
          <p:cNvPr id="36" name="TextBox 35">
            <a:extLst>
              <a:ext uri="{FF2B5EF4-FFF2-40B4-BE49-F238E27FC236}">
                <a16:creationId xmlns:a16="http://schemas.microsoft.com/office/drawing/2014/main" id="{00C540D8-6DE5-4CB4-46B4-37B3FCBA2A1E}"/>
              </a:ext>
            </a:extLst>
          </p:cNvPr>
          <p:cNvSpPr txBox="1"/>
          <p:nvPr/>
        </p:nvSpPr>
        <p:spPr>
          <a:xfrm>
            <a:off x="177936" y="6593307"/>
            <a:ext cx="14321836" cy="6882583"/>
          </a:xfrm>
          <a:prstGeom prst="rect">
            <a:avLst/>
          </a:prstGeom>
          <a:noFill/>
        </p:spPr>
        <p:txBody>
          <a:bodyPr wrap="square" lIns="79925" tIns="39970" rIns="79925" bIns="39970" rtlCol="0">
            <a:spAutoFit/>
          </a:bodyPr>
          <a:lstStyle/>
          <a:p>
            <a:r>
              <a:rPr lang="en-US" b="0" baseline="0" dirty="0">
                <a:latin typeface="Calibri" panose="020F0502020204030204" pitchFamily="34" charset="0"/>
                <a:cs typeface="Calibri" panose="020F0502020204030204" pitchFamily="34" charset="0"/>
              </a:rPr>
              <a:t>As the cases of COVID-19 decrease and an increasing amount of people return to similar routines that they had prior to the pandemic, more effects of the pandemic on public health and medicine are perceptible. Despite emphasis on quarantines and limiting social events, many states have reported a higher number of sexually transmitted infection (STI) cases that are symptomatic and a lower number of STIs that are typically asymptomatic. Regular STI screenings are important to inform patients when they have an STI, especially when they are asymptomatic. An explanation for this increase is that overwhelmed hospitals and doctors and an emphasis on staying home unless necessary has interrupted many routine medical procedures such as STI testing. Our research investigates these changes in reported STI cases to verify whether this increase in </a:t>
            </a:r>
            <a:r>
              <a:rPr lang="en-US" b="0" baseline="0">
                <a:latin typeface="Calibri" panose="020F0502020204030204" pitchFamily="34" charset="0"/>
                <a:cs typeface="Calibri" panose="020F0502020204030204" pitchFamily="34" charset="0"/>
              </a:rPr>
              <a:t>symptomatic STIs is </a:t>
            </a:r>
            <a:r>
              <a:rPr lang="en-US" b="0" baseline="0" dirty="0">
                <a:latin typeface="Calibri" panose="020F0502020204030204" pitchFamily="34" charset="0"/>
                <a:cs typeface="Calibri" panose="020F0502020204030204" pitchFamily="34" charset="0"/>
              </a:rPr>
              <a:t>an increase of STI cases or a delayal of healthcare and treatment until post-pandemic or development of symptoms. </a:t>
            </a:r>
          </a:p>
        </p:txBody>
      </p:sp>
      <p:pic>
        <p:nvPicPr>
          <p:cNvPr id="11" name="Picture 10" descr="A picture containing text, tableware, plate, dishware&#10;&#10;Description automatically generated">
            <a:extLst>
              <a:ext uri="{FF2B5EF4-FFF2-40B4-BE49-F238E27FC236}">
                <a16:creationId xmlns:a16="http://schemas.microsoft.com/office/drawing/2014/main" id="{F7AA5D48-9446-BC55-63F8-4D038D87407C}"/>
              </a:ext>
            </a:extLst>
          </p:cNvPr>
          <p:cNvPicPr>
            <a:picLocks noChangeAspect="1"/>
          </p:cNvPicPr>
          <p:nvPr/>
        </p:nvPicPr>
        <p:blipFill>
          <a:blip r:embed="rId4"/>
          <a:stretch>
            <a:fillRect/>
          </a:stretch>
        </p:blipFill>
        <p:spPr>
          <a:xfrm>
            <a:off x="1236341" y="1736055"/>
            <a:ext cx="7983325" cy="159666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University of Michigan">
      <a:dk1>
        <a:srgbClr val="00274C"/>
      </a:dk1>
      <a:lt1>
        <a:srgbClr val="FFCB05"/>
      </a:lt1>
      <a:dk2>
        <a:srgbClr val="00274C"/>
      </a:dk2>
      <a:lt2>
        <a:srgbClr val="FFFFFF"/>
      </a:lt2>
      <a:accent1>
        <a:srgbClr val="00274C"/>
      </a:accent1>
      <a:accent2>
        <a:srgbClr val="FFCB05"/>
      </a:accent2>
      <a:accent3>
        <a:srgbClr val="FFFFFF"/>
      </a:accent3>
      <a:accent4>
        <a:srgbClr val="2F5897"/>
      </a:accent4>
      <a:accent5>
        <a:srgbClr val="63891F"/>
      </a:accent5>
      <a:accent6>
        <a:srgbClr val="E68422"/>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5701</TotalTime>
  <Words>347</Words>
  <Application>Microsoft Macintosh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Dawson Kinsman</cp:lastModifiedBy>
  <cp:revision>203</cp:revision>
  <cp:lastPrinted>2013-08-04T02:58:23Z</cp:lastPrinted>
  <dcterms:created xsi:type="dcterms:W3CDTF">2011-10-21T15:46:33Z</dcterms:created>
  <dcterms:modified xsi:type="dcterms:W3CDTF">2022-07-25T15:38:44Z</dcterms:modified>
</cp:coreProperties>
</file>