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4" r:id="rId1"/>
  </p:sldMasterIdLst>
  <p:sldIdLst>
    <p:sldId id="256" r:id="rId2"/>
    <p:sldId id="258" r:id="rId3"/>
    <p:sldId id="257" r:id="rId4"/>
    <p:sldId id="259" r:id="rId5"/>
    <p:sldId id="260" r:id="rId6"/>
    <p:sldId id="261" r:id="rId7"/>
    <p:sldId id="263" r:id="rId8"/>
    <p:sldId id="264" r:id="rId9"/>
    <p:sldId id="265" r:id="rId10"/>
    <p:sldId id="266" r:id="rId11"/>
    <p:sldId id="267" r:id="rId12"/>
    <p:sldId id="272"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100" d="100"/>
          <a:sy n="100" d="100"/>
        </p:scale>
        <p:origin x="7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6DFF08F-DC6B-4601-B491-B0F83F6DD2DA}" type="datetimeFigureOut">
              <a:rPr lang="en-US" smtClean="0"/>
              <a:t>8/8/2024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78958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8/8/2024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08013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8/8/2024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81683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8/8/2024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87266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8/8/2024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22124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6DFF08F-DC6B-4601-B491-B0F83F6DD2DA}" type="datetimeFigureOut">
              <a:rPr lang="en-US" smtClean="0"/>
              <a:pPr/>
              <a:t>8/8/2024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56399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6DFF08F-DC6B-4601-B491-B0F83F6DD2DA}" type="datetimeFigureOut">
              <a:rPr lang="en-US" smtClean="0"/>
              <a:pPr/>
              <a:t>8/8/2024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53047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6DFF08F-DC6B-4601-B491-B0F83F6DD2DA}" type="datetimeFigureOut">
              <a:rPr lang="en-US" smtClean="0"/>
              <a:t>8/8/2024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258172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6DFF08F-DC6B-4601-B491-B0F83F6DD2DA}" type="datetimeFigureOut">
              <a:rPr lang="en-US" smtClean="0"/>
              <a:t>8/8/2024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4929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smtClean="0"/>
              <a:t>8/8/2024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smtClean="0"/>
              <a:t>‹#›</a:t>
            </a:fld>
            <a:endParaRPr lang="en-US" dirty="0"/>
          </a:p>
        </p:txBody>
      </p:sp>
    </p:spTree>
    <p:extLst>
      <p:ext uri="{BB962C8B-B14F-4D97-AF65-F5344CB8AC3E}">
        <p14:creationId xmlns:p14="http://schemas.microsoft.com/office/powerpoint/2010/main" val="652201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8/8/2024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24366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8/8/2024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84556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8/8/2024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58067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8/8/2024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39960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pPr/>
              <a:t>8/8/2024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86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8/8/2024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4600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8/8/2024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34970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6DFF08F-DC6B-4601-B491-B0F83F6DD2DA}" type="datetimeFigureOut">
              <a:rPr lang="en-US" smtClean="0"/>
              <a:pPr/>
              <a:t>8/8/2024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8836596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6561" y="2228849"/>
            <a:ext cx="9551145" cy="910231"/>
          </a:xfrm>
        </p:spPr>
        <p:txBody>
          <a:bodyPr>
            <a:normAutofit fontScale="90000"/>
          </a:bodyPr>
          <a:lstStyle/>
          <a:p>
            <a:r>
              <a:rPr lang="en-US" b="1" dirty="0"/>
              <a:t>Classifying Network Traffic Flow</a:t>
            </a:r>
            <a:endParaRPr lang="en-US" b="1" dirty="0">
              <a:latin typeface="Arial Rounded MT Bold" panose="020F0704030504030204" pitchFamily="34" charset="0"/>
            </a:endParaRPr>
          </a:p>
        </p:txBody>
      </p:sp>
      <p:sp>
        <p:nvSpPr>
          <p:cNvPr id="3" name="Subtitle 2"/>
          <p:cNvSpPr>
            <a:spLocks noGrp="1"/>
          </p:cNvSpPr>
          <p:nvPr>
            <p:ph type="subTitle" idx="1"/>
          </p:nvPr>
        </p:nvSpPr>
        <p:spPr>
          <a:xfrm>
            <a:off x="1412130" y="5491755"/>
            <a:ext cx="8825658" cy="861420"/>
          </a:xfrm>
        </p:spPr>
        <p:txBody>
          <a:bodyPr>
            <a:normAutofit/>
          </a:bodyPr>
          <a:lstStyle/>
          <a:p>
            <a:r>
              <a:rPr lang="en-US" b="1" cap="none" dirty="0" smtClean="0">
                <a:ln w="12700">
                  <a:solidFill>
                    <a:schemeClr val="accent5"/>
                  </a:solidFill>
                  <a:prstDash val="solid"/>
                </a:ln>
                <a:pattFill prst="ltDnDiag">
                  <a:fgClr>
                    <a:schemeClr val="accent5">
                      <a:lumMod val="60000"/>
                      <a:lumOff val="40000"/>
                    </a:schemeClr>
                  </a:fgClr>
                  <a:bgClr>
                    <a:schemeClr val="bg1"/>
                  </a:bgClr>
                </a:pattFill>
                <a:latin typeface="+mn-lt"/>
              </a:rPr>
              <a:t>Presented By :- Jay </a:t>
            </a:r>
            <a:r>
              <a:rPr lang="en-US" b="1" cap="none" dirty="0" err="1" smtClean="0">
                <a:ln w="12700">
                  <a:solidFill>
                    <a:schemeClr val="accent5"/>
                  </a:solidFill>
                  <a:prstDash val="solid"/>
                </a:ln>
                <a:pattFill prst="ltDnDiag">
                  <a:fgClr>
                    <a:schemeClr val="accent5">
                      <a:lumMod val="60000"/>
                      <a:lumOff val="40000"/>
                    </a:schemeClr>
                  </a:fgClr>
                  <a:bgClr>
                    <a:schemeClr val="bg1"/>
                  </a:bgClr>
                </a:pattFill>
                <a:latin typeface="+mn-lt"/>
              </a:rPr>
              <a:t>Riziya</a:t>
            </a:r>
            <a:r>
              <a:rPr lang="en-US" b="1" cap="none" dirty="0" smtClean="0">
                <a:ln w="12700">
                  <a:solidFill>
                    <a:schemeClr val="accent5"/>
                  </a:solidFill>
                  <a:prstDash val="solid"/>
                </a:ln>
                <a:pattFill prst="ltDnDiag">
                  <a:fgClr>
                    <a:schemeClr val="accent5">
                      <a:lumMod val="60000"/>
                      <a:lumOff val="40000"/>
                    </a:schemeClr>
                  </a:fgClr>
                  <a:bgClr>
                    <a:schemeClr val="bg1"/>
                  </a:bgClr>
                </a:pattFill>
                <a:latin typeface="+mn-lt"/>
              </a:rPr>
              <a:t> .</a:t>
            </a:r>
            <a:endParaRPr lang="en-US" b="1" cap="none" dirty="0">
              <a:ln w="12700">
                <a:solidFill>
                  <a:schemeClr val="accent5"/>
                </a:solidFill>
                <a:prstDash val="solid"/>
              </a:ln>
              <a:pattFill prst="ltDnDiag">
                <a:fgClr>
                  <a:schemeClr val="accent5">
                    <a:lumMod val="60000"/>
                    <a:lumOff val="40000"/>
                  </a:schemeClr>
                </a:fgClr>
                <a:bgClr>
                  <a:schemeClr val="bg1"/>
                </a:bgClr>
              </a:pattFill>
              <a:latin typeface="+mn-lt"/>
            </a:endParaRPr>
          </a:p>
        </p:txBody>
      </p:sp>
    </p:spTree>
    <p:extLst>
      <p:ext uri="{BB962C8B-B14F-4D97-AF65-F5344CB8AC3E}">
        <p14:creationId xmlns:p14="http://schemas.microsoft.com/office/powerpoint/2010/main" val="39069959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Machine Learning</a:t>
            </a:r>
          </a:p>
        </p:txBody>
      </p:sp>
      <p:sp>
        <p:nvSpPr>
          <p:cNvPr id="5" name="Content Placeholder 4"/>
          <p:cNvSpPr>
            <a:spLocks noGrp="1"/>
          </p:cNvSpPr>
          <p:nvPr>
            <p:ph idx="1"/>
          </p:nvPr>
        </p:nvSpPr>
        <p:spPr/>
        <p:txBody>
          <a:bodyPr/>
          <a:lstStyle/>
          <a:p>
            <a:r>
              <a:rPr lang="en-US" b="1" dirty="0"/>
              <a:t>Encoding Categorical Features </a:t>
            </a:r>
          </a:p>
          <a:p>
            <a:r>
              <a:rPr lang="en-US" b="1" dirty="0"/>
              <a:t>Preparing Data for Modeling</a:t>
            </a:r>
          </a:p>
          <a:p>
            <a:r>
              <a:rPr lang="en-US" dirty="0"/>
              <a:t>encoder = </a:t>
            </a:r>
            <a:r>
              <a:rPr lang="en-US" dirty="0" err="1"/>
              <a:t>LabelEncoder</a:t>
            </a:r>
            <a:r>
              <a:rPr lang="en-US" dirty="0"/>
              <a:t>()</a:t>
            </a:r>
          </a:p>
          <a:p>
            <a:r>
              <a:rPr lang="en-US" dirty="0"/>
              <a:t>for column in </a:t>
            </a:r>
            <a:r>
              <a:rPr lang="en-US" dirty="0" err="1"/>
              <a:t>columns_to_encode</a:t>
            </a:r>
            <a:r>
              <a:rPr lang="en-US" dirty="0"/>
              <a:t>:</a:t>
            </a:r>
          </a:p>
          <a:p>
            <a:r>
              <a:rPr lang="en-US" dirty="0"/>
              <a:t>    </a:t>
            </a:r>
            <a:r>
              <a:rPr lang="en-US" dirty="0" err="1"/>
              <a:t>df</a:t>
            </a:r>
            <a:r>
              <a:rPr lang="en-US" dirty="0"/>
              <a:t>[column] = </a:t>
            </a:r>
            <a:r>
              <a:rPr lang="en-US" dirty="0" err="1"/>
              <a:t>encoder.fit_transform</a:t>
            </a:r>
            <a:r>
              <a:rPr lang="en-US" dirty="0"/>
              <a:t>(</a:t>
            </a:r>
            <a:r>
              <a:rPr lang="en-US" dirty="0" err="1"/>
              <a:t>df</a:t>
            </a:r>
            <a:r>
              <a:rPr lang="en-US" dirty="0"/>
              <a:t>[column])</a:t>
            </a:r>
          </a:p>
          <a:p>
            <a:r>
              <a:rPr lang="en-US" dirty="0"/>
              <a:t>features = </a:t>
            </a:r>
            <a:r>
              <a:rPr lang="en-US" dirty="0" err="1"/>
              <a:t>df.drop</a:t>
            </a:r>
            <a:r>
              <a:rPr lang="en-US" dirty="0"/>
              <a:t>(columns</a:t>
            </a:r>
            <a:r>
              <a:rPr lang="en-US" dirty="0" smtClean="0"/>
              <a:t>=[‘Label'])</a:t>
            </a:r>
            <a:endParaRPr lang="en-US" dirty="0"/>
          </a:p>
          <a:p>
            <a:r>
              <a:rPr lang="en-US" dirty="0"/>
              <a:t>target = </a:t>
            </a:r>
            <a:r>
              <a:rPr lang="en-US" dirty="0" err="1"/>
              <a:t>df</a:t>
            </a:r>
            <a:r>
              <a:rPr lang="en-US" dirty="0" smtClean="0"/>
              <a:t>[‘Label']</a:t>
            </a:r>
            <a:endParaRPr lang="en-US" dirty="0"/>
          </a:p>
        </p:txBody>
      </p:sp>
    </p:spTree>
    <p:extLst>
      <p:ext uri="{BB962C8B-B14F-4D97-AF65-F5344CB8AC3E}">
        <p14:creationId xmlns:p14="http://schemas.microsoft.com/office/powerpoint/2010/main" val="21122767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Splitting Data and Scaling </a:t>
            </a:r>
            <a:r>
              <a:rPr lang="en-US" b="1" dirty="0" smtClean="0"/>
              <a:t>Features</a:t>
            </a:r>
            <a:endParaRPr lang="en-US" dirty="0"/>
          </a:p>
        </p:txBody>
      </p:sp>
      <p:sp>
        <p:nvSpPr>
          <p:cNvPr id="4" name="Rectangle 3"/>
          <p:cNvSpPr/>
          <p:nvPr/>
        </p:nvSpPr>
        <p:spPr>
          <a:xfrm>
            <a:off x="1154954" y="3069015"/>
            <a:ext cx="10703671" cy="2308324"/>
          </a:xfrm>
          <a:prstGeom prst="rect">
            <a:avLst/>
          </a:prstGeom>
        </p:spPr>
        <p:txBody>
          <a:bodyPr wrap="square">
            <a:spAutoFit/>
          </a:bodyPr>
          <a:lstStyle/>
          <a:p>
            <a:r>
              <a:rPr lang="en-US" dirty="0"/>
              <a:t>from </a:t>
            </a:r>
            <a:r>
              <a:rPr lang="en-US" dirty="0" err="1"/>
              <a:t>sklearn.model_selection</a:t>
            </a:r>
            <a:r>
              <a:rPr lang="en-US" dirty="0"/>
              <a:t> import </a:t>
            </a:r>
            <a:r>
              <a:rPr lang="en-US" dirty="0" err="1"/>
              <a:t>train_test_split</a:t>
            </a:r>
            <a:endParaRPr lang="en-US" dirty="0"/>
          </a:p>
          <a:p>
            <a:r>
              <a:rPr lang="en-US" dirty="0"/>
              <a:t>from </a:t>
            </a:r>
            <a:r>
              <a:rPr lang="en-US" dirty="0" err="1"/>
              <a:t>sklearn.preprocessing</a:t>
            </a:r>
            <a:r>
              <a:rPr lang="en-US" dirty="0"/>
              <a:t> import </a:t>
            </a:r>
            <a:r>
              <a:rPr lang="en-US" dirty="0" err="1"/>
              <a:t>StandardScaler</a:t>
            </a:r>
            <a:r>
              <a:rPr lang="en-US" dirty="0"/>
              <a:t>, </a:t>
            </a:r>
            <a:r>
              <a:rPr lang="en-US" dirty="0" err="1"/>
              <a:t>LabelEncoder</a:t>
            </a:r>
            <a:endParaRPr lang="en-US" dirty="0"/>
          </a:p>
          <a:p>
            <a:endParaRPr lang="en-US" dirty="0"/>
          </a:p>
          <a:p>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(features, target, </a:t>
            </a:r>
            <a:r>
              <a:rPr lang="en-US" dirty="0" err="1" smtClean="0"/>
              <a:t>test_size</a:t>
            </a:r>
            <a:r>
              <a:rPr lang="en-US" dirty="0" smtClean="0"/>
              <a:t>=0.3, </a:t>
            </a:r>
            <a:r>
              <a:rPr lang="en-US" dirty="0" err="1" smtClean="0"/>
              <a:t>random_state</a:t>
            </a:r>
            <a:r>
              <a:rPr lang="en-US" dirty="0" smtClean="0"/>
              <a:t>=101)</a:t>
            </a:r>
            <a:endParaRPr lang="en-US" dirty="0"/>
          </a:p>
          <a:p>
            <a:endParaRPr lang="en-US" dirty="0"/>
          </a:p>
          <a:p>
            <a:r>
              <a:rPr lang="en-US" dirty="0" err="1"/>
              <a:t>scaler</a:t>
            </a:r>
            <a:r>
              <a:rPr lang="en-US" dirty="0"/>
              <a:t> = </a:t>
            </a:r>
            <a:r>
              <a:rPr lang="en-US" dirty="0" err="1"/>
              <a:t>StandardScaler</a:t>
            </a:r>
            <a:r>
              <a:rPr lang="en-US" dirty="0"/>
              <a:t>()</a:t>
            </a:r>
          </a:p>
          <a:p>
            <a:r>
              <a:rPr lang="en-US" dirty="0" err="1"/>
              <a:t>X_train_scaled</a:t>
            </a:r>
            <a:r>
              <a:rPr lang="en-US" dirty="0"/>
              <a:t> = </a:t>
            </a:r>
            <a:r>
              <a:rPr lang="en-US" dirty="0" err="1"/>
              <a:t>scaler.fit_transform</a:t>
            </a:r>
            <a:r>
              <a:rPr lang="en-US" dirty="0"/>
              <a:t>(</a:t>
            </a:r>
            <a:r>
              <a:rPr lang="en-US" dirty="0" err="1"/>
              <a:t>X_train</a:t>
            </a:r>
            <a:r>
              <a:rPr lang="en-US" dirty="0"/>
              <a:t>)</a:t>
            </a:r>
          </a:p>
          <a:p>
            <a:r>
              <a:rPr lang="en-US" dirty="0" err="1"/>
              <a:t>X_test_scaled</a:t>
            </a:r>
            <a:r>
              <a:rPr lang="en-US" dirty="0"/>
              <a:t> = </a:t>
            </a:r>
            <a:r>
              <a:rPr lang="en-US" dirty="0" err="1"/>
              <a:t>scaler.transform</a:t>
            </a:r>
            <a:r>
              <a:rPr lang="en-US" dirty="0"/>
              <a:t>(</a:t>
            </a:r>
            <a:r>
              <a:rPr lang="en-US" dirty="0" err="1"/>
              <a:t>X_test</a:t>
            </a:r>
            <a:r>
              <a:rPr lang="en-US" dirty="0"/>
              <a:t>)</a:t>
            </a:r>
          </a:p>
        </p:txBody>
      </p:sp>
    </p:spTree>
    <p:extLst>
      <p:ext uri="{BB962C8B-B14F-4D97-AF65-F5344CB8AC3E}">
        <p14:creationId xmlns:p14="http://schemas.microsoft.com/office/powerpoint/2010/main" val="33153277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rPr>
              <a:t>Results and Conclusion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3946525"/>
              </p:ext>
            </p:extLst>
          </p:nvPr>
        </p:nvGraphicFramePr>
        <p:xfrm>
          <a:off x="2536824" y="2727325"/>
          <a:ext cx="6330951" cy="2966720"/>
        </p:xfrm>
        <a:graphic>
          <a:graphicData uri="http://schemas.openxmlformats.org/drawingml/2006/table">
            <a:tbl>
              <a:tblPr firstRow="1" bandRow="1">
                <a:tableStyleId>{5C22544A-7EE6-4342-B048-85BDC9FD1C3A}</a:tableStyleId>
              </a:tblPr>
              <a:tblGrid>
                <a:gridCol w="3074354"/>
                <a:gridCol w="3256597"/>
              </a:tblGrid>
              <a:tr h="370840">
                <a:tc>
                  <a:txBody>
                    <a:bodyPr/>
                    <a:lstStyle/>
                    <a:p>
                      <a:r>
                        <a:rPr lang="en-US" sz="1600" dirty="0" smtClean="0"/>
                        <a:t>              MODEL</a:t>
                      </a:r>
                      <a:endParaRPr lang="en-US" sz="1600" b="1" dirty="0">
                        <a:latin typeface="Arial Narrow" panose="020B0606020202030204" pitchFamily="34" charset="0"/>
                      </a:endParaRPr>
                    </a:p>
                  </a:txBody>
                  <a:tcPr>
                    <a:solidFill>
                      <a:schemeClr val="accent6">
                        <a:lumMod val="50000"/>
                      </a:schemeClr>
                    </a:solidFill>
                  </a:tcPr>
                </a:tc>
                <a:tc>
                  <a:txBody>
                    <a:bodyPr/>
                    <a:lstStyle/>
                    <a:p>
                      <a:r>
                        <a:rPr lang="en-US" dirty="0" smtClean="0"/>
                        <a:t>        ACCURACY </a:t>
                      </a:r>
                      <a:endParaRPr lang="en-US" dirty="0"/>
                    </a:p>
                  </a:txBody>
                  <a:tcPr>
                    <a:solidFill>
                      <a:schemeClr val="accent6">
                        <a:lumMod val="50000"/>
                      </a:schemeClr>
                    </a:solidFill>
                  </a:tcPr>
                </a:tc>
              </a:tr>
              <a:tr h="370840">
                <a:tc>
                  <a:txBody>
                    <a:bodyPr/>
                    <a:lstStyle/>
                    <a:p>
                      <a:r>
                        <a:rPr lang="en-US" sz="1600" b="1" u="none" kern="1200" dirty="0" smtClean="0">
                          <a:solidFill>
                            <a:schemeClr val="dk1"/>
                          </a:solidFill>
                          <a:effectLst/>
                          <a:latin typeface="Arial Narrow" panose="020B0606020202030204" pitchFamily="34" charset="0"/>
                          <a:ea typeface="+mn-ea"/>
                          <a:cs typeface="Arial" panose="020B0604020202020204" pitchFamily="34" charset="0"/>
                        </a:rPr>
                        <a:t>Logistic Regression</a:t>
                      </a:r>
                      <a:endParaRPr lang="en-US" sz="1600" b="1" u="none" kern="1200" dirty="0">
                        <a:solidFill>
                          <a:schemeClr val="dk1"/>
                        </a:solidFill>
                        <a:effectLst/>
                        <a:latin typeface="Arial Narrow" panose="020B0606020202030204" pitchFamily="34" charset="0"/>
                        <a:ea typeface="+mn-ea"/>
                        <a:cs typeface="Arial" panose="020B0604020202020204" pitchFamily="34" charset="0"/>
                      </a:endParaRPr>
                    </a:p>
                  </a:txBody>
                  <a:tcPr/>
                </a:tc>
                <a:tc>
                  <a:txBody>
                    <a:bodyPr/>
                    <a:lstStyle/>
                    <a:p>
                      <a:r>
                        <a:rPr lang="en-US" sz="1600" b="0" dirty="0" smtClean="0">
                          <a:latin typeface="Arial Narrow" panose="020B0606020202030204" pitchFamily="34" charset="0"/>
                        </a:rPr>
                        <a:t>               </a:t>
                      </a:r>
                      <a:r>
                        <a:rPr lang="en-US" sz="1600" b="0" dirty="0" smtClean="0">
                          <a:latin typeface="Arial Narrow" panose="020B0606020202030204" pitchFamily="34" charset="0"/>
                        </a:rPr>
                        <a:t>98.47 </a:t>
                      </a:r>
                      <a:r>
                        <a:rPr lang="en-US" sz="1600" b="0" dirty="0" smtClean="0">
                          <a:latin typeface="Arial Narrow" panose="020B0606020202030204" pitchFamily="34" charset="0"/>
                        </a:rPr>
                        <a:t>%</a:t>
                      </a:r>
                      <a:endParaRPr lang="en-US" sz="1600" b="0" dirty="0">
                        <a:latin typeface="Arial Narrow" panose="020B0606020202030204" pitchFamily="34" charset="0"/>
                      </a:endParaRPr>
                    </a:p>
                  </a:txBody>
                  <a:tcPr/>
                </a:tc>
              </a:tr>
              <a:tr h="370840">
                <a:tc>
                  <a:txBody>
                    <a:bodyPr/>
                    <a:lstStyle/>
                    <a:p>
                      <a:r>
                        <a:rPr lang="en-US" sz="1600" b="1" kern="1200" dirty="0" smtClean="0">
                          <a:solidFill>
                            <a:schemeClr val="dk1"/>
                          </a:solidFill>
                          <a:effectLst/>
                          <a:latin typeface="Arial Narrow" panose="020B0606020202030204" pitchFamily="34" charset="0"/>
                          <a:ea typeface="+mn-ea"/>
                          <a:cs typeface="+mn-cs"/>
                        </a:rPr>
                        <a:t>Random Forest Classifier</a:t>
                      </a:r>
                      <a:endParaRPr lang="en-US" sz="1600" b="1" kern="1200" dirty="0">
                        <a:solidFill>
                          <a:schemeClr val="dk1"/>
                        </a:solidFill>
                        <a:effectLst/>
                        <a:latin typeface="Arial Narrow" panose="020B0606020202030204" pitchFamily="34" charset="0"/>
                        <a:ea typeface="+mn-ea"/>
                        <a:cs typeface="+mn-cs"/>
                      </a:endParaRPr>
                    </a:p>
                  </a:txBody>
                  <a:tcPr/>
                </a:tc>
                <a:tc>
                  <a:txBody>
                    <a:bodyPr/>
                    <a:lstStyle/>
                    <a:p>
                      <a:r>
                        <a:rPr lang="en-US" sz="1600" b="0" dirty="0" smtClean="0">
                          <a:latin typeface="Arial Narrow" panose="020B0606020202030204" pitchFamily="34" charset="0"/>
                        </a:rPr>
                        <a:t>               </a:t>
                      </a:r>
                      <a:r>
                        <a:rPr lang="en-US" sz="1600" b="0" dirty="0" smtClean="0">
                          <a:latin typeface="Arial Narrow" panose="020B0606020202030204" pitchFamily="34" charset="0"/>
                        </a:rPr>
                        <a:t>99.99 </a:t>
                      </a:r>
                      <a:r>
                        <a:rPr lang="en-US" sz="1600" b="0" dirty="0" smtClean="0">
                          <a:latin typeface="Arial Narrow" panose="020B0606020202030204" pitchFamily="34" charset="0"/>
                        </a:rPr>
                        <a:t>%</a:t>
                      </a:r>
                      <a:endParaRPr lang="en-US" sz="1600" b="0" dirty="0">
                        <a:latin typeface="Arial Narrow" panose="020B0606020202030204" pitchFamily="34" charset="0"/>
                      </a:endParaRPr>
                    </a:p>
                  </a:txBody>
                  <a:tcPr/>
                </a:tc>
              </a:tr>
              <a:tr h="370840">
                <a:tc>
                  <a:txBody>
                    <a:bodyPr/>
                    <a:lstStyle/>
                    <a:p>
                      <a:r>
                        <a:rPr lang="en-US" sz="1600" b="1" kern="1200" dirty="0" smtClean="0">
                          <a:solidFill>
                            <a:schemeClr val="dk1"/>
                          </a:solidFill>
                          <a:effectLst/>
                          <a:latin typeface="Arial Narrow" panose="020B0606020202030204" pitchFamily="34" charset="0"/>
                          <a:ea typeface="+mn-ea"/>
                          <a:cs typeface="+mn-cs"/>
                        </a:rPr>
                        <a:t>SVC</a:t>
                      </a:r>
                      <a:endParaRPr lang="en-US" sz="1600" b="1" kern="1200" dirty="0">
                        <a:solidFill>
                          <a:schemeClr val="dk1"/>
                        </a:solidFill>
                        <a:effectLst/>
                        <a:latin typeface="Arial Narrow" panose="020B0606020202030204" pitchFamily="34" charset="0"/>
                        <a:ea typeface="+mn-ea"/>
                        <a:cs typeface="+mn-cs"/>
                      </a:endParaRPr>
                    </a:p>
                  </a:txBody>
                  <a:tcPr/>
                </a:tc>
                <a:tc>
                  <a:txBody>
                    <a:bodyPr/>
                    <a:lstStyle/>
                    <a:p>
                      <a:r>
                        <a:rPr lang="en-US" sz="1600" b="0" dirty="0" smtClean="0">
                          <a:latin typeface="Arial Narrow" panose="020B0606020202030204" pitchFamily="34" charset="0"/>
                        </a:rPr>
                        <a:t>               </a:t>
                      </a:r>
                      <a:r>
                        <a:rPr lang="en-US" sz="1600" b="0" dirty="0" smtClean="0">
                          <a:latin typeface="Arial Narrow" panose="020B0606020202030204" pitchFamily="34" charset="0"/>
                        </a:rPr>
                        <a:t>98.85 </a:t>
                      </a:r>
                      <a:r>
                        <a:rPr lang="en-US" sz="1600" b="0" dirty="0" smtClean="0">
                          <a:latin typeface="Arial Narrow" panose="020B0606020202030204" pitchFamily="34" charset="0"/>
                        </a:rPr>
                        <a:t>%</a:t>
                      </a:r>
                      <a:endParaRPr lang="en-US" sz="1600" b="0" dirty="0">
                        <a:latin typeface="Arial Narrow" panose="020B0606020202030204" pitchFamily="34" charset="0"/>
                      </a:endParaRPr>
                    </a:p>
                  </a:txBody>
                  <a:tcPr/>
                </a:tc>
              </a:tr>
              <a:tr h="370840">
                <a:tc>
                  <a:txBody>
                    <a:bodyPr/>
                    <a:lstStyle/>
                    <a:p>
                      <a:r>
                        <a:rPr lang="en-US" sz="1600" b="1" kern="1200" dirty="0" smtClean="0">
                          <a:solidFill>
                            <a:schemeClr val="dk1"/>
                          </a:solidFill>
                          <a:effectLst/>
                          <a:latin typeface="Arial Narrow" panose="020B0606020202030204" pitchFamily="34" charset="0"/>
                          <a:ea typeface="+mn-ea"/>
                          <a:cs typeface="+mn-cs"/>
                        </a:rPr>
                        <a:t>Extra Tree Classifier</a:t>
                      </a:r>
                      <a:endParaRPr lang="en-US" sz="1600" b="1" kern="1200" dirty="0">
                        <a:solidFill>
                          <a:schemeClr val="dk1"/>
                        </a:solidFill>
                        <a:effectLst/>
                        <a:latin typeface="Arial Narrow" panose="020B0606020202030204" pitchFamily="34" charset="0"/>
                        <a:ea typeface="+mn-ea"/>
                        <a:cs typeface="+mn-cs"/>
                      </a:endParaRPr>
                    </a:p>
                  </a:txBody>
                  <a:tcPr/>
                </a:tc>
                <a:tc>
                  <a:txBody>
                    <a:bodyPr/>
                    <a:lstStyle/>
                    <a:p>
                      <a:r>
                        <a:rPr lang="en-US" sz="1600" b="0" dirty="0" smtClean="0">
                          <a:latin typeface="Arial Narrow" panose="020B0606020202030204" pitchFamily="34" charset="0"/>
                        </a:rPr>
                        <a:t>               </a:t>
                      </a:r>
                      <a:r>
                        <a:rPr lang="en-US" sz="1600" b="0" dirty="0" smtClean="0">
                          <a:latin typeface="Arial Narrow" panose="020B0606020202030204" pitchFamily="34" charset="0"/>
                        </a:rPr>
                        <a:t>99.97 </a:t>
                      </a:r>
                      <a:r>
                        <a:rPr lang="en-US" sz="1600" b="0" dirty="0" smtClean="0">
                          <a:latin typeface="Arial Narrow" panose="020B0606020202030204" pitchFamily="34" charset="0"/>
                        </a:rPr>
                        <a:t>%</a:t>
                      </a:r>
                      <a:endParaRPr lang="en-US" sz="1600" b="0" dirty="0">
                        <a:latin typeface="Arial Narrow" panose="020B0606020202030204" pitchFamily="34" charset="0"/>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dk1"/>
                          </a:solidFill>
                          <a:effectLst/>
                          <a:latin typeface="Arial Narrow" panose="020B0606020202030204" pitchFamily="34" charset="0"/>
                          <a:ea typeface="+mn-ea"/>
                          <a:cs typeface="+mn-cs"/>
                        </a:rPr>
                        <a:t>Decision Tree Classifier</a:t>
                      </a:r>
                    </a:p>
                  </a:txBody>
                  <a:tcPr/>
                </a:tc>
                <a:tc>
                  <a:txBody>
                    <a:bodyPr/>
                    <a:lstStyle/>
                    <a:p>
                      <a:r>
                        <a:rPr lang="en-US" sz="1600" b="0" dirty="0" smtClean="0">
                          <a:latin typeface="Arial Narrow" panose="020B0606020202030204" pitchFamily="34" charset="0"/>
                        </a:rPr>
                        <a:t>               99.98%</a:t>
                      </a:r>
                      <a:endParaRPr lang="en-US" sz="1600" b="0" dirty="0">
                        <a:latin typeface="Arial Narrow" panose="020B0606020202030204" pitchFamily="34" charset="0"/>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dk1"/>
                          </a:solidFill>
                          <a:effectLst/>
                          <a:latin typeface="Arial Narrow" panose="020B0606020202030204" pitchFamily="34" charset="0"/>
                          <a:ea typeface="+mn-ea"/>
                          <a:cs typeface="+mn-cs"/>
                        </a:rPr>
                        <a:t>Ada Boost Classifier</a:t>
                      </a:r>
                    </a:p>
                  </a:txBody>
                  <a:tcPr/>
                </a:tc>
                <a:tc>
                  <a:txBody>
                    <a:bodyPr/>
                    <a:lstStyle/>
                    <a:p>
                      <a:r>
                        <a:rPr lang="en-US" sz="1600" b="0" dirty="0" smtClean="0">
                          <a:latin typeface="Arial Narrow" panose="020B0606020202030204" pitchFamily="34" charset="0"/>
                        </a:rPr>
                        <a:t>               99.99%</a:t>
                      </a:r>
                      <a:endParaRPr lang="en-US" sz="1600" b="0" dirty="0">
                        <a:latin typeface="Arial Narrow" panose="020B0606020202030204" pitchFamily="34" charset="0"/>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dk1"/>
                          </a:solidFill>
                          <a:effectLst/>
                          <a:latin typeface="Arial Narrow" panose="020B0606020202030204" pitchFamily="34" charset="0"/>
                          <a:ea typeface="+mn-ea"/>
                          <a:cs typeface="+mn-cs"/>
                        </a:rPr>
                        <a:t>XGB Classifier</a:t>
                      </a:r>
                      <a:endParaRPr lang="en-US" sz="1800" b="1" kern="1200" dirty="0" smtClean="0">
                        <a:solidFill>
                          <a:schemeClr val="dk1"/>
                        </a:solidFill>
                        <a:effectLst/>
                        <a:latin typeface="Arial Narrow" panose="020B0606020202030204" pitchFamily="34" charset="0"/>
                        <a:ea typeface="+mn-ea"/>
                        <a:cs typeface="+mn-cs"/>
                      </a:endParaRPr>
                    </a:p>
                  </a:txBody>
                  <a:tcPr/>
                </a:tc>
                <a:tc>
                  <a:txBody>
                    <a:bodyPr/>
                    <a:lstStyle/>
                    <a:p>
                      <a:r>
                        <a:rPr lang="en-US" sz="1600" b="0" dirty="0" smtClean="0">
                          <a:latin typeface="Arial Narrow" panose="020B0606020202030204" pitchFamily="34" charset="0"/>
                        </a:rPr>
                        <a:t>               100.00%</a:t>
                      </a:r>
                      <a:endParaRPr lang="en-US" sz="1600" b="0" dirty="0">
                        <a:latin typeface="Arial Narrow" panose="020B0606020202030204" pitchFamily="34" charset="0"/>
                      </a:endParaRPr>
                    </a:p>
                  </a:txBody>
                  <a:tcPr/>
                </a:tc>
              </a:tr>
            </a:tbl>
          </a:graphicData>
        </a:graphic>
      </p:graphicFrame>
    </p:spTree>
    <p:extLst>
      <p:ext uri="{BB962C8B-B14F-4D97-AF65-F5344CB8AC3E}">
        <p14:creationId xmlns:p14="http://schemas.microsoft.com/office/powerpoint/2010/main" val="2700446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26679" y="1018117"/>
            <a:ext cx="8825660" cy="1822514"/>
          </a:xfrm>
        </p:spPr>
        <p:txBody>
          <a:bodyPr/>
          <a:lstStyle/>
          <a:p>
            <a:r>
              <a:rPr lang="en-US" sz="5400" b="1" dirty="0" smtClean="0">
                <a:latin typeface="Arial Rounded MT Bold" panose="020F0704030504030204" pitchFamily="34" charset="0"/>
              </a:rPr>
              <a:t>Thank You !</a:t>
            </a:r>
            <a:endParaRPr lang="en-US" sz="5400" b="1" dirty="0">
              <a:latin typeface="Arial Rounded MT Bold" panose="020F0704030504030204" pitchFamily="34" charset="0"/>
            </a:endParaRPr>
          </a:p>
        </p:txBody>
      </p:sp>
      <p:sp>
        <p:nvSpPr>
          <p:cNvPr id="5" name="Text Placeholder 4"/>
          <p:cNvSpPr>
            <a:spLocks noGrp="1"/>
          </p:cNvSpPr>
          <p:nvPr>
            <p:ph type="body" idx="1"/>
          </p:nvPr>
        </p:nvSpPr>
        <p:spPr>
          <a:xfrm>
            <a:off x="773954" y="5872692"/>
            <a:ext cx="8825659" cy="860400"/>
          </a:xfrm>
        </p:spPr>
        <p:txBody>
          <a:bodyPr>
            <a:normAutofit/>
          </a:bodyPr>
          <a:lstStyle/>
          <a:p>
            <a:r>
              <a:rPr lang="en-US" sz="1400" b="1" dirty="0" smtClean="0">
                <a:solidFill>
                  <a:schemeClr val="accent6">
                    <a:lumMod val="50000"/>
                  </a:schemeClr>
                </a:solidFill>
                <a:latin typeface="Arial Rounded MT Bold" panose="020F0704030504030204" pitchFamily="34" charset="0"/>
              </a:rPr>
              <a:t>Jay </a:t>
            </a:r>
            <a:r>
              <a:rPr lang="en-US" sz="1400" b="1" dirty="0" err="1" smtClean="0">
                <a:solidFill>
                  <a:schemeClr val="accent6">
                    <a:lumMod val="50000"/>
                  </a:schemeClr>
                </a:solidFill>
                <a:latin typeface="Arial Rounded MT Bold" panose="020F0704030504030204" pitchFamily="34" charset="0"/>
              </a:rPr>
              <a:t>Riziya</a:t>
            </a:r>
            <a:r>
              <a:rPr lang="en-US" sz="1400" b="1" dirty="0" smtClean="0">
                <a:solidFill>
                  <a:schemeClr val="accent6">
                    <a:lumMod val="50000"/>
                  </a:schemeClr>
                </a:solidFill>
                <a:latin typeface="Arial Rounded MT Bold" panose="020F0704030504030204" pitchFamily="34" charset="0"/>
              </a:rPr>
              <a:t> </a:t>
            </a:r>
            <a:endParaRPr lang="en-US" sz="1400" b="1" dirty="0">
              <a:solidFill>
                <a:schemeClr val="accent6">
                  <a:lumMod val="50000"/>
                </a:schemeClr>
              </a:solidFill>
              <a:latin typeface="Arial Rounded MT Bold" panose="020F0704030504030204" pitchFamily="34" charset="0"/>
            </a:endParaRPr>
          </a:p>
        </p:txBody>
      </p:sp>
    </p:spTree>
    <p:extLst>
      <p:ext uri="{BB962C8B-B14F-4D97-AF65-F5344CB8AC3E}">
        <p14:creationId xmlns:p14="http://schemas.microsoft.com/office/powerpoint/2010/main" val="1428537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45454" y="1687045"/>
            <a:ext cx="4351025" cy="2283824"/>
          </a:xfrm>
        </p:spPr>
        <p:txBody>
          <a:bodyPr/>
          <a:lstStyle/>
          <a:p>
            <a:r>
              <a:rPr lang="en-US" sz="4800" b="1" dirty="0" smtClean="0">
                <a:solidFill>
                  <a:schemeClr val="bg1"/>
                </a:solidFill>
                <a:latin typeface="Arial Black" panose="020B0A04020102020204" pitchFamily="34" charset="0"/>
              </a:rPr>
              <a:t>AGENDA</a:t>
            </a:r>
            <a:endParaRPr lang="en-US" sz="4800" b="1" dirty="0">
              <a:solidFill>
                <a:schemeClr val="bg1"/>
              </a:solidFill>
              <a:latin typeface="Arial Black" panose="020B0A04020102020204" pitchFamily="34" charset="0"/>
            </a:endParaRPr>
          </a:p>
        </p:txBody>
      </p:sp>
      <p:sp>
        <p:nvSpPr>
          <p:cNvPr id="5" name="Text Placeholder 4"/>
          <p:cNvSpPr>
            <a:spLocks noGrp="1"/>
          </p:cNvSpPr>
          <p:nvPr>
            <p:ph type="body" idx="1"/>
          </p:nvPr>
        </p:nvSpPr>
        <p:spPr>
          <a:xfrm>
            <a:off x="6895559" y="1142999"/>
            <a:ext cx="4905916" cy="5153025"/>
          </a:xfrm>
        </p:spPr>
        <p:txBody>
          <a:bodyPr>
            <a:normAutofit/>
          </a:bodyPr>
          <a:lstStyle/>
          <a:p>
            <a:pPr marL="457200" indent="-457200" fontAlgn="base">
              <a:lnSpc>
                <a:spcPct val="150000"/>
              </a:lnSpc>
              <a:buFont typeface="Wingdings" panose="05000000000000000000" pitchFamily="2" charset="2"/>
              <a:buChar char="§"/>
            </a:pPr>
            <a:r>
              <a:rPr lang="en-US" b="1" cap="none" dirty="0" smtClean="0">
                <a:solidFill>
                  <a:schemeClr val="tx1"/>
                </a:solidFill>
                <a:latin typeface="Arial" panose="020B0604020202020204" pitchFamily="34" charset="0"/>
                <a:cs typeface="Arial" panose="020B0604020202020204" pitchFamily="34" charset="0"/>
              </a:rPr>
              <a:t>Introduction</a:t>
            </a:r>
          </a:p>
          <a:p>
            <a:pPr marL="457200" indent="-457200" fontAlgn="base">
              <a:lnSpc>
                <a:spcPct val="150000"/>
              </a:lnSpc>
              <a:buFont typeface="Wingdings" panose="05000000000000000000" pitchFamily="2" charset="2"/>
              <a:buChar char="§"/>
            </a:pPr>
            <a:r>
              <a:rPr lang="en-US" b="1" cap="none" dirty="0" smtClean="0">
                <a:solidFill>
                  <a:schemeClr val="tx1"/>
                </a:solidFill>
                <a:latin typeface="Arial" panose="020B0604020202020204" pitchFamily="34" charset="0"/>
                <a:cs typeface="Arial" panose="020B0604020202020204" pitchFamily="34" charset="0"/>
              </a:rPr>
              <a:t>Data Collection</a:t>
            </a:r>
          </a:p>
          <a:p>
            <a:pPr marL="457200" indent="-457200" fontAlgn="base">
              <a:lnSpc>
                <a:spcPct val="150000"/>
              </a:lnSpc>
              <a:buFont typeface="Wingdings" panose="05000000000000000000" pitchFamily="2" charset="2"/>
              <a:buChar char="§"/>
            </a:pPr>
            <a:r>
              <a:rPr lang="en-US" b="1" cap="none" dirty="0" smtClean="0">
                <a:solidFill>
                  <a:schemeClr val="tx1"/>
                </a:solidFill>
                <a:latin typeface="Arial" panose="020B0604020202020204" pitchFamily="34" charset="0"/>
                <a:cs typeface="Arial" panose="020B0604020202020204" pitchFamily="34" charset="0"/>
              </a:rPr>
              <a:t>Data Cleaning</a:t>
            </a:r>
          </a:p>
          <a:p>
            <a:pPr marL="457200" indent="-457200" fontAlgn="base">
              <a:lnSpc>
                <a:spcPct val="150000"/>
              </a:lnSpc>
              <a:buFont typeface="Wingdings" panose="05000000000000000000" pitchFamily="2" charset="2"/>
              <a:buChar char="§"/>
            </a:pPr>
            <a:r>
              <a:rPr lang="en-IN" b="1" cap="none" dirty="0" smtClean="0">
                <a:solidFill>
                  <a:schemeClr val="tx1"/>
                </a:solidFill>
                <a:latin typeface="Arial" panose="020B0604020202020204" pitchFamily="34" charset="0"/>
                <a:cs typeface="Arial" panose="020B0604020202020204" pitchFamily="34" charset="0"/>
              </a:rPr>
              <a:t>Data Pre-processing</a:t>
            </a:r>
          </a:p>
          <a:p>
            <a:pPr marL="457200" indent="-457200" fontAlgn="base">
              <a:lnSpc>
                <a:spcPct val="150000"/>
              </a:lnSpc>
              <a:buFont typeface="Wingdings" panose="05000000000000000000" pitchFamily="2" charset="2"/>
              <a:buChar char="§"/>
            </a:pPr>
            <a:r>
              <a:rPr lang="en-IN" b="1" cap="none" dirty="0" smtClean="0">
                <a:solidFill>
                  <a:schemeClr val="tx1"/>
                </a:solidFill>
                <a:latin typeface="Arial" panose="020B0604020202020204" pitchFamily="34" charset="0"/>
                <a:cs typeface="Arial" panose="020B0604020202020204" pitchFamily="34" charset="0"/>
              </a:rPr>
              <a:t>Exploratory Data Analysis (EDA)</a:t>
            </a:r>
          </a:p>
          <a:p>
            <a:pPr marL="457200" indent="-457200" fontAlgn="base">
              <a:lnSpc>
                <a:spcPct val="150000"/>
              </a:lnSpc>
              <a:buFont typeface="Wingdings" panose="05000000000000000000" pitchFamily="2" charset="2"/>
              <a:buChar char="§"/>
            </a:pPr>
            <a:r>
              <a:rPr lang="en-IN" b="1" cap="none" dirty="0" smtClean="0">
                <a:solidFill>
                  <a:schemeClr val="tx1"/>
                </a:solidFill>
                <a:latin typeface="Arial" panose="020B0604020202020204" pitchFamily="34" charset="0"/>
                <a:cs typeface="Arial" panose="020B0604020202020204" pitchFamily="34" charset="0"/>
              </a:rPr>
              <a:t>Feature Engineering</a:t>
            </a:r>
          </a:p>
          <a:p>
            <a:pPr marL="457200" indent="-457200" fontAlgn="base">
              <a:lnSpc>
                <a:spcPct val="150000"/>
              </a:lnSpc>
              <a:buFont typeface="Wingdings" panose="05000000000000000000" pitchFamily="2" charset="2"/>
              <a:buChar char="§"/>
            </a:pPr>
            <a:r>
              <a:rPr lang="en-IN" b="1" cap="none" dirty="0" smtClean="0">
                <a:solidFill>
                  <a:schemeClr val="tx1"/>
                </a:solidFill>
                <a:latin typeface="Arial" panose="020B0604020202020204" pitchFamily="34" charset="0"/>
                <a:cs typeface="Arial" panose="020B0604020202020204" pitchFamily="34" charset="0"/>
              </a:rPr>
              <a:t>Model Selection</a:t>
            </a:r>
          </a:p>
          <a:p>
            <a:pPr marL="457200" indent="-457200" fontAlgn="base">
              <a:lnSpc>
                <a:spcPct val="150000"/>
              </a:lnSpc>
              <a:buFont typeface="Wingdings" panose="05000000000000000000" pitchFamily="2" charset="2"/>
              <a:buChar char="§"/>
            </a:pPr>
            <a:r>
              <a:rPr lang="en-IN" b="1" cap="none" dirty="0" smtClean="0">
                <a:solidFill>
                  <a:schemeClr val="tx1"/>
                </a:solidFill>
                <a:latin typeface="Arial" panose="020B0604020202020204" pitchFamily="34" charset="0"/>
                <a:cs typeface="Arial" panose="020B0604020202020204" pitchFamily="34" charset="0"/>
              </a:rPr>
              <a:t>Model </a:t>
            </a:r>
            <a:r>
              <a:rPr lang="en-IN" b="1" cap="none" dirty="0" smtClean="0">
                <a:solidFill>
                  <a:schemeClr val="tx1"/>
                </a:solidFill>
                <a:latin typeface="Arial" panose="020B0604020202020204" pitchFamily="34" charset="0"/>
                <a:cs typeface="Arial" panose="020B0604020202020204" pitchFamily="34" charset="0"/>
              </a:rPr>
              <a:t>Training</a:t>
            </a:r>
            <a:endParaRPr lang="en-IN" b="1" cap="none"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4840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a:t>
            </a:r>
            <a:endParaRPr lang="en-US" b="1" dirty="0"/>
          </a:p>
        </p:txBody>
      </p:sp>
      <p:sp>
        <p:nvSpPr>
          <p:cNvPr id="3" name="Content Placeholder 2"/>
          <p:cNvSpPr>
            <a:spLocks noGrp="1"/>
          </p:cNvSpPr>
          <p:nvPr>
            <p:ph idx="1"/>
          </p:nvPr>
        </p:nvSpPr>
        <p:spPr>
          <a:xfrm>
            <a:off x="1450229" y="3032125"/>
            <a:ext cx="8825659" cy="3416300"/>
          </a:xfrm>
        </p:spPr>
        <p:txBody>
          <a:bodyPr vert="horz" lIns="91440" tIns="45720" rIns="91440" bIns="45720" rtlCol="0">
            <a:normAutofit/>
          </a:bodyPr>
          <a:lstStyle/>
          <a:p>
            <a:r>
              <a:rPr lang="en-US" dirty="0">
                <a:latin typeface="Arial" panose="020B0604020202020204" pitchFamily="34" charset="0"/>
                <a:cs typeface="Arial" panose="020B0604020202020204" pitchFamily="34" charset="0"/>
              </a:rPr>
              <a:t>Develop a robust machine learning model to accurately classify network traffic into normal and different types of attack categories based on various network flow features. By utilizing this model, the company aims to improve intrusion detection accuracy, reduce false positives, and enhance overall </a:t>
            </a:r>
            <a:r>
              <a:rPr lang="en-US" dirty="0" smtClean="0">
                <a:latin typeface="Arial" panose="020B0604020202020204" pitchFamily="34" charset="0"/>
                <a:cs typeface="Arial" panose="020B0604020202020204" pitchFamily="34" charset="0"/>
              </a:rPr>
              <a:t>network security.</a:t>
            </a:r>
          </a:p>
          <a:p>
            <a:r>
              <a:rPr lang="en-US" dirty="0">
                <a:latin typeface="Arial" panose="020B0604020202020204" pitchFamily="34" charset="0"/>
                <a:cs typeface="Arial" panose="020B0604020202020204" pitchFamily="34" charset="0"/>
              </a:rPr>
              <a:t>Improved Detection: The model will identify various types of network attacks, allowing for more effective intrusion detection. </a:t>
            </a:r>
          </a:p>
          <a:p>
            <a:r>
              <a:rPr lang="en-US" dirty="0">
                <a:latin typeface="Arial" panose="020B0604020202020204" pitchFamily="34" charset="0"/>
                <a:cs typeface="Arial" panose="020B0604020202020204" pitchFamily="34" charset="0"/>
              </a:rPr>
              <a:t>Resource Optimization: By accurately classifying network traffic, the company can allocate security resources more efficiently. </a:t>
            </a:r>
          </a:p>
          <a:p>
            <a:r>
              <a:rPr lang="en-US" dirty="0">
                <a:latin typeface="Arial" panose="020B0604020202020204" pitchFamily="34" charset="0"/>
                <a:cs typeface="Arial" panose="020B0604020202020204" pitchFamily="34" charset="0"/>
              </a:rPr>
              <a:t>Enhanced Security Posture: Understanding key factors influencing network attacks will help in developing more effective security strategies.</a:t>
            </a:r>
          </a:p>
          <a:p>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6526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IN" altLang="ko-KR" b="1" dirty="0"/>
              <a:t>Data Collection</a:t>
            </a:r>
          </a:p>
        </p:txBody>
      </p:sp>
      <p:sp>
        <p:nvSpPr>
          <p:cNvPr id="18" name="Content Placeholder 17"/>
          <p:cNvSpPr>
            <a:spLocks noGrp="1"/>
          </p:cNvSpPr>
          <p:nvPr>
            <p:ph idx="1"/>
          </p:nvPr>
        </p:nvSpPr>
        <p:spPr>
          <a:xfrm>
            <a:off x="1269254" y="2936875"/>
            <a:ext cx="8825659" cy="3416300"/>
          </a:xfrm>
        </p:spPr>
        <p:txBody>
          <a:bodyPr/>
          <a:lstStyle/>
          <a:p>
            <a:r>
              <a:rPr lang="en-US" dirty="0">
                <a:latin typeface="Arial" panose="020B0604020202020204" pitchFamily="34" charset="0"/>
                <a:cs typeface="Arial" panose="020B0604020202020204" pitchFamily="34" charset="0"/>
              </a:rPr>
              <a:t>Load and explore the dataset using pandas, </a:t>
            </a:r>
            <a:r>
              <a:rPr lang="en-US" dirty="0" err="1">
                <a:latin typeface="Arial" panose="020B0604020202020204" pitchFamily="34" charset="0"/>
                <a:cs typeface="Arial" panose="020B0604020202020204" pitchFamily="34" charset="0"/>
              </a:rPr>
              <a:t>matplotlib</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seaborn</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Preprocess the data, including handling class imbalances and normalizing features. </a:t>
            </a:r>
          </a:p>
          <a:p>
            <a:r>
              <a:rPr lang="en-US" dirty="0">
                <a:latin typeface="Arial" panose="020B0604020202020204" pitchFamily="34" charset="0"/>
                <a:cs typeface="Arial" panose="020B0604020202020204" pitchFamily="34" charset="0"/>
              </a:rPr>
              <a:t>Conduct feature selection to identify the most important network flow features. </a:t>
            </a:r>
          </a:p>
          <a:p>
            <a:r>
              <a:rPr lang="en-US" dirty="0">
                <a:latin typeface="Arial" panose="020B0604020202020204" pitchFamily="34" charset="0"/>
                <a:cs typeface="Arial" panose="020B0604020202020204" pitchFamily="34" charset="0"/>
              </a:rPr>
              <a:t>Implement and compare multiple classification algorithms as base learners. </a:t>
            </a:r>
          </a:p>
          <a:p>
            <a:r>
              <a:rPr lang="en-US" dirty="0">
                <a:latin typeface="Arial" panose="020B0604020202020204" pitchFamily="34" charset="0"/>
                <a:cs typeface="Arial" panose="020B0604020202020204" pitchFamily="34" charset="0"/>
              </a:rPr>
              <a:t>Generate and interpret performance metrics and visualizations for both individual models and the ensemble</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58676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sz="2800" b="1" dirty="0" smtClean="0">
                <a:latin typeface="Arial" panose="020B0604020202020204" pitchFamily="34" charset="0"/>
                <a:cs typeface="Arial" panose="020B0604020202020204" pitchFamily="34" charset="0"/>
              </a:rPr>
              <a:t>Data Cleaning &amp; </a:t>
            </a:r>
            <a:r>
              <a:rPr lang="en-US" sz="2800" b="1" dirty="0" err="1" smtClean="0">
                <a:latin typeface="Arial" panose="020B0604020202020204" pitchFamily="34" charset="0"/>
                <a:cs typeface="Arial" panose="020B0604020202020204" pitchFamily="34" charset="0"/>
              </a:rPr>
              <a:t>Preprocesing</a:t>
            </a:r>
            <a:endParaRPr lang="en-US" sz="2800" b="1" dirty="0">
              <a:latin typeface="Arial" panose="020B0604020202020204" pitchFamily="34" charset="0"/>
              <a:cs typeface="Arial" panose="020B0604020202020204" pitchFamily="34" charset="0"/>
            </a:endParaRPr>
          </a:p>
        </p:txBody>
      </p:sp>
      <p:graphicFrame>
        <p:nvGraphicFramePr>
          <p:cNvPr id="21" name="Content Placeholder 20"/>
          <p:cNvGraphicFramePr>
            <a:graphicFrameLocks noGrp="1"/>
          </p:cNvGraphicFramePr>
          <p:nvPr>
            <p:ph idx="1"/>
            <p:extLst>
              <p:ext uri="{D42A27DB-BD31-4B8C-83A1-F6EECF244321}">
                <p14:modId xmlns:p14="http://schemas.microsoft.com/office/powerpoint/2010/main" val="2183983749"/>
              </p:ext>
            </p:extLst>
          </p:nvPr>
        </p:nvGraphicFramePr>
        <p:xfrm>
          <a:off x="1154954" y="2336800"/>
          <a:ext cx="9970246" cy="4414520"/>
        </p:xfrm>
        <a:graphic>
          <a:graphicData uri="http://schemas.openxmlformats.org/drawingml/2006/table">
            <a:tbl>
              <a:tblPr firstRow="1" bandRow="1">
                <a:tableStyleId>{5C22544A-7EE6-4342-B048-85BDC9FD1C3A}</a:tableStyleId>
              </a:tblPr>
              <a:tblGrid>
                <a:gridCol w="3078045"/>
                <a:gridCol w="6892201"/>
              </a:tblGrid>
              <a:tr h="370840">
                <a:tc>
                  <a:txBody>
                    <a:bodyPr/>
                    <a:lstStyle/>
                    <a:p>
                      <a:r>
                        <a:rPr lang="en-US" dirty="0" smtClean="0"/>
                        <a:t>FUNCTION</a:t>
                      </a:r>
                      <a:endParaRPr lang="en-US" dirty="0"/>
                    </a:p>
                  </a:txBody>
                  <a:tcPr/>
                </a:tc>
                <a:tc>
                  <a:txBody>
                    <a:bodyPr/>
                    <a:lstStyle/>
                    <a:p>
                      <a:r>
                        <a:rPr lang="en-US" dirty="0" smtClean="0"/>
                        <a:t>OPERATIONS</a:t>
                      </a:r>
                      <a:endParaRPr lang="en-US" dirty="0"/>
                    </a:p>
                  </a:txBody>
                  <a:tcPr/>
                </a:tc>
              </a:tr>
              <a:tr h="370840">
                <a:tc>
                  <a:txBody>
                    <a:bodyPr/>
                    <a:lstStyle/>
                    <a:p>
                      <a:r>
                        <a:rPr lang="en-US" dirty="0" err="1" smtClean="0"/>
                        <a:t>df</a:t>
                      </a:r>
                      <a:r>
                        <a:rPr lang="en-US" dirty="0" smtClean="0"/>
                        <a:t>=</a:t>
                      </a:r>
                      <a:r>
                        <a:rPr lang="en-US" dirty="0" err="1" smtClean="0"/>
                        <a:t>pd.read_csv</a:t>
                      </a:r>
                      <a:r>
                        <a:rPr lang="en-US" dirty="0" smtClean="0"/>
                        <a:t>(“”)</a:t>
                      </a:r>
                      <a:endParaRPr lang="en-US" dirty="0"/>
                    </a:p>
                  </a:txBody>
                  <a:tcPr/>
                </a:tc>
                <a:tc>
                  <a:txBody>
                    <a:bodyPr/>
                    <a:lstStyle/>
                    <a:p>
                      <a:r>
                        <a:rPr lang="en-US" dirty="0" smtClean="0"/>
                        <a:t>Importing our dataset into Data frame and storing in </a:t>
                      </a:r>
                      <a:r>
                        <a:rPr lang="en-US" dirty="0" err="1" smtClean="0"/>
                        <a:t>df</a:t>
                      </a:r>
                      <a:r>
                        <a:rPr lang="en-US" dirty="0" smtClean="0"/>
                        <a:t> (</a:t>
                      </a:r>
                      <a:r>
                        <a:rPr lang="en-US" dirty="0" err="1" smtClean="0"/>
                        <a:t>i.evariable</a:t>
                      </a:r>
                      <a:r>
                        <a:rPr lang="en-US" dirty="0" smtClean="0"/>
                        <a:t>) (</a:t>
                      </a:r>
                      <a:r>
                        <a:rPr lang="en-US" dirty="0" err="1" smtClean="0"/>
                        <a:t>pd</a:t>
                      </a:r>
                      <a:r>
                        <a:rPr lang="en-US" dirty="0" smtClean="0"/>
                        <a:t> refers to pandas)</a:t>
                      </a:r>
                      <a:endParaRPr lang="en-US" dirty="0"/>
                    </a:p>
                  </a:txBody>
                  <a:tcPr/>
                </a:tc>
              </a:tr>
              <a:tr h="370840">
                <a:tc>
                  <a:txBody>
                    <a:bodyPr/>
                    <a:lstStyle/>
                    <a:p>
                      <a:r>
                        <a:rPr lang="en-US" dirty="0" err="1" smtClean="0"/>
                        <a:t>df.head</a:t>
                      </a:r>
                      <a:r>
                        <a:rPr lang="en-US" dirty="0" smtClean="0"/>
                        <a:t>(), </a:t>
                      </a:r>
                      <a:r>
                        <a:rPr lang="en-US" dirty="0" err="1" smtClean="0"/>
                        <a:t>df.tail</a:t>
                      </a:r>
                      <a:r>
                        <a:rPr lang="en-US" dirty="0" smtClean="0"/>
                        <a:t>()</a:t>
                      </a:r>
                      <a:endParaRPr lang="en-US" dirty="0"/>
                    </a:p>
                  </a:txBody>
                  <a:tcPr/>
                </a:tc>
                <a:tc>
                  <a:txBody>
                    <a:bodyPr/>
                    <a:lstStyle/>
                    <a:p>
                      <a:r>
                        <a:rPr lang="en-US" dirty="0" smtClean="0"/>
                        <a:t>To Display the first 5 Rows and last 5 Rows </a:t>
                      </a:r>
                      <a:endParaRPr lang="en-US" dirty="0"/>
                    </a:p>
                  </a:txBody>
                  <a:tcPr/>
                </a:tc>
              </a:tr>
              <a:tr h="370840">
                <a:tc>
                  <a:txBody>
                    <a:bodyPr/>
                    <a:lstStyle/>
                    <a:p>
                      <a:r>
                        <a:rPr lang="en-US" dirty="0" err="1" smtClean="0"/>
                        <a:t>df.shape</a:t>
                      </a:r>
                      <a:r>
                        <a:rPr lang="en-US" dirty="0" smtClean="0"/>
                        <a:t>()</a:t>
                      </a:r>
                      <a:endParaRPr lang="en-US" dirty="0"/>
                    </a:p>
                  </a:txBody>
                  <a:tcPr/>
                </a:tc>
                <a:tc>
                  <a:txBody>
                    <a:bodyPr/>
                    <a:lstStyle/>
                    <a:p>
                      <a:r>
                        <a:rPr lang="en-US" dirty="0" smtClean="0"/>
                        <a:t>array dimensions that tells the number of rows and columns of a given Data Frame.</a:t>
                      </a:r>
                      <a:endParaRPr lang="en-US" dirty="0"/>
                    </a:p>
                  </a:txBody>
                  <a:tcPr/>
                </a:tc>
              </a:tr>
              <a:tr h="370840">
                <a:tc>
                  <a:txBody>
                    <a:bodyPr/>
                    <a:lstStyle/>
                    <a:p>
                      <a:r>
                        <a:rPr lang="en-US" dirty="0" smtClean="0"/>
                        <a:t>df.info()</a:t>
                      </a:r>
                      <a:endParaRPr lang="en-US" dirty="0"/>
                    </a:p>
                  </a:txBody>
                  <a:tcPr/>
                </a:tc>
                <a:tc>
                  <a:txBody>
                    <a:bodyPr/>
                    <a:lstStyle/>
                    <a:p>
                      <a:r>
                        <a:rPr lang="en-US" dirty="0" smtClean="0"/>
                        <a:t>Display columns ,</a:t>
                      </a:r>
                      <a:r>
                        <a:rPr lang="en-US" dirty="0" err="1" smtClean="0"/>
                        <a:t>datatypes</a:t>
                      </a:r>
                      <a:r>
                        <a:rPr lang="en-US" dirty="0" smtClean="0"/>
                        <a:t>, non-null count and memory usage</a:t>
                      </a:r>
                      <a:endParaRPr lang="en-US" dirty="0"/>
                    </a:p>
                  </a:txBody>
                  <a:tcPr/>
                </a:tc>
              </a:tr>
              <a:tr h="370840">
                <a:tc>
                  <a:txBody>
                    <a:bodyPr/>
                    <a:lstStyle/>
                    <a:p>
                      <a:r>
                        <a:rPr lang="en-US" dirty="0" err="1" smtClean="0"/>
                        <a:t>df.describe</a:t>
                      </a:r>
                      <a:r>
                        <a:rPr lang="en-US" dirty="0" smtClean="0"/>
                        <a:t>()</a:t>
                      </a:r>
                      <a:endParaRPr lang="en-US" dirty="0"/>
                    </a:p>
                  </a:txBody>
                  <a:tcPr/>
                </a:tc>
                <a:tc>
                  <a:txBody>
                    <a:bodyPr/>
                    <a:lstStyle/>
                    <a:p>
                      <a:r>
                        <a:rPr lang="en-US" dirty="0" smtClean="0"/>
                        <a:t>Provides summary statistics of data like mean, median, minimum, maximum and more</a:t>
                      </a:r>
                      <a:endParaRPr lang="en-US" dirty="0"/>
                    </a:p>
                  </a:txBody>
                  <a:tcPr/>
                </a:tc>
              </a:tr>
              <a:tr h="370840">
                <a:tc>
                  <a:txBody>
                    <a:bodyPr/>
                    <a:lstStyle/>
                    <a:p>
                      <a:r>
                        <a:rPr lang="en-US" dirty="0" err="1" smtClean="0"/>
                        <a:t>df.isnull</a:t>
                      </a:r>
                      <a:r>
                        <a:rPr lang="en-US" dirty="0" smtClean="0"/>
                        <a:t>().sum()</a:t>
                      </a:r>
                      <a:endParaRPr lang="en-US" dirty="0"/>
                    </a:p>
                  </a:txBody>
                  <a:tcPr/>
                </a:tc>
                <a:tc>
                  <a:txBody>
                    <a:bodyPr/>
                    <a:lstStyle/>
                    <a:p>
                      <a:r>
                        <a:rPr lang="en-US" dirty="0" smtClean="0"/>
                        <a:t>Check the Total missing /null values</a:t>
                      </a:r>
                      <a:endParaRPr lang="en-US" dirty="0"/>
                    </a:p>
                  </a:txBody>
                  <a:tcPr/>
                </a:tc>
              </a:tr>
              <a:tr h="370840">
                <a:tc>
                  <a:txBody>
                    <a:bodyPr/>
                    <a:lstStyle/>
                    <a:p>
                      <a:r>
                        <a:rPr lang="en-US" dirty="0" err="1" smtClean="0"/>
                        <a:t>df.duplicated</a:t>
                      </a:r>
                      <a:r>
                        <a:rPr lang="en-US" dirty="0" smtClean="0"/>
                        <a:t>().sum()</a:t>
                      </a:r>
                      <a:endParaRPr lang="en-US" dirty="0"/>
                    </a:p>
                  </a:txBody>
                  <a:tcPr/>
                </a:tc>
                <a:tc>
                  <a:txBody>
                    <a:bodyPr/>
                    <a:lstStyle/>
                    <a:p>
                      <a:r>
                        <a:rPr lang="en-US" dirty="0" smtClean="0"/>
                        <a:t>Check the duplicate values</a:t>
                      </a:r>
                      <a:endParaRPr lang="en-US" dirty="0"/>
                    </a:p>
                  </a:txBody>
                  <a:tcPr/>
                </a:tc>
              </a:tr>
              <a:tr h="370840">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045271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latin typeface="Arial Black" panose="020B0A04020102020204" pitchFamily="34" charset="0"/>
              </a:rPr>
              <a:t>Exploratory Data Analysis</a:t>
            </a:r>
            <a:endParaRPr lang="en-US" b="1" dirty="0">
              <a:latin typeface="Arial Black" panose="020B0A04020102020204" pitchFamily="34" charset="0"/>
            </a:endParaRPr>
          </a:p>
        </p:txBody>
      </p:sp>
      <p:sp>
        <p:nvSpPr>
          <p:cNvPr id="18" name="Rectangle 17"/>
          <p:cNvSpPr/>
          <p:nvPr/>
        </p:nvSpPr>
        <p:spPr>
          <a:xfrm>
            <a:off x="4385345" y="6244709"/>
            <a:ext cx="2300630" cy="369332"/>
          </a:xfrm>
          <a:prstGeom prst="rect">
            <a:avLst/>
          </a:prstGeom>
        </p:spPr>
        <p:txBody>
          <a:bodyPr wrap="none">
            <a:spAutoFit/>
          </a:bodyPr>
          <a:lstStyle/>
          <a:p>
            <a:r>
              <a:rPr lang="en-US" b="1" dirty="0">
                <a:solidFill>
                  <a:srgbClr val="000000"/>
                </a:solidFill>
                <a:latin typeface="Helvetica Neue"/>
              </a:rPr>
              <a:t>Count Plot of </a:t>
            </a:r>
            <a:r>
              <a:rPr lang="en-US" b="1" dirty="0" smtClean="0">
                <a:solidFill>
                  <a:srgbClr val="000000"/>
                </a:solidFill>
                <a:latin typeface="Helvetica Neue"/>
              </a:rPr>
              <a:t>Label</a:t>
            </a:r>
            <a:endParaRPr lang="en-US" b="1" i="0" dirty="0">
              <a:solidFill>
                <a:srgbClr val="000000"/>
              </a:solidFill>
              <a:effectLst/>
              <a:latin typeface="Helvetica Neue"/>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0472" y="2362200"/>
            <a:ext cx="3979255" cy="3796784"/>
          </a:xfrm>
        </p:spPr>
      </p:pic>
    </p:spTree>
    <p:extLst>
      <p:ext uri="{BB962C8B-B14F-4D97-AF65-F5344CB8AC3E}">
        <p14:creationId xmlns:p14="http://schemas.microsoft.com/office/powerpoint/2010/main" val="6331526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t>
            </a:r>
            <a:r>
              <a:rPr lang="en-US" b="1" dirty="0" smtClean="0"/>
              <a:t>Visualization</a:t>
            </a:r>
            <a:endParaRPr lang="en-US" dirty="0"/>
          </a:p>
        </p:txBody>
      </p:sp>
      <p:sp>
        <p:nvSpPr>
          <p:cNvPr id="5" name="Rectangle 4"/>
          <p:cNvSpPr/>
          <p:nvPr/>
        </p:nvSpPr>
        <p:spPr>
          <a:xfrm>
            <a:off x="2846295" y="6248399"/>
            <a:ext cx="2582758" cy="369332"/>
          </a:xfrm>
          <a:prstGeom prst="rect">
            <a:avLst/>
          </a:prstGeom>
        </p:spPr>
        <p:txBody>
          <a:bodyPr wrap="none">
            <a:spAutoFit/>
          </a:bodyPr>
          <a:lstStyle/>
          <a:p>
            <a:r>
              <a:rPr lang="en-US" b="1" dirty="0" smtClean="0">
                <a:solidFill>
                  <a:srgbClr val="000000"/>
                </a:solidFill>
                <a:latin typeface="Helvetica Neue"/>
              </a:rPr>
              <a:t>Flow Duration </a:t>
            </a:r>
            <a:r>
              <a:rPr lang="en-US" b="1" dirty="0" smtClean="0">
                <a:solidFill>
                  <a:srgbClr val="000000"/>
                </a:solidFill>
                <a:latin typeface="Helvetica Neue"/>
              </a:rPr>
              <a:t>Counts</a:t>
            </a:r>
            <a:endParaRPr lang="en-US" b="1" i="0" dirty="0">
              <a:solidFill>
                <a:srgbClr val="000000"/>
              </a:solidFill>
              <a:effectLst/>
              <a:latin typeface="Helvetica Neue"/>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959" y="2403475"/>
            <a:ext cx="4844066" cy="3416300"/>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3208" y="2336800"/>
            <a:ext cx="4808167" cy="4362310"/>
          </a:xfrm>
          <a:prstGeom prst="rect">
            <a:avLst/>
          </a:prstGeom>
        </p:spPr>
      </p:pic>
    </p:spTree>
    <p:extLst>
      <p:ext uri="{BB962C8B-B14F-4D97-AF65-F5344CB8AC3E}">
        <p14:creationId xmlns:p14="http://schemas.microsoft.com/office/powerpoint/2010/main" val="1883315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t>
            </a:r>
            <a:r>
              <a:rPr lang="en-US" b="1" dirty="0" smtClean="0"/>
              <a:t>Visualization</a:t>
            </a:r>
            <a:endParaRPr lang="en-US" dirty="0"/>
          </a:p>
        </p:txBody>
      </p:sp>
      <p:sp>
        <p:nvSpPr>
          <p:cNvPr id="5" name="Rectangle 4"/>
          <p:cNvSpPr/>
          <p:nvPr/>
        </p:nvSpPr>
        <p:spPr>
          <a:xfrm>
            <a:off x="3540216" y="6416159"/>
            <a:ext cx="3185487" cy="369332"/>
          </a:xfrm>
          <a:prstGeom prst="rect">
            <a:avLst/>
          </a:prstGeom>
        </p:spPr>
        <p:txBody>
          <a:bodyPr wrap="none">
            <a:spAutoFit/>
          </a:bodyPr>
          <a:lstStyle/>
          <a:p>
            <a:r>
              <a:rPr lang="en-US" b="1" dirty="0" smtClean="0">
                <a:solidFill>
                  <a:srgbClr val="000000"/>
                </a:solidFill>
                <a:latin typeface="Helvetica Neue"/>
              </a:rPr>
              <a:t>Selected Features By Label</a:t>
            </a:r>
            <a:endParaRPr lang="en-US" b="1" i="0" dirty="0">
              <a:solidFill>
                <a:srgbClr val="000000"/>
              </a:solidFill>
              <a:effectLst/>
              <a:latin typeface="Helvetica Neue"/>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0275" y="2352675"/>
            <a:ext cx="6953250" cy="4063484"/>
          </a:xfrm>
        </p:spPr>
      </p:pic>
    </p:spTree>
    <p:extLst>
      <p:ext uri="{BB962C8B-B14F-4D97-AF65-F5344CB8AC3E}">
        <p14:creationId xmlns:p14="http://schemas.microsoft.com/office/powerpoint/2010/main" val="25164109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Visualization</a:t>
            </a:r>
            <a:endParaRPr lang="en-US" dirty="0"/>
          </a:p>
        </p:txBody>
      </p:sp>
      <p:sp>
        <p:nvSpPr>
          <p:cNvPr id="5" name="Rectangle 4"/>
          <p:cNvSpPr/>
          <p:nvPr/>
        </p:nvSpPr>
        <p:spPr>
          <a:xfrm>
            <a:off x="4711953" y="6488668"/>
            <a:ext cx="1309974" cy="369332"/>
          </a:xfrm>
          <a:prstGeom prst="rect">
            <a:avLst/>
          </a:prstGeom>
        </p:spPr>
        <p:txBody>
          <a:bodyPr wrap="none">
            <a:spAutoFit/>
          </a:bodyPr>
          <a:lstStyle/>
          <a:p>
            <a:r>
              <a:rPr lang="en-US" b="1" dirty="0" smtClean="0">
                <a:latin typeface="Arial Narrow" panose="020B0606020202030204" pitchFamily="34" charset="0"/>
              </a:rPr>
              <a:t>plot of Label</a:t>
            </a:r>
            <a:endParaRPr lang="en-US" b="1" dirty="0">
              <a:latin typeface="Arial Narrow" panose="020B0606020202030204"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0075" y="2324100"/>
            <a:ext cx="5743569" cy="4164568"/>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3644" y="2324100"/>
            <a:ext cx="5486411" cy="3995936"/>
          </a:xfrm>
          <a:prstGeom prst="rect">
            <a:avLst/>
          </a:prstGeom>
        </p:spPr>
      </p:pic>
    </p:spTree>
    <p:extLst>
      <p:ext uri="{BB962C8B-B14F-4D97-AF65-F5344CB8AC3E}">
        <p14:creationId xmlns:p14="http://schemas.microsoft.com/office/powerpoint/2010/main" val="40238274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168</TotalTime>
  <Words>344</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맑은 고딕</vt:lpstr>
      <vt:lpstr>Arial</vt:lpstr>
      <vt:lpstr>Arial Black</vt:lpstr>
      <vt:lpstr>Arial Narrow</vt:lpstr>
      <vt:lpstr>Arial Rounded MT Bold</vt:lpstr>
      <vt:lpstr>Century Gothic</vt:lpstr>
      <vt:lpstr>Helvetica Neue</vt:lpstr>
      <vt:lpstr>Wingdings</vt:lpstr>
      <vt:lpstr>Wingdings 3</vt:lpstr>
      <vt:lpstr>Ion Boardroom</vt:lpstr>
      <vt:lpstr>Classifying Network Traffic Flow</vt:lpstr>
      <vt:lpstr>AGENDA</vt:lpstr>
      <vt:lpstr>Introduction </vt:lpstr>
      <vt:lpstr>Data Collection</vt:lpstr>
      <vt:lpstr>Data Cleaning &amp; Preprocesing</vt:lpstr>
      <vt:lpstr>Exploratory Data Analysis</vt:lpstr>
      <vt:lpstr>Data Visualization</vt:lpstr>
      <vt:lpstr>Data Visualization</vt:lpstr>
      <vt:lpstr>Data Visualization</vt:lpstr>
      <vt:lpstr>Machine Learning</vt:lpstr>
      <vt:lpstr>Splitting Data and Scaling Features</vt:lpstr>
      <vt:lpstr>Results and Conclusion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Hotspot Detection</dc:title>
  <dc:creator>RJ SCIENTIST</dc:creator>
  <cp:lastModifiedBy>RJ SCIENTIST</cp:lastModifiedBy>
  <cp:revision>21</cp:revision>
  <dcterms:created xsi:type="dcterms:W3CDTF">2024-07-19T13:48:37Z</dcterms:created>
  <dcterms:modified xsi:type="dcterms:W3CDTF">2024-08-08T09:13:04Z</dcterms:modified>
</cp:coreProperties>
</file>