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895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801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683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7266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212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56399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3047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5817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92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65220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436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455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806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996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6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460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49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DFF08F-DC6B-4601-B491-B0F83F6DD2DA}" type="datetimeFigureOut">
              <a:rPr lang="en-US" smtClean="0"/>
              <a:pPr/>
              <a:t>7/19/2024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83659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8380" y="533399"/>
            <a:ext cx="7703295" cy="910231"/>
          </a:xfrm>
        </p:spPr>
        <p:txBody>
          <a:bodyPr>
            <a:normAutofit fontScale="90000"/>
          </a:bodyPr>
          <a:lstStyle/>
          <a:p>
            <a:r>
              <a:rPr lang="en-US" dirty="0" smtClean="0">
                <a:latin typeface="Arial Rounded MT Bold" panose="020F0704030504030204" pitchFamily="34" charset="0"/>
              </a:rPr>
              <a:t>Crime Hotspot Detection </a:t>
            </a:r>
            <a:endParaRPr lang="en-US" dirty="0">
              <a:latin typeface="Arial Rounded MT Bold" panose="020F0704030504030204" pitchFamily="34" charset="0"/>
            </a:endParaRPr>
          </a:p>
        </p:txBody>
      </p:sp>
      <p:sp>
        <p:nvSpPr>
          <p:cNvPr id="3" name="Subtitle 2"/>
          <p:cNvSpPr>
            <a:spLocks noGrp="1"/>
          </p:cNvSpPr>
          <p:nvPr>
            <p:ph type="subTitle" idx="1"/>
          </p:nvPr>
        </p:nvSpPr>
        <p:spPr>
          <a:xfrm>
            <a:off x="1412130" y="5491755"/>
            <a:ext cx="8825658" cy="861420"/>
          </a:xfrm>
        </p:spPr>
        <p:txBody>
          <a:bodyPr>
            <a:normAutofit/>
          </a:bodyPr>
          <a:lstStyle/>
          <a:p>
            <a:r>
              <a:rPr lang="en-US" b="1" cap="none" dirty="0" smtClean="0">
                <a:ln w="12700">
                  <a:solidFill>
                    <a:schemeClr val="accent5"/>
                  </a:solidFill>
                  <a:prstDash val="solid"/>
                </a:ln>
                <a:pattFill prst="ltDnDiag">
                  <a:fgClr>
                    <a:schemeClr val="accent5">
                      <a:lumMod val="60000"/>
                      <a:lumOff val="40000"/>
                    </a:schemeClr>
                  </a:fgClr>
                  <a:bgClr>
                    <a:schemeClr val="bg1"/>
                  </a:bgClr>
                </a:pattFill>
                <a:latin typeface="+mn-lt"/>
              </a:rPr>
              <a:t>Presented By :- Jay </a:t>
            </a:r>
            <a:r>
              <a:rPr lang="en-US" b="1" cap="none" dirty="0" err="1" smtClean="0">
                <a:ln w="12700">
                  <a:solidFill>
                    <a:schemeClr val="accent5"/>
                  </a:solidFill>
                  <a:prstDash val="solid"/>
                </a:ln>
                <a:pattFill prst="ltDnDiag">
                  <a:fgClr>
                    <a:schemeClr val="accent5">
                      <a:lumMod val="60000"/>
                      <a:lumOff val="40000"/>
                    </a:schemeClr>
                  </a:fgClr>
                  <a:bgClr>
                    <a:schemeClr val="bg1"/>
                  </a:bgClr>
                </a:pattFill>
                <a:latin typeface="+mn-lt"/>
              </a:rPr>
              <a:t>Riziya</a:t>
            </a:r>
            <a:r>
              <a:rPr lang="en-US" b="1" cap="none" dirty="0" smtClean="0">
                <a:ln w="12700">
                  <a:solidFill>
                    <a:schemeClr val="accent5"/>
                  </a:solidFill>
                  <a:prstDash val="solid"/>
                </a:ln>
                <a:pattFill prst="ltDnDiag">
                  <a:fgClr>
                    <a:schemeClr val="accent5">
                      <a:lumMod val="60000"/>
                      <a:lumOff val="40000"/>
                    </a:schemeClr>
                  </a:fgClr>
                  <a:bgClr>
                    <a:schemeClr val="bg1"/>
                  </a:bgClr>
                </a:pattFill>
                <a:latin typeface="+mn-lt"/>
              </a:rPr>
              <a:t> .</a:t>
            </a:r>
            <a:endParaRPr lang="en-US" b="1" cap="none" dirty="0">
              <a:ln w="12700">
                <a:solidFill>
                  <a:schemeClr val="accent5"/>
                </a:solidFill>
                <a:prstDash val="solid"/>
              </a:ln>
              <a:pattFill prst="ltDnDiag">
                <a:fgClr>
                  <a:schemeClr val="accent5">
                    <a:lumMod val="60000"/>
                    <a:lumOff val="40000"/>
                  </a:schemeClr>
                </a:fgClr>
                <a:bgClr>
                  <a:schemeClr val="bg1"/>
                </a:bgClr>
              </a:pattFill>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546" y="1809135"/>
            <a:ext cx="4678497" cy="2631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69959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a:t>
            </a:r>
          </a:p>
        </p:txBody>
      </p:sp>
      <p:sp>
        <p:nvSpPr>
          <p:cNvPr id="5" name="Content Placeholder 4"/>
          <p:cNvSpPr>
            <a:spLocks noGrp="1"/>
          </p:cNvSpPr>
          <p:nvPr>
            <p:ph idx="1"/>
          </p:nvPr>
        </p:nvSpPr>
        <p:spPr/>
        <p:txBody>
          <a:bodyPr/>
          <a:lstStyle/>
          <a:p>
            <a:r>
              <a:rPr lang="en-US" b="1" dirty="0"/>
              <a:t>Encoding Categorical Features </a:t>
            </a:r>
          </a:p>
          <a:p>
            <a:r>
              <a:rPr lang="en-US" b="1" dirty="0"/>
              <a:t>Preparing Data for Modeling</a:t>
            </a:r>
          </a:p>
          <a:p>
            <a:r>
              <a:rPr lang="en-US" dirty="0"/>
              <a:t>encoder = </a:t>
            </a:r>
            <a:r>
              <a:rPr lang="en-US" dirty="0" err="1"/>
              <a:t>LabelEncoder</a:t>
            </a:r>
            <a:r>
              <a:rPr lang="en-US" dirty="0"/>
              <a:t>()</a:t>
            </a:r>
          </a:p>
          <a:p>
            <a:r>
              <a:rPr lang="en-US" dirty="0"/>
              <a:t>for column in </a:t>
            </a:r>
            <a:r>
              <a:rPr lang="en-US" dirty="0" err="1"/>
              <a:t>columns_to_encode</a:t>
            </a:r>
            <a:r>
              <a:rPr lang="en-US" dirty="0"/>
              <a:t>:</a:t>
            </a:r>
          </a:p>
          <a:p>
            <a:r>
              <a:rPr lang="en-US" dirty="0"/>
              <a:t>    </a:t>
            </a:r>
            <a:r>
              <a:rPr lang="en-US" dirty="0" err="1"/>
              <a:t>df</a:t>
            </a:r>
            <a:r>
              <a:rPr lang="en-US" dirty="0"/>
              <a:t>[column] = </a:t>
            </a:r>
            <a:r>
              <a:rPr lang="en-US" dirty="0" err="1"/>
              <a:t>encoder.fit_transform</a:t>
            </a:r>
            <a:r>
              <a:rPr lang="en-US" dirty="0"/>
              <a:t>(</a:t>
            </a:r>
            <a:r>
              <a:rPr lang="en-US" dirty="0" err="1"/>
              <a:t>df</a:t>
            </a:r>
            <a:r>
              <a:rPr lang="en-US" dirty="0"/>
              <a:t>[column])</a:t>
            </a:r>
          </a:p>
          <a:p>
            <a:r>
              <a:rPr lang="en-US" dirty="0"/>
              <a:t>features = </a:t>
            </a:r>
            <a:r>
              <a:rPr lang="en-US" dirty="0" err="1"/>
              <a:t>df.drop</a:t>
            </a:r>
            <a:r>
              <a:rPr lang="en-US" dirty="0"/>
              <a:t>(columns=['</a:t>
            </a:r>
            <a:r>
              <a:rPr lang="en-US" dirty="0" err="1"/>
              <a:t>Crm</a:t>
            </a:r>
            <a:r>
              <a:rPr lang="en-US" dirty="0"/>
              <a:t> Cd </a:t>
            </a:r>
            <a:r>
              <a:rPr lang="en-US" dirty="0" err="1"/>
              <a:t>Desc</a:t>
            </a:r>
            <a:r>
              <a:rPr lang="en-US" dirty="0"/>
              <a:t>'])</a:t>
            </a:r>
          </a:p>
          <a:p>
            <a:r>
              <a:rPr lang="en-US" dirty="0"/>
              <a:t>target = </a:t>
            </a:r>
            <a:r>
              <a:rPr lang="en-US" dirty="0" err="1"/>
              <a:t>df</a:t>
            </a:r>
            <a:r>
              <a:rPr lang="en-US" dirty="0"/>
              <a:t>['</a:t>
            </a:r>
            <a:r>
              <a:rPr lang="en-US" dirty="0" err="1"/>
              <a:t>Crm</a:t>
            </a:r>
            <a:r>
              <a:rPr lang="en-US" dirty="0"/>
              <a:t> Cd </a:t>
            </a:r>
            <a:r>
              <a:rPr lang="en-US" dirty="0" err="1"/>
              <a:t>Desc</a:t>
            </a:r>
            <a:r>
              <a:rPr lang="en-US" dirty="0"/>
              <a:t>']</a:t>
            </a:r>
          </a:p>
        </p:txBody>
      </p:sp>
    </p:spTree>
    <p:extLst>
      <p:ext uri="{BB962C8B-B14F-4D97-AF65-F5344CB8AC3E}">
        <p14:creationId xmlns:p14="http://schemas.microsoft.com/office/powerpoint/2010/main" val="2112276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Splitting Data and Scaling </a:t>
            </a:r>
            <a:r>
              <a:rPr lang="en-US" b="1" dirty="0" smtClean="0"/>
              <a:t>Features</a:t>
            </a:r>
            <a:endParaRPr lang="en-US" dirty="0"/>
          </a:p>
        </p:txBody>
      </p:sp>
      <p:sp>
        <p:nvSpPr>
          <p:cNvPr id="4" name="Rectangle 3"/>
          <p:cNvSpPr/>
          <p:nvPr/>
        </p:nvSpPr>
        <p:spPr>
          <a:xfrm>
            <a:off x="1154954" y="3069015"/>
            <a:ext cx="10703671" cy="2308324"/>
          </a:xfrm>
          <a:prstGeom prst="rect">
            <a:avLst/>
          </a:prstGeom>
        </p:spPr>
        <p:txBody>
          <a:bodyPr wrap="square">
            <a:spAutoFit/>
          </a:bodyPr>
          <a:lstStyle/>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sklearn.preprocessing</a:t>
            </a:r>
            <a:r>
              <a:rPr lang="en-US" dirty="0"/>
              <a:t> import </a:t>
            </a:r>
            <a:r>
              <a:rPr lang="en-US" dirty="0" err="1"/>
              <a:t>StandardScaler</a:t>
            </a:r>
            <a:r>
              <a:rPr lang="en-US" dirty="0"/>
              <a:t>, </a:t>
            </a:r>
            <a:r>
              <a:rPr lang="en-US" dirty="0" err="1"/>
              <a:t>LabelEncoder</a:t>
            </a:r>
            <a:endParaRPr lang="en-US" dirty="0"/>
          </a:p>
          <a:p>
            <a:endParaRPr lang="en-US" dirty="0"/>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(features, target, </a:t>
            </a:r>
            <a:r>
              <a:rPr lang="en-US" dirty="0" err="1"/>
              <a:t>test_size</a:t>
            </a:r>
            <a:r>
              <a:rPr lang="en-US" dirty="0"/>
              <a:t>=0.2, </a:t>
            </a:r>
            <a:r>
              <a:rPr lang="en-US" dirty="0" err="1"/>
              <a:t>random_state</a:t>
            </a:r>
            <a:r>
              <a:rPr lang="en-US" dirty="0"/>
              <a:t>=42)</a:t>
            </a:r>
          </a:p>
          <a:p>
            <a:endParaRPr lang="en-US" dirty="0"/>
          </a:p>
          <a:p>
            <a:r>
              <a:rPr lang="en-US" dirty="0" err="1"/>
              <a:t>scaler</a:t>
            </a:r>
            <a:r>
              <a:rPr lang="en-US" dirty="0"/>
              <a:t> = </a:t>
            </a:r>
            <a:r>
              <a:rPr lang="en-US" dirty="0" err="1"/>
              <a:t>StandardScaler</a:t>
            </a:r>
            <a:r>
              <a:rPr lang="en-US" dirty="0"/>
              <a:t>()</a:t>
            </a:r>
          </a:p>
          <a:p>
            <a:r>
              <a:rPr lang="en-US" dirty="0" err="1"/>
              <a:t>X_train_scaled</a:t>
            </a:r>
            <a:r>
              <a:rPr lang="en-US" dirty="0"/>
              <a:t> = </a:t>
            </a:r>
            <a:r>
              <a:rPr lang="en-US" dirty="0" err="1"/>
              <a:t>scaler.fit_transform</a:t>
            </a:r>
            <a:r>
              <a:rPr lang="en-US" dirty="0"/>
              <a:t>(</a:t>
            </a:r>
            <a:r>
              <a:rPr lang="en-US" dirty="0" err="1"/>
              <a:t>X_train</a:t>
            </a:r>
            <a:r>
              <a:rPr lang="en-US" dirty="0"/>
              <a:t>)</a:t>
            </a:r>
          </a:p>
          <a:p>
            <a:r>
              <a:rPr lang="en-US" dirty="0" err="1"/>
              <a:t>X_test_scaled</a:t>
            </a:r>
            <a:r>
              <a:rPr lang="en-US" dirty="0"/>
              <a:t> = </a:t>
            </a:r>
            <a:r>
              <a:rPr lang="en-US" dirty="0" err="1"/>
              <a:t>scaler.transform</a:t>
            </a:r>
            <a:r>
              <a:rPr lang="en-US" dirty="0"/>
              <a:t>(</a:t>
            </a:r>
            <a:r>
              <a:rPr lang="en-US" dirty="0" err="1"/>
              <a:t>X_test</a:t>
            </a:r>
            <a:r>
              <a:rPr lang="en-US" dirty="0"/>
              <a:t>)</a:t>
            </a:r>
          </a:p>
        </p:txBody>
      </p:sp>
    </p:spTree>
    <p:extLst>
      <p:ext uri="{BB962C8B-B14F-4D97-AF65-F5344CB8AC3E}">
        <p14:creationId xmlns:p14="http://schemas.microsoft.com/office/powerpoint/2010/main" val="3315327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a:t>
            </a:r>
            <a:r>
              <a:rPr lang="en-US" b="1" dirty="0" smtClean="0"/>
              <a:t>Selection .1</a:t>
            </a:r>
            <a:endParaRPr lang="en-US" b="1" dirty="0"/>
          </a:p>
        </p:txBody>
      </p:sp>
      <p:sp>
        <p:nvSpPr>
          <p:cNvPr id="3" name="Content Placeholder 2"/>
          <p:cNvSpPr>
            <a:spLocks noGrp="1"/>
          </p:cNvSpPr>
          <p:nvPr>
            <p:ph idx="1"/>
          </p:nvPr>
        </p:nvSpPr>
        <p:spPr/>
        <p:txBody>
          <a:bodyPr/>
          <a:lstStyle/>
          <a:p>
            <a:r>
              <a:rPr lang="en-US" sz="2000" b="1" u="sng" dirty="0"/>
              <a:t>Random Forest </a:t>
            </a:r>
            <a:r>
              <a:rPr lang="en-US" sz="2000" b="1" u="sng" dirty="0" err="1" smtClean="0"/>
              <a:t>Regressor</a:t>
            </a:r>
            <a:endParaRPr lang="en-US" sz="2000" b="1" u="sng" dirty="0" smtClean="0"/>
          </a:p>
          <a:p>
            <a:endParaRPr lang="en-US" b="1" dirty="0"/>
          </a:p>
          <a:p>
            <a:pPr lvl="0"/>
            <a:r>
              <a:rPr lang="en-US" b="1" dirty="0">
                <a:solidFill>
                  <a:srgbClr val="000000"/>
                </a:solidFill>
                <a:latin typeface="Courier New" panose="02070309020205020404" pitchFamily="49" charset="0"/>
                <a:cs typeface="Courier New" panose="02070309020205020404" pitchFamily="49" charset="0"/>
              </a:rPr>
              <a:t>Random Forest </a:t>
            </a:r>
            <a:r>
              <a:rPr lang="en-US" b="1" dirty="0" err="1">
                <a:solidFill>
                  <a:srgbClr val="000000"/>
                </a:solidFill>
                <a:latin typeface="Courier New" panose="02070309020205020404" pitchFamily="49" charset="0"/>
                <a:cs typeface="Courier New" panose="02070309020205020404" pitchFamily="49" charset="0"/>
              </a:rPr>
              <a:t>Regressor</a:t>
            </a:r>
            <a:r>
              <a:rPr lang="en-US" b="1" dirty="0">
                <a:solidFill>
                  <a:srgbClr val="000000"/>
                </a:solidFill>
                <a:latin typeface="Courier New" panose="02070309020205020404" pitchFamily="49" charset="0"/>
                <a:cs typeface="Courier New" panose="02070309020205020404" pitchFamily="49" charset="0"/>
              </a:rPr>
              <a:t> Results</a:t>
            </a:r>
            <a:r>
              <a:rPr lang="en-US" b="1" dirty="0" smtClean="0">
                <a:solidFill>
                  <a:srgbClr val="000000"/>
                </a:solidFill>
                <a:latin typeface="Courier New" panose="02070309020205020404" pitchFamily="49" charset="0"/>
                <a:cs typeface="Courier New" panose="02070309020205020404" pitchFamily="49" charset="0"/>
              </a:rPr>
              <a:t>:</a:t>
            </a:r>
          </a:p>
          <a:p>
            <a:pPr lvl="0"/>
            <a:r>
              <a:rPr lang="en-US" b="1" dirty="0" smtClean="0">
                <a:solidFill>
                  <a:srgbClr val="000000"/>
                </a:solidFill>
                <a:latin typeface="Courier New" panose="02070309020205020404" pitchFamily="49" charset="0"/>
                <a:cs typeface="Courier New" panose="02070309020205020404" pitchFamily="49" charset="0"/>
              </a:rPr>
              <a:t>R^2 </a:t>
            </a:r>
            <a:r>
              <a:rPr lang="en-US" b="1" dirty="0">
                <a:solidFill>
                  <a:srgbClr val="000000"/>
                </a:solidFill>
                <a:latin typeface="Courier New" panose="02070309020205020404" pitchFamily="49" charset="0"/>
                <a:cs typeface="Courier New" panose="02070309020205020404" pitchFamily="49" charset="0"/>
              </a:rPr>
              <a:t>Score: 1.00 </a:t>
            </a:r>
            <a:endParaRPr lang="en-US" b="1" dirty="0" smtClean="0">
              <a:solidFill>
                <a:srgbClr val="000000"/>
              </a:solidFill>
              <a:latin typeface="Courier New" panose="02070309020205020404" pitchFamily="49" charset="0"/>
              <a:cs typeface="Courier New" panose="02070309020205020404" pitchFamily="49" charset="0"/>
            </a:endParaRPr>
          </a:p>
          <a:p>
            <a:pPr lvl="0"/>
            <a:r>
              <a:rPr lang="en-US" b="1" dirty="0" smtClean="0">
                <a:solidFill>
                  <a:srgbClr val="000000"/>
                </a:solidFill>
                <a:latin typeface="Courier New" panose="02070309020205020404" pitchFamily="49" charset="0"/>
                <a:cs typeface="Courier New" panose="02070309020205020404" pitchFamily="49" charset="0"/>
              </a:rPr>
              <a:t>Mean </a:t>
            </a:r>
            <a:r>
              <a:rPr lang="en-US" b="1" dirty="0">
                <a:solidFill>
                  <a:srgbClr val="000000"/>
                </a:solidFill>
                <a:latin typeface="Courier New" panose="02070309020205020404" pitchFamily="49" charset="0"/>
                <a:cs typeface="Courier New" panose="02070309020205020404" pitchFamily="49" charset="0"/>
              </a:rPr>
              <a:t>Absolute Error: </a:t>
            </a:r>
            <a:r>
              <a:rPr lang="en-US" b="1" dirty="0" smtClean="0">
                <a:solidFill>
                  <a:srgbClr val="000000"/>
                </a:solidFill>
                <a:latin typeface="Courier New" panose="02070309020205020404" pitchFamily="49" charset="0"/>
                <a:cs typeface="Courier New" panose="02070309020205020404" pitchFamily="49" charset="0"/>
              </a:rPr>
              <a:t>0.00</a:t>
            </a:r>
          </a:p>
          <a:p>
            <a:pPr lvl="0"/>
            <a:r>
              <a:rPr lang="en-US" b="1" dirty="0" smtClean="0">
                <a:solidFill>
                  <a:srgbClr val="000000"/>
                </a:solidFill>
                <a:latin typeface="Courier New" panose="02070309020205020404" pitchFamily="49" charset="0"/>
                <a:cs typeface="Courier New" panose="02070309020205020404" pitchFamily="49" charset="0"/>
              </a:rPr>
              <a:t>Accuracy </a:t>
            </a:r>
            <a:r>
              <a:rPr lang="en-US" b="1" dirty="0">
                <a:solidFill>
                  <a:srgbClr val="000000"/>
                </a:solidFill>
                <a:latin typeface="Courier New" panose="02070309020205020404" pitchFamily="49" charset="0"/>
                <a:cs typeface="Courier New" panose="02070309020205020404" pitchFamily="49" charset="0"/>
              </a:rPr>
              <a:t>within Tolerance: 99.74%</a:t>
            </a:r>
            <a:r>
              <a:rPr lang="en-US" sz="1600" b="1" dirty="0">
                <a:solidFill>
                  <a:schemeClr val="tx1"/>
                </a:solidFill>
              </a:rPr>
              <a:t> </a:t>
            </a:r>
            <a:endParaRPr lang="en-US" sz="4000" b="1" dirty="0">
              <a:solidFill>
                <a:schemeClr val="tx1"/>
              </a:solidFill>
              <a:latin typeface="Arial" panose="020B0604020202020204" pitchFamily="34" charset="0"/>
            </a:endParaRPr>
          </a:p>
          <a:p>
            <a:endParaRPr lang="en-US" dirty="0" smtClean="0"/>
          </a:p>
        </p:txBody>
      </p:sp>
    </p:spTree>
    <p:extLst>
      <p:ext uri="{BB962C8B-B14F-4D97-AF65-F5344CB8AC3E}">
        <p14:creationId xmlns:p14="http://schemas.microsoft.com/office/powerpoint/2010/main" val="2188031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a:t>
            </a:r>
            <a:r>
              <a:rPr lang="en-US" b="1" dirty="0" smtClean="0"/>
              <a:t>Selection .2</a:t>
            </a:r>
            <a:endParaRPr lang="en-US" b="1" dirty="0"/>
          </a:p>
        </p:txBody>
      </p:sp>
      <p:sp>
        <p:nvSpPr>
          <p:cNvPr id="3" name="Content Placeholder 2"/>
          <p:cNvSpPr>
            <a:spLocks noGrp="1"/>
          </p:cNvSpPr>
          <p:nvPr>
            <p:ph idx="1"/>
          </p:nvPr>
        </p:nvSpPr>
        <p:spPr/>
        <p:txBody>
          <a:bodyPr/>
          <a:lstStyle/>
          <a:p>
            <a:r>
              <a:rPr lang="en-US" sz="2000" b="1" dirty="0"/>
              <a:t>Gradient Boosting </a:t>
            </a:r>
            <a:r>
              <a:rPr lang="en-US" sz="2000" b="1" dirty="0" err="1"/>
              <a:t>Regressor</a:t>
            </a:r>
            <a:endParaRPr lang="en-US" sz="2000" b="1" dirty="0"/>
          </a:p>
          <a:p>
            <a:endParaRPr lang="en-US" b="1" dirty="0"/>
          </a:p>
          <a:p>
            <a:pPr lvl="0"/>
            <a:r>
              <a:rPr lang="en-US" b="1" dirty="0" smtClean="0">
                <a:solidFill>
                  <a:srgbClr val="000000"/>
                </a:solidFill>
                <a:latin typeface="Courier New" panose="02070309020205020404" pitchFamily="49" charset="0"/>
                <a:cs typeface="Courier New" panose="02070309020205020404" pitchFamily="49" charset="0"/>
              </a:rPr>
              <a:t>Gradient Boosting </a:t>
            </a:r>
            <a:r>
              <a:rPr lang="en-US" b="1" dirty="0" err="1" smtClean="0">
                <a:solidFill>
                  <a:srgbClr val="000000"/>
                </a:solidFill>
                <a:latin typeface="Courier New" panose="02070309020205020404" pitchFamily="49" charset="0"/>
                <a:cs typeface="Courier New" panose="02070309020205020404" pitchFamily="49" charset="0"/>
              </a:rPr>
              <a:t>Regressor</a:t>
            </a:r>
            <a:r>
              <a:rPr lang="en-US" b="1" dirty="0" smtClean="0">
                <a:solidFill>
                  <a:srgbClr val="000000"/>
                </a:solidFill>
                <a:latin typeface="Courier New" panose="02070309020205020404" pitchFamily="49" charset="0"/>
                <a:cs typeface="Courier New" panose="02070309020205020404" pitchFamily="49" charset="0"/>
              </a:rPr>
              <a:t> Results:</a:t>
            </a:r>
          </a:p>
          <a:p>
            <a:pPr lvl="0"/>
            <a:r>
              <a:rPr lang="en-US" b="1" dirty="0" smtClean="0">
                <a:solidFill>
                  <a:srgbClr val="000000"/>
                </a:solidFill>
                <a:latin typeface="Courier New" panose="02070309020205020404" pitchFamily="49" charset="0"/>
                <a:cs typeface="Courier New" panose="02070309020205020404" pitchFamily="49" charset="0"/>
              </a:rPr>
              <a:t>R^2 </a:t>
            </a:r>
            <a:r>
              <a:rPr lang="en-US" b="1" dirty="0">
                <a:solidFill>
                  <a:srgbClr val="000000"/>
                </a:solidFill>
                <a:latin typeface="Courier New" panose="02070309020205020404" pitchFamily="49" charset="0"/>
                <a:cs typeface="Courier New" panose="02070309020205020404" pitchFamily="49" charset="0"/>
              </a:rPr>
              <a:t>Score</a:t>
            </a:r>
            <a:r>
              <a:rPr lang="en-US" b="1" dirty="0" smtClean="0">
                <a:solidFill>
                  <a:srgbClr val="000000"/>
                </a:solidFill>
                <a:latin typeface="Courier New" panose="02070309020205020404" pitchFamily="49" charset="0"/>
                <a:cs typeface="Courier New" panose="02070309020205020404" pitchFamily="49" charset="0"/>
              </a:rPr>
              <a:t>: 0.98</a:t>
            </a:r>
          </a:p>
          <a:p>
            <a:pPr lvl="0"/>
            <a:r>
              <a:rPr lang="en-US" b="1" dirty="0" smtClean="0">
                <a:solidFill>
                  <a:srgbClr val="000000"/>
                </a:solidFill>
                <a:latin typeface="Courier New" panose="02070309020205020404" pitchFamily="49" charset="0"/>
                <a:cs typeface="Courier New" panose="02070309020205020404" pitchFamily="49" charset="0"/>
              </a:rPr>
              <a:t>Mean </a:t>
            </a:r>
            <a:r>
              <a:rPr lang="en-US" b="1" dirty="0">
                <a:solidFill>
                  <a:srgbClr val="000000"/>
                </a:solidFill>
                <a:latin typeface="Courier New" panose="02070309020205020404" pitchFamily="49" charset="0"/>
                <a:cs typeface="Courier New" panose="02070309020205020404" pitchFamily="49" charset="0"/>
              </a:rPr>
              <a:t>Absolute Error: </a:t>
            </a:r>
            <a:r>
              <a:rPr lang="en-US" b="1" dirty="0" smtClean="0">
                <a:solidFill>
                  <a:srgbClr val="000000"/>
                </a:solidFill>
                <a:latin typeface="Courier New" panose="02070309020205020404" pitchFamily="49" charset="0"/>
                <a:cs typeface="Courier New" panose="02070309020205020404" pitchFamily="49" charset="0"/>
              </a:rPr>
              <a:t>3.92</a:t>
            </a:r>
          </a:p>
          <a:p>
            <a:pPr lvl="0"/>
            <a:r>
              <a:rPr lang="en-US" b="1" dirty="0" smtClean="0">
                <a:solidFill>
                  <a:srgbClr val="000000"/>
                </a:solidFill>
                <a:latin typeface="Courier New" panose="02070309020205020404" pitchFamily="49" charset="0"/>
                <a:cs typeface="Courier New" panose="02070309020205020404" pitchFamily="49" charset="0"/>
              </a:rPr>
              <a:t>Accuracy: 97.82%</a:t>
            </a:r>
            <a:r>
              <a:rPr lang="en-US" sz="1600" b="1" dirty="0" smtClean="0">
                <a:solidFill>
                  <a:schemeClr val="tx1"/>
                </a:solidFill>
              </a:rPr>
              <a:t> </a:t>
            </a:r>
            <a:endParaRPr lang="en-US" sz="4000" b="1" dirty="0">
              <a:solidFill>
                <a:schemeClr val="tx1"/>
              </a:solidFill>
              <a:latin typeface="Arial" panose="020B0604020202020204" pitchFamily="34" charset="0"/>
            </a:endParaRPr>
          </a:p>
          <a:p>
            <a:endParaRPr lang="en-US" dirty="0" smtClean="0"/>
          </a:p>
        </p:txBody>
      </p:sp>
    </p:spTree>
    <p:extLst>
      <p:ext uri="{BB962C8B-B14F-4D97-AF65-F5344CB8AC3E}">
        <p14:creationId xmlns:p14="http://schemas.microsoft.com/office/powerpoint/2010/main" val="407873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a:t>
            </a:r>
            <a:r>
              <a:rPr lang="en-US" b="1" dirty="0" smtClean="0"/>
              <a:t>Selection .3</a:t>
            </a:r>
            <a:endParaRPr lang="en-US" b="1" dirty="0"/>
          </a:p>
        </p:txBody>
      </p:sp>
      <p:sp>
        <p:nvSpPr>
          <p:cNvPr id="3" name="Content Placeholder 2"/>
          <p:cNvSpPr>
            <a:spLocks noGrp="1"/>
          </p:cNvSpPr>
          <p:nvPr>
            <p:ph idx="1"/>
          </p:nvPr>
        </p:nvSpPr>
        <p:spPr/>
        <p:txBody>
          <a:bodyPr/>
          <a:lstStyle/>
          <a:p>
            <a:r>
              <a:rPr lang="en-US" sz="2000" b="1" dirty="0"/>
              <a:t>Decision Tree </a:t>
            </a:r>
            <a:r>
              <a:rPr lang="en-US" sz="2000" b="1" dirty="0" err="1"/>
              <a:t>Regressor</a:t>
            </a:r>
            <a:endParaRPr lang="en-US" sz="2000" b="1" dirty="0"/>
          </a:p>
          <a:p>
            <a:endParaRPr lang="en-US" b="1" dirty="0"/>
          </a:p>
          <a:p>
            <a:pPr lvl="0"/>
            <a:r>
              <a:rPr lang="en-US" b="1" dirty="0" smtClean="0">
                <a:solidFill>
                  <a:srgbClr val="000000"/>
                </a:solidFill>
                <a:latin typeface="Courier New" panose="02070309020205020404" pitchFamily="49" charset="0"/>
                <a:cs typeface="Courier New" panose="02070309020205020404" pitchFamily="49" charset="0"/>
              </a:rPr>
              <a:t>Decision Tree </a:t>
            </a:r>
            <a:r>
              <a:rPr lang="en-US" b="1" dirty="0" err="1" smtClean="0">
                <a:solidFill>
                  <a:srgbClr val="000000"/>
                </a:solidFill>
                <a:latin typeface="Courier New" panose="02070309020205020404" pitchFamily="49" charset="0"/>
                <a:cs typeface="Courier New" panose="02070309020205020404" pitchFamily="49" charset="0"/>
              </a:rPr>
              <a:t>Regressor</a:t>
            </a:r>
            <a:r>
              <a:rPr lang="en-US" b="1" dirty="0" smtClean="0">
                <a:solidFill>
                  <a:srgbClr val="000000"/>
                </a:solidFill>
                <a:latin typeface="Courier New" panose="02070309020205020404" pitchFamily="49" charset="0"/>
                <a:cs typeface="Courier New" panose="02070309020205020404" pitchFamily="49" charset="0"/>
              </a:rPr>
              <a:t> Results:</a:t>
            </a:r>
          </a:p>
          <a:p>
            <a:pPr lvl="0"/>
            <a:r>
              <a:rPr lang="en-US" b="1" dirty="0" smtClean="0">
                <a:solidFill>
                  <a:srgbClr val="000000"/>
                </a:solidFill>
                <a:latin typeface="Courier New" panose="02070309020205020404" pitchFamily="49" charset="0"/>
                <a:cs typeface="Courier New" panose="02070309020205020404" pitchFamily="49" charset="0"/>
              </a:rPr>
              <a:t>R^2 </a:t>
            </a:r>
            <a:r>
              <a:rPr lang="en-US" b="1" dirty="0">
                <a:solidFill>
                  <a:srgbClr val="000000"/>
                </a:solidFill>
                <a:latin typeface="Courier New" panose="02070309020205020404" pitchFamily="49" charset="0"/>
                <a:cs typeface="Courier New" panose="02070309020205020404" pitchFamily="49" charset="0"/>
              </a:rPr>
              <a:t>Score</a:t>
            </a:r>
            <a:r>
              <a:rPr lang="en-US" b="1" dirty="0" smtClean="0">
                <a:solidFill>
                  <a:srgbClr val="000000"/>
                </a:solidFill>
                <a:latin typeface="Courier New" panose="02070309020205020404" pitchFamily="49" charset="0"/>
                <a:cs typeface="Courier New" panose="02070309020205020404" pitchFamily="49" charset="0"/>
              </a:rPr>
              <a:t>: 1.00</a:t>
            </a:r>
          </a:p>
          <a:p>
            <a:pPr lvl="0"/>
            <a:r>
              <a:rPr lang="en-US" b="1" dirty="0" smtClean="0">
                <a:solidFill>
                  <a:srgbClr val="000000"/>
                </a:solidFill>
                <a:latin typeface="Courier New" panose="02070309020205020404" pitchFamily="49" charset="0"/>
                <a:cs typeface="Courier New" panose="02070309020205020404" pitchFamily="49" charset="0"/>
              </a:rPr>
              <a:t>Mean </a:t>
            </a:r>
            <a:r>
              <a:rPr lang="en-US" b="1" dirty="0">
                <a:solidFill>
                  <a:srgbClr val="000000"/>
                </a:solidFill>
                <a:latin typeface="Courier New" panose="02070309020205020404" pitchFamily="49" charset="0"/>
                <a:cs typeface="Courier New" panose="02070309020205020404" pitchFamily="49" charset="0"/>
              </a:rPr>
              <a:t>Absolute Error: </a:t>
            </a:r>
            <a:r>
              <a:rPr lang="en-US" b="1" dirty="0" smtClean="0">
                <a:solidFill>
                  <a:srgbClr val="000000"/>
                </a:solidFill>
                <a:latin typeface="Courier New" panose="02070309020205020404" pitchFamily="49" charset="0"/>
                <a:cs typeface="Courier New" panose="02070309020205020404" pitchFamily="49" charset="0"/>
              </a:rPr>
              <a:t>0.00</a:t>
            </a:r>
          </a:p>
          <a:p>
            <a:pPr lvl="0"/>
            <a:r>
              <a:rPr lang="en-US" b="1" dirty="0" smtClean="0">
                <a:solidFill>
                  <a:srgbClr val="000000"/>
                </a:solidFill>
                <a:latin typeface="Courier New" panose="02070309020205020404" pitchFamily="49" charset="0"/>
                <a:cs typeface="Courier New" panose="02070309020205020404" pitchFamily="49" charset="0"/>
              </a:rPr>
              <a:t>Accuracy: 100.00%</a:t>
            </a:r>
            <a:r>
              <a:rPr lang="en-US" sz="1600" b="1" dirty="0" smtClean="0">
                <a:solidFill>
                  <a:schemeClr val="tx1"/>
                </a:solidFill>
              </a:rPr>
              <a:t> </a:t>
            </a:r>
            <a:endParaRPr lang="en-US" sz="4000" b="1" dirty="0">
              <a:solidFill>
                <a:schemeClr val="tx1"/>
              </a:solidFill>
              <a:latin typeface="Arial" panose="020B0604020202020204" pitchFamily="34" charset="0"/>
            </a:endParaRPr>
          </a:p>
          <a:p>
            <a:endParaRPr lang="en-US" dirty="0" smtClean="0"/>
          </a:p>
        </p:txBody>
      </p:sp>
    </p:spTree>
    <p:extLst>
      <p:ext uri="{BB962C8B-B14F-4D97-AF65-F5344CB8AC3E}">
        <p14:creationId xmlns:p14="http://schemas.microsoft.com/office/powerpoint/2010/main" val="999260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a:t>
            </a:r>
            <a:r>
              <a:rPr lang="en-US" b="1" dirty="0" smtClean="0"/>
              <a:t>Selection .4</a:t>
            </a:r>
            <a:endParaRPr lang="en-US" b="1" dirty="0"/>
          </a:p>
        </p:txBody>
      </p:sp>
      <p:sp>
        <p:nvSpPr>
          <p:cNvPr id="3" name="Content Placeholder 2"/>
          <p:cNvSpPr>
            <a:spLocks noGrp="1"/>
          </p:cNvSpPr>
          <p:nvPr>
            <p:ph idx="1"/>
          </p:nvPr>
        </p:nvSpPr>
        <p:spPr/>
        <p:txBody>
          <a:bodyPr/>
          <a:lstStyle/>
          <a:p>
            <a:r>
              <a:rPr lang="en-US" sz="2000" b="1" dirty="0"/>
              <a:t>Ada Boost </a:t>
            </a:r>
            <a:r>
              <a:rPr lang="en-US" sz="2000" b="1" dirty="0" err="1"/>
              <a:t>Regressor</a:t>
            </a:r>
            <a:endParaRPr lang="en-US" sz="2000" b="1" dirty="0"/>
          </a:p>
          <a:p>
            <a:endParaRPr lang="en-US" b="1" dirty="0"/>
          </a:p>
          <a:p>
            <a:pPr lvl="0"/>
            <a:r>
              <a:rPr lang="en-US" b="1" dirty="0" smtClean="0">
                <a:solidFill>
                  <a:srgbClr val="000000"/>
                </a:solidFill>
                <a:latin typeface="Courier New" panose="02070309020205020404" pitchFamily="49" charset="0"/>
                <a:cs typeface="Courier New" panose="02070309020205020404" pitchFamily="49" charset="0"/>
              </a:rPr>
              <a:t>Ada Boost </a:t>
            </a:r>
            <a:r>
              <a:rPr lang="en-US" b="1" dirty="0" err="1" smtClean="0">
                <a:solidFill>
                  <a:srgbClr val="000000"/>
                </a:solidFill>
                <a:latin typeface="Courier New" panose="02070309020205020404" pitchFamily="49" charset="0"/>
                <a:cs typeface="Courier New" panose="02070309020205020404" pitchFamily="49" charset="0"/>
              </a:rPr>
              <a:t>Regressor</a:t>
            </a:r>
            <a:r>
              <a:rPr lang="en-US" b="1" dirty="0" smtClean="0">
                <a:solidFill>
                  <a:srgbClr val="000000"/>
                </a:solidFill>
                <a:latin typeface="Courier New" panose="02070309020205020404" pitchFamily="49" charset="0"/>
                <a:cs typeface="Courier New" panose="02070309020205020404" pitchFamily="49" charset="0"/>
              </a:rPr>
              <a:t> Results:</a:t>
            </a:r>
          </a:p>
          <a:p>
            <a:pPr lvl="0"/>
            <a:r>
              <a:rPr lang="en-US" b="1" dirty="0" smtClean="0">
                <a:solidFill>
                  <a:srgbClr val="000000"/>
                </a:solidFill>
                <a:latin typeface="Courier New" panose="02070309020205020404" pitchFamily="49" charset="0"/>
                <a:cs typeface="Courier New" panose="02070309020205020404" pitchFamily="49" charset="0"/>
              </a:rPr>
              <a:t>R^2 </a:t>
            </a:r>
            <a:r>
              <a:rPr lang="en-US" b="1" dirty="0">
                <a:solidFill>
                  <a:srgbClr val="000000"/>
                </a:solidFill>
                <a:latin typeface="Courier New" panose="02070309020205020404" pitchFamily="49" charset="0"/>
                <a:cs typeface="Courier New" panose="02070309020205020404" pitchFamily="49" charset="0"/>
              </a:rPr>
              <a:t>Score</a:t>
            </a:r>
            <a:r>
              <a:rPr lang="en-US" b="1" dirty="0" smtClean="0">
                <a:solidFill>
                  <a:srgbClr val="000000"/>
                </a:solidFill>
                <a:latin typeface="Courier New" panose="02070309020205020404" pitchFamily="49" charset="0"/>
                <a:cs typeface="Courier New" panose="02070309020205020404" pitchFamily="49" charset="0"/>
              </a:rPr>
              <a:t>: 0.75</a:t>
            </a:r>
          </a:p>
          <a:p>
            <a:pPr lvl="0"/>
            <a:r>
              <a:rPr lang="en-US" b="1" dirty="0" smtClean="0">
                <a:solidFill>
                  <a:srgbClr val="000000"/>
                </a:solidFill>
                <a:latin typeface="Courier New" panose="02070309020205020404" pitchFamily="49" charset="0"/>
                <a:cs typeface="Courier New" panose="02070309020205020404" pitchFamily="49" charset="0"/>
              </a:rPr>
              <a:t>Mean </a:t>
            </a:r>
            <a:r>
              <a:rPr lang="en-US" b="1" dirty="0">
                <a:solidFill>
                  <a:srgbClr val="000000"/>
                </a:solidFill>
                <a:latin typeface="Courier New" panose="02070309020205020404" pitchFamily="49" charset="0"/>
                <a:cs typeface="Courier New" panose="02070309020205020404" pitchFamily="49" charset="0"/>
              </a:rPr>
              <a:t>Absolute Error: </a:t>
            </a:r>
            <a:r>
              <a:rPr lang="en-US" b="1" dirty="0" smtClean="0">
                <a:solidFill>
                  <a:srgbClr val="000000"/>
                </a:solidFill>
                <a:latin typeface="Courier New" panose="02070309020205020404" pitchFamily="49" charset="0"/>
                <a:cs typeface="Courier New" panose="02070309020205020404" pitchFamily="49" charset="0"/>
              </a:rPr>
              <a:t>19.30</a:t>
            </a:r>
          </a:p>
          <a:p>
            <a:pPr lvl="0"/>
            <a:r>
              <a:rPr lang="en-US" b="1" dirty="0" smtClean="0">
                <a:solidFill>
                  <a:srgbClr val="000000"/>
                </a:solidFill>
                <a:latin typeface="Courier New" panose="02070309020205020404" pitchFamily="49" charset="0"/>
                <a:cs typeface="Courier New" panose="02070309020205020404" pitchFamily="49" charset="0"/>
              </a:rPr>
              <a:t>Accuracy: 74.96%</a:t>
            </a:r>
            <a:r>
              <a:rPr lang="en-US" sz="1600" b="1" dirty="0" smtClean="0">
                <a:solidFill>
                  <a:schemeClr val="tx1"/>
                </a:solidFill>
              </a:rPr>
              <a:t> </a:t>
            </a:r>
            <a:endParaRPr lang="en-US" sz="4000" b="1" dirty="0">
              <a:solidFill>
                <a:schemeClr val="tx1"/>
              </a:solidFill>
              <a:latin typeface="Arial" panose="020B0604020202020204" pitchFamily="34" charset="0"/>
            </a:endParaRPr>
          </a:p>
          <a:p>
            <a:endParaRPr lang="en-US" dirty="0" smtClean="0"/>
          </a:p>
        </p:txBody>
      </p:sp>
    </p:spTree>
    <p:extLst>
      <p:ext uri="{BB962C8B-B14F-4D97-AF65-F5344CB8AC3E}">
        <p14:creationId xmlns:p14="http://schemas.microsoft.com/office/powerpoint/2010/main" val="660983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Results and Conclusion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270589"/>
              </p:ext>
            </p:extLst>
          </p:nvPr>
        </p:nvGraphicFramePr>
        <p:xfrm>
          <a:off x="1831975" y="2670175"/>
          <a:ext cx="7578725" cy="1854200"/>
        </p:xfrm>
        <a:graphic>
          <a:graphicData uri="http://schemas.openxmlformats.org/drawingml/2006/table">
            <a:tbl>
              <a:tblPr firstRow="1" bandRow="1">
                <a:tableStyleId>{5C22544A-7EE6-4342-B048-85BDC9FD1C3A}</a:tableStyleId>
              </a:tblPr>
              <a:tblGrid>
                <a:gridCol w="2549525"/>
                <a:gridCol w="2700657"/>
                <a:gridCol w="2328543"/>
              </a:tblGrid>
              <a:tr h="370840">
                <a:tc>
                  <a:txBody>
                    <a:bodyPr/>
                    <a:lstStyle/>
                    <a:p>
                      <a:r>
                        <a:rPr lang="en-US" sz="1600" dirty="0" smtClean="0"/>
                        <a:t>              MODEL</a:t>
                      </a:r>
                      <a:endParaRPr lang="en-US" sz="1600" b="1" dirty="0">
                        <a:latin typeface="Arial Narrow" panose="020B0606020202030204" pitchFamily="34" charset="0"/>
                      </a:endParaRPr>
                    </a:p>
                  </a:txBody>
                  <a:tcPr>
                    <a:solidFill>
                      <a:schemeClr val="accent6">
                        <a:lumMod val="50000"/>
                      </a:schemeClr>
                    </a:solidFill>
                  </a:tcPr>
                </a:tc>
                <a:tc>
                  <a:txBody>
                    <a:bodyPr/>
                    <a:lstStyle/>
                    <a:p>
                      <a:r>
                        <a:rPr lang="en-US" dirty="0" smtClean="0"/>
                        <a:t>        ACCURACY </a:t>
                      </a:r>
                      <a:endParaRPr lang="en-US" dirty="0"/>
                    </a:p>
                  </a:txBody>
                  <a:tcPr>
                    <a:solidFill>
                      <a:schemeClr val="accent6">
                        <a:lumMod val="50000"/>
                      </a:schemeClr>
                    </a:solidFill>
                  </a:tcPr>
                </a:tc>
                <a:tc>
                  <a:txBody>
                    <a:bodyPr/>
                    <a:lstStyle/>
                    <a:p>
                      <a:r>
                        <a:rPr lang="en-US" dirty="0" smtClean="0"/>
                        <a:t>            MODEL FIT</a:t>
                      </a:r>
                      <a:endParaRPr lang="en-US" dirty="0"/>
                    </a:p>
                  </a:txBody>
                  <a:tcPr>
                    <a:solidFill>
                      <a:schemeClr val="accent6">
                        <a:lumMod val="50000"/>
                      </a:schemeClr>
                    </a:solidFill>
                  </a:tcPr>
                </a:tc>
              </a:tr>
              <a:tr h="370840">
                <a:tc>
                  <a:txBody>
                    <a:bodyPr/>
                    <a:lstStyle/>
                    <a:p>
                      <a:r>
                        <a:rPr lang="en-US" sz="1600" b="1" u="none" dirty="0" smtClean="0">
                          <a:latin typeface="Arial Narrow" panose="020B0606020202030204" pitchFamily="34" charset="0"/>
                        </a:rPr>
                        <a:t>Random Forest </a:t>
                      </a:r>
                      <a:r>
                        <a:rPr lang="en-US" sz="1600" b="1" u="none" dirty="0" err="1" smtClean="0">
                          <a:latin typeface="Arial Narrow" panose="020B0606020202030204" pitchFamily="34" charset="0"/>
                        </a:rPr>
                        <a:t>Regressor</a:t>
                      </a:r>
                      <a:r>
                        <a:rPr lang="en-US" sz="1600" b="1" u="none" dirty="0" smtClean="0">
                          <a:latin typeface="Arial Narrow" panose="020B0606020202030204" pitchFamily="34" charset="0"/>
                        </a:rPr>
                        <a:t> </a:t>
                      </a:r>
                      <a:endParaRPr lang="en-US" sz="1600" b="1" u="none" dirty="0">
                        <a:latin typeface="Arial Narrow" panose="020B0606020202030204" pitchFamily="34" charset="0"/>
                      </a:endParaRPr>
                    </a:p>
                  </a:txBody>
                  <a:tcPr/>
                </a:tc>
                <a:tc>
                  <a:txBody>
                    <a:bodyPr/>
                    <a:lstStyle/>
                    <a:p>
                      <a:r>
                        <a:rPr lang="en-US" sz="1600" b="0" dirty="0" smtClean="0">
                          <a:latin typeface="Arial Narrow" panose="020B0606020202030204" pitchFamily="34" charset="0"/>
                        </a:rPr>
                        <a:t>               99.74 %</a:t>
                      </a:r>
                      <a:endParaRPr lang="en-US" sz="1600" b="0" dirty="0">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               </a:t>
                      </a:r>
                      <a:r>
                        <a:rPr lang="en-US" dirty="0" err="1" smtClean="0">
                          <a:latin typeface="Arial Narrow" panose="020B0606020202030204" pitchFamily="34" charset="0"/>
                        </a:rPr>
                        <a:t>Overfit</a:t>
                      </a:r>
                      <a:endParaRPr lang="en-US" dirty="0" smtClean="0">
                        <a:latin typeface="Arial Narrow" panose="020B0606020202030204"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Arial Narrow" panose="020B0606020202030204" pitchFamily="34" charset="0"/>
                        </a:rPr>
                        <a:t>Gradient Boosting </a:t>
                      </a:r>
                      <a:r>
                        <a:rPr lang="en-US" sz="1600" b="1" dirty="0" err="1" smtClean="0">
                          <a:latin typeface="Arial Narrow" panose="020B0606020202030204" pitchFamily="34" charset="0"/>
                        </a:rPr>
                        <a:t>Regressor</a:t>
                      </a:r>
                      <a:endParaRPr lang="en-US" sz="1600" b="1" dirty="0" smtClean="0">
                        <a:latin typeface="Arial Narrow" panose="020B0606020202030204" pitchFamily="34" charset="0"/>
                      </a:endParaRPr>
                    </a:p>
                  </a:txBody>
                  <a:tcPr/>
                </a:tc>
                <a:tc>
                  <a:txBody>
                    <a:bodyPr/>
                    <a:lstStyle/>
                    <a:p>
                      <a:r>
                        <a:rPr lang="en-US" sz="1600" b="0" dirty="0" smtClean="0">
                          <a:latin typeface="Arial Narrow" panose="020B0606020202030204" pitchFamily="34" charset="0"/>
                        </a:rPr>
                        <a:t>               97.82 %</a:t>
                      </a:r>
                      <a:endParaRPr lang="en-US" sz="1600" b="0" dirty="0">
                        <a:latin typeface="Arial Narrow" panose="020B0606020202030204" pitchFamily="34" charset="0"/>
                      </a:endParaRPr>
                    </a:p>
                  </a:txBody>
                  <a:tcPr/>
                </a:tc>
                <a:tc>
                  <a:txBody>
                    <a:bodyPr/>
                    <a:lstStyle/>
                    <a:p>
                      <a:r>
                        <a:rPr lang="en-US" dirty="0" smtClean="0">
                          <a:latin typeface="Arial Narrow" panose="020B0606020202030204" pitchFamily="34" charset="0"/>
                        </a:rPr>
                        <a:t>              Good fit </a:t>
                      </a:r>
                      <a:endParaRPr lang="en-US" dirty="0">
                        <a:latin typeface="Arial Narrow" panose="020B0606020202030204"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Arial Narrow" panose="020B0606020202030204" pitchFamily="34" charset="0"/>
                        </a:rPr>
                        <a:t>Decision Tree </a:t>
                      </a:r>
                      <a:r>
                        <a:rPr lang="en-US" sz="1600" b="1" dirty="0" err="1" smtClean="0">
                          <a:latin typeface="Arial Narrow" panose="020B0606020202030204" pitchFamily="34" charset="0"/>
                        </a:rPr>
                        <a:t>Regressor</a:t>
                      </a:r>
                      <a:endParaRPr lang="en-US" sz="1600" b="1" dirty="0" smtClean="0">
                        <a:latin typeface="Arial Narrow" panose="020B0606020202030204" pitchFamily="34" charset="0"/>
                      </a:endParaRPr>
                    </a:p>
                  </a:txBody>
                  <a:tcPr/>
                </a:tc>
                <a:tc>
                  <a:txBody>
                    <a:bodyPr/>
                    <a:lstStyle/>
                    <a:p>
                      <a:r>
                        <a:rPr lang="en-US" sz="1600" b="0" dirty="0" smtClean="0">
                          <a:latin typeface="Arial Narrow" panose="020B0606020202030204" pitchFamily="34" charset="0"/>
                        </a:rPr>
                        <a:t>               100.00 %</a:t>
                      </a:r>
                      <a:endParaRPr lang="en-US" sz="1600" b="0" dirty="0">
                        <a:latin typeface="Arial Narrow" panose="020B0606020202030204" pitchFamily="34" charset="0"/>
                      </a:endParaRPr>
                    </a:p>
                  </a:txBody>
                  <a:tcPr/>
                </a:tc>
                <a:tc>
                  <a:txBody>
                    <a:bodyPr/>
                    <a:lstStyle/>
                    <a:p>
                      <a:r>
                        <a:rPr lang="en-US" dirty="0" smtClean="0">
                          <a:latin typeface="Arial Narrow" panose="020B0606020202030204" pitchFamily="34" charset="0"/>
                        </a:rPr>
                        <a:t>               </a:t>
                      </a:r>
                      <a:r>
                        <a:rPr lang="en-US" dirty="0" err="1" smtClean="0">
                          <a:latin typeface="Arial Narrow" panose="020B0606020202030204" pitchFamily="34" charset="0"/>
                        </a:rPr>
                        <a:t>Overfit</a:t>
                      </a:r>
                      <a:endParaRPr lang="en-US" dirty="0">
                        <a:latin typeface="Arial Narrow" panose="020B0606020202030204"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Arial Narrow" panose="020B0606020202030204" pitchFamily="34" charset="0"/>
                        </a:rPr>
                        <a:t>Ada Boost </a:t>
                      </a:r>
                      <a:r>
                        <a:rPr lang="en-US" sz="1600" b="1" dirty="0" err="1" smtClean="0">
                          <a:latin typeface="Arial Narrow" panose="020B0606020202030204" pitchFamily="34" charset="0"/>
                        </a:rPr>
                        <a:t>Regressor</a:t>
                      </a:r>
                      <a:endParaRPr lang="en-US" sz="1600" b="1" dirty="0" smtClean="0">
                        <a:latin typeface="Arial Narrow" panose="020B0606020202030204" pitchFamily="34" charset="0"/>
                      </a:endParaRPr>
                    </a:p>
                  </a:txBody>
                  <a:tcPr/>
                </a:tc>
                <a:tc>
                  <a:txBody>
                    <a:bodyPr/>
                    <a:lstStyle/>
                    <a:p>
                      <a:r>
                        <a:rPr lang="en-US" sz="1600" b="0" dirty="0" smtClean="0">
                          <a:latin typeface="Arial Narrow" panose="020B0606020202030204" pitchFamily="34" charset="0"/>
                        </a:rPr>
                        <a:t>               74.96 %</a:t>
                      </a:r>
                      <a:endParaRPr lang="en-US" sz="1600" b="0" dirty="0">
                        <a:latin typeface="Arial Narrow" panose="020B0606020202030204" pitchFamily="34" charset="0"/>
                      </a:endParaRPr>
                    </a:p>
                  </a:txBody>
                  <a:tcPr/>
                </a:tc>
                <a:tc>
                  <a:txBody>
                    <a:bodyPr/>
                    <a:lstStyle/>
                    <a:p>
                      <a:r>
                        <a:rPr lang="en-US" dirty="0" smtClean="0">
                          <a:latin typeface="Arial Narrow" panose="020B0606020202030204" pitchFamily="34" charset="0"/>
                        </a:rPr>
                        <a:t>         Partially </a:t>
                      </a:r>
                      <a:r>
                        <a:rPr lang="en-US" dirty="0" err="1" smtClean="0">
                          <a:latin typeface="Arial Narrow" panose="020B0606020202030204" pitchFamily="34" charset="0"/>
                        </a:rPr>
                        <a:t>overfit</a:t>
                      </a:r>
                      <a:endParaRPr lang="en-US" dirty="0">
                        <a:latin typeface="Arial Narrow" panose="020B0606020202030204" pitchFamily="34" charset="0"/>
                      </a:endParaRPr>
                    </a:p>
                  </a:txBody>
                  <a:tcPr/>
                </a:tc>
              </a:tr>
            </a:tbl>
          </a:graphicData>
        </a:graphic>
      </p:graphicFrame>
    </p:spTree>
    <p:extLst>
      <p:ext uri="{BB962C8B-B14F-4D97-AF65-F5344CB8AC3E}">
        <p14:creationId xmlns:p14="http://schemas.microsoft.com/office/powerpoint/2010/main" val="2700446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6679" y="1018117"/>
            <a:ext cx="8825660" cy="1822514"/>
          </a:xfrm>
        </p:spPr>
        <p:txBody>
          <a:bodyPr/>
          <a:lstStyle/>
          <a:p>
            <a:r>
              <a:rPr lang="en-US" sz="5400" b="1" dirty="0" smtClean="0">
                <a:latin typeface="Arial Rounded MT Bold" panose="020F0704030504030204" pitchFamily="34" charset="0"/>
              </a:rPr>
              <a:t>Thank You !</a:t>
            </a:r>
            <a:endParaRPr lang="en-US" sz="5400" b="1" dirty="0">
              <a:latin typeface="Arial Rounded MT Bold" panose="020F0704030504030204" pitchFamily="34" charset="0"/>
            </a:endParaRPr>
          </a:p>
        </p:txBody>
      </p:sp>
      <p:sp>
        <p:nvSpPr>
          <p:cNvPr id="5" name="Text Placeholder 4"/>
          <p:cNvSpPr>
            <a:spLocks noGrp="1"/>
          </p:cNvSpPr>
          <p:nvPr>
            <p:ph type="body" idx="1"/>
          </p:nvPr>
        </p:nvSpPr>
        <p:spPr>
          <a:xfrm>
            <a:off x="773954" y="5872692"/>
            <a:ext cx="8825659" cy="860400"/>
          </a:xfrm>
        </p:spPr>
        <p:txBody>
          <a:bodyPr>
            <a:normAutofit/>
          </a:bodyPr>
          <a:lstStyle/>
          <a:p>
            <a:r>
              <a:rPr lang="en-US" sz="1400" b="1" dirty="0" smtClean="0">
                <a:solidFill>
                  <a:schemeClr val="accent6">
                    <a:lumMod val="50000"/>
                  </a:schemeClr>
                </a:solidFill>
                <a:latin typeface="Arial Rounded MT Bold" panose="020F0704030504030204" pitchFamily="34" charset="0"/>
              </a:rPr>
              <a:t>Jay </a:t>
            </a:r>
            <a:r>
              <a:rPr lang="en-US" sz="1400" b="1" dirty="0" err="1" smtClean="0">
                <a:solidFill>
                  <a:schemeClr val="accent6">
                    <a:lumMod val="50000"/>
                  </a:schemeClr>
                </a:solidFill>
                <a:latin typeface="Arial Rounded MT Bold" panose="020F0704030504030204" pitchFamily="34" charset="0"/>
              </a:rPr>
              <a:t>Riziya</a:t>
            </a:r>
            <a:r>
              <a:rPr lang="en-US" sz="1400" b="1" dirty="0" smtClean="0">
                <a:solidFill>
                  <a:schemeClr val="accent6">
                    <a:lumMod val="50000"/>
                  </a:schemeClr>
                </a:solidFill>
                <a:latin typeface="Arial Rounded MT Bold" panose="020F0704030504030204" pitchFamily="34" charset="0"/>
              </a:rPr>
              <a:t> </a:t>
            </a:r>
            <a:endParaRPr lang="en-US" sz="1400" b="1" dirty="0">
              <a:solidFill>
                <a:schemeClr val="accent6">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428537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5454" y="1687045"/>
            <a:ext cx="4351025" cy="2283824"/>
          </a:xfrm>
        </p:spPr>
        <p:txBody>
          <a:bodyPr/>
          <a:lstStyle/>
          <a:p>
            <a:r>
              <a:rPr lang="en-US" sz="4800" b="1" dirty="0" smtClean="0">
                <a:solidFill>
                  <a:schemeClr val="bg1"/>
                </a:solidFill>
                <a:latin typeface="Arial Black" panose="020B0A04020102020204" pitchFamily="34" charset="0"/>
              </a:rPr>
              <a:t>AGENDA</a:t>
            </a:r>
            <a:endParaRPr lang="en-US" sz="4800" b="1" dirty="0">
              <a:solidFill>
                <a:schemeClr val="bg1"/>
              </a:solidFill>
              <a:latin typeface="Arial Black" panose="020B0A04020102020204" pitchFamily="34" charset="0"/>
            </a:endParaRPr>
          </a:p>
        </p:txBody>
      </p:sp>
      <p:sp>
        <p:nvSpPr>
          <p:cNvPr id="5" name="Text Placeholder 4"/>
          <p:cNvSpPr>
            <a:spLocks noGrp="1"/>
          </p:cNvSpPr>
          <p:nvPr>
            <p:ph type="body" idx="1"/>
          </p:nvPr>
        </p:nvSpPr>
        <p:spPr>
          <a:xfrm>
            <a:off x="6895559" y="1142999"/>
            <a:ext cx="4905916" cy="5153025"/>
          </a:xfrm>
        </p:spPr>
        <p:txBody>
          <a:bodyPr>
            <a:normAutofit lnSpcReduction="10000"/>
          </a:bodyPr>
          <a:lstStyle/>
          <a:p>
            <a:pPr marL="457200" indent="-457200" fontAlgn="base">
              <a:lnSpc>
                <a:spcPct val="150000"/>
              </a:lnSpc>
              <a:buFont typeface="Wingdings" panose="05000000000000000000" pitchFamily="2" charset="2"/>
              <a:buChar char="§"/>
            </a:pPr>
            <a:r>
              <a:rPr lang="en-US" b="1" cap="none" dirty="0" smtClean="0">
                <a:solidFill>
                  <a:schemeClr val="tx1"/>
                </a:solidFill>
                <a:latin typeface="Arial" panose="020B0604020202020204" pitchFamily="34" charset="0"/>
                <a:cs typeface="Arial" panose="020B0604020202020204" pitchFamily="34" charset="0"/>
              </a:rPr>
              <a:t>Introduction</a:t>
            </a:r>
          </a:p>
          <a:p>
            <a:pPr marL="457200" indent="-457200" fontAlgn="base">
              <a:lnSpc>
                <a:spcPct val="150000"/>
              </a:lnSpc>
              <a:buFont typeface="Wingdings" panose="05000000000000000000" pitchFamily="2" charset="2"/>
              <a:buChar char="§"/>
            </a:pPr>
            <a:r>
              <a:rPr lang="en-US" b="1" cap="none" dirty="0" smtClean="0">
                <a:solidFill>
                  <a:schemeClr val="tx1"/>
                </a:solidFill>
                <a:latin typeface="Arial" panose="020B0604020202020204" pitchFamily="34" charset="0"/>
                <a:cs typeface="Arial" panose="020B0604020202020204" pitchFamily="34" charset="0"/>
              </a:rPr>
              <a:t>Data Collection</a:t>
            </a:r>
          </a:p>
          <a:p>
            <a:pPr marL="457200" indent="-457200" fontAlgn="base">
              <a:lnSpc>
                <a:spcPct val="150000"/>
              </a:lnSpc>
              <a:buFont typeface="Wingdings" panose="05000000000000000000" pitchFamily="2" charset="2"/>
              <a:buChar char="§"/>
            </a:pPr>
            <a:r>
              <a:rPr lang="en-US" b="1" cap="none" dirty="0" smtClean="0">
                <a:solidFill>
                  <a:schemeClr val="tx1"/>
                </a:solidFill>
                <a:latin typeface="Arial" panose="020B0604020202020204" pitchFamily="34" charset="0"/>
                <a:cs typeface="Arial" panose="020B0604020202020204" pitchFamily="34" charset="0"/>
              </a:rPr>
              <a:t>Data Cleaning</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Data Pre-processing</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Exploratory Data Analysis (EDA)</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Feature Engineering</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Model Selection</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Model Training</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Model Deployment</a:t>
            </a:r>
            <a:endParaRPr lang="en-US"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84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US" b="1" dirty="0"/>
          </a:p>
        </p:txBody>
      </p:sp>
      <p:sp>
        <p:nvSpPr>
          <p:cNvPr id="3" name="Content Placeholder 2"/>
          <p:cNvSpPr>
            <a:spLocks noGrp="1"/>
          </p:cNvSpPr>
          <p:nvPr>
            <p:ph idx="1"/>
          </p:nvPr>
        </p:nvSpPr>
        <p:spPr/>
        <p:txBody>
          <a:bodyPr vert="horz" lIns="91440" tIns="45720" rIns="91440" bIns="45720" rtlCol="0">
            <a:normAutofit/>
          </a:bodyPr>
          <a:lstStyle/>
          <a:p>
            <a:r>
              <a:rPr lang="en-US" dirty="0">
                <a:latin typeface="Arial" panose="020B0604020202020204" pitchFamily="34" charset="0"/>
                <a:cs typeface="Arial" panose="020B0604020202020204" pitchFamily="34" charset="0"/>
              </a:rPr>
              <a:t>The project focuses on detecting crime hotspots using machine learning techniques. By analyzing historical crime data and other relevant information, we aim to identify areas with high crime rates and predict potential future hotspots. This approach leverages the power of data and advanced algorithms to enhance crime </a:t>
            </a:r>
            <a:r>
              <a:rPr lang="en-US" dirty="0">
                <a:latin typeface="Arial" panose="020B0604020202020204" pitchFamily="34" charset="0"/>
                <a:cs typeface="Arial" panose="020B0604020202020204" pitchFamily="34" charset="0"/>
              </a:rPr>
              <a:t>prevention</a:t>
            </a:r>
            <a:r>
              <a:rPr lang="en-US" dirty="0">
                <a:latin typeface="Arial" panose="020B0604020202020204" pitchFamily="34" charset="0"/>
                <a:cs typeface="Arial" panose="020B0604020202020204" pitchFamily="34" charset="0"/>
              </a:rPr>
              <a:t> strategies.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Predictive policing represents a significant advancement over traditional crime prevention methods. It allows law enforcement agencies to allocate resources more efficiently, proactively address potential crime areas, and ultimately improve public safety.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6526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N" altLang="ko-KR" b="1" dirty="0"/>
              <a:t>Data Collection</a:t>
            </a:r>
            <a:endParaRPr lang="en-IN" altLang="ko-KR" b="1" dirty="0"/>
          </a:p>
        </p:txBody>
      </p:sp>
      <p:sp>
        <p:nvSpPr>
          <p:cNvPr id="18" name="Content Placeholder 17"/>
          <p:cNvSpPr>
            <a:spLocks noGrp="1"/>
          </p:cNvSpPr>
          <p:nvPr>
            <p:ph idx="1"/>
          </p:nvPr>
        </p:nvSpPr>
        <p:spPr>
          <a:xfrm>
            <a:off x="1269254" y="2936875"/>
            <a:ext cx="8825659" cy="3416300"/>
          </a:xfrm>
        </p:spPr>
        <p:txBody>
          <a:bodyPr/>
          <a:lstStyle/>
          <a:p>
            <a:pPr lvl="0"/>
            <a:r>
              <a:rPr lang="en-US" dirty="0">
                <a:latin typeface="Arial" panose="020B0604020202020204" pitchFamily="34" charset="0"/>
                <a:cs typeface="Arial" panose="020B0604020202020204" pitchFamily="34" charset="0"/>
              </a:rPr>
              <a:t>The data collection process for crime hotspot detection involves gathering various types of data from multiple sources. Key data types include crime incident reports, geographic data, demographic information, and socio-economic indicators. Crime incident reports provide detailed records of past crimes, including the type, date, time, and location of each incident. Geographic data includes latitude and longitude coordinates, maps, and other spatial information necessary for pinpointing crime locations. </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867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2800" b="1" dirty="0" smtClean="0">
                <a:latin typeface="Arial" panose="020B0604020202020204" pitchFamily="34" charset="0"/>
                <a:cs typeface="Arial" panose="020B0604020202020204" pitchFamily="34" charset="0"/>
              </a:rPr>
              <a:t>Data Cleaning &amp; </a:t>
            </a:r>
            <a:r>
              <a:rPr lang="en-US" sz="2800" b="1" dirty="0" err="1" smtClean="0">
                <a:latin typeface="Arial" panose="020B0604020202020204" pitchFamily="34" charset="0"/>
                <a:cs typeface="Arial" panose="020B0604020202020204" pitchFamily="34" charset="0"/>
              </a:rPr>
              <a:t>Preprocesing</a:t>
            </a:r>
            <a:endParaRPr lang="en-US" sz="2800" b="1" dirty="0">
              <a:latin typeface="Arial" panose="020B0604020202020204" pitchFamily="34" charset="0"/>
              <a:cs typeface="Arial" panose="020B0604020202020204" pitchFamily="34" charset="0"/>
            </a:endParaRP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2183983749"/>
              </p:ext>
            </p:extLst>
          </p:nvPr>
        </p:nvGraphicFramePr>
        <p:xfrm>
          <a:off x="1154954" y="2336800"/>
          <a:ext cx="9970246" cy="4414520"/>
        </p:xfrm>
        <a:graphic>
          <a:graphicData uri="http://schemas.openxmlformats.org/drawingml/2006/table">
            <a:tbl>
              <a:tblPr firstRow="1" bandRow="1">
                <a:tableStyleId>{5C22544A-7EE6-4342-B048-85BDC9FD1C3A}</a:tableStyleId>
              </a:tblPr>
              <a:tblGrid>
                <a:gridCol w="3078045"/>
                <a:gridCol w="6892201"/>
              </a:tblGrid>
              <a:tr h="370840">
                <a:tc>
                  <a:txBody>
                    <a:bodyPr/>
                    <a:lstStyle/>
                    <a:p>
                      <a:r>
                        <a:rPr lang="en-US" dirty="0" smtClean="0"/>
                        <a:t>FUNCTION</a:t>
                      </a:r>
                      <a:endParaRPr lang="en-US" dirty="0"/>
                    </a:p>
                  </a:txBody>
                  <a:tcPr/>
                </a:tc>
                <a:tc>
                  <a:txBody>
                    <a:bodyPr/>
                    <a:lstStyle/>
                    <a:p>
                      <a:r>
                        <a:rPr lang="en-US" dirty="0" smtClean="0"/>
                        <a:t>OPERATIONS</a:t>
                      </a:r>
                      <a:endParaRPr lang="en-US" dirty="0"/>
                    </a:p>
                  </a:txBody>
                  <a:tcPr/>
                </a:tc>
              </a:tr>
              <a:tr h="370840">
                <a:tc>
                  <a:txBody>
                    <a:bodyPr/>
                    <a:lstStyle/>
                    <a:p>
                      <a:r>
                        <a:rPr lang="en-US" dirty="0" err="1" smtClean="0"/>
                        <a:t>df</a:t>
                      </a:r>
                      <a:r>
                        <a:rPr lang="en-US" dirty="0" smtClean="0"/>
                        <a:t>=</a:t>
                      </a:r>
                      <a:r>
                        <a:rPr lang="en-US" dirty="0" err="1" smtClean="0"/>
                        <a:t>pd.read_csv</a:t>
                      </a:r>
                      <a:r>
                        <a:rPr lang="en-US" dirty="0" smtClean="0"/>
                        <a:t>(“”)</a:t>
                      </a:r>
                      <a:endParaRPr lang="en-US" dirty="0"/>
                    </a:p>
                  </a:txBody>
                  <a:tcPr/>
                </a:tc>
                <a:tc>
                  <a:txBody>
                    <a:bodyPr/>
                    <a:lstStyle/>
                    <a:p>
                      <a:r>
                        <a:rPr lang="en-US" dirty="0" smtClean="0"/>
                        <a:t>Importing our dataset into Data frame and storing in </a:t>
                      </a:r>
                      <a:r>
                        <a:rPr lang="en-US" dirty="0" err="1" smtClean="0"/>
                        <a:t>df</a:t>
                      </a:r>
                      <a:r>
                        <a:rPr lang="en-US" dirty="0" smtClean="0"/>
                        <a:t> (</a:t>
                      </a:r>
                      <a:r>
                        <a:rPr lang="en-US" dirty="0" err="1" smtClean="0"/>
                        <a:t>i.evariable</a:t>
                      </a:r>
                      <a:r>
                        <a:rPr lang="en-US" dirty="0" smtClean="0"/>
                        <a:t>) (</a:t>
                      </a:r>
                      <a:r>
                        <a:rPr lang="en-US" dirty="0" err="1" smtClean="0"/>
                        <a:t>pd</a:t>
                      </a:r>
                      <a:r>
                        <a:rPr lang="en-US" dirty="0" smtClean="0"/>
                        <a:t> refers to pandas)</a:t>
                      </a:r>
                      <a:endParaRPr lang="en-US" dirty="0"/>
                    </a:p>
                  </a:txBody>
                  <a:tcPr/>
                </a:tc>
              </a:tr>
              <a:tr h="370840">
                <a:tc>
                  <a:txBody>
                    <a:bodyPr/>
                    <a:lstStyle/>
                    <a:p>
                      <a:r>
                        <a:rPr lang="en-US" dirty="0" err="1" smtClean="0"/>
                        <a:t>df.head</a:t>
                      </a:r>
                      <a:r>
                        <a:rPr lang="en-US" dirty="0" smtClean="0"/>
                        <a:t>(), </a:t>
                      </a:r>
                      <a:r>
                        <a:rPr lang="en-US" dirty="0" err="1" smtClean="0"/>
                        <a:t>df.tail</a:t>
                      </a:r>
                      <a:r>
                        <a:rPr lang="en-US" dirty="0" smtClean="0"/>
                        <a:t>()</a:t>
                      </a:r>
                      <a:endParaRPr lang="en-US" dirty="0"/>
                    </a:p>
                  </a:txBody>
                  <a:tcPr/>
                </a:tc>
                <a:tc>
                  <a:txBody>
                    <a:bodyPr/>
                    <a:lstStyle/>
                    <a:p>
                      <a:r>
                        <a:rPr lang="en-US" dirty="0" smtClean="0"/>
                        <a:t>To Display the first 5 Rows and last 5 Rows </a:t>
                      </a:r>
                      <a:endParaRPr lang="en-US" dirty="0"/>
                    </a:p>
                  </a:txBody>
                  <a:tcPr/>
                </a:tc>
              </a:tr>
              <a:tr h="370840">
                <a:tc>
                  <a:txBody>
                    <a:bodyPr/>
                    <a:lstStyle/>
                    <a:p>
                      <a:r>
                        <a:rPr lang="en-US" dirty="0" err="1" smtClean="0"/>
                        <a:t>df.shape</a:t>
                      </a:r>
                      <a:r>
                        <a:rPr lang="en-US" dirty="0" smtClean="0"/>
                        <a:t>()</a:t>
                      </a:r>
                      <a:endParaRPr lang="en-US" dirty="0"/>
                    </a:p>
                  </a:txBody>
                  <a:tcPr/>
                </a:tc>
                <a:tc>
                  <a:txBody>
                    <a:bodyPr/>
                    <a:lstStyle/>
                    <a:p>
                      <a:r>
                        <a:rPr lang="en-US" dirty="0" smtClean="0"/>
                        <a:t>array dimensions that tells the number of rows and columns of a given Data Frame.</a:t>
                      </a:r>
                      <a:endParaRPr lang="en-US" dirty="0"/>
                    </a:p>
                  </a:txBody>
                  <a:tcPr/>
                </a:tc>
              </a:tr>
              <a:tr h="370840">
                <a:tc>
                  <a:txBody>
                    <a:bodyPr/>
                    <a:lstStyle/>
                    <a:p>
                      <a:r>
                        <a:rPr lang="en-US" dirty="0" smtClean="0"/>
                        <a:t>df.info()</a:t>
                      </a:r>
                      <a:endParaRPr lang="en-US" dirty="0"/>
                    </a:p>
                  </a:txBody>
                  <a:tcPr/>
                </a:tc>
                <a:tc>
                  <a:txBody>
                    <a:bodyPr/>
                    <a:lstStyle/>
                    <a:p>
                      <a:r>
                        <a:rPr lang="en-US" dirty="0" smtClean="0"/>
                        <a:t>Display columns ,</a:t>
                      </a:r>
                      <a:r>
                        <a:rPr lang="en-US" dirty="0" err="1" smtClean="0"/>
                        <a:t>datatypes</a:t>
                      </a:r>
                      <a:r>
                        <a:rPr lang="en-US" dirty="0" smtClean="0"/>
                        <a:t>, non-null count and memory usage</a:t>
                      </a:r>
                      <a:endParaRPr lang="en-US" dirty="0"/>
                    </a:p>
                  </a:txBody>
                  <a:tcPr/>
                </a:tc>
              </a:tr>
              <a:tr h="370840">
                <a:tc>
                  <a:txBody>
                    <a:bodyPr/>
                    <a:lstStyle/>
                    <a:p>
                      <a:r>
                        <a:rPr lang="en-US" dirty="0" err="1" smtClean="0"/>
                        <a:t>df.describe</a:t>
                      </a:r>
                      <a:r>
                        <a:rPr lang="en-US" dirty="0" smtClean="0"/>
                        <a:t>()</a:t>
                      </a:r>
                      <a:endParaRPr lang="en-US" dirty="0"/>
                    </a:p>
                  </a:txBody>
                  <a:tcPr/>
                </a:tc>
                <a:tc>
                  <a:txBody>
                    <a:bodyPr/>
                    <a:lstStyle/>
                    <a:p>
                      <a:r>
                        <a:rPr lang="en-US" dirty="0" smtClean="0"/>
                        <a:t>Provides summary statistics of data like mean, median, minimum, maximum and more</a:t>
                      </a:r>
                      <a:endParaRPr lang="en-US" dirty="0"/>
                    </a:p>
                  </a:txBody>
                  <a:tcPr/>
                </a:tc>
              </a:tr>
              <a:tr h="370840">
                <a:tc>
                  <a:txBody>
                    <a:bodyPr/>
                    <a:lstStyle/>
                    <a:p>
                      <a:r>
                        <a:rPr lang="en-US" dirty="0" err="1" smtClean="0"/>
                        <a:t>df.isnull</a:t>
                      </a:r>
                      <a:r>
                        <a:rPr lang="en-US" dirty="0" smtClean="0"/>
                        <a:t>().sum()</a:t>
                      </a:r>
                      <a:endParaRPr lang="en-US" dirty="0"/>
                    </a:p>
                  </a:txBody>
                  <a:tcPr/>
                </a:tc>
                <a:tc>
                  <a:txBody>
                    <a:bodyPr/>
                    <a:lstStyle/>
                    <a:p>
                      <a:r>
                        <a:rPr lang="en-US" dirty="0" smtClean="0"/>
                        <a:t>Check the Total missing /null values</a:t>
                      </a:r>
                      <a:endParaRPr lang="en-US" dirty="0"/>
                    </a:p>
                  </a:txBody>
                  <a:tcPr/>
                </a:tc>
              </a:tr>
              <a:tr h="370840">
                <a:tc>
                  <a:txBody>
                    <a:bodyPr/>
                    <a:lstStyle/>
                    <a:p>
                      <a:r>
                        <a:rPr lang="en-US" dirty="0" err="1" smtClean="0"/>
                        <a:t>df.duplicated</a:t>
                      </a:r>
                      <a:r>
                        <a:rPr lang="en-US" dirty="0" smtClean="0"/>
                        <a:t>().sum()</a:t>
                      </a:r>
                      <a:endParaRPr lang="en-US" dirty="0"/>
                    </a:p>
                  </a:txBody>
                  <a:tcPr/>
                </a:tc>
                <a:tc>
                  <a:txBody>
                    <a:bodyPr/>
                    <a:lstStyle/>
                    <a:p>
                      <a:r>
                        <a:rPr lang="en-US" dirty="0" smtClean="0"/>
                        <a:t>Check the duplicate values</a:t>
                      </a:r>
                      <a:endParaRPr lang="en-US" dirty="0"/>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045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Arial Black" panose="020B0A04020102020204" pitchFamily="34" charset="0"/>
              </a:rPr>
              <a:t>Exploratory Data Analysis</a:t>
            </a:r>
            <a:endParaRPr lang="en-US" b="1" dirty="0">
              <a:latin typeface="Arial Black" panose="020B0A04020102020204" pitchFamily="34" charset="0"/>
            </a:endParaRPr>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824" y="2603500"/>
            <a:ext cx="7564664" cy="3416300"/>
          </a:xfrm>
        </p:spPr>
      </p:pic>
      <p:sp>
        <p:nvSpPr>
          <p:cNvPr id="18" name="Rectangle 17"/>
          <p:cNvSpPr/>
          <p:nvPr/>
        </p:nvSpPr>
        <p:spPr>
          <a:xfrm>
            <a:off x="3972850" y="6158984"/>
            <a:ext cx="3446200" cy="369332"/>
          </a:xfrm>
          <a:prstGeom prst="rect">
            <a:avLst/>
          </a:prstGeom>
        </p:spPr>
        <p:txBody>
          <a:bodyPr wrap="none">
            <a:spAutoFit/>
          </a:bodyPr>
          <a:lstStyle/>
          <a:p>
            <a:r>
              <a:rPr lang="en-US" b="1" dirty="0">
                <a:solidFill>
                  <a:srgbClr val="000000"/>
                </a:solidFill>
                <a:latin typeface="Helvetica Neue"/>
              </a:rPr>
              <a:t>Count Plot of Crimes by Area </a:t>
            </a:r>
            <a:endParaRPr lang="en-US" b="1" i="0" dirty="0">
              <a:solidFill>
                <a:srgbClr val="000000"/>
              </a:solidFill>
              <a:effectLst/>
              <a:latin typeface="Helvetica Neue"/>
            </a:endParaRPr>
          </a:p>
        </p:txBody>
      </p:sp>
    </p:spTree>
    <p:extLst>
      <p:ext uri="{BB962C8B-B14F-4D97-AF65-F5344CB8AC3E}">
        <p14:creationId xmlns:p14="http://schemas.microsoft.com/office/powerpoint/2010/main" val="633152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505" y="2279649"/>
            <a:ext cx="7461029" cy="3940175"/>
          </a:xfrm>
        </p:spPr>
      </p:pic>
      <p:sp>
        <p:nvSpPr>
          <p:cNvPr id="5" name="Rectangle 4"/>
          <p:cNvSpPr/>
          <p:nvPr/>
        </p:nvSpPr>
        <p:spPr>
          <a:xfrm>
            <a:off x="4798920" y="6219824"/>
            <a:ext cx="2441759" cy="369332"/>
          </a:xfrm>
          <a:prstGeom prst="rect">
            <a:avLst/>
          </a:prstGeom>
        </p:spPr>
        <p:txBody>
          <a:bodyPr wrap="none">
            <a:spAutoFit/>
          </a:bodyPr>
          <a:lstStyle/>
          <a:p>
            <a:r>
              <a:rPr lang="en-US" b="1" dirty="0">
                <a:solidFill>
                  <a:srgbClr val="000000"/>
                </a:solidFill>
                <a:latin typeface="Helvetica Neue"/>
              </a:rPr>
              <a:t>Yearly Crime Counts</a:t>
            </a:r>
            <a:endParaRPr lang="en-US" b="1" i="0" dirty="0">
              <a:solidFill>
                <a:srgbClr val="000000"/>
              </a:solidFill>
              <a:effectLst/>
              <a:latin typeface="Helvetica Neue"/>
            </a:endParaRPr>
          </a:p>
        </p:txBody>
      </p:sp>
    </p:spTree>
    <p:extLst>
      <p:ext uri="{BB962C8B-B14F-4D97-AF65-F5344CB8AC3E}">
        <p14:creationId xmlns:p14="http://schemas.microsoft.com/office/powerpoint/2010/main" val="188331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488" y="2342633"/>
            <a:ext cx="9275681" cy="4073526"/>
          </a:xfrm>
        </p:spPr>
      </p:pic>
      <p:sp>
        <p:nvSpPr>
          <p:cNvPr id="5" name="Rectangle 4"/>
          <p:cNvSpPr/>
          <p:nvPr/>
        </p:nvSpPr>
        <p:spPr>
          <a:xfrm>
            <a:off x="3540216" y="6416159"/>
            <a:ext cx="3835217" cy="369332"/>
          </a:xfrm>
          <a:prstGeom prst="rect">
            <a:avLst/>
          </a:prstGeom>
        </p:spPr>
        <p:txBody>
          <a:bodyPr wrap="none">
            <a:spAutoFit/>
          </a:bodyPr>
          <a:lstStyle/>
          <a:p>
            <a:r>
              <a:rPr lang="en-US" b="1" dirty="0">
                <a:solidFill>
                  <a:srgbClr val="000000"/>
                </a:solidFill>
                <a:latin typeface="Helvetica Neue"/>
              </a:rPr>
              <a:t>Monthly Top 10 Crime Categories</a:t>
            </a:r>
            <a:endParaRPr lang="en-US" b="1" i="0" dirty="0">
              <a:solidFill>
                <a:srgbClr val="000000"/>
              </a:solidFill>
              <a:effectLst/>
              <a:latin typeface="Helvetica Neue"/>
            </a:endParaRPr>
          </a:p>
        </p:txBody>
      </p:sp>
    </p:spTree>
    <p:extLst>
      <p:ext uri="{BB962C8B-B14F-4D97-AF65-F5344CB8AC3E}">
        <p14:creationId xmlns:p14="http://schemas.microsoft.com/office/powerpoint/2010/main" val="2516410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392" y="2327274"/>
            <a:ext cx="4857807" cy="4287771"/>
          </a:xfrm>
        </p:spPr>
      </p:pic>
      <p:sp>
        <p:nvSpPr>
          <p:cNvPr id="5" name="Rectangle 4"/>
          <p:cNvSpPr/>
          <p:nvPr/>
        </p:nvSpPr>
        <p:spPr>
          <a:xfrm>
            <a:off x="4375016" y="6488668"/>
            <a:ext cx="3441968" cy="369332"/>
          </a:xfrm>
          <a:prstGeom prst="rect">
            <a:avLst/>
          </a:prstGeom>
        </p:spPr>
        <p:txBody>
          <a:bodyPr wrap="none">
            <a:spAutoFit/>
          </a:bodyPr>
          <a:lstStyle/>
          <a:p>
            <a:r>
              <a:rPr lang="en-US" b="1" dirty="0">
                <a:solidFill>
                  <a:srgbClr val="000000"/>
                </a:solidFill>
                <a:latin typeface="Helvetica Neue"/>
              </a:rPr>
              <a:t> Daily Crime Rate Distribution</a:t>
            </a:r>
            <a:endParaRPr lang="en-US" b="1" i="0" dirty="0">
              <a:solidFill>
                <a:srgbClr val="000000"/>
              </a:solidFill>
              <a:effectLst/>
              <a:latin typeface="Helvetica Neue"/>
            </a:endParaRPr>
          </a:p>
        </p:txBody>
      </p:sp>
    </p:spTree>
    <p:extLst>
      <p:ext uri="{BB962C8B-B14F-4D97-AF65-F5344CB8AC3E}">
        <p14:creationId xmlns:p14="http://schemas.microsoft.com/office/powerpoint/2010/main" val="4023827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135</TotalTime>
  <Words>531</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Malgun Gothic</vt:lpstr>
      <vt:lpstr>Arial</vt:lpstr>
      <vt:lpstr>Arial Black</vt:lpstr>
      <vt:lpstr>Arial Narrow</vt:lpstr>
      <vt:lpstr>Arial Rounded MT Bold</vt:lpstr>
      <vt:lpstr>Century Gothic</vt:lpstr>
      <vt:lpstr>Courier New</vt:lpstr>
      <vt:lpstr>Helvetica Neue</vt:lpstr>
      <vt:lpstr>Wingdings</vt:lpstr>
      <vt:lpstr>Wingdings 3</vt:lpstr>
      <vt:lpstr>Ion Boardroom</vt:lpstr>
      <vt:lpstr>Crime Hotspot Detection </vt:lpstr>
      <vt:lpstr>AGENDA</vt:lpstr>
      <vt:lpstr>Introduction </vt:lpstr>
      <vt:lpstr>Data Collection</vt:lpstr>
      <vt:lpstr>Data Cleaning &amp; Preprocesing</vt:lpstr>
      <vt:lpstr>Exploratory Data Analysis</vt:lpstr>
      <vt:lpstr>Data Visualization</vt:lpstr>
      <vt:lpstr>Data Visualization</vt:lpstr>
      <vt:lpstr>Data Visualization</vt:lpstr>
      <vt:lpstr>Machine Learning</vt:lpstr>
      <vt:lpstr>Splitting Data and Scaling Features</vt:lpstr>
      <vt:lpstr>Model Selection .1</vt:lpstr>
      <vt:lpstr>Model Selection .2</vt:lpstr>
      <vt:lpstr>Model Selection .3</vt:lpstr>
      <vt:lpstr>Model Selection .4</vt:lpstr>
      <vt:lpstr>Results and 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Hotspot Detection</dc:title>
  <dc:creator>RJ SCIENTIST</dc:creator>
  <cp:lastModifiedBy>RJ SCIENTIST</cp:lastModifiedBy>
  <cp:revision>12</cp:revision>
  <dcterms:created xsi:type="dcterms:W3CDTF">2024-07-19T13:48:37Z</dcterms:created>
  <dcterms:modified xsi:type="dcterms:W3CDTF">2024-07-19T16:04:36Z</dcterms:modified>
</cp:coreProperties>
</file>