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5" r:id="rId7"/>
    <p:sldId id="266" r:id="rId8"/>
    <p:sldId id="267" r:id="rId9"/>
    <p:sldId id="268" r:id="rId10"/>
    <p:sldId id="269" r:id="rId11"/>
    <p:sldId id="273" r:id="rId12"/>
    <p:sldId id="262" r:id="rId13"/>
    <p:sldId id="264" r:id="rId14"/>
    <p:sldId id="270" r:id="rId15"/>
    <p:sldId id="272" r:id="rId16"/>
    <p:sldId id="271"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110C1F3-1564-48BB-9127-1FA8F62B844B}">
          <p14:sldIdLst>
            <p14:sldId id="256"/>
            <p14:sldId id="257"/>
            <p14:sldId id="258"/>
            <p14:sldId id="259"/>
            <p14:sldId id="260"/>
            <p14:sldId id="265"/>
            <p14:sldId id="266"/>
            <p14:sldId id="267"/>
            <p14:sldId id="268"/>
            <p14:sldId id="269"/>
            <p14:sldId id="273"/>
            <p14:sldId id="262"/>
            <p14:sldId id="264"/>
            <p14:sldId id="270"/>
            <p14:sldId id="272"/>
            <p14:sldId id="271"/>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0BEBA-4469-4BD7-95A5-316BDBD20AAB}" type="datetimeFigureOut">
              <a:rPr lang="en-IN" smtClean="0"/>
              <a:t>28-06-2022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C9F14-2DA3-43CD-B6E3-F6836CF527D2}" type="slidenum">
              <a:rPr lang="en-IN" smtClean="0"/>
              <a:t>‹#›</a:t>
            </a:fld>
            <a:endParaRPr lang="en-IN" dirty="0"/>
          </a:p>
        </p:txBody>
      </p:sp>
    </p:spTree>
    <p:extLst>
      <p:ext uri="{BB962C8B-B14F-4D97-AF65-F5344CB8AC3E}">
        <p14:creationId xmlns:p14="http://schemas.microsoft.com/office/powerpoint/2010/main" val="2739163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a:xfrm>
            <a:off x="2692397" y="5037663"/>
            <a:ext cx="5214635" cy="279400"/>
          </a:xfrm>
        </p:spPr>
        <p:txBody>
          <a:bodyPr/>
          <a:lstStyle/>
          <a:p>
            <a:endParaRPr lang="en-IN" dirty="0"/>
          </a:p>
        </p:txBody>
      </p:sp>
      <p:sp>
        <p:nvSpPr>
          <p:cNvPr id="6" name="Slide Number Placeholder 5"/>
          <p:cNvSpPr>
            <a:spLocks noGrp="1"/>
          </p:cNvSpPr>
          <p:nvPr>
            <p:ph type="sldNum" sz="quarter" idx="12"/>
          </p:nvPr>
        </p:nvSpPr>
        <p:spPr>
          <a:xfrm>
            <a:off x="8956900" y="5037663"/>
            <a:ext cx="551167" cy="279400"/>
          </a:xfrm>
        </p:spPr>
        <p:txBody>
          <a:bodyPr/>
          <a:lstStyle/>
          <a:p>
            <a:fld id="{1D6F2754-5D7A-41F3-A80C-137895488509}" type="slidenum">
              <a:rPr lang="en-IN" smtClean="0"/>
              <a:t>‹#›</a:t>
            </a:fld>
            <a:endParaRPr lang="en-IN"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979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6F2754-5D7A-41F3-A80C-137895488509}" type="slidenum">
              <a:rPr lang="en-IN" smtClean="0"/>
              <a:t>‹#›</a:t>
            </a:fld>
            <a:endParaRPr lang="en-IN" dirty="0"/>
          </a:p>
        </p:txBody>
      </p:sp>
    </p:spTree>
    <p:extLst>
      <p:ext uri="{BB962C8B-B14F-4D97-AF65-F5344CB8AC3E}">
        <p14:creationId xmlns:p14="http://schemas.microsoft.com/office/powerpoint/2010/main" val="46304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9428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3538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spTree>
    <p:extLst>
      <p:ext uri="{BB962C8B-B14F-4D97-AF65-F5344CB8AC3E}">
        <p14:creationId xmlns:p14="http://schemas.microsoft.com/office/powerpoint/2010/main" val="3042596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3092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1749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4920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29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spTree>
    <p:extLst>
      <p:ext uri="{BB962C8B-B14F-4D97-AF65-F5344CB8AC3E}">
        <p14:creationId xmlns:p14="http://schemas.microsoft.com/office/powerpoint/2010/main" val="66586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D6F2754-5D7A-41F3-A80C-137895488509}" type="slidenum">
              <a:rPr lang="en-IN" smtClean="0"/>
              <a:t>‹#›</a:t>
            </a:fld>
            <a:endParaRPr lang="en-IN"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1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6F2754-5D7A-41F3-A80C-137895488509}" type="slidenum">
              <a:rPr lang="en-IN" smtClean="0"/>
              <a:t>‹#›</a:t>
            </a:fld>
            <a:endParaRPr lang="en-IN" dirty="0"/>
          </a:p>
        </p:txBody>
      </p:sp>
    </p:spTree>
    <p:extLst>
      <p:ext uri="{BB962C8B-B14F-4D97-AF65-F5344CB8AC3E}">
        <p14:creationId xmlns:p14="http://schemas.microsoft.com/office/powerpoint/2010/main" val="1285824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D6F2754-5D7A-41F3-A80C-137895488509}" type="slidenum">
              <a:rPr lang="en-IN" smtClean="0"/>
              <a:t>‹#›</a:t>
            </a:fld>
            <a:endParaRPr lang="en-IN"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745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D6F2754-5D7A-41F3-A80C-137895488509}" type="slidenum">
              <a:rPr lang="en-IN" smtClean="0"/>
              <a:t>‹#›</a:t>
            </a:fld>
            <a:endParaRPr lang="en-IN"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064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D6F2754-5D7A-41F3-A80C-137895488509}" type="slidenum">
              <a:rPr lang="en-IN" smtClean="0"/>
              <a:t>‹#›</a:t>
            </a:fld>
            <a:endParaRPr lang="en-IN" dirty="0"/>
          </a:p>
        </p:txBody>
      </p:sp>
    </p:spTree>
    <p:extLst>
      <p:ext uri="{BB962C8B-B14F-4D97-AF65-F5344CB8AC3E}">
        <p14:creationId xmlns:p14="http://schemas.microsoft.com/office/powerpoint/2010/main" val="353171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6F2754-5D7A-41F3-A80C-137895488509}" type="slidenum">
              <a:rPr lang="en-IN" smtClean="0"/>
              <a:t>‹#›</a:t>
            </a:fld>
            <a:endParaRPr lang="en-IN"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946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AFB7F2-2E9B-4588-B81E-5413D04F5D4F}" type="datetimeFigureOut">
              <a:rPr lang="en-IN" smtClean="0"/>
              <a:t>28-06-2022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D6F2754-5D7A-41F3-A80C-137895488509}" type="slidenum">
              <a:rPr lang="en-IN" smtClean="0"/>
              <a:t>‹#›</a:t>
            </a:fld>
            <a:endParaRPr lang="en-IN" dirty="0"/>
          </a:p>
        </p:txBody>
      </p:sp>
    </p:spTree>
    <p:extLst>
      <p:ext uri="{BB962C8B-B14F-4D97-AF65-F5344CB8AC3E}">
        <p14:creationId xmlns:p14="http://schemas.microsoft.com/office/powerpoint/2010/main" val="3704601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AFB7F2-2E9B-4588-B81E-5413D04F5D4F}" type="datetimeFigureOut">
              <a:rPr lang="en-IN" smtClean="0"/>
              <a:t>28-06-2022</a:t>
            </a:fld>
            <a:endParaRPr lang="en-IN"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6F2754-5D7A-41F3-A80C-137895488509}" type="slidenum">
              <a:rPr lang="en-IN" smtClean="0"/>
              <a:t>‹#›</a:t>
            </a:fld>
            <a:endParaRPr lang="en-IN" dirty="0"/>
          </a:p>
        </p:txBody>
      </p:sp>
    </p:spTree>
    <p:extLst>
      <p:ext uri="{BB962C8B-B14F-4D97-AF65-F5344CB8AC3E}">
        <p14:creationId xmlns:p14="http://schemas.microsoft.com/office/powerpoint/2010/main" val="26500142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480.png"/><Relationship Id="rId18" Type="http://schemas.openxmlformats.org/officeDocument/2006/relationships/image" Target="../media/image53.png"/><Relationship Id="rId3" Type="http://schemas.openxmlformats.org/officeDocument/2006/relationships/image" Target="../media/image10.jpg"/><Relationship Id="rId21" Type="http://schemas.openxmlformats.org/officeDocument/2006/relationships/image" Target="../media/image56.png"/><Relationship Id="rId7" Type="http://schemas.openxmlformats.org/officeDocument/2006/relationships/image" Target="../media/image420.png"/><Relationship Id="rId12" Type="http://schemas.openxmlformats.org/officeDocument/2006/relationships/image" Target="../media/image470.png"/><Relationship Id="rId17" Type="http://schemas.openxmlformats.org/officeDocument/2006/relationships/image" Target="../media/image52.png"/><Relationship Id="rId2" Type="http://schemas.openxmlformats.org/officeDocument/2006/relationships/image" Target="../media/image9.png"/><Relationship Id="rId16" Type="http://schemas.openxmlformats.org/officeDocument/2006/relationships/image" Target="../media/image510.png"/><Relationship Id="rId20" Type="http://schemas.openxmlformats.org/officeDocument/2006/relationships/image" Target="../media/image55.png"/><Relationship Id="rId1" Type="http://schemas.openxmlformats.org/officeDocument/2006/relationships/slideLayout" Target="../slideLayouts/slideLayout10.xml"/><Relationship Id="rId6" Type="http://schemas.openxmlformats.org/officeDocument/2006/relationships/image" Target="../media/image48.png"/><Relationship Id="rId11" Type="http://schemas.openxmlformats.org/officeDocument/2006/relationships/image" Target="../media/image51.png"/><Relationship Id="rId24" Type="http://schemas.openxmlformats.org/officeDocument/2006/relationships/image" Target="../media/image59.png"/><Relationship Id="rId5" Type="http://schemas.openxmlformats.org/officeDocument/2006/relationships/image" Target="../media/image400.png"/><Relationship Id="rId15" Type="http://schemas.openxmlformats.org/officeDocument/2006/relationships/image" Target="../media/image500.png"/><Relationship Id="rId23" Type="http://schemas.openxmlformats.org/officeDocument/2006/relationships/image" Target="../media/image58.png"/><Relationship Id="rId10" Type="http://schemas.openxmlformats.org/officeDocument/2006/relationships/image" Target="../media/image450.png"/><Relationship Id="rId19" Type="http://schemas.openxmlformats.org/officeDocument/2006/relationships/image" Target="../media/image54.png"/><Relationship Id="rId4" Type="http://schemas.openxmlformats.org/officeDocument/2006/relationships/image" Target="../media/image390.png"/><Relationship Id="rId9" Type="http://schemas.openxmlformats.org/officeDocument/2006/relationships/image" Target="../media/image50.png"/><Relationship Id="rId14" Type="http://schemas.openxmlformats.org/officeDocument/2006/relationships/image" Target="../media/image490.png"/><Relationship Id="rId22" Type="http://schemas.openxmlformats.org/officeDocument/2006/relationships/image" Target="../media/image57.png"/></Relationships>
</file>

<file path=ppt/slides/_rels/slide1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67.png"/><Relationship Id="rId3" Type="http://schemas.openxmlformats.org/officeDocument/2006/relationships/image" Target="../media/image10.jpg"/><Relationship Id="rId7" Type="http://schemas.openxmlformats.org/officeDocument/2006/relationships/image" Target="../media/image61.png"/><Relationship Id="rId12" Type="http://schemas.openxmlformats.org/officeDocument/2006/relationships/image" Target="../media/image66.png"/><Relationship Id="rId17" Type="http://schemas.openxmlformats.org/officeDocument/2006/relationships/image" Target="../media/image71.png"/><Relationship Id="rId2" Type="http://schemas.openxmlformats.org/officeDocument/2006/relationships/image" Target="../media/image9.png"/><Relationship Id="rId16" Type="http://schemas.openxmlformats.org/officeDocument/2006/relationships/image" Target="../media/image70.png"/><Relationship Id="rId1" Type="http://schemas.openxmlformats.org/officeDocument/2006/relationships/slideLayout" Target="../slideLayouts/slideLayout10.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12.png"/><Relationship Id="rId15" Type="http://schemas.openxmlformats.org/officeDocument/2006/relationships/image" Target="../media/image69.png"/><Relationship Id="rId10" Type="http://schemas.openxmlformats.org/officeDocument/2006/relationships/image" Target="../media/image64.png"/><Relationship Id="rId4" Type="http://schemas.openxmlformats.org/officeDocument/2006/relationships/image" Target="../media/image11.png"/><Relationship Id="rId9" Type="http://schemas.openxmlformats.org/officeDocument/2006/relationships/image" Target="../media/image63.png"/><Relationship Id="rId14" Type="http://schemas.openxmlformats.org/officeDocument/2006/relationships/image" Target="../media/image68.png"/></Relationships>
</file>

<file path=ppt/slides/_rels/slide15.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81.png"/><Relationship Id="rId18" Type="http://schemas.openxmlformats.org/officeDocument/2006/relationships/image" Target="../media/image86.png"/><Relationship Id="rId3" Type="http://schemas.openxmlformats.org/officeDocument/2006/relationships/image" Target="../media/image10.jpg"/><Relationship Id="rId7" Type="http://schemas.openxmlformats.org/officeDocument/2006/relationships/image" Target="../media/image75.png"/><Relationship Id="rId12" Type="http://schemas.openxmlformats.org/officeDocument/2006/relationships/image" Target="../media/image80.png"/><Relationship Id="rId17" Type="http://schemas.openxmlformats.org/officeDocument/2006/relationships/image" Target="../media/image85.png"/><Relationship Id="rId2" Type="http://schemas.openxmlformats.org/officeDocument/2006/relationships/image" Target="../media/image9.png"/><Relationship Id="rId16" Type="http://schemas.openxmlformats.org/officeDocument/2006/relationships/image" Target="../media/image84.png"/><Relationship Id="rId1" Type="http://schemas.openxmlformats.org/officeDocument/2006/relationships/slideLayout" Target="../slideLayouts/slideLayout10.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5" Type="http://schemas.openxmlformats.org/officeDocument/2006/relationships/image" Target="../media/image8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2.png"/></Relationships>
</file>

<file path=ppt/slides/_rels/slide16.xml.rels><?xml version="1.0" encoding="UTF-8" standalone="yes"?>
<Relationships xmlns="http://schemas.openxmlformats.org/package/2006/relationships"><Relationship Id="rId8" Type="http://schemas.openxmlformats.org/officeDocument/2006/relationships/image" Target="../media/image890.png"/><Relationship Id="rId13" Type="http://schemas.openxmlformats.org/officeDocument/2006/relationships/image" Target="../media/image940.png"/><Relationship Id="rId18" Type="http://schemas.openxmlformats.org/officeDocument/2006/relationships/image" Target="../media/image98.png"/><Relationship Id="rId3" Type="http://schemas.openxmlformats.org/officeDocument/2006/relationships/image" Target="../media/image10.jpg"/><Relationship Id="rId7" Type="http://schemas.openxmlformats.org/officeDocument/2006/relationships/image" Target="../media/image880.png"/><Relationship Id="rId12" Type="http://schemas.openxmlformats.org/officeDocument/2006/relationships/image" Target="../media/image930.png"/><Relationship Id="rId17" Type="http://schemas.openxmlformats.org/officeDocument/2006/relationships/image" Target="../media/image75.png"/><Relationship Id="rId2" Type="http://schemas.openxmlformats.org/officeDocument/2006/relationships/image" Target="../media/image9.png"/><Relationship Id="rId16" Type="http://schemas.openxmlformats.org/officeDocument/2006/relationships/image" Target="../media/image97.png"/><Relationship Id="rId1" Type="http://schemas.openxmlformats.org/officeDocument/2006/relationships/slideLayout" Target="../slideLayouts/slideLayout10.xml"/><Relationship Id="rId6" Type="http://schemas.openxmlformats.org/officeDocument/2006/relationships/image" Target="../media/image94.png"/><Relationship Id="rId11" Type="http://schemas.openxmlformats.org/officeDocument/2006/relationships/image" Target="../media/image920.png"/><Relationship Id="rId5" Type="http://schemas.openxmlformats.org/officeDocument/2006/relationships/image" Target="../media/image870.png"/><Relationship Id="rId15" Type="http://schemas.openxmlformats.org/officeDocument/2006/relationships/image" Target="../media/image96.png"/><Relationship Id="rId10" Type="http://schemas.openxmlformats.org/officeDocument/2006/relationships/image" Target="../media/image910.png"/><Relationship Id="rId4" Type="http://schemas.openxmlformats.org/officeDocument/2006/relationships/image" Target="../media/image11.png"/><Relationship Id="rId9" Type="http://schemas.openxmlformats.org/officeDocument/2006/relationships/image" Target="../media/image900.png"/><Relationship Id="rId14" Type="http://schemas.openxmlformats.org/officeDocument/2006/relationships/image" Target="../media/image9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0.jp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1" Type="http://schemas.openxmlformats.org/officeDocument/2006/relationships/slideLayout" Target="../slideLayouts/slideLayout10.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6050A-4214-8BFA-D4EC-AA28410ABC46}"/>
              </a:ext>
            </a:extLst>
          </p:cNvPr>
          <p:cNvSpPr>
            <a:spLocks noGrp="1"/>
          </p:cNvSpPr>
          <p:nvPr>
            <p:ph type="ctrTitle"/>
          </p:nvPr>
        </p:nvSpPr>
        <p:spPr>
          <a:xfrm>
            <a:off x="2688165" y="1575538"/>
            <a:ext cx="6815669" cy="1320802"/>
          </a:xfrm>
        </p:spPr>
        <p:txBody>
          <a:bodyPr/>
          <a:lstStyle/>
          <a:p>
            <a:r>
              <a:rPr lang="en-US" sz="4800" dirty="0">
                <a:latin typeface="Candara" panose="020E0502030303020204" pitchFamily="34" charset="0"/>
              </a:rPr>
              <a:t>Discrete Maths Project</a:t>
            </a:r>
            <a:endParaRPr lang="en-IN" sz="4800" dirty="0">
              <a:latin typeface="Candara" panose="020E0502030303020204" pitchFamily="34" charset="0"/>
            </a:endParaRPr>
          </a:p>
        </p:txBody>
      </p:sp>
      <p:sp>
        <p:nvSpPr>
          <p:cNvPr id="3" name="Subtitle 2">
            <a:extLst>
              <a:ext uri="{FF2B5EF4-FFF2-40B4-BE49-F238E27FC236}">
                <a16:creationId xmlns:a16="http://schemas.microsoft.com/office/drawing/2014/main" id="{B333C3D3-21D2-32A5-1A22-9784BB36C7D8}"/>
              </a:ext>
            </a:extLst>
          </p:cNvPr>
          <p:cNvSpPr>
            <a:spLocks noGrp="1"/>
          </p:cNvSpPr>
          <p:nvPr>
            <p:ph type="subTitle" idx="1"/>
          </p:nvPr>
        </p:nvSpPr>
        <p:spPr>
          <a:xfrm>
            <a:off x="3258104" y="3826273"/>
            <a:ext cx="5859262" cy="1074201"/>
          </a:xfrm>
        </p:spPr>
        <p:txBody>
          <a:bodyPr>
            <a:normAutofit/>
          </a:bodyPr>
          <a:lstStyle/>
          <a:p>
            <a:r>
              <a:rPr lang="en-US" sz="3200" dirty="0">
                <a:latin typeface="Corbel" panose="020B0503020204020204" pitchFamily="34" charset="0"/>
                <a:cs typeface="Arial" panose="020B0604020202020204" pitchFamily="34" charset="0"/>
              </a:rPr>
              <a:t>ELLIPTIC  CURVE  CRYPTOGRAPHY</a:t>
            </a:r>
            <a:endParaRPr lang="en-IN" sz="3200" dirty="0">
              <a:latin typeface="Corbel" panose="020B0503020204020204" pitchFamily="34" charset="0"/>
              <a:cs typeface="Arial" panose="020B0604020202020204" pitchFamily="34" charset="0"/>
            </a:endParaRPr>
          </a:p>
        </p:txBody>
      </p:sp>
    </p:spTree>
    <p:extLst>
      <p:ext uri="{BB962C8B-B14F-4D97-AF65-F5344CB8AC3E}">
        <p14:creationId xmlns:p14="http://schemas.microsoft.com/office/powerpoint/2010/main" val="3827219709"/>
      </p:ext>
    </p:extLst>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762F3-CAEC-1C9E-1FB3-3840B3006F7D}"/>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The Base Point (Generator) and Cofactor</a:t>
            </a:r>
            <a:endParaRPr lang="en-IN"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14A00C-CC3D-E580-C2EA-B7C9C8D50B41}"/>
                  </a:ext>
                </a:extLst>
              </p:cNvPr>
              <p:cNvSpPr>
                <a:spLocks noGrp="1"/>
              </p:cNvSpPr>
              <p:nvPr>
                <p:ph idx="1"/>
              </p:nvPr>
            </p:nvSpPr>
            <p:spPr/>
            <p:txBody>
              <a:bodyPr>
                <a:normAutofit/>
              </a:bodyPr>
              <a:lstStyle/>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We can select any point on curve as generator G </a:t>
                </a:r>
                <a14:m>
                  <m:oMath xmlns:m="http://schemas.openxmlformats.org/officeDocument/2006/math">
                    <m:r>
                      <a:rPr lang="en-US" sz="1900" b="0" i="1" smtClean="0">
                        <a:latin typeface="Cambria Math" panose="02040503050406030204" pitchFamily="18" charset="0"/>
                      </a:rPr>
                      <m:t>∈</m:t>
                    </m:r>
                  </m:oMath>
                </a14:m>
                <a:r>
                  <a:rPr lang="en-US" sz="1900" dirty="0">
                    <a:latin typeface="Ebrima" panose="02000000000000000000" pitchFamily="2" charset="0"/>
                    <a:ea typeface="Ebrima" panose="02000000000000000000" pitchFamily="2" charset="0"/>
                    <a:cs typeface="Ebrima" panose="02000000000000000000" pitchFamily="2" charset="0"/>
                  </a:rPr>
                  <a:t> E (Z</a:t>
                </a:r>
                <a:r>
                  <a:rPr lang="en-US" sz="1900" baseline="-25000" dirty="0">
                    <a:latin typeface="Ebrima" panose="02000000000000000000" pitchFamily="2" charset="0"/>
                    <a:ea typeface="Ebrima" panose="02000000000000000000" pitchFamily="2" charset="0"/>
                    <a:cs typeface="Ebrima" panose="02000000000000000000" pitchFamily="2" charset="0"/>
                  </a:rPr>
                  <a:t>P</a:t>
                </a:r>
                <a:r>
                  <a:rPr lang="en-US" sz="1900" dirty="0">
                    <a:latin typeface="Ebrima" panose="02000000000000000000" pitchFamily="2" charset="0"/>
                    <a:ea typeface="Ebrima" panose="02000000000000000000" pitchFamily="2" charset="0"/>
                    <a:cs typeface="Ebrima" panose="02000000000000000000" pitchFamily="2" charset="0"/>
                  </a:rPr>
                  <a:t>) that generates a cyclic group.</a:t>
                </a:r>
              </a:p>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Usually, we select Generator G such that it generates larger cyclic group (With more number of points). So it is hard to find private keys.</a:t>
                </a:r>
              </a:p>
              <a:p>
                <a:pPr>
                  <a:buClr>
                    <a:schemeClr val="tx1"/>
                  </a:buClr>
                  <a:buFont typeface="Wingdings" panose="05000000000000000000" pitchFamily="2" charset="2"/>
                  <a:buChar char="v"/>
                </a:pPr>
                <a:r>
                  <a:rPr lang="en-US" sz="2100" dirty="0">
                    <a:latin typeface="Ebrima" panose="02000000000000000000" pitchFamily="2" charset="0"/>
                    <a:ea typeface="Ebrima" panose="02000000000000000000" pitchFamily="2" charset="0"/>
                    <a:cs typeface="Ebrima" panose="02000000000000000000" pitchFamily="2" charset="0"/>
                  </a:rPr>
                  <a:t> </a:t>
                </a:r>
                <a:r>
                  <a:rPr lang="en-US" sz="1900" b="1" dirty="0">
                    <a:latin typeface="Ebrima" panose="02000000000000000000" pitchFamily="2" charset="0"/>
                    <a:ea typeface="Ebrima" panose="02000000000000000000" pitchFamily="2" charset="0"/>
                    <a:cs typeface="Ebrima" panose="02000000000000000000" pitchFamily="2" charset="0"/>
                  </a:rPr>
                  <a:t>Size of subgroup(n) </a:t>
                </a:r>
                <a:r>
                  <a:rPr lang="en-US" sz="1900" dirty="0">
                    <a:latin typeface="Ebrima" panose="02000000000000000000" pitchFamily="2" charset="0"/>
                    <a:ea typeface="Ebrima" panose="02000000000000000000" pitchFamily="2" charset="0"/>
                    <a:cs typeface="Ebrima" panose="02000000000000000000" pitchFamily="2" charset="0"/>
                  </a:rPr>
                  <a:t>: We denote it as </a:t>
                </a:r>
                <a14:m>
                  <m:oMath xmlns:m="http://schemas.openxmlformats.org/officeDocument/2006/math">
                    <m:r>
                      <a:rPr lang="en-US" sz="1900" i="1" dirty="0" smtClean="0">
                        <a:latin typeface="Cambria Math" panose="02040503050406030204" pitchFamily="18" charset="0"/>
                      </a:rPr>
                      <m:t>𝑛</m:t>
                    </m:r>
                    <m:r>
                      <a:rPr lang="en-US" sz="1900" i="1" dirty="0" smtClean="0">
                        <a:latin typeface="Cambria Math" panose="02040503050406030204" pitchFamily="18" charset="0"/>
                      </a:rPr>
                      <m:t>=</m:t>
                    </m:r>
                    <m:r>
                      <a:rPr lang="en-US" sz="1900" i="1" dirty="0" smtClean="0">
                        <a:latin typeface="Cambria Math" panose="02040503050406030204" pitchFamily="18" charset="0"/>
                      </a:rPr>
                      <m:t>𝑜𝑟𝑑</m:t>
                    </m:r>
                    <m:d>
                      <m:dPr>
                        <m:ctrlPr>
                          <a:rPr lang="en-US" sz="1900" i="1" dirty="0" smtClean="0">
                            <a:latin typeface="Cambria Math" panose="02040503050406030204" pitchFamily="18" charset="0"/>
                          </a:rPr>
                        </m:ctrlPr>
                      </m:dPr>
                      <m:e>
                        <m:r>
                          <a:rPr lang="en-US" sz="1900" i="1" dirty="0" smtClean="0">
                            <a:latin typeface="Cambria Math" panose="02040503050406030204" pitchFamily="18" charset="0"/>
                          </a:rPr>
                          <m:t>𝐺</m:t>
                        </m:r>
                      </m:e>
                    </m:d>
                    <m:r>
                      <a:rPr lang="en-US" sz="1900" b="0" i="1" dirty="0" smtClean="0">
                        <a:latin typeface="Cambria Math" panose="02040503050406030204" pitchFamily="18" charset="0"/>
                      </a:rPr>
                      <m:t>,  </m:t>
                    </m:r>
                  </m:oMath>
                </a14:m>
                <a:r>
                  <a:rPr lang="en-US" sz="1900" b="0" i="0" dirty="0">
                    <a:latin typeface="Ebrima" panose="02000000000000000000" pitchFamily="2" charset="0"/>
                    <a:ea typeface="Ebrima" panose="02000000000000000000" pitchFamily="2" charset="0"/>
                    <a:cs typeface="Ebrima" panose="02000000000000000000" pitchFamily="2" charset="0"/>
                  </a:rPr>
                  <a:t>which is defined as smallest positive integer such that </a:t>
                </a:r>
                <a14:m>
                  <m:oMath xmlns:m="http://schemas.openxmlformats.org/officeDocument/2006/math">
                    <m:r>
                      <a:rPr lang="en-US" sz="1900" i="1" dirty="0" smtClean="0">
                        <a:latin typeface="Cambria Math" panose="02040503050406030204" pitchFamily="18" charset="0"/>
                      </a:rPr>
                      <m:t>𝑛</m:t>
                    </m:r>
                    <m:r>
                      <a:rPr lang="en-US" sz="1900" b="0" i="1" dirty="0" smtClean="0">
                        <a:latin typeface="Cambria Math" panose="02040503050406030204" pitchFamily="18" charset="0"/>
                      </a:rPr>
                      <m:t>𝐺</m:t>
                    </m:r>
                    <m:r>
                      <a:rPr lang="en-US" sz="1900" b="0" i="1" dirty="0" smtClean="0">
                        <a:latin typeface="Cambria Math" panose="02040503050406030204" pitchFamily="18" charset="0"/>
                      </a:rPr>
                      <m:t>=</m:t>
                    </m:r>
                    <m:r>
                      <a:rPr lang="en-IN" sz="1900" i="1">
                        <a:latin typeface="Cambria Math" panose="02040503050406030204" pitchFamily="18" charset="0"/>
                      </a:rPr>
                      <m:t>𝒪</m:t>
                    </m:r>
                  </m:oMath>
                </a14:m>
                <a:r>
                  <a:rPr lang="en-IN" sz="1900" dirty="0">
                    <a:latin typeface="Ebrima" panose="02000000000000000000" pitchFamily="2" charset="0"/>
                    <a:ea typeface="Ebrima" panose="02000000000000000000" pitchFamily="2" charset="0"/>
                    <a:cs typeface="Ebrima" panose="02000000000000000000" pitchFamily="2" charset="0"/>
                  </a:rPr>
                  <a:t>.</a:t>
                </a:r>
              </a:p>
              <a:p>
                <a:pPr>
                  <a:buClr>
                    <a:schemeClr val="tx1"/>
                  </a:buClr>
                  <a:buFont typeface="Wingdings" panose="05000000000000000000" pitchFamily="2" charset="2"/>
                  <a:buChar char="v"/>
                </a:pPr>
                <a:r>
                  <a:rPr lang="en-US" sz="1900" b="0" i="0" dirty="0">
                    <a:latin typeface="Ebrima" panose="02000000000000000000" pitchFamily="2" charset="0"/>
                    <a:ea typeface="Ebrima" panose="02000000000000000000" pitchFamily="2" charset="0"/>
                    <a:cs typeface="Ebrima" panose="02000000000000000000" pitchFamily="2" charset="0"/>
                  </a:rPr>
                  <a:t>  </a:t>
                </a:r>
                <a:r>
                  <a:rPr lang="en-US" sz="1900" b="1" i="0" dirty="0">
                    <a:latin typeface="Ebrima" panose="02000000000000000000" pitchFamily="2" charset="0"/>
                    <a:ea typeface="Ebrima" panose="02000000000000000000" pitchFamily="2" charset="0"/>
                    <a:cs typeface="Ebrima" panose="02000000000000000000" pitchFamily="2" charset="0"/>
                  </a:rPr>
                  <a:t>Cofactor(h) : </a:t>
                </a:r>
                <a14:m>
                  <m:oMath xmlns:m="http://schemas.openxmlformats.org/officeDocument/2006/math">
                    <m:r>
                      <a:rPr lang="en-US" sz="1900" i="1" dirty="0" smtClean="0">
                        <a:latin typeface="Cambria Math" panose="02040503050406030204" pitchFamily="18" charset="0"/>
                      </a:rPr>
                      <m:t>h</m:t>
                    </m:r>
                    <m:r>
                      <a:rPr lang="en-US" sz="1900" i="1" dirty="0" smtClean="0">
                        <a:latin typeface="Cambria Math" panose="02040503050406030204" pitchFamily="18" charset="0"/>
                      </a:rPr>
                      <m:t> = </m:t>
                    </m:r>
                    <m:f>
                      <m:fPr>
                        <m:ctrlPr>
                          <a:rPr lang="en-US" sz="1900" b="0" i="1" dirty="0" smtClean="0">
                            <a:latin typeface="Cambria Math" panose="02040503050406030204" pitchFamily="18" charset="0"/>
                          </a:rPr>
                        </m:ctrlPr>
                      </m:fPr>
                      <m:num>
                        <m:r>
                          <a:rPr lang="en-US" sz="1900" i="1" dirty="0" smtClean="0">
                            <a:latin typeface="Cambria Math" panose="02040503050406030204" pitchFamily="18" charset="0"/>
                          </a:rPr>
                          <m:t>𝑁𝑢𝑚𝑏𝑒𝑟</m:t>
                        </m:r>
                        <m:r>
                          <a:rPr lang="en-US" sz="1900" i="1" dirty="0" smtClean="0">
                            <a:latin typeface="Cambria Math" panose="02040503050406030204" pitchFamily="18" charset="0"/>
                          </a:rPr>
                          <m:t> </m:t>
                        </m:r>
                        <m:r>
                          <a:rPr lang="en-US" sz="1900" i="1" dirty="0" smtClean="0">
                            <a:latin typeface="Cambria Math" panose="02040503050406030204" pitchFamily="18" charset="0"/>
                          </a:rPr>
                          <m:t>𝑜𝑓</m:t>
                        </m:r>
                        <m:r>
                          <a:rPr lang="en-US" sz="1900" i="1" dirty="0" smtClean="0">
                            <a:latin typeface="Cambria Math" panose="02040503050406030204" pitchFamily="18" charset="0"/>
                          </a:rPr>
                          <m:t> </m:t>
                        </m:r>
                        <m:r>
                          <a:rPr lang="en-US" sz="1900" i="1" dirty="0" smtClean="0">
                            <a:latin typeface="Cambria Math" panose="02040503050406030204" pitchFamily="18" charset="0"/>
                          </a:rPr>
                          <m:t>𝑝𝑜𝑖𝑛𝑡𝑠</m:t>
                        </m:r>
                        <m:r>
                          <a:rPr lang="en-US" sz="1900" i="1" dirty="0" smtClean="0">
                            <a:latin typeface="Cambria Math" panose="02040503050406030204" pitchFamily="18" charset="0"/>
                          </a:rPr>
                          <m:t> </m:t>
                        </m:r>
                        <m:r>
                          <a:rPr lang="en-US" sz="1900" i="1" dirty="0" smtClean="0">
                            <a:latin typeface="Cambria Math" panose="02040503050406030204" pitchFamily="18" charset="0"/>
                          </a:rPr>
                          <m:t>𝑜𝑛</m:t>
                        </m:r>
                        <m:r>
                          <a:rPr lang="en-US" sz="1900" i="1" dirty="0" smtClean="0">
                            <a:latin typeface="Cambria Math" panose="02040503050406030204" pitchFamily="18" charset="0"/>
                          </a:rPr>
                          <m:t> </m:t>
                        </m:r>
                        <m:r>
                          <a:rPr lang="en-US" sz="1900" i="1" dirty="0" smtClean="0">
                            <a:latin typeface="Cambria Math" panose="02040503050406030204" pitchFamily="18" charset="0"/>
                          </a:rPr>
                          <m:t>𝑡h𝑒</m:t>
                        </m:r>
                        <m:r>
                          <a:rPr lang="en-US" sz="1900" i="1" dirty="0" smtClean="0">
                            <a:latin typeface="Cambria Math" panose="02040503050406030204" pitchFamily="18" charset="0"/>
                          </a:rPr>
                          <m:t> </m:t>
                        </m:r>
                        <m:r>
                          <a:rPr lang="en-US" sz="1900" i="1" dirty="0" smtClean="0">
                            <a:latin typeface="Cambria Math" panose="02040503050406030204" pitchFamily="18" charset="0"/>
                          </a:rPr>
                          <m:t>𝑐𝑢𝑟𝑣𝑒</m:t>
                        </m:r>
                      </m:num>
                      <m:den>
                        <m:r>
                          <a:rPr lang="en-US" sz="1900" b="0" i="1" dirty="0" smtClean="0">
                            <a:latin typeface="Cambria Math" panose="02040503050406030204" pitchFamily="18" charset="0"/>
                          </a:rPr>
                          <m:t>𝑆𝑖𝑧𝑒</m:t>
                        </m:r>
                        <m:r>
                          <a:rPr lang="en-US" sz="1900" b="0" i="1" dirty="0" smtClean="0">
                            <a:latin typeface="Cambria Math" panose="02040503050406030204" pitchFamily="18" charset="0"/>
                          </a:rPr>
                          <m:t> </m:t>
                        </m:r>
                        <m:r>
                          <a:rPr lang="en-US" sz="1900" b="0" i="1" dirty="0" smtClean="0">
                            <a:latin typeface="Cambria Math" panose="02040503050406030204" pitchFamily="18" charset="0"/>
                          </a:rPr>
                          <m:t>𝑜𝑓</m:t>
                        </m:r>
                        <m:r>
                          <a:rPr lang="en-US" sz="1900" b="0" i="1" dirty="0" smtClean="0">
                            <a:latin typeface="Cambria Math" panose="02040503050406030204" pitchFamily="18" charset="0"/>
                          </a:rPr>
                          <m:t> </m:t>
                        </m:r>
                        <m:r>
                          <a:rPr lang="en-US" sz="1900" b="0" i="1" dirty="0" smtClean="0">
                            <a:latin typeface="Cambria Math" panose="02040503050406030204" pitchFamily="18" charset="0"/>
                          </a:rPr>
                          <m:t>𝑠𝑢𝑏𝑔𝑟𝑜𝑢𝑝</m:t>
                        </m:r>
                      </m:den>
                    </m:f>
                    <m:r>
                      <a:rPr lang="en-US" sz="1900" b="0" i="0" dirty="0" smtClean="0">
                        <a:latin typeface="Cambria Math" panose="02040503050406030204" pitchFamily="18" charset="0"/>
                      </a:rPr>
                      <m:t>=</m:t>
                    </m:r>
                    <m:f>
                      <m:fPr>
                        <m:ctrlPr>
                          <a:rPr lang="en-US" sz="1900" b="0" i="1" dirty="0" smtClean="0">
                            <a:latin typeface="Cambria Math" panose="02040503050406030204" pitchFamily="18" charset="0"/>
                          </a:rPr>
                        </m:ctrlPr>
                      </m:fPr>
                      <m:num>
                        <m:d>
                          <m:dPr>
                            <m:begChr m:val="|"/>
                            <m:endChr m:val="|"/>
                            <m:ctrlPr>
                              <a:rPr lang="en-US" sz="1900" b="0" i="1" dirty="0" smtClean="0">
                                <a:latin typeface="Cambria Math" panose="02040503050406030204" pitchFamily="18" charset="0"/>
                              </a:rPr>
                            </m:ctrlPr>
                          </m:dPr>
                          <m:e>
                            <m:r>
                              <m:rPr>
                                <m:sty m:val="p"/>
                              </m:rPr>
                              <a:rPr lang="en-US" sz="1900" b="0" i="0" dirty="0" smtClean="0">
                                <a:latin typeface="Cambria Math" panose="02040503050406030204" pitchFamily="18" charset="0"/>
                              </a:rPr>
                              <m:t>E</m:t>
                            </m:r>
                            <m:d>
                              <m:dPr>
                                <m:ctrlPr>
                                  <a:rPr lang="en-US" sz="1900" b="0" i="1" dirty="0" smtClean="0">
                                    <a:latin typeface="Cambria Math" panose="02040503050406030204" pitchFamily="18" charset="0"/>
                                  </a:rPr>
                                </m:ctrlPr>
                              </m:dPr>
                              <m:e>
                                <m:r>
                                  <m:rPr>
                                    <m:sty m:val="p"/>
                                  </m:rPr>
                                  <a:rPr lang="en-US" sz="1900" b="0" i="0" dirty="0" smtClean="0">
                                    <a:latin typeface="Cambria Math" panose="02040503050406030204" pitchFamily="18" charset="0"/>
                                  </a:rPr>
                                  <m:t>Z</m:t>
                                </m:r>
                                <m:r>
                                  <m:rPr>
                                    <m:sty m:val="p"/>
                                  </m:rPr>
                                  <a:rPr lang="en-US" sz="1900" b="0" i="0" baseline="-25000" dirty="0" smtClean="0">
                                    <a:latin typeface="Cambria Math" panose="02040503050406030204" pitchFamily="18" charset="0"/>
                                  </a:rPr>
                                  <m:t>P</m:t>
                                </m:r>
                              </m:e>
                            </m:d>
                          </m:e>
                        </m:d>
                      </m:num>
                      <m:den>
                        <m:r>
                          <a:rPr lang="en-US" sz="1900" b="0" i="1" dirty="0" smtClean="0">
                            <a:latin typeface="Cambria Math" panose="02040503050406030204" pitchFamily="18" charset="0"/>
                          </a:rPr>
                          <m:t>𝑛</m:t>
                        </m:r>
                      </m:den>
                    </m:f>
                  </m:oMath>
                </a14:m>
                <a:r>
                  <a:rPr lang="en-IN" sz="1900" dirty="0"/>
                  <a:t> </a:t>
                </a:r>
              </a:p>
              <a:p>
                <a:pPr>
                  <a:buClr>
                    <a:schemeClr val="tx1"/>
                  </a:buClr>
                  <a:buFont typeface="Wingdings" panose="05000000000000000000" pitchFamily="2" charset="2"/>
                  <a:buChar char="Ø"/>
                </a:pPr>
                <a:r>
                  <a:rPr lang="en-IN" sz="1900" dirty="0">
                    <a:latin typeface="Ebrima" panose="02000000000000000000" pitchFamily="2" charset="0"/>
                    <a:ea typeface="Ebrima" panose="02000000000000000000" pitchFamily="2" charset="0"/>
                    <a:cs typeface="Ebrima" panose="02000000000000000000" pitchFamily="2" charset="0"/>
                  </a:rPr>
                  <a:t>Ideally, </a:t>
                </a:r>
                <a14:m>
                  <m:oMath xmlns:m="http://schemas.openxmlformats.org/officeDocument/2006/math">
                    <m:r>
                      <a:rPr lang="en-IN" sz="1900" i="1" dirty="0" smtClean="0">
                        <a:latin typeface="Cambria Math" panose="02040503050406030204" pitchFamily="18" charset="0"/>
                      </a:rPr>
                      <m:t>h</m:t>
                    </m:r>
                    <m:r>
                      <a:rPr lang="en-IN" sz="1900" i="1" dirty="0" smtClean="0">
                        <a:latin typeface="Cambria Math" panose="02040503050406030204" pitchFamily="18" charset="0"/>
                      </a:rPr>
                      <m:t>=1</m:t>
                    </m:r>
                  </m:oMath>
                </a14:m>
                <a:r>
                  <a:rPr lang="en-IN" sz="1900" dirty="0">
                    <a:latin typeface="Ebrima" panose="02000000000000000000" pitchFamily="2" charset="0"/>
                    <a:ea typeface="Ebrima" panose="02000000000000000000" pitchFamily="2" charset="0"/>
                    <a:cs typeface="Ebrima" panose="02000000000000000000" pitchFamily="2" charset="0"/>
                  </a:rPr>
                  <a:t>.</a:t>
                </a:r>
              </a:p>
              <a:p>
                <a:pPr marL="2743200" lvl="6" indent="0">
                  <a:buNone/>
                </a:pPr>
                <a:endParaRPr lang="en-IN" dirty="0"/>
              </a:p>
            </p:txBody>
          </p:sp>
        </mc:Choice>
        <mc:Fallback xmlns="">
          <p:sp>
            <p:nvSpPr>
              <p:cNvPr id="3" name="Content Placeholder 2">
                <a:extLst>
                  <a:ext uri="{FF2B5EF4-FFF2-40B4-BE49-F238E27FC236}">
                    <a16:creationId xmlns:a16="http://schemas.microsoft.com/office/drawing/2014/main" id="{7D14A00C-CC3D-E580-C2EA-B7C9C8D50B41}"/>
                  </a:ext>
                </a:extLst>
              </p:cNvPr>
              <p:cNvSpPr>
                <a:spLocks noGrp="1" noRot="1" noChangeAspect="1" noMove="1" noResize="1" noEditPoints="1" noAdjustHandles="1" noChangeArrowheads="1" noChangeShapeType="1" noTextEdit="1"/>
              </p:cNvSpPr>
              <p:nvPr>
                <p:ph idx="1"/>
              </p:nvPr>
            </p:nvSpPr>
            <p:spPr>
              <a:blipFill>
                <a:blip r:embed="rId2"/>
                <a:stretch>
                  <a:fillRect l="-889" t="-1284"/>
                </a:stretch>
              </a:blipFill>
            </p:spPr>
            <p:txBody>
              <a:bodyPr/>
              <a:lstStyle/>
              <a:p>
                <a:r>
                  <a:rPr lang="en-IN">
                    <a:noFill/>
                  </a:rPr>
                  <a:t> </a:t>
                </a:r>
              </a:p>
            </p:txBody>
          </p:sp>
        </mc:Fallback>
      </mc:AlternateContent>
    </p:spTree>
    <p:extLst>
      <p:ext uri="{BB962C8B-B14F-4D97-AF65-F5344CB8AC3E}">
        <p14:creationId xmlns:p14="http://schemas.microsoft.com/office/powerpoint/2010/main" val="263745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248A-2EC1-7D2C-0366-7427B07F0812}"/>
              </a:ext>
            </a:extLst>
          </p:cNvPr>
          <p:cNvSpPr>
            <a:spLocks noGrp="1"/>
          </p:cNvSpPr>
          <p:nvPr>
            <p:ph type="title"/>
          </p:nvPr>
        </p:nvSpPr>
        <p:spPr/>
        <p:txBody>
          <a:bodyPr>
            <a:normAutofit/>
          </a:bodyPr>
          <a:lstStyle/>
          <a:p>
            <a:r>
              <a:rPr lang="en-US" sz="4000" i="0" dirty="0">
                <a:solidFill>
                  <a:srgbClr val="000000"/>
                </a:solidFill>
                <a:effectLst/>
                <a:latin typeface="Arial" panose="020B0604020202020204" pitchFamily="34" charset="0"/>
                <a:cs typeface="Arial" panose="020B0604020202020204" pitchFamily="34" charset="0"/>
              </a:rPr>
              <a:t>Elliptic Curve Discrete Logarithm Problem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BC40B2-5EA8-0882-8CD7-5E4DE18BE9F4}"/>
                  </a:ext>
                </a:extLst>
              </p:cNvPr>
              <p:cNvSpPr>
                <a:spLocks noGrp="1"/>
              </p:cNvSpPr>
              <p:nvPr>
                <p:ph idx="1"/>
              </p:nvPr>
            </p:nvSpPr>
            <p:spPr>
              <a:xfrm>
                <a:off x="1220756" y="2687563"/>
                <a:ext cx="9601196" cy="1884439"/>
              </a:xfrm>
            </p:spPr>
            <p:txBody>
              <a:bodyPr>
                <a:normAutofit fontScale="92500" lnSpcReduction="10000"/>
              </a:bodyPr>
              <a:lstStyle/>
              <a:p>
                <a:pPr>
                  <a:buClr>
                    <a:schemeClr val="tx1"/>
                  </a:buClr>
                  <a:buFont typeface="Wingdings" panose="05000000000000000000" pitchFamily="2" charset="2"/>
                  <a:buChar char="§"/>
                </a:pPr>
                <a:r>
                  <a:rPr lang="en-US" dirty="0">
                    <a:latin typeface="Ebrima" panose="02000000000000000000" pitchFamily="2" charset="0"/>
                    <a:ea typeface="Ebrima" panose="02000000000000000000" pitchFamily="2" charset="0"/>
                    <a:cs typeface="Ebrima" panose="02000000000000000000" pitchFamily="2" charset="0"/>
                  </a:rPr>
                  <a:t>Suppose </a:t>
                </a:r>
                <a14:m>
                  <m:oMath xmlns:m="http://schemas.openxmlformats.org/officeDocument/2006/math">
                    <m:r>
                      <a:rPr lang="en-US" i="1" dirty="0" smtClean="0">
                        <a:latin typeface="Cambria Math" panose="02040503050406030204" pitchFamily="18" charset="0"/>
                      </a:rPr>
                      <m:t>𝐸</m:t>
                    </m:r>
                  </m:oMath>
                </a14:m>
                <a:r>
                  <a:rPr lang="en-US" dirty="0">
                    <a:latin typeface="Ebrima" panose="02000000000000000000" pitchFamily="2" charset="0"/>
                    <a:ea typeface="Ebrima" panose="02000000000000000000" pitchFamily="2" charset="0"/>
                    <a:cs typeface="Ebrima" panose="02000000000000000000" pitchFamily="2" charset="0"/>
                  </a:rPr>
                  <a:t> is a elliptic curve over </a:t>
                </a:r>
                <a14:m>
                  <m:oMath xmlns:m="http://schemas.openxmlformats.org/officeDocument/2006/math">
                    <m:r>
                      <a:rPr lang="en-US" i="1" dirty="0" smtClean="0">
                        <a:latin typeface="Cambria Math" panose="02040503050406030204" pitchFamily="18" charset="0"/>
                      </a:rPr>
                      <m:t>𝑍</m:t>
                    </m:r>
                    <m:r>
                      <a:rPr lang="en-US" i="1" baseline="-25000" dirty="0" smtClean="0">
                        <a:latin typeface="Cambria Math" panose="02040503050406030204" pitchFamily="18" charset="0"/>
                      </a:rPr>
                      <m:t>𝑃</m:t>
                    </m:r>
                  </m:oMath>
                </a14:m>
                <a:r>
                  <a:rPr lang="en-US" dirty="0">
                    <a:latin typeface="Ebrima" panose="02000000000000000000" pitchFamily="2" charset="0"/>
                    <a:ea typeface="Ebrima" panose="02000000000000000000" pitchFamily="2" charset="0"/>
                    <a:cs typeface="Ebrima" panose="02000000000000000000" pitchFamily="2" charset="0"/>
                  </a:rPr>
                  <a:t> and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 ∈ </m:t>
                    </m:r>
                    <m:r>
                      <a:rPr lang="en-US" i="1" dirty="0" smtClean="0">
                        <a:latin typeface="Cambria Math" panose="02040503050406030204" pitchFamily="18" charset="0"/>
                        <a:ea typeface="Cambria Math" panose="02040503050406030204" pitchFamily="18" charset="0"/>
                      </a:rPr>
                      <m:t>𝐸</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𝑍𝑃</m:t>
                    </m:r>
                    <m:r>
                      <a:rPr lang="en-US" i="1" dirty="0" smtClean="0">
                        <a:latin typeface="Cambria Math" panose="02040503050406030204" pitchFamily="18" charset="0"/>
                        <a:ea typeface="Cambria Math" panose="02040503050406030204" pitchFamily="18" charset="0"/>
                      </a:rPr>
                      <m:t>). </m:t>
                    </m:r>
                  </m:oMath>
                </a14:m>
                <a:r>
                  <a:rPr lang="en-US" dirty="0">
                    <a:latin typeface="Ebrima" panose="02000000000000000000" pitchFamily="2" charset="0"/>
                    <a:ea typeface="Ebrima" panose="02000000000000000000" pitchFamily="2" charset="0"/>
                    <a:cs typeface="Ebrima" panose="02000000000000000000" pitchFamily="2" charset="0"/>
                  </a:rPr>
                  <a:t>Given a multiple </a:t>
                </a:r>
                <a14:m>
                  <m:oMath xmlns:m="http://schemas.openxmlformats.org/officeDocument/2006/math">
                    <m:r>
                      <a:rPr lang="en-US" i="1" dirty="0" smtClean="0">
                        <a:latin typeface="Cambria Math" panose="02040503050406030204" pitchFamily="18" charset="0"/>
                        <a:ea typeface="Cambria Math" panose="02040503050406030204" pitchFamily="18" charset="0"/>
                      </a:rPr>
                      <m:t>𝑄</m:t>
                    </m:r>
                    <m:r>
                      <a:rPr lang="en-US" i="1" dirty="0" smtClean="0">
                        <a:latin typeface="Cambria Math" panose="02040503050406030204" pitchFamily="18" charset="0"/>
                        <a:ea typeface="Cambria Math" panose="02040503050406030204" pitchFamily="18" charset="0"/>
                      </a:rPr>
                      <m:t> </m:t>
                    </m:r>
                  </m:oMath>
                </a14:m>
                <a:r>
                  <a:rPr lang="en-US" dirty="0">
                    <a:latin typeface="Ebrima" panose="02000000000000000000" pitchFamily="2" charset="0"/>
                    <a:ea typeface="Ebrima" panose="02000000000000000000" pitchFamily="2" charset="0"/>
                    <a:cs typeface="Ebrima" panose="02000000000000000000" pitchFamily="2" charset="0"/>
                  </a:rPr>
                  <a:t>of </a:t>
                </a:r>
                <a14:m>
                  <m:oMath xmlns:m="http://schemas.openxmlformats.org/officeDocument/2006/math">
                    <m:r>
                      <a:rPr lang="en-US" i="1" dirty="0" smtClean="0">
                        <a:latin typeface="Cambria Math" panose="02040503050406030204" pitchFamily="18" charset="0"/>
                        <a:ea typeface="Cambria Math" panose="02040503050406030204" pitchFamily="18" charset="0"/>
                      </a:rPr>
                      <m:t>𝑃</m:t>
                    </m:r>
                  </m:oMath>
                </a14:m>
                <a:r>
                  <a:rPr lang="en-US" dirty="0">
                    <a:latin typeface="Ebrima" panose="02000000000000000000" pitchFamily="2" charset="0"/>
                    <a:ea typeface="Ebrima" panose="02000000000000000000" pitchFamily="2" charset="0"/>
                    <a:cs typeface="Ebrima" panose="02000000000000000000" pitchFamily="2" charset="0"/>
                  </a:rPr>
                  <a:t>, the elliptic curve discrete log problem is to find </a:t>
                </a:r>
                <a14:m>
                  <m:oMath xmlns:m="http://schemas.openxmlformats.org/officeDocument/2006/math">
                    <m:r>
                      <a:rPr lang="en-US" i="1" dirty="0" smtClean="0">
                        <a:latin typeface="Cambria Math" panose="02040503050406030204" pitchFamily="18" charset="0"/>
                        <a:ea typeface="Cambria Math" panose="02040503050406030204" pitchFamily="18" charset="0"/>
                      </a:rPr>
                      <m:t>𝑘</m:t>
                    </m:r>
                    <m:r>
                      <a:rPr lang="en-US" i="1" dirty="0" smtClean="0">
                        <a:latin typeface="Cambria Math" panose="02040503050406030204" pitchFamily="18" charset="0"/>
                        <a:ea typeface="Cambria Math" panose="02040503050406030204" pitchFamily="18" charset="0"/>
                      </a:rPr>
                      <m:t> ∈ </m:t>
                    </m:r>
                    <m:r>
                      <a:rPr lang="en-US" i="1" dirty="0" smtClean="0">
                        <a:latin typeface="Cambria Math" panose="02040503050406030204" pitchFamily="18" charset="0"/>
                        <a:ea typeface="Cambria Math" panose="02040503050406030204" pitchFamily="18" charset="0"/>
                      </a:rPr>
                      <m:t>𝑍</m:t>
                    </m:r>
                    <m:r>
                      <a:rPr lang="en-US" i="1" dirty="0" smtClean="0">
                        <a:latin typeface="Cambria Math" panose="02040503050406030204" pitchFamily="18" charset="0"/>
                        <a:ea typeface="Cambria Math" panose="02040503050406030204" pitchFamily="18" charset="0"/>
                      </a:rPr>
                      <m:t> </m:t>
                    </m:r>
                  </m:oMath>
                </a14:m>
                <a:r>
                  <a:rPr lang="en-US" dirty="0">
                    <a:latin typeface="Ebrima" panose="02000000000000000000" pitchFamily="2" charset="0"/>
                    <a:ea typeface="Ebrima" panose="02000000000000000000" pitchFamily="2" charset="0"/>
                    <a:cs typeface="Ebrima" panose="02000000000000000000" pitchFamily="2" charset="0"/>
                  </a:rPr>
                  <a:t>such that </a:t>
                </a:r>
                <a14:m>
                  <m:oMath xmlns:m="http://schemas.openxmlformats.org/officeDocument/2006/math">
                    <m:r>
                      <a:rPr lang="en-US" i="1" dirty="0" smtClean="0">
                        <a:latin typeface="Cambria Math" panose="02040503050406030204" pitchFamily="18" charset="0"/>
                        <a:ea typeface="Cambria Math" panose="02040503050406030204" pitchFamily="18" charset="0"/>
                      </a:rPr>
                      <m:t>𝑄</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𝑘𝑃</m:t>
                    </m:r>
                  </m:oMath>
                </a14:m>
                <a:r>
                  <a:rPr lang="en-US" dirty="0">
                    <a:latin typeface="Ebrima" panose="02000000000000000000" pitchFamily="2" charset="0"/>
                    <a:ea typeface="Ebrima" panose="02000000000000000000" pitchFamily="2" charset="0"/>
                    <a:cs typeface="Ebrima" panose="02000000000000000000" pitchFamily="2" charset="0"/>
                  </a:rPr>
                  <a:t>.</a:t>
                </a:r>
              </a:p>
              <a:p>
                <a:pPr>
                  <a:buClr>
                    <a:schemeClr val="tx1"/>
                  </a:buClr>
                  <a:buFont typeface="Wingdings" panose="05000000000000000000" pitchFamily="2" charset="2"/>
                  <a:buChar char="§"/>
                </a:pPr>
                <a:r>
                  <a:rPr lang="en-US" dirty="0">
                    <a:latin typeface="Ebrima" panose="02000000000000000000" pitchFamily="2" charset="0"/>
                    <a:ea typeface="Ebrima" panose="02000000000000000000" pitchFamily="2" charset="0"/>
                    <a:cs typeface="Ebrima" panose="02000000000000000000" pitchFamily="2" charset="0"/>
                  </a:rPr>
                  <a:t>Calculating </a:t>
                </a:r>
                <a14:m>
                  <m:oMath xmlns:m="http://schemas.openxmlformats.org/officeDocument/2006/math">
                    <m:r>
                      <a:rPr lang="en-US" i="1" dirty="0" smtClean="0">
                        <a:latin typeface="Cambria Math" panose="02040503050406030204" pitchFamily="18" charset="0"/>
                        <a:ea typeface="Cambria Math" panose="02040503050406030204" pitchFamily="18" charset="0"/>
                      </a:rPr>
                      <m:t>𝑘</m:t>
                    </m:r>
                  </m:oMath>
                </a14:m>
                <a:r>
                  <a:rPr lang="en-US" dirty="0">
                    <a:latin typeface="Ebrima" panose="02000000000000000000" pitchFamily="2" charset="0"/>
                    <a:ea typeface="Ebrima" panose="02000000000000000000" pitchFamily="2" charset="0"/>
                    <a:cs typeface="Ebrima" panose="02000000000000000000" pitchFamily="2" charset="0"/>
                  </a:rPr>
                  <a:t> from given </a:t>
                </a:r>
                <a14:m>
                  <m:oMath xmlns:m="http://schemas.openxmlformats.org/officeDocument/2006/math">
                    <m:r>
                      <a:rPr lang="en-US" i="1" dirty="0" smtClean="0">
                        <a:latin typeface="Cambria Math" panose="02040503050406030204" pitchFamily="18" charset="0"/>
                        <a:ea typeface="Cambria Math" panose="02040503050406030204" pitchFamily="18" charset="0"/>
                      </a:rPr>
                      <m:t>𝑄</m:t>
                    </m:r>
                  </m:oMath>
                </a14:m>
                <a:r>
                  <a:rPr lang="en-US" dirty="0">
                    <a:latin typeface="Ebrima" panose="02000000000000000000" pitchFamily="2" charset="0"/>
                    <a:ea typeface="Ebrima" panose="02000000000000000000" pitchFamily="2" charset="0"/>
                    <a:cs typeface="Ebrima" panose="02000000000000000000" pitchFamily="2" charset="0"/>
                  </a:rPr>
                  <a:t> and </a:t>
                </a:r>
                <a14:m>
                  <m:oMath xmlns:m="http://schemas.openxmlformats.org/officeDocument/2006/math">
                    <m:r>
                      <a:rPr lang="en-US" i="1" dirty="0" smtClean="0">
                        <a:latin typeface="Cambria Math" panose="02040503050406030204" pitchFamily="18" charset="0"/>
                        <a:ea typeface="Cambria Math" panose="02040503050406030204" pitchFamily="18" charset="0"/>
                      </a:rPr>
                      <m:t>𝑃</m:t>
                    </m:r>
                  </m:oMath>
                </a14:m>
                <a:r>
                  <a:rPr lang="en-US" dirty="0">
                    <a:latin typeface="Ebrima" panose="02000000000000000000" pitchFamily="2" charset="0"/>
                    <a:ea typeface="Ebrima" panose="02000000000000000000" pitchFamily="2" charset="0"/>
                    <a:cs typeface="Ebrima" panose="02000000000000000000" pitchFamily="2" charset="0"/>
                  </a:rPr>
                  <a:t> is time consuming and is considered to be impossible for big </a:t>
                </a:r>
                <a14:m>
                  <m:oMath xmlns:m="http://schemas.openxmlformats.org/officeDocument/2006/math">
                    <m:r>
                      <a:rPr lang="en-US" i="1" dirty="0" smtClean="0">
                        <a:latin typeface="Cambria Math" panose="02040503050406030204" pitchFamily="18" charset="0"/>
                        <a:ea typeface="Cambria Math" panose="02040503050406030204" pitchFamily="18" charset="0"/>
                      </a:rPr>
                      <m:t>𝑘</m:t>
                    </m:r>
                  </m:oMath>
                </a14:m>
                <a:r>
                  <a:rPr lang="en-US" dirty="0">
                    <a:latin typeface="Ebrima" panose="02000000000000000000" pitchFamily="2" charset="0"/>
                    <a:ea typeface="Ebrima" panose="02000000000000000000" pitchFamily="2" charset="0"/>
                    <a:cs typeface="Ebrima" panose="02000000000000000000" pitchFamily="2" charset="0"/>
                  </a:rPr>
                  <a:t>.</a:t>
                </a:r>
              </a:p>
              <a:p>
                <a:pPr marL="0" indent="0">
                  <a:buNone/>
                </a:pPr>
                <a:endParaRPr lang="en-US" dirty="0">
                  <a:latin typeface="+mj-lt"/>
                </a:endParaRPr>
              </a:p>
            </p:txBody>
          </p:sp>
        </mc:Choice>
        <mc:Fallback xmlns="">
          <p:sp>
            <p:nvSpPr>
              <p:cNvPr id="3" name="Content Placeholder 2">
                <a:extLst>
                  <a:ext uri="{FF2B5EF4-FFF2-40B4-BE49-F238E27FC236}">
                    <a16:creationId xmlns:a16="http://schemas.microsoft.com/office/drawing/2014/main" id="{B8BC40B2-5EA8-0882-8CD7-5E4DE18BE9F4}"/>
                  </a:ext>
                </a:extLst>
              </p:cNvPr>
              <p:cNvSpPr>
                <a:spLocks noGrp="1" noRot="1" noChangeAspect="1" noMove="1" noResize="1" noEditPoints="1" noAdjustHandles="1" noChangeArrowheads="1" noChangeShapeType="1" noTextEdit="1"/>
              </p:cNvSpPr>
              <p:nvPr>
                <p:ph idx="1"/>
              </p:nvPr>
            </p:nvSpPr>
            <p:spPr>
              <a:xfrm>
                <a:off x="1220756" y="2687563"/>
                <a:ext cx="9601196" cy="1884439"/>
              </a:xfrm>
              <a:blipFill>
                <a:blip r:embed="rId2"/>
                <a:stretch>
                  <a:fillRect l="-952" t="-5502" r="-254"/>
                </a:stretch>
              </a:blipFill>
            </p:spPr>
            <p:txBody>
              <a:bodyPr/>
              <a:lstStyle/>
              <a:p>
                <a:r>
                  <a:rPr lang="en-IN">
                    <a:noFill/>
                  </a:rPr>
                  <a:t> </a:t>
                </a:r>
              </a:p>
            </p:txBody>
          </p:sp>
        </mc:Fallback>
      </mc:AlternateContent>
    </p:spTree>
    <p:extLst>
      <p:ext uri="{BB962C8B-B14F-4D97-AF65-F5344CB8AC3E}">
        <p14:creationId xmlns:p14="http://schemas.microsoft.com/office/powerpoint/2010/main" val="116998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9A852-21F9-0FF6-4C99-F13EA944F053}"/>
              </a:ext>
            </a:extLst>
          </p:cNvPr>
          <p:cNvSpPr>
            <a:spLocks noGrp="1"/>
          </p:cNvSpPr>
          <p:nvPr>
            <p:ph type="title"/>
          </p:nvPr>
        </p:nvSpPr>
        <p:spPr>
          <a:xfrm>
            <a:off x="1295402" y="1017643"/>
            <a:ext cx="9601196" cy="1303867"/>
          </a:xfrm>
        </p:spPr>
        <p:txBody>
          <a:bodyPr>
            <a:normAutofit/>
          </a:bodyPr>
          <a:lstStyle/>
          <a:p>
            <a:r>
              <a:rPr lang="en-US" sz="4000" dirty="0">
                <a:latin typeface="Arial" panose="020B0604020202020204" pitchFamily="34" charset="0"/>
                <a:cs typeface="Arial" panose="020B0604020202020204" pitchFamily="34" charset="0"/>
              </a:rPr>
              <a:t>Elliptic Curve Cryptography (ECC)</a:t>
            </a:r>
            <a:endParaRPr lang="en-IN"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8715F-4E52-9942-1FB7-DC922D7975CA}"/>
                  </a:ext>
                </a:extLst>
              </p:cNvPr>
              <p:cNvSpPr>
                <a:spLocks noGrp="1"/>
              </p:cNvSpPr>
              <p:nvPr>
                <p:ph idx="1"/>
              </p:nvPr>
            </p:nvSpPr>
            <p:spPr>
              <a:xfrm>
                <a:off x="976544" y="2459278"/>
                <a:ext cx="5299970" cy="3834990"/>
              </a:xfrm>
            </p:spPr>
            <p:txBody>
              <a:bodyPr>
                <a:normAutofit fontScale="92500" lnSpcReduction="20000"/>
              </a:bodyPr>
              <a:lstStyle/>
              <a:p>
                <a:pPr>
                  <a:buClr>
                    <a:schemeClr val="tx1"/>
                  </a:buClr>
                  <a:buFont typeface="Wingdings" panose="05000000000000000000" pitchFamily="2" charset="2"/>
                  <a:buChar char="§"/>
                </a:pPr>
                <a:r>
                  <a:rPr lang="en-US" sz="2100" dirty="0">
                    <a:latin typeface="Ebrima" panose="02000000000000000000" pitchFamily="2" charset="0"/>
                    <a:ea typeface="Ebrima" panose="02000000000000000000" pitchFamily="2" charset="0"/>
                    <a:cs typeface="Ebrima" panose="02000000000000000000" pitchFamily="2" charset="0"/>
                  </a:rPr>
                  <a:t>The algebraic structure of elliptic curves over finite fields is the foundation of ECC. </a:t>
                </a:r>
              </a:p>
              <a:p>
                <a:pPr>
                  <a:buClr>
                    <a:schemeClr val="tx1"/>
                  </a:buClr>
                  <a:buFont typeface="Wingdings" panose="05000000000000000000" pitchFamily="2" charset="2"/>
                  <a:buChar char="§"/>
                </a:pPr>
                <a:r>
                  <a:rPr lang="en-US" sz="2100" dirty="0">
                    <a:latin typeface="Ebrima" panose="02000000000000000000" pitchFamily="2" charset="0"/>
                    <a:ea typeface="Ebrima" panose="02000000000000000000" pitchFamily="2" charset="0"/>
                    <a:cs typeface="Ebrima" panose="02000000000000000000" pitchFamily="2" charset="0"/>
                  </a:rPr>
                  <a:t>To provide similar security, ECC cryptography requires a smaller key than non-ECC encryption.</a:t>
                </a:r>
              </a:p>
              <a:p>
                <a:pPr>
                  <a:buClr>
                    <a:schemeClr val="tx1"/>
                  </a:buClr>
                  <a:buFont typeface="Wingdings" panose="05000000000000000000" pitchFamily="2" charset="2"/>
                  <a:buChar char="§"/>
                </a:pPr>
                <a:r>
                  <a:rPr lang="en-US" sz="2100" dirty="0">
                    <a:latin typeface="Ebrima" panose="02000000000000000000" pitchFamily="2" charset="0"/>
                    <a:ea typeface="Ebrima" panose="02000000000000000000" pitchFamily="2" charset="0"/>
                    <a:cs typeface="Ebrima" panose="02000000000000000000" pitchFamily="2" charset="0"/>
                  </a:rPr>
                  <a:t>An elliptic curve is a planar algebraic curve define by an equation of the form</a:t>
                </a:r>
              </a:p>
              <a:p>
                <a:pPr marL="0" indent="0">
                  <a:buNone/>
                </a:pPr>
                <a:r>
                  <a:rPr lang="en-US" sz="220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m:t>
                        </m:r>
                      </m:e>
                      <m:sup>
                        <m:r>
                          <a:rPr lang="en-US" sz="2200" b="0" i="1" smtClean="0">
                            <a:latin typeface="Cambria Math" panose="02040503050406030204" pitchFamily="18" charset="0"/>
                          </a:rPr>
                          <m:t>2</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r>
                      <a:rPr lang="en-US" sz="2200" b="0" i="1" smtClean="0">
                        <a:latin typeface="Cambria Math" panose="02040503050406030204" pitchFamily="18" charset="0"/>
                      </a:rPr>
                      <m:t>𝑎𝑥</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 </m:t>
                    </m:r>
                  </m:oMath>
                </a14:m>
                <a:endParaRPr lang="en-US" sz="2200" dirty="0">
                  <a:latin typeface="Ebrima" panose="02000000000000000000" pitchFamily="2" charset="0"/>
                  <a:ea typeface="Ebrima" panose="02000000000000000000" pitchFamily="2" charset="0"/>
                  <a:cs typeface="Ebrima" panose="02000000000000000000" pitchFamily="2" charset="0"/>
                </a:endParaRPr>
              </a:p>
              <a:p>
                <a:pPr>
                  <a:buClr>
                    <a:schemeClr val="tx1"/>
                  </a:buClr>
                  <a:buFont typeface="Wingdings" panose="05000000000000000000" pitchFamily="2" charset="2"/>
                  <a:buChar char="§"/>
                </a:pPr>
                <a:r>
                  <a:rPr lang="en-US" sz="2100" dirty="0">
                    <a:latin typeface="Ebrima" panose="02000000000000000000" pitchFamily="2" charset="0"/>
                    <a:ea typeface="Ebrima" panose="02000000000000000000" pitchFamily="2" charset="0"/>
                    <a:cs typeface="Ebrima" panose="02000000000000000000" pitchFamily="2" charset="0"/>
                  </a:rPr>
                  <a:t>When a straight line is drawn intersecting the curve, it can intersect almost 3 points.</a:t>
                </a:r>
              </a:p>
              <a:p>
                <a:pPr>
                  <a:buClr>
                    <a:schemeClr val="tx1"/>
                  </a:buClr>
                  <a:buFont typeface="Wingdings" panose="05000000000000000000" pitchFamily="2" charset="2"/>
                  <a:buChar char="§"/>
                </a:pPr>
                <a:r>
                  <a:rPr lang="en-US" sz="2100" dirty="0">
                    <a:latin typeface="Ebrima" panose="02000000000000000000" pitchFamily="2" charset="0"/>
                    <a:ea typeface="Ebrima" panose="02000000000000000000" pitchFamily="2" charset="0"/>
                    <a:cs typeface="Ebrima" panose="02000000000000000000" pitchFamily="2" charset="0"/>
                  </a:rPr>
                  <a:t>The key property of this curve is that it is symmetric about the x-axis.</a:t>
                </a:r>
                <a:endParaRPr lang="en-US" sz="2100" b="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55C8715F-4E52-9942-1FB7-DC922D7975CA}"/>
                  </a:ext>
                </a:extLst>
              </p:cNvPr>
              <p:cNvSpPr>
                <a:spLocks noGrp="1" noRot="1" noChangeAspect="1" noMove="1" noResize="1" noEditPoints="1" noAdjustHandles="1" noChangeArrowheads="1" noChangeShapeType="1" noTextEdit="1"/>
              </p:cNvSpPr>
              <p:nvPr>
                <p:ph idx="1"/>
              </p:nvPr>
            </p:nvSpPr>
            <p:spPr>
              <a:xfrm>
                <a:off x="976544" y="2459278"/>
                <a:ext cx="5299970" cy="3834990"/>
              </a:xfrm>
              <a:blipFill>
                <a:blip r:embed="rId2"/>
                <a:stretch>
                  <a:fillRect l="-1264" t="-2698" r="-206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22766783-8E80-9B00-5929-66EBB5B80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514" y="2681138"/>
            <a:ext cx="4800598" cy="3009449"/>
          </a:xfrm>
          <a:prstGeom prst="rect">
            <a:avLst/>
          </a:prstGeom>
        </p:spPr>
      </p:pic>
    </p:spTree>
    <p:extLst>
      <p:ext uri="{BB962C8B-B14F-4D97-AF65-F5344CB8AC3E}">
        <p14:creationId xmlns:p14="http://schemas.microsoft.com/office/powerpoint/2010/main" val="392545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5C7869-6A76-26D9-C510-144040D7C818}"/>
              </a:ext>
            </a:extLst>
          </p:cNvPr>
          <p:cNvSpPr>
            <a:spLocks noGrp="1"/>
          </p:cNvSpPr>
          <p:nvPr>
            <p:ph type="body" sz="half" idx="2"/>
          </p:nvPr>
        </p:nvSpPr>
        <p:spPr>
          <a:xfrm>
            <a:off x="1041427" y="2739654"/>
            <a:ext cx="10105972" cy="3136211"/>
          </a:xfrm>
        </p:spPr>
        <p:txBody>
          <a:bodyPr/>
          <a:lstStyle/>
          <a:p>
            <a:pPr algn="l"/>
            <a:endParaRPr lang="en-US" dirty="0"/>
          </a:p>
          <a:p>
            <a:pPr algn="l"/>
            <a:endParaRPr lang="en-IN" dirty="0"/>
          </a:p>
        </p:txBody>
      </p:sp>
      <p:pic>
        <p:nvPicPr>
          <p:cNvPr id="16" name="Picture 15">
            <a:extLst>
              <a:ext uri="{FF2B5EF4-FFF2-40B4-BE49-F238E27FC236}">
                <a16:creationId xmlns:a16="http://schemas.microsoft.com/office/drawing/2014/main" id="{058ED99A-81CE-B29C-7EA8-3CAB295B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721" y="800651"/>
            <a:ext cx="1715425" cy="1711576"/>
          </a:xfrm>
          <a:prstGeom prst="rect">
            <a:avLst/>
          </a:prstGeom>
        </p:spPr>
      </p:pic>
      <p:pic>
        <p:nvPicPr>
          <p:cNvPr id="22" name="Picture 21">
            <a:extLst>
              <a:ext uri="{FF2B5EF4-FFF2-40B4-BE49-F238E27FC236}">
                <a16:creationId xmlns:a16="http://schemas.microsoft.com/office/drawing/2014/main" id="{121476E3-E0E0-06A2-DBDC-53B806B2C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147" y="781470"/>
            <a:ext cx="1845814" cy="171157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4F06CBC-ADE7-DABC-6D02-B3BDB75A2B6C}"/>
                  </a:ext>
                </a:extLst>
              </p:cNvPr>
              <p:cNvSpPr txBox="1"/>
              <p:nvPr/>
            </p:nvSpPr>
            <p:spPr>
              <a:xfrm>
                <a:off x="1985988" y="2504370"/>
                <a:ext cx="5741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𝐴𝑙𝑖𝑐𝑒</m:t>
                      </m:r>
                    </m:oMath>
                  </m:oMathPara>
                </a14:m>
                <a:endParaRPr lang="en-IN" dirty="0"/>
              </a:p>
            </p:txBody>
          </p:sp>
        </mc:Choice>
        <mc:Fallback xmlns="">
          <p:sp>
            <p:nvSpPr>
              <p:cNvPr id="23" name="TextBox 22">
                <a:extLst>
                  <a:ext uri="{FF2B5EF4-FFF2-40B4-BE49-F238E27FC236}">
                    <a16:creationId xmlns:a16="http://schemas.microsoft.com/office/drawing/2014/main" id="{34F06CBC-ADE7-DABC-6D02-B3BDB75A2B6C}"/>
                  </a:ext>
                </a:extLst>
              </p:cNvPr>
              <p:cNvSpPr txBox="1">
                <a:spLocks noRot="1" noChangeAspect="1" noMove="1" noResize="1" noEditPoints="1" noAdjustHandles="1" noChangeArrowheads="1" noChangeShapeType="1" noTextEdit="1"/>
              </p:cNvSpPr>
              <p:nvPr/>
            </p:nvSpPr>
            <p:spPr>
              <a:xfrm>
                <a:off x="1985988" y="2504370"/>
                <a:ext cx="574132" cy="276999"/>
              </a:xfrm>
              <a:prstGeom prst="rect">
                <a:avLst/>
              </a:prstGeom>
              <a:blipFill>
                <a:blip r:embed="rId4"/>
                <a:stretch>
                  <a:fillRect l="-9574" r="-957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31F1A7-A647-7BB9-FCE0-9EE7086D0E64}"/>
                  </a:ext>
                </a:extLst>
              </p:cNvPr>
              <p:cNvSpPr txBox="1"/>
              <p:nvPr/>
            </p:nvSpPr>
            <p:spPr>
              <a:xfrm>
                <a:off x="9619890" y="2462655"/>
                <a:ext cx="4635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𝐵𝑜𝑏</m:t>
                      </m:r>
                    </m:oMath>
                  </m:oMathPara>
                </a14:m>
                <a:endParaRPr lang="en-IN" dirty="0"/>
              </a:p>
            </p:txBody>
          </p:sp>
        </mc:Choice>
        <mc:Fallback xmlns="">
          <p:sp>
            <p:nvSpPr>
              <p:cNvPr id="24" name="TextBox 23">
                <a:extLst>
                  <a:ext uri="{FF2B5EF4-FFF2-40B4-BE49-F238E27FC236}">
                    <a16:creationId xmlns:a16="http://schemas.microsoft.com/office/drawing/2014/main" id="{BB31F1A7-A647-7BB9-FCE0-9EE7086D0E64}"/>
                  </a:ext>
                </a:extLst>
              </p:cNvPr>
              <p:cNvSpPr txBox="1">
                <a:spLocks noRot="1" noChangeAspect="1" noMove="1" noResize="1" noEditPoints="1" noAdjustHandles="1" noChangeArrowheads="1" noChangeShapeType="1" noTextEdit="1"/>
              </p:cNvSpPr>
              <p:nvPr/>
            </p:nvSpPr>
            <p:spPr>
              <a:xfrm>
                <a:off x="9619890" y="2462655"/>
                <a:ext cx="463525" cy="276999"/>
              </a:xfrm>
              <a:prstGeom prst="rect">
                <a:avLst/>
              </a:prstGeom>
              <a:blipFill>
                <a:blip r:embed="rId5"/>
                <a:stretch>
                  <a:fillRect l="-11842" r="-10526"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22E3C5E-88FC-579E-78F1-A9225BFCFC0D}"/>
                  </a:ext>
                </a:extLst>
              </p:cNvPr>
              <p:cNvSpPr txBox="1"/>
              <p:nvPr/>
            </p:nvSpPr>
            <p:spPr>
              <a:xfrm>
                <a:off x="3899031" y="798715"/>
                <a:ext cx="5233950" cy="43377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dirty="0">
                          <a:latin typeface="Arial" panose="020B0604020202020204" pitchFamily="34" charset="0"/>
                          <a:cs typeface="Arial" panose="020B0604020202020204" pitchFamily="34" charset="0"/>
                        </a:rPr>
                        <m:t>Diffie</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Hellman</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Key</m:t>
                      </m:r>
                      <m:r>
                        <m:rPr>
                          <m:nor/>
                        </m:rPr>
                        <a:rPr lang="en-US" sz="2800" dirty="0">
                          <a:latin typeface="Arial" panose="020B0604020202020204" pitchFamily="34" charset="0"/>
                          <a:cs typeface="Arial" panose="020B0604020202020204" pitchFamily="34" charset="0"/>
                        </a:rPr>
                        <m:t>−</m:t>
                      </m:r>
                      <m:r>
                        <m:rPr>
                          <m:nor/>
                        </m:rPr>
                        <a:rPr lang="en-US" sz="2800" dirty="0">
                          <a:latin typeface="Arial" panose="020B0604020202020204" pitchFamily="34" charset="0"/>
                          <a:cs typeface="Arial" panose="020B0604020202020204" pitchFamily="34" charset="0"/>
                        </a:rPr>
                        <m:t>Exchange</m:t>
                      </m:r>
                    </m:oMath>
                  </m:oMathPara>
                </a14:m>
                <a:endParaRPr lang="en-IN" sz="2400" dirty="0">
                  <a:latin typeface="Arial" panose="020B0604020202020204" pitchFamily="34" charset="0"/>
                  <a:cs typeface="Arial" panose="020B0604020202020204" pitchFamily="34" charset="0"/>
                </a:endParaRPr>
              </a:p>
            </p:txBody>
          </p:sp>
        </mc:Choice>
        <mc:Fallback xmlns="">
          <p:sp>
            <p:nvSpPr>
              <p:cNvPr id="25" name="TextBox 24">
                <a:extLst>
                  <a:ext uri="{FF2B5EF4-FFF2-40B4-BE49-F238E27FC236}">
                    <a16:creationId xmlns:a16="http://schemas.microsoft.com/office/drawing/2014/main" id="{122E3C5E-88FC-579E-78F1-A9225BFCFC0D}"/>
                  </a:ext>
                </a:extLst>
              </p:cNvPr>
              <p:cNvSpPr txBox="1">
                <a:spLocks noRot="1" noChangeAspect="1" noMove="1" noResize="1" noEditPoints="1" noAdjustHandles="1" noChangeArrowheads="1" noChangeShapeType="1" noTextEdit="1"/>
              </p:cNvSpPr>
              <p:nvPr/>
            </p:nvSpPr>
            <p:spPr>
              <a:xfrm>
                <a:off x="3899031" y="798715"/>
                <a:ext cx="5233950" cy="433773"/>
              </a:xfrm>
              <a:prstGeom prst="rect">
                <a:avLst/>
              </a:prstGeom>
              <a:blipFill>
                <a:blip r:embed="rId6"/>
                <a:stretch>
                  <a:fillRect/>
                </a:stretch>
              </a:blipFill>
            </p:spPr>
            <p:txBody>
              <a:bodyPr/>
              <a:lstStyle/>
              <a:p>
                <a:r>
                  <a:rPr lang="en-IN">
                    <a:noFill/>
                  </a:rPr>
                  <a:t> </a:t>
                </a:r>
              </a:p>
            </p:txBody>
          </p:sp>
        </mc:Fallback>
      </mc:AlternateContent>
      <p:cxnSp>
        <p:nvCxnSpPr>
          <p:cNvPr id="27" name="Straight Connector 26">
            <a:extLst>
              <a:ext uri="{FF2B5EF4-FFF2-40B4-BE49-F238E27FC236}">
                <a16:creationId xmlns:a16="http://schemas.microsoft.com/office/drawing/2014/main" id="{C5D32434-A222-6A93-0DA9-53EFC947B1A6}"/>
              </a:ext>
            </a:extLst>
          </p:cNvPr>
          <p:cNvCxnSpPr>
            <a:cxnSpLocks/>
          </p:cNvCxnSpPr>
          <p:nvPr/>
        </p:nvCxnSpPr>
        <p:spPr>
          <a:xfrm>
            <a:off x="6094412" y="2942775"/>
            <a:ext cx="0" cy="280995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19EB7A1-346F-BE5D-BB8E-A16D25EEEC7B}"/>
                  </a:ext>
                </a:extLst>
              </p:cNvPr>
              <p:cNvSpPr txBox="1"/>
              <p:nvPr/>
            </p:nvSpPr>
            <p:spPr>
              <a:xfrm>
                <a:off x="6591936" y="3409598"/>
                <a:ext cx="1707390" cy="281937"/>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𝐺</m:t>
                        </m:r>
                      </m:e>
                      <m:sup>
                        <m:r>
                          <a:rPr lang="en-US" b="0" i="1" smtClean="0">
                            <a:latin typeface="Cambria Math" panose="02040503050406030204" pitchFamily="18" charset="0"/>
                          </a:rPr>
                          <m:t>𝑏</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a:rPr lang="en-US" i="1">
                        <a:latin typeface="Cambria Math" panose="02040503050406030204" pitchFamily="18" charset="0"/>
                      </a:rPr>
                      <m:t>𝑃</m:t>
                    </m:r>
                  </m:oMath>
                </a14:m>
                <a:endParaRPr lang="en-IN" dirty="0"/>
              </a:p>
            </p:txBody>
          </p:sp>
        </mc:Choice>
        <mc:Fallback xmlns="">
          <p:sp>
            <p:nvSpPr>
              <p:cNvPr id="28" name="TextBox 27">
                <a:extLst>
                  <a:ext uri="{FF2B5EF4-FFF2-40B4-BE49-F238E27FC236}">
                    <a16:creationId xmlns:a16="http://schemas.microsoft.com/office/drawing/2014/main" id="{219EB7A1-346F-BE5D-BB8E-A16D25EEEC7B}"/>
                  </a:ext>
                </a:extLst>
              </p:cNvPr>
              <p:cNvSpPr txBox="1">
                <a:spLocks noRot="1" noChangeAspect="1" noMove="1" noResize="1" noEditPoints="1" noAdjustHandles="1" noChangeArrowheads="1" noChangeShapeType="1" noTextEdit="1"/>
              </p:cNvSpPr>
              <p:nvPr/>
            </p:nvSpPr>
            <p:spPr>
              <a:xfrm>
                <a:off x="6591936" y="3409598"/>
                <a:ext cx="1707390" cy="281937"/>
              </a:xfrm>
              <a:prstGeom prst="rect">
                <a:avLst/>
              </a:prstGeom>
              <a:blipFill>
                <a:blip r:embed="rId7"/>
                <a:stretch>
                  <a:fillRect l="-7500" t="-19149" r="-3929" b="-4042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86117D-F089-4959-1234-A7ABC09CEF3D}"/>
                  </a:ext>
                </a:extLst>
              </p:cNvPr>
              <p:cNvSpPr txBox="1"/>
              <p:nvPr/>
            </p:nvSpPr>
            <p:spPr>
              <a:xfrm>
                <a:off x="5247839" y="1865251"/>
                <a:ext cx="969817"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b="0" dirty="0"/>
                  <a:t>P </a:t>
                </a:r>
                <a14:m>
                  <m:oMath xmlns:m="http://schemas.openxmlformats.org/officeDocument/2006/math">
                    <m:r>
                      <a:rPr lang="en-US" b="0" i="1" smtClean="0">
                        <a:latin typeface="Cambria Math" panose="02040503050406030204" pitchFamily="18" charset="0"/>
                      </a:rPr>
                      <m:t>=10</m:t>
                    </m:r>
                  </m:oMath>
                </a14:m>
                <a:endParaRPr lang="en-IN" dirty="0"/>
              </a:p>
            </p:txBody>
          </p:sp>
        </mc:Choice>
        <mc:Fallback xmlns="">
          <p:sp>
            <p:nvSpPr>
              <p:cNvPr id="32" name="TextBox 31">
                <a:extLst>
                  <a:ext uri="{FF2B5EF4-FFF2-40B4-BE49-F238E27FC236}">
                    <a16:creationId xmlns:a16="http://schemas.microsoft.com/office/drawing/2014/main" id="{AA86117D-F089-4959-1234-A7ABC09CEF3D}"/>
                  </a:ext>
                </a:extLst>
              </p:cNvPr>
              <p:cNvSpPr txBox="1">
                <a:spLocks noRot="1" noChangeAspect="1" noMove="1" noResize="1" noEditPoints="1" noAdjustHandles="1" noChangeArrowheads="1" noChangeShapeType="1" noTextEdit="1"/>
              </p:cNvSpPr>
              <p:nvPr/>
            </p:nvSpPr>
            <p:spPr>
              <a:xfrm>
                <a:off x="5247839" y="1865251"/>
                <a:ext cx="969817" cy="276999"/>
              </a:xfrm>
              <a:prstGeom prst="rect">
                <a:avLst/>
              </a:prstGeom>
              <a:blipFill>
                <a:blip r:embed="rId8"/>
                <a:stretch>
                  <a:fillRect l="-13836" t="-26667" r="-7547" b="-5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668303-2F2E-E765-B675-457758981602}"/>
                  </a:ext>
                </a:extLst>
              </p:cNvPr>
              <p:cNvSpPr txBox="1"/>
              <p:nvPr/>
            </p:nvSpPr>
            <p:spPr>
              <a:xfrm>
                <a:off x="6446960" y="1872100"/>
                <a:ext cx="998671" cy="276999"/>
              </a:xfrm>
              <a:prstGeom prst="rect">
                <a:avLst/>
              </a:prstGeom>
              <a:noFill/>
            </p:spPr>
            <p:txBody>
              <a:bodyPr wrap="none" lIns="0" tIns="0" rIns="0" bIns="0" rtlCol="0">
                <a:spAutoFit/>
              </a:bodyPr>
              <a:lstStyle/>
              <a:p>
                <a:pPr marL="285750" indent="-285750">
                  <a:buFont typeface="Arial" panose="020B0604020202020204" pitchFamily="34" charset="0"/>
                  <a:buChar char="•"/>
                </a:pPr>
                <a:r>
                  <a:rPr lang="en-US" b="0" dirty="0"/>
                  <a:t>G </a:t>
                </a:r>
                <a14:m>
                  <m:oMath xmlns:m="http://schemas.openxmlformats.org/officeDocument/2006/math">
                    <m:r>
                      <a:rPr lang="en-US" b="0" i="1" smtClean="0">
                        <a:latin typeface="Cambria Math" panose="02040503050406030204" pitchFamily="18" charset="0"/>
                      </a:rPr>
                      <m:t>=1</m:t>
                    </m:r>
                  </m:oMath>
                </a14:m>
                <a:r>
                  <a:rPr lang="en-IN" dirty="0"/>
                  <a:t>8</a:t>
                </a:r>
              </a:p>
            </p:txBody>
          </p:sp>
        </mc:Choice>
        <mc:Fallback xmlns="">
          <p:sp>
            <p:nvSpPr>
              <p:cNvPr id="33" name="TextBox 32">
                <a:extLst>
                  <a:ext uri="{FF2B5EF4-FFF2-40B4-BE49-F238E27FC236}">
                    <a16:creationId xmlns:a16="http://schemas.microsoft.com/office/drawing/2014/main" id="{81668303-2F2E-E765-B675-457758981602}"/>
                  </a:ext>
                </a:extLst>
              </p:cNvPr>
              <p:cNvSpPr txBox="1">
                <a:spLocks noRot="1" noChangeAspect="1" noMove="1" noResize="1" noEditPoints="1" noAdjustHandles="1" noChangeArrowheads="1" noChangeShapeType="1" noTextEdit="1"/>
              </p:cNvSpPr>
              <p:nvPr/>
            </p:nvSpPr>
            <p:spPr>
              <a:xfrm>
                <a:off x="6446960" y="1872100"/>
                <a:ext cx="998671" cy="276999"/>
              </a:xfrm>
              <a:prstGeom prst="rect">
                <a:avLst/>
              </a:prstGeom>
              <a:blipFill>
                <a:blip r:embed="rId9"/>
                <a:stretch>
                  <a:fillRect l="-13497" t="-26087" r="-13497" b="-521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B185124-80BA-F131-380D-9D83A6AC340D}"/>
                  </a:ext>
                </a:extLst>
              </p:cNvPr>
              <p:cNvSpPr txBox="1"/>
              <p:nvPr/>
            </p:nvSpPr>
            <p:spPr>
              <a:xfrm>
                <a:off x="6591936" y="3739096"/>
                <a:ext cx="1904367" cy="280077"/>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18</m:t>
                        </m:r>
                      </m:e>
                      <m:sup>
                        <m:r>
                          <a:rPr lang="en-US" b="0" i="1" smtClean="0">
                            <a:latin typeface="Cambria Math" panose="02040503050406030204" pitchFamily="18" charset="0"/>
                          </a:rPr>
                          <m:t>5</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10</m:t>
                    </m:r>
                  </m:oMath>
                </a14:m>
                <a:endParaRPr lang="en-US" b="0" dirty="0"/>
              </a:p>
            </p:txBody>
          </p:sp>
        </mc:Choice>
        <mc:Fallback xmlns="">
          <p:sp>
            <p:nvSpPr>
              <p:cNvPr id="34" name="TextBox 33">
                <a:extLst>
                  <a:ext uri="{FF2B5EF4-FFF2-40B4-BE49-F238E27FC236}">
                    <a16:creationId xmlns:a16="http://schemas.microsoft.com/office/drawing/2014/main" id="{AB185124-80BA-F131-380D-9D83A6AC340D}"/>
                  </a:ext>
                </a:extLst>
              </p:cNvPr>
              <p:cNvSpPr txBox="1">
                <a:spLocks noRot="1" noChangeAspect="1" noMove="1" noResize="1" noEditPoints="1" noAdjustHandles="1" noChangeArrowheads="1" noChangeShapeType="1" noTextEdit="1"/>
              </p:cNvSpPr>
              <p:nvPr/>
            </p:nvSpPr>
            <p:spPr>
              <a:xfrm>
                <a:off x="6591936" y="3739096"/>
                <a:ext cx="1904367" cy="280077"/>
              </a:xfrm>
              <a:prstGeom prst="rect">
                <a:avLst/>
              </a:prstGeom>
              <a:blipFill>
                <a:blip r:embed="rId10"/>
                <a:stretch>
                  <a:fillRect l="-6709" t="-21739" r="-3514"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51F0EE2-5D21-D306-B739-EC5E7261C762}"/>
                  </a:ext>
                </a:extLst>
              </p:cNvPr>
              <p:cNvSpPr txBox="1"/>
              <p:nvPr/>
            </p:nvSpPr>
            <p:spPr>
              <a:xfrm>
                <a:off x="5635439" y="1545071"/>
                <a:ext cx="1517275"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𝑃𝑢𝑏𝑙𝑖𝑐</m:t>
                    </m:r>
                    <m:r>
                      <a:rPr lang="en-US" b="0" i="1" smtClean="0">
                        <a:latin typeface="Cambria Math" panose="02040503050406030204" pitchFamily="18" charset="0"/>
                      </a:rPr>
                      <m:t> </m:t>
                    </m:r>
                    <m:r>
                      <a:rPr lang="en-US" b="0" i="1" smtClean="0">
                        <a:latin typeface="Cambria Math" panose="02040503050406030204" pitchFamily="18" charset="0"/>
                      </a:rPr>
                      <m:t>𝐾𝑒𝑦𝑠</m:t>
                    </m:r>
                  </m:oMath>
                </a14:m>
                <a:endParaRPr lang="en-IN" dirty="0"/>
              </a:p>
            </p:txBody>
          </p:sp>
        </mc:Choice>
        <mc:Fallback xmlns="">
          <p:sp>
            <p:nvSpPr>
              <p:cNvPr id="41" name="TextBox 40">
                <a:extLst>
                  <a:ext uri="{FF2B5EF4-FFF2-40B4-BE49-F238E27FC236}">
                    <a16:creationId xmlns:a16="http://schemas.microsoft.com/office/drawing/2014/main" id="{F51F0EE2-5D21-D306-B739-EC5E7261C762}"/>
                  </a:ext>
                </a:extLst>
              </p:cNvPr>
              <p:cNvSpPr txBox="1">
                <a:spLocks noRot="1" noChangeAspect="1" noMove="1" noResize="1" noEditPoints="1" noAdjustHandles="1" noChangeArrowheads="1" noChangeShapeType="1" noTextEdit="1"/>
              </p:cNvSpPr>
              <p:nvPr/>
            </p:nvSpPr>
            <p:spPr>
              <a:xfrm>
                <a:off x="5635439" y="1545071"/>
                <a:ext cx="1517275" cy="276999"/>
              </a:xfrm>
              <a:prstGeom prst="rect">
                <a:avLst/>
              </a:prstGeom>
              <a:blipFill>
                <a:blip r:embed="rId11"/>
                <a:stretch>
                  <a:fillRect l="-8434" t="-21739" r="-6426"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25C16EC-1204-7A09-9636-6FA4BFDFB3C0}"/>
                  </a:ext>
                </a:extLst>
              </p:cNvPr>
              <p:cNvSpPr txBox="1"/>
              <p:nvPr/>
            </p:nvSpPr>
            <p:spPr>
              <a:xfrm>
                <a:off x="6593666" y="4032747"/>
                <a:ext cx="851965"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=8</m:t>
                    </m:r>
                  </m:oMath>
                </a14:m>
                <a:endParaRPr lang="en-US" b="0" dirty="0"/>
              </a:p>
            </p:txBody>
          </p:sp>
        </mc:Choice>
        <mc:Fallback xmlns="">
          <p:sp>
            <p:nvSpPr>
              <p:cNvPr id="43" name="TextBox 42">
                <a:extLst>
                  <a:ext uri="{FF2B5EF4-FFF2-40B4-BE49-F238E27FC236}">
                    <a16:creationId xmlns:a16="http://schemas.microsoft.com/office/drawing/2014/main" id="{925C16EC-1204-7A09-9636-6FA4BFDFB3C0}"/>
                  </a:ext>
                </a:extLst>
              </p:cNvPr>
              <p:cNvSpPr txBox="1">
                <a:spLocks noRot="1" noChangeAspect="1" noMove="1" noResize="1" noEditPoints="1" noAdjustHandles="1" noChangeArrowheads="1" noChangeShapeType="1" noTextEdit="1"/>
              </p:cNvSpPr>
              <p:nvPr/>
            </p:nvSpPr>
            <p:spPr>
              <a:xfrm>
                <a:off x="6593666" y="4032747"/>
                <a:ext cx="851965" cy="276999"/>
              </a:xfrm>
              <a:prstGeom prst="rect">
                <a:avLst/>
              </a:prstGeom>
              <a:blipFill>
                <a:blip r:embed="rId12"/>
                <a:stretch>
                  <a:fillRect l="-15827" t="-22222" r="-9353"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7C48BC5-C488-025A-5869-9D27E71682F0}"/>
                  </a:ext>
                </a:extLst>
              </p:cNvPr>
              <p:cNvSpPr txBox="1"/>
              <p:nvPr/>
            </p:nvSpPr>
            <p:spPr>
              <a:xfrm>
                <a:off x="6539911" y="3085038"/>
                <a:ext cx="2149306"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𝑃𝑟𝑖𝑣𝑎𝑡𝑒</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=5</m:t>
                    </m:r>
                  </m:oMath>
                </a14:m>
                <a:endParaRPr lang="en-IN" dirty="0"/>
              </a:p>
            </p:txBody>
          </p:sp>
        </mc:Choice>
        <mc:Fallback xmlns="">
          <p:sp>
            <p:nvSpPr>
              <p:cNvPr id="46" name="TextBox 45">
                <a:extLst>
                  <a:ext uri="{FF2B5EF4-FFF2-40B4-BE49-F238E27FC236}">
                    <a16:creationId xmlns:a16="http://schemas.microsoft.com/office/drawing/2014/main" id="{37C48BC5-C488-025A-5869-9D27E71682F0}"/>
                  </a:ext>
                </a:extLst>
              </p:cNvPr>
              <p:cNvSpPr txBox="1">
                <a:spLocks noRot="1" noChangeAspect="1" noMove="1" noResize="1" noEditPoints="1" noAdjustHandles="1" noChangeArrowheads="1" noChangeShapeType="1" noTextEdit="1"/>
              </p:cNvSpPr>
              <p:nvPr/>
            </p:nvSpPr>
            <p:spPr>
              <a:xfrm>
                <a:off x="6539911" y="3085038"/>
                <a:ext cx="2149306" cy="276999"/>
              </a:xfrm>
              <a:prstGeom prst="rect">
                <a:avLst/>
              </a:prstGeom>
              <a:blipFill>
                <a:blip r:embed="rId13"/>
                <a:stretch>
                  <a:fillRect l="-6250" t="-21739" r="-3125" b="-41304"/>
                </a:stretch>
              </a:blipFill>
            </p:spPr>
            <p:txBody>
              <a:bodyPr/>
              <a:lstStyle/>
              <a:p>
                <a:r>
                  <a:rPr lang="en-IN">
                    <a:noFill/>
                  </a:rPr>
                  <a:t> </a:t>
                </a:r>
              </a:p>
            </p:txBody>
          </p:sp>
        </mc:Fallback>
      </mc:AlternateContent>
      <p:cxnSp>
        <p:nvCxnSpPr>
          <p:cNvPr id="48" name="Straight Connector 47">
            <a:extLst>
              <a:ext uri="{FF2B5EF4-FFF2-40B4-BE49-F238E27FC236}">
                <a16:creationId xmlns:a16="http://schemas.microsoft.com/office/drawing/2014/main" id="{22CFE844-5C3D-DC95-08CD-1E5EA376CF24}"/>
              </a:ext>
            </a:extLst>
          </p:cNvPr>
          <p:cNvCxnSpPr/>
          <p:nvPr/>
        </p:nvCxnSpPr>
        <p:spPr>
          <a:xfrm>
            <a:off x="812198" y="2852390"/>
            <a:ext cx="1056442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0CF804B-3A93-F728-EC39-565F837F948A}"/>
                  </a:ext>
                </a:extLst>
              </p:cNvPr>
              <p:cNvSpPr txBox="1"/>
              <p:nvPr/>
            </p:nvSpPr>
            <p:spPr>
              <a:xfrm>
                <a:off x="1268296" y="4630369"/>
                <a:ext cx="3006592"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𝑘𝑎</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𝑃</m:t>
                    </m:r>
                  </m:oMath>
                </a14:m>
                <a:r>
                  <a:rPr lang="en-IN" dirty="0"/>
                  <a:t> </a:t>
                </a:r>
              </a:p>
            </p:txBody>
          </p:sp>
        </mc:Choice>
        <mc:Fallback xmlns="">
          <p:sp>
            <p:nvSpPr>
              <p:cNvPr id="51" name="TextBox 50">
                <a:extLst>
                  <a:ext uri="{FF2B5EF4-FFF2-40B4-BE49-F238E27FC236}">
                    <a16:creationId xmlns:a16="http://schemas.microsoft.com/office/drawing/2014/main" id="{20CF804B-3A93-F728-EC39-565F837F948A}"/>
                  </a:ext>
                </a:extLst>
              </p:cNvPr>
              <p:cNvSpPr txBox="1">
                <a:spLocks noRot="1" noChangeAspect="1" noMove="1" noResize="1" noEditPoints="1" noAdjustHandles="1" noChangeArrowheads="1" noChangeShapeType="1" noTextEdit="1"/>
              </p:cNvSpPr>
              <p:nvPr/>
            </p:nvSpPr>
            <p:spPr>
              <a:xfrm>
                <a:off x="1268296" y="4630369"/>
                <a:ext cx="3006592" cy="276999"/>
              </a:xfrm>
              <a:prstGeom prst="rect">
                <a:avLst/>
              </a:prstGeom>
              <a:blipFill>
                <a:blip r:embed="rId14"/>
                <a:stretch>
                  <a:fillRect l="-4260"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F6072B1-D683-5890-B6E6-EDD69D32517B}"/>
                  </a:ext>
                </a:extLst>
              </p:cNvPr>
              <p:cNvSpPr txBox="1"/>
              <p:nvPr/>
            </p:nvSpPr>
            <p:spPr>
              <a:xfrm>
                <a:off x="1350147" y="4997903"/>
                <a:ext cx="201503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i="1" smtClean="0">
                        <a:latin typeface="Cambria Math" panose="02040503050406030204" pitchFamily="18" charset="0"/>
                      </a:rPr>
                      <m:t>𝑘</m:t>
                    </m:r>
                    <m:r>
                      <a:rPr lang="en-US" i="1" baseline="-25000">
                        <a:latin typeface="Cambria Math" panose="02040503050406030204" pitchFamily="18" charset="0"/>
                      </a:rPr>
                      <m:t>𝑎</m:t>
                    </m:r>
                    <m:r>
                      <a:rPr lang="en-US" i="1" baseline="-2500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8</m:t>
                        </m:r>
                      </m:e>
                      <m:sup>
                        <m:r>
                          <a:rPr lang="en-US" b="0" i="1" smtClean="0">
                            <a:latin typeface="Cambria Math" panose="02040503050406030204" pitchFamily="18" charset="0"/>
                          </a:rPr>
                          <m:t>4</m:t>
                        </m:r>
                      </m:sup>
                    </m:sSup>
                    <m:r>
                      <a:rPr lang="en-US" i="1">
                        <a:latin typeface="Cambria Math" panose="02040503050406030204" pitchFamily="18" charset="0"/>
                      </a:rPr>
                      <m:t> </m:t>
                    </m:r>
                    <m:r>
                      <a:rPr lang="en-US" i="1">
                        <a:latin typeface="Cambria Math" panose="02040503050406030204" pitchFamily="18" charset="0"/>
                      </a:rPr>
                      <m:t>𝑚𝑜𝑑</m:t>
                    </m:r>
                    <m:r>
                      <a:rPr lang="en-US" i="1">
                        <a:latin typeface="Cambria Math" panose="02040503050406030204" pitchFamily="18" charset="0"/>
                      </a:rPr>
                      <m:t> </m:t>
                    </m:r>
                    <m:r>
                      <m:rPr>
                        <m:nor/>
                      </m:rPr>
                      <a:rPr lang="en-US" b="0" i="0" smtClean="0">
                        <a:latin typeface="Cambria Math" panose="02040503050406030204" pitchFamily="18" charset="0"/>
                      </a:rPr>
                      <m:t>10</m:t>
                    </m:r>
                    <m:r>
                      <m:rPr>
                        <m:nor/>
                      </m:rPr>
                      <a:rPr lang="en-IN" dirty="0"/>
                      <m:t> </m:t>
                    </m:r>
                  </m:oMath>
                </a14:m>
                <a:endParaRPr lang="en-IN" dirty="0"/>
              </a:p>
            </p:txBody>
          </p:sp>
        </mc:Choice>
        <mc:Fallback xmlns="">
          <p:sp>
            <p:nvSpPr>
              <p:cNvPr id="52" name="TextBox 51">
                <a:extLst>
                  <a:ext uri="{FF2B5EF4-FFF2-40B4-BE49-F238E27FC236}">
                    <a16:creationId xmlns:a16="http://schemas.microsoft.com/office/drawing/2014/main" id="{BF6072B1-D683-5890-B6E6-EDD69D32517B}"/>
                  </a:ext>
                </a:extLst>
              </p:cNvPr>
              <p:cNvSpPr txBox="1">
                <a:spLocks noRot="1" noChangeAspect="1" noMove="1" noResize="1" noEditPoints="1" noAdjustHandles="1" noChangeArrowheads="1" noChangeShapeType="1" noTextEdit="1"/>
              </p:cNvSpPr>
              <p:nvPr/>
            </p:nvSpPr>
            <p:spPr>
              <a:xfrm>
                <a:off x="1350147" y="4997903"/>
                <a:ext cx="2015039" cy="276999"/>
              </a:xfrm>
              <a:prstGeom prst="rect">
                <a:avLst/>
              </a:prstGeom>
              <a:blipFill>
                <a:blip r:embed="rId15"/>
                <a:stretch>
                  <a:fillRect l="-6344" t="-22222" r="-302" b="-42222"/>
                </a:stretch>
              </a:blipFill>
            </p:spPr>
            <p:txBody>
              <a:bodyPr/>
              <a:lstStyle/>
              <a:p>
                <a:r>
                  <a:rPr lang="en-IN">
                    <a:noFill/>
                  </a:rPr>
                  <a:t> </a:t>
                </a:r>
              </a:p>
            </p:txBody>
          </p:sp>
        </mc:Fallback>
      </mc:AlternateContent>
      <p:cxnSp>
        <p:nvCxnSpPr>
          <p:cNvPr id="55" name="Straight Connector 54">
            <a:extLst>
              <a:ext uri="{FF2B5EF4-FFF2-40B4-BE49-F238E27FC236}">
                <a16:creationId xmlns:a16="http://schemas.microsoft.com/office/drawing/2014/main" id="{F5A920AF-2109-C253-2770-539B8087A943}"/>
              </a:ext>
            </a:extLst>
          </p:cNvPr>
          <p:cNvCxnSpPr/>
          <p:nvPr/>
        </p:nvCxnSpPr>
        <p:spPr>
          <a:xfrm>
            <a:off x="812198" y="4464082"/>
            <a:ext cx="51891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738D144-1FEA-D50E-9370-B56203D7D38B}"/>
              </a:ext>
            </a:extLst>
          </p:cNvPr>
          <p:cNvCxnSpPr/>
          <p:nvPr/>
        </p:nvCxnSpPr>
        <p:spPr>
          <a:xfrm>
            <a:off x="6179040" y="4464082"/>
            <a:ext cx="518910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EA1CF4-4535-5D0D-99BD-3E75A770CAC2}"/>
                  </a:ext>
                </a:extLst>
              </p:cNvPr>
              <p:cNvSpPr txBox="1"/>
              <p:nvPr/>
            </p:nvSpPr>
            <p:spPr>
              <a:xfrm>
                <a:off x="1268296" y="3071042"/>
                <a:ext cx="2178738"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𝑃𝑟𝑖𝑣𝑎𝑡𝑒</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IN" dirty="0"/>
                  <a:t> 4</a:t>
                </a:r>
              </a:p>
            </p:txBody>
          </p:sp>
        </mc:Choice>
        <mc:Fallback xmlns="">
          <p:sp>
            <p:nvSpPr>
              <p:cNvPr id="3" name="TextBox 2">
                <a:extLst>
                  <a:ext uri="{FF2B5EF4-FFF2-40B4-BE49-F238E27FC236}">
                    <a16:creationId xmlns:a16="http://schemas.microsoft.com/office/drawing/2014/main" id="{60EA1CF4-4535-5D0D-99BD-3E75A770CAC2}"/>
                  </a:ext>
                </a:extLst>
              </p:cNvPr>
              <p:cNvSpPr txBox="1">
                <a:spLocks noRot="1" noChangeAspect="1" noMove="1" noResize="1" noEditPoints="1" noAdjustHandles="1" noChangeArrowheads="1" noChangeShapeType="1" noTextEdit="1"/>
              </p:cNvSpPr>
              <p:nvPr/>
            </p:nvSpPr>
            <p:spPr>
              <a:xfrm>
                <a:off x="1268296" y="3071042"/>
                <a:ext cx="2178738" cy="276999"/>
              </a:xfrm>
              <a:prstGeom prst="rect">
                <a:avLst/>
              </a:prstGeom>
              <a:blipFill>
                <a:blip r:embed="rId16"/>
                <a:stretch>
                  <a:fillRect l="-5882" t="-26667" r="-5882" b="-5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C1CE41-F185-ED2E-3EE6-178A7F93F20A}"/>
                  </a:ext>
                </a:extLst>
              </p:cNvPr>
              <p:cNvSpPr txBox="1"/>
              <p:nvPr/>
            </p:nvSpPr>
            <p:spPr>
              <a:xfrm>
                <a:off x="1320870" y="3418371"/>
                <a:ext cx="1759712"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𝐺</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oMath>
                </a14:m>
                <a:endParaRPr lang="en-IN" dirty="0"/>
              </a:p>
            </p:txBody>
          </p:sp>
        </mc:Choice>
        <mc:Fallback xmlns="">
          <p:sp>
            <p:nvSpPr>
              <p:cNvPr id="5" name="TextBox 4">
                <a:extLst>
                  <a:ext uri="{FF2B5EF4-FFF2-40B4-BE49-F238E27FC236}">
                    <a16:creationId xmlns:a16="http://schemas.microsoft.com/office/drawing/2014/main" id="{90C1CE41-F185-ED2E-3EE6-178A7F93F20A}"/>
                  </a:ext>
                </a:extLst>
              </p:cNvPr>
              <p:cNvSpPr txBox="1">
                <a:spLocks noRot="1" noChangeAspect="1" noMove="1" noResize="1" noEditPoints="1" noAdjustHandles="1" noChangeArrowheads="1" noChangeShapeType="1" noTextEdit="1"/>
              </p:cNvSpPr>
              <p:nvPr/>
            </p:nvSpPr>
            <p:spPr>
              <a:xfrm>
                <a:off x="1320870" y="3418371"/>
                <a:ext cx="1759712" cy="276999"/>
              </a:xfrm>
              <a:prstGeom prst="rect">
                <a:avLst/>
              </a:prstGeom>
              <a:blipFill>
                <a:blip r:embed="rId17"/>
                <a:stretch>
                  <a:fillRect l="-7639" t="-22222" r="-694"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541FDBC-0F52-10A0-0BBC-57BD23E0FCAE}"/>
                  </a:ext>
                </a:extLst>
              </p:cNvPr>
              <p:cNvSpPr txBox="1"/>
              <p:nvPr/>
            </p:nvSpPr>
            <p:spPr>
              <a:xfrm>
                <a:off x="1326197" y="3741707"/>
                <a:ext cx="1952266"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𝑥</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18</m:t>
                        </m:r>
                      </m:e>
                      <m:sup>
                        <m:r>
                          <a:rPr lang="en-US" b="0" i="1" smtClean="0">
                            <a:latin typeface="Cambria Math" panose="02040503050406030204" pitchFamily="18" charset="0"/>
                          </a:rPr>
                          <m:t>4</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10 </m:t>
                    </m:r>
                  </m:oMath>
                </a14:m>
                <a:endParaRPr lang="en-IN" dirty="0"/>
              </a:p>
            </p:txBody>
          </p:sp>
        </mc:Choice>
        <mc:Fallback xmlns="">
          <p:sp>
            <p:nvSpPr>
              <p:cNvPr id="39" name="TextBox 38">
                <a:extLst>
                  <a:ext uri="{FF2B5EF4-FFF2-40B4-BE49-F238E27FC236}">
                    <a16:creationId xmlns:a16="http://schemas.microsoft.com/office/drawing/2014/main" id="{F541FDBC-0F52-10A0-0BBC-57BD23E0FCAE}"/>
                  </a:ext>
                </a:extLst>
              </p:cNvPr>
              <p:cNvSpPr txBox="1">
                <a:spLocks noRot="1" noChangeAspect="1" noMove="1" noResize="1" noEditPoints="1" noAdjustHandles="1" noChangeArrowheads="1" noChangeShapeType="1" noTextEdit="1"/>
              </p:cNvSpPr>
              <p:nvPr/>
            </p:nvSpPr>
            <p:spPr>
              <a:xfrm>
                <a:off x="1326197" y="3741707"/>
                <a:ext cx="1952266" cy="276999"/>
              </a:xfrm>
              <a:prstGeom prst="rect">
                <a:avLst/>
              </a:prstGeom>
              <a:blipFill>
                <a:blip r:embed="rId18"/>
                <a:stretch>
                  <a:fillRect l="-6875" t="-22222" r="-625"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71529B2-87A1-8F8D-9BF1-002D763CAB0B}"/>
                  </a:ext>
                </a:extLst>
              </p:cNvPr>
              <p:cNvSpPr txBox="1"/>
              <p:nvPr/>
            </p:nvSpPr>
            <p:spPr>
              <a:xfrm>
                <a:off x="1320870" y="4080111"/>
                <a:ext cx="848566"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=6</m:t>
                    </m:r>
                  </m:oMath>
                </a14:m>
                <a:endParaRPr lang="en-IN" dirty="0"/>
              </a:p>
            </p:txBody>
          </p:sp>
        </mc:Choice>
        <mc:Fallback xmlns="">
          <p:sp>
            <p:nvSpPr>
              <p:cNvPr id="47" name="TextBox 46">
                <a:extLst>
                  <a:ext uri="{FF2B5EF4-FFF2-40B4-BE49-F238E27FC236}">
                    <a16:creationId xmlns:a16="http://schemas.microsoft.com/office/drawing/2014/main" id="{D71529B2-87A1-8F8D-9BF1-002D763CAB0B}"/>
                  </a:ext>
                </a:extLst>
              </p:cNvPr>
              <p:cNvSpPr txBox="1">
                <a:spLocks noRot="1" noChangeAspect="1" noMove="1" noResize="1" noEditPoints="1" noAdjustHandles="1" noChangeArrowheads="1" noChangeShapeType="1" noTextEdit="1"/>
              </p:cNvSpPr>
              <p:nvPr/>
            </p:nvSpPr>
            <p:spPr>
              <a:xfrm>
                <a:off x="1320870" y="4080111"/>
                <a:ext cx="848566" cy="276999"/>
              </a:xfrm>
              <a:prstGeom prst="rect">
                <a:avLst/>
              </a:prstGeom>
              <a:blipFill>
                <a:blip r:embed="rId19"/>
                <a:stretch>
                  <a:fillRect l="-15827" t="-21739" r="-8633"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012058EF-FD1B-11FF-5752-FCD4C85FE431}"/>
                  </a:ext>
                </a:extLst>
              </p:cNvPr>
              <p:cNvSpPr txBox="1"/>
              <p:nvPr/>
            </p:nvSpPr>
            <p:spPr>
              <a:xfrm>
                <a:off x="1350146" y="5383010"/>
                <a:ext cx="969048"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i="1" smtClean="0">
                        <a:latin typeface="Cambria Math" panose="02040503050406030204" pitchFamily="18" charset="0"/>
                      </a:rPr>
                      <m:t>𝑘</m:t>
                    </m:r>
                    <m:r>
                      <a:rPr lang="en-US" b="0" i="1" baseline="-25000" smtClean="0">
                        <a:latin typeface="Cambria Math" panose="02040503050406030204" pitchFamily="18" charset="0"/>
                      </a:rPr>
                      <m:t>𝑎</m:t>
                    </m:r>
                    <m:r>
                      <a:rPr lang="en-US" b="0" i="1" smtClean="0">
                        <a:latin typeface="Cambria Math" panose="02040503050406030204" pitchFamily="18" charset="0"/>
                      </a:rPr>
                      <m:t>=6</m:t>
                    </m:r>
                    <m:r>
                      <a:rPr lang="en-US" b="0" i="1" baseline="-25000" smtClean="0">
                        <a:latin typeface="Cambria Math" panose="02040503050406030204" pitchFamily="18" charset="0"/>
                      </a:rPr>
                      <m:t> </m:t>
                    </m:r>
                  </m:oMath>
                </a14:m>
                <a:endParaRPr lang="en-IN" dirty="0"/>
              </a:p>
            </p:txBody>
          </p:sp>
        </mc:Choice>
        <mc:Fallback xmlns="">
          <p:sp>
            <p:nvSpPr>
              <p:cNvPr id="50" name="TextBox 49">
                <a:extLst>
                  <a:ext uri="{FF2B5EF4-FFF2-40B4-BE49-F238E27FC236}">
                    <a16:creationId xmlns:a16="http://schemas.microsoft.com/office/drawing/2014/main" id="{012058EF-FD1B-11FF-5752-FCD4C85FE431}"/>
                  </a:ext>
                </a:extLst>
              </p:cNvPr>
              <p:cNvSpPr txBox="1">
                <a:spLocks noRot="1" noChangeAspect="1" noMove="1" noResize="1" noEditPoints="1" noAdjustHandles="1" noChangeArrowheads="1" noChangeShapeType="1" noTextEdit="1"/>
              </p:cNvSpPr>
              <p:nvPr/>
            </p:nvSpPr>
            <p:spPr>
              <a:xfrm>
                <a:off x="1350146" y="5383010"/>
                <a:ext cx="969048" cy="276999"/>
              </a:xfrm>
              <a:prstGeom prst="rect">
                <a:avLst/>
              </a:prstGeom>
              <a:blipFill>
                <a:blip r:embed="rId20"/>
                <a:stretch>
                  <a:fillRect l="-13208" t="-22222" r="-4403" b="-444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FF6906A9-27DB-E485-FB30-AF2D3C86B76A}"/>
                  </a:ext>
                </a:extLst>
              </p:cNvPr>
              <p:cNvSpPr txBox="1"/>
              <p:nvPr/>
            </p:nvSpPr>
            <p:spPr>
              <a:xfrm>
                <a:off x="6516006" y="4602641"/>
                <a:ext cx="2907591" cy="281937"/>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i="1">
                        <a:latin typeface="Cambria Math" panose="02040503050406030204" pitchFamily="18" charset="0"/>
                      </a:rPr>
                      <m:t>𝑘</m:t>
                    </m:r>
                    <m:r>
                      <a:rPr lang="en-US" i="1" baseline="-25000">
                        <a:latin typeface="Cambria Math" panose="02040503050406030204" pitchFamily="18" charset="0"/>
                      </a:rPr>
                      <m:t>𝑏</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𝑏</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𝑃</m:t>
                    </m:r>
                  </m:oMath>
                </a14:m>
                <a:r>
                  <a:rPr lang="en-IN" dirty="0"/>
                  <a:t> </a:t>
                </a:r>
              </a:p>
            </p:txBody>
          </p:sp>
        </mc:Choice>
        <mc:Fallback xmlns="">
          <p:sp>
            <p:nvSpPr>
              <p:cNvPr id="58" name="TextBox 57">
                <a:extLst>
                  <a:ext uri="{FF2B5EF4-FFF2-40B4-BE49-F238E27FC236}">
                    <a16:creationId xmlns:a16="http://schemas.microsoft.com/office/drawing/2014/main" id="{FF6906A9-27DB-E485-FB30-AF2D3C86B76A}"/>
                  </a:ext>
                </a:extLst>
              </p:cNvPr>
              <p:cNvSpPr txBox="1">
                <a:spLocks noRot="1" noChangeAspect="1" noMove="1" noResize="1" noEditPoints="1" noAdjustHandles="1" noChangeArrowheads="1" noChangeShapeType="1" noTextEdit="1"/>
              </p:cNvSpPr>
              <p:nvPr/>
            </p:nvSpPr>
            <p:spPr>
              <a:xfrm>
                <a:off x="6516006" y="4602641"/>
                <a:ext cx="2907591" cy="281937"/>
              </a:xfrm>
              <a:prstGeom prst="rect">
                <a:avLst/>
              </a:prstGeom>
              <a:blipFill>
                <a:blip r:embed="rId21"/>
                <a:stretch>
                  <a:fillRect l="-4612" t="-19565" b="-434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4DC4E91-E984-F602-C95B-EC8281803329}"/>
                  </a:ext>
                </a:extLst>
              </p:cNvPr>
              <p:cNvSpPr txBox="1"/>
              <p:nvPr/>
            </p:nvSpPr>
            <p:spPr>
              <a:xfrm>
                <a:off x="6591936" y="5026227"/>
                <a:ext cx="1941429" cy="280077"/>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i="1" smtClean="0">
                        <a:latin typeface="Cambria Math" panose="02040503050406030204" pitchFamily="18" charset="0"/>
                      </a:rPr>
                      <m:t>𝑘</m:t>
                    </m:r>
                    <m:r>
                      <a:rPr lang="en-US" b="0" i="1" baseline="-25000" smtClean="0">
                        <a:latin typeface="Cambria Math" panose="02040503050406030204" pitchFamily="18" charset="0"/>
                      </a:rPr>
                      <m:t>𝑏</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0" smtClean="0">
                            <a:latin typeface="Cambria Math" panose="02040503050406030204" pitchFamily="18" charset="0"/>
                          </a:rPr>
                          <m:t>6</m:t>
                        </m:r>
                      </m:e>
                      <m:sup>
                        <m:r>
                          <a:rPr lang="en-US" b="0" i="0" smtClean="0">
                            <a:latin typeface="Cambria Math" panose="02040503050406030204" pitchFamily="18" charset="0"/>
                          </a:rPr>
                          <m:t>5</m:t>
                        </m:r>
                      </m:sup>
                    </m:sSup>
                    <m:r>
                      <a:rPr lang="en-US" b="0" i="0" smtClean="0">
                        <a:latin typeface="Cambria Math" panose="02040503050406030204" pitchFamily="18" charset="0"/>
                      </a:rPr>
                      <m:t> </m:t>
                    </m:r>
                    <m:r>
                      <m:rPr>
                        <m:sty m:val="p"/>
                      </m:rPr>
                      <a:rPr lang="en-US" b="0" i="0" smtClean="0">
                        <a:latin typeface="Cambria Math" panose="02040503050406030204" pitchFamily="18" charset="0"/>
                      </a:rPr>
                      <m:t>mod</m:t>
                    </m:r>
                    <m:r>
                      <a:rPr lang="en-US" b="0" i="0" smtClean="0">
                        <a:latin typeface="Cambria Math" panose="02040503050406030204" pitchFamily="18" charset="0"/>
                      </a:rPr>
                      <m:t> 10</m:t>
                    </m:r>
                  </m:oMath>
                </a14:m>
                <a:r>
                  <a:rPr lang="en-IN" dirty="0"/>
                  <a:t> </a:t>
                </a:r>
              </a:p>
            </p:txBody>
          </p:sp>
        </mc:Choice>
        <mc:Fallback xmlns="">
          <p:sp>
            <p:nvSpPr>
              <p:cNvPr id="64" name="TextBox 63">
                <a:extLst>
                  <a:ext uri="{FF2B5EF4-FFF2-40B4-BE49-F238E27FC236}">
                    <a16:creationId xmlns:a16="http://schemas.microsoft.com/office/drawing/2014/main" id="{34DC4E91-E984-F602-C95B-EC8281803329}"/>
                  </a:ext>
                </a:extLst>
              </p:cNvPr>
              <p:cNvSpPr txBox="1">
                <a:spLocks noRot="1" noChangeAspect="1" noMove="1" noResize="1" noEditPoints="1" noAdjustHandles="1" noChangeArrowheads="1" noChangeShapeType="1" noTextEdit="1"/>
              </p:cNvSpPr>
              <p:nvPr/>
            </p:nvSpPr>
            <p:spPr>
              <a:xfrm>
                <a:off x="6591936" y="5026227"/>
                <a:ext cx="1941429" cy="280077"/>
              </a:xfrm>
              <a:prstGeom prst="rect">
                <a:avLst/>
              </a:prstGeom>
              <a:blipFill>
                <a:blip r:embed="rId22"/>
                <a:stretch>
                  <a:fillRect l="-6583"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3257B21-09B8-7809-1E0C-5DAFE802E42A}"/>
                  </a:ext>
                </a:extLst>
              </p:cNvPr>
              <p:cNvSpPr txBox="1"/>
              <p:nvPr/>
            </p:nvSpPr>
            <p:spPr>
              <a:xfrm>
                <a:off x="6589078" y="5373622"/>
                <a:ext cx="966868"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i="1" smtClean="0">
                        <a:latin typeface="Cambria Math" panose="02040503050406030204" pitchFamily="18" charset="0"/>
                      </a:rPr>
                      <m:t>𝑘</m:t>
                    </m:r>
                    <m:r>
                      <a:rPr lang="en-US" b="0" i="1" baseline="-25000" smtClean="0">
                        <a:latin typeface="Cambria Math" panose="02040503050406030204" pitchFamily="18" charset="0"/>
                      </a:rPr>
                      <m:t>𝑏</m:t>
                    </m:r>
                    <m:r>
                      <a:rPr lang="en-US" b="0" i="1" smtClean="0">
                        <a:latin typeface="Cambria Math" panose="02040503050406030204" pitchFamily="18" charset="0"/>
                      </a:rPr>
                      <m:t>=6</m:t>
                    </m:r>
                    <m:r>
                      <a:rPr lang="en-US" b="0" i="1" baseline="-25000" smtClean="0">
                        <a:latin typeface="Cambria Math" panose="02040503050406030204" pitchFamily="18" charset="0"/>
                      </a:rPr>
                      <m:t> </m:t>
                    </m:r>
                  </m:oMath>
                </a14:m>
                <a:endParaRPr lang="en-IN" dirty="0"/>
              </a:p>
            </p:txBody>
          </p:sp>
        </mc:Choice>
        <mc:Fallback xmlns="">
          <p:sp>
            <p:nvSpPr>
              <p:cNvPr id="65" name="TextBox 64">
                <a:extLst>
                  <a:ext uri="{FF2B5EF4-FFF2-40B4-BE49-F238E27FC236}">
                    <a16:creationId xmlns:a16="http://schemas.microsoft.com/office/drawing/2014/main" id="{63257B21-09B8-7809-1E0C-5DAFE802E42A}"/>
                  </a:ext>
                </a:extLst>
              </p:cNvPr>
              <p:cNvSpPr txBox="1">
                <a:spLocks noRot="1" noChangeAspect="1" noMove="1" noResize="1" noEditPoints="1" noAdjustHandles="1" noChangeArrowheads="1" noChangeShapeType="1" noTextEdit="1"/>
              </p:cNvSpPr>
              <p:nvPr/>
            </p:nvSpPr>
            <p:spPr>
              <a:xfrm>
                <a:off x="6589078" y="5373622"/>
                <a:ext cx="966868" cy="276999"/>
              </a:xfrm>
              <a:prstGeom prst="rect">
                <a:avLst/>
              </a:prstGeom>
              <a:blipFill>
                <a:blip r:embed="rId23"/>
                <a:stretch>
                  <a:fillRect l="-13924" t="-19565" r="-4430"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ED0AEA-F6DB-DC25-BF22-A9326D7486BE}"/>
                  </a:ext>
                </a:extLst>
              </p:cNvPr>
              <p:cNvSpPr txBox="1"/>
              <p:nvPr/>
            </p:nvSpPr>
            <p:spPr>
              <a:xfrm>
                <a:off x="2062153" y="5844964"/>
                <a:ext cx="8064515" cy="276999"/>
              </a:xfrm>
              <a:prstGeom prst="rect">
                <a:avLst/>
              </a:prstGeom>
              <a:noFill/>
            </p:spPr>
            <p:txBody>
              <a:bodyPr wrap="none" lIns="0" tIns="0" rIns="0" bIns="0" rtlCol="0">
                <a:spAutoFit/>
              </a:bodyPr>
              <a:lstStyle/>
              <a:p>
                <a:pPr marL="285750" indent="-28575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𝐴𝑓𝑡𝑒𝑟</m:t>
                    </m:r>
                    <m:r>
                      <a:rPr lang="en-US" b="0" i="1" smtClean="0">
                        <a:latin typeface="Cambria Math" panose="02040503050406030204" pitchFamily="18" charset="0"/>
                      </a:rPr>
                      <m:t> </m:t>
                    </m:r>
                    <m:r>
                      <a:rPr lang="en-US" b="0" i="1" smtClean="0">
                        <a:latin typeface="Cambria Math" panose="02040503050406030204" pitchFamily="18" charset="0"/>
                      </a:rPr>
                      <m:t>𝑒𝑥𝑐h𝑎𝑛𝑔𝑖𝑛𝑔</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𝑘𝑒𝑦𝑠</m:t>
                    </m:r>
                    <m:r>
                      <a:rPr lang="en-US" b="0" i="1" smtClean="0">
                        <a:latin typeface="Cambria Math" panose="02040503050406030204" pitchFamily="18" charset="0"/>
                      </a:rPr>
                      <m:t> , </m:t>
                    </m:r>
                    <m:r>
                      <a:rPr lang="en-US" b="0" i="1" smtClean="0">
                        <a:latin typeface="Cambria Math" panose="02040503050406030204" pitchFamily="18" charset="0"/>
                      </a:rPr>
                      <m:t>𝑡h𝑒𝑦</m:t>
                    </m:r>
                    <m:r>
                      <a:rPr lang="en-US" b="0" i="1" smtClean="0">
                        <a:latin typeface="Cambria Math" panose="02040503050406030204" pitchFamily="18" charset="0"/>
                      </a:rPr>
                      <m:t> </m:t>
                    </m:r>
                    <m:r>
                      <a:rPr lang="en-US" b="0" i="1" smtClean="0">
                        <a:latin typeface="Cambria Math" panose="02040503050406030204" pitchFamily="18" charset="0"/>
                      </a:rPr>
                      <m:t>𝑏𝑜𝑡h</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𝑠𝑎𝑚𝑒</m:t>
                    </m:r>
                    <m:r>
                      <a:rPr lang="en-US" b="0" i="1" smtClean="0">
                        <a:latin typeface="Cambria Math" panose="02040503050406030204" pitchFamily="18" charset="0"/>
                      </a:rPr>
                      <m:t> </m:t>
                    </m:r>
                    <m:r>
                      <a:rPr lang="en-US" b="0" i="1" smtClean="0">
                        <a:latin typeface="Cambria Math" panose="02040503050406030204" pitchFamily="18" charset="0"/>
                      </a:rPr>
                      <m:t>𝑠𝑒𝑐𝑟𝑒𝑡</m:t>
                    </m:r>
                    <m:r>
                      <a:rPr lang="en-US" b="0" i="1" smtClean="0">
                        <a:latin typeface="Cambria Math" panose="02040503050406030204" pitchFamily="18" charset="0"/>
                      </a:rPr>
                      <m:t> </m:t>
                    </m:r>
                    <m:r>
                      <a:rPr lang="en-US" b="0" i="1" smtClean="0">
                        <a:latin typeface="Cambria Math" panose="02040503050406030204" pitchFamily="18" charset="0"/>
                      </a:rPr>
                      <m:t>𝑘𝑒𝑦</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𝑒𝑛𝑐𝑟𝑦𝑝𝑡</m:t>
                    </m:r>
                    <m:r>
                      <a:rPr lang="en-US" b="0" i="1" smtClean="0">
                        <a:latin typeface="Cambria Math" panose="02040503050406030204" pitchFamily="18" charset="0"/>
                      </a:rPr>
                      <m:t> </m:t>
                    </m:r>
                  </m:oMath>
                </a14:m>
                <a:endParaRPr lang="en-IN" dirty="0"/>
              </a:p>
            </p:txBody>
          </p:sp>
        </mc:Choice>
        <mc:Fallback xmlns="">
          <p:sp>
            <p:nvSpPr>
              <p:cNvPr id="7" name="TextBox 6">
                <a:extLst>
                  <a:ext uri="{FF2B5EF4-FFF2-40B4-BE49-F238E27FC236}">
                    <a16:creationId xmlns:a16="http://schemas.microsoft.com/office/drawing/2014/main" id="{12ED0AEA-F6DB-DC25-BF22-A9326D7486BE}"/>
                  </a:ext>
                </a:extLst>
              </p:cNvPr>
              <p:cNvSpPr txBox="1">
                <a:spLocks noRot="1" noChangeAspect="1" noMove="1" noResize="1" noEditPoints="1" noAdjustHandles="1" noChangeArrowheads="1" noChangeShapeType="1" noTextEdit="1"/>
              </p:cNvSpPr>
              <p:nvPr/>
            </p:nvSpPr>
            <p:spPr>
              <a:xfrm>
                <a:off x="2062153" y="5844964"/>
                <a:ext cx="8064515" cy="276999"/>
              </a:xfrm>
              <a:prstGeom prst="rect">
                <a:avLst/>
              </a:prstGeom>
              <a:blipFill>
                <a:blip r:embed="rId24"/>
                <a:stretch>
                  <a:fillRect l="-1587" t="-22222" b="-42222"/>
                </a:stretch>
              </a:blipFill>
            </p:spPr>
            <p:txBody>
              <a:bodyPr/>
              <a:lstStyle/>
              <a:p>
                <a:r>
                  <a:rPr lang="en-IN">
                    <a:noFill/>
                  </a:rPr>
                  <a:t> </a:t>
                </a:r>
              </a:p>
            </p:txBody>
          </p:sp>
        </mc:Fallback>
      </mc:AlternateContent>
    </p:spTree>
    <p:extLst>
      <p:ext uri="{BB962C8B-B14F-4D97-AF65-F5344CB8AC3E}">
        <p14:creationId xmlns:p14="http://schemas.microsoft.com/office/powerpoint/2010/main" val="1851080143"/>
      </p:ext>
    </p:extLst>
  </p:cSld>
  <p:clrMapOvr>
    <a:masterClrMapping/>
  </p:clrMapOvr>
  <mc:AlternateContent xmlns:mc="http://schemas.openxmlformats.org/markup-compatibility/2006" xmlns:p14="http://schemas.microsoft.com/office/powerpoint/2010/main">
    <mc:Choice Requires="p14">
      <p:transition spd="slow" p14:dur="2000" advTm="5145"/>
    </mc:Choice>
    <mc:Fallback xmlns="">
      <p:transition spd="slow" advTm="5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fade">
                                      <p:cBhvr>
                                        <p:cTn id="70" dur="500"/>
                                        <p:tgtEl>
                                          <p:spTgt spid="5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2"/>
                                        </p:tgtEl>
                                        <p:attrNameLst>
                                          <p:attrName>style.visibility</p:attrName>
                                        </p:attrNameLst>
                                      </p:cBhvr>
                                      <p:to>
                                        <p:strVal val="visible"/>
                                      </p:to>
                                    </p:set>
                                    <p:animEffect transition="in" filter="fade">
                                      <p:cBhvr>
                                        <p:cTn id="75" dur="500"/>
                                        <p:tgtEl>
                                          <p:spTgt spid="5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500"/>
                                        <p:tgtEl>
                                          <p:spTgt spid="50"/>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500"/>
                                        <p:tgtEl>
                                          <p:spTgt spid="6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4"/>
                                        </p:tgtEl>
                                        <p:attrNameLst>
                                          <p:attrName>style.visibility</p:attrName>
                                        </p:attrNameLst>
                                      </p:cBhvr>
                                      <p:to>
                                        <p:strVal val="visible"/>
                                      </p:to>
                                    </p:set>
                                    <p:animEffect transition="in" filter="fade">
                                      <p:cBhvr>
                                        <p:cTn id="84" dur="500"/>
                                        <p:tgtEl>
                                          <p:spTgt spid="6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
                                        </p:tgtEl>
                                        <p:attrNameLst>
                                          <p:attrName>style.visibility</p:attrName>
                                        </p:attrNameLst>
                                      </p:cBhvr>
                                      <p:to>
                                        <p:strVal val="visible"/>
                                      </p:to>
                                    </p:set>
                                    <p:animEffect transition="in" filter="fade">
                                      <p:cBhvr>
                                        <p:cTn id="8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8" grpId="0"/>
      <p:bldP spid="32" grpId="0"/>
      <p:bldP spid="33" grpId="0"/>
      <p:bldP spid="34" grpId="0"/>
      <p:bldP spid="41" grpId="0"/>
      <p:bldP spid="43" grpId="0"/>
      <p:bldP spid="46" grpId="0"/>
      <p:bldP spid="51" grpId="0"/>
      <p:bldP spid="52" grpId="0"/>
      <p:bldP spid="3" grpId="0"/>
      <p:bldP spid="5" grpId="0"/>
      <p:bldP spid="39" grpId="0"/>
      <p:bldP spid="47" grpId="0"/>
      <p:bldP spid="50" grpId="0"/>
      <p:bldP spid="58" grpId="0"/>
      <p:bldP spid="64" grpId="0"/>
      <p:bldP spid="6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5C7869-6A76-26D9-C510-144040D7C818}"/>
              </a:ext>
            </a:extLst>
          </p:cNvPr>
          <p:cNvSpPr>
            <a:spLocks noGrp="1"/>
          </p:cNvSpPr>
          <p:nvPr>
            <p:ph type="body" sz="half" idx="2"/>
          </p:nvPr>
        </p:nvSpPr>
        <p:spPr>
          <a:xfrm>
            <a:off x="812198" y="2739654"/>
            <a:ext cx="10564427" cy="3464841"/>
          </a:xfrm>
        </p:spPr>
        <p:txBody>
          <a:bodyPr/>
          <a:lstStyle/>
          <a:p>
            <a:pPr algn="l"/>
            <a:endParaRPr lang="en-US" dirty="0"/>
          </a:p>
          <a:p>
            <a:pPr algn="l"/>
            <a:endParaRPr lang="en-IN" dirty="0"/>
          </a:p>
        </p:txBody>
      </p:sp>
      <p:pic>
        <p:nvPicPr>
          <p:cNvPr id="16" name="Picture 15">
            <a:extLst>
              <a:ext uri="{FF2B5EF4-FFF2-40B4-BE49-F238E27FC236}">
                <a16:creationId xmlns:a16="http://schemas.microsoft.com/office/drawing/2014/main" id="{058ED99A-81CE-B29C-7EA8-3CAB295B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721" y="800651"/>
            <a:ext cx="1715425" cy="1711576"/>
          </a:xfrm>
          <a:prstGeom prst="rect">
            <a:avLst/>
          </a:prstGeom>
        </p:spPr>
      </p:pic>
      <p:pic>
        <p:nvPicPr>
          <p:cNvPr id="22" name="Picture 21">
            <a:extLst>
              <a:ext uri="{FF2B5EF4-FFF2-40B4-BE49-F238E27FC236}">
                <a16:creationId xmlns:a16="http://schemas.microsoft.com/office/drawing/2014/main" id="{121476E3-E0E0-06A2-DBDC-53B806B2C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147" y="781470"/>
            <a:ext cx="1845814" cy="171157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4F06CBC-ADE7-DABC-6D02-B3BDB75A2B6C}"/>
                  </a:ext>
                </a:extLst>
              </p:cNvPr>
              <p:cNvSpPr txBox="1"/>
              <p:nvPr/>
            </p:nvSpPr>
            <p:spPr>
              <a:xfrm>
                <a:off x="1985988" y="2504370"/>
                <a:ext cx="5741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𝐴𝑙𝑖𝑐𝑒</m:t>
                      </m:r>
                    </m:oMath>
                  </m:oMathPara>
                </a14:m>
                <a:endParaRPr lang="en-IN" dirty="0"/>
              </a:p>
            </p:txBody>
          </p:sp>
        </mc:Choice>
        <mc:Fallback xmlns="">
          <p:sp>
            <p:nvSpPr>
              <p:cNvPr id="23" name="TextBox 22">
                <a:extLst>
                  <a:ext uri="{FF2B5EF4-FFF2-40B4-BE49-F238E27FC236}">
                    <a16:creationId xmlns:a16="http://schemas.microsoft.com/office/drawing/2014/main" id="{34F06CBC-ADE7-DABC-6D02-B3BDB75A2B6C}"/>
                  </a:ext>
                </a:extLst>
              </p:cNvPr>
              <p:cNvSpPr txBox="1">
                <a:spLocks noRot="1" noChangeAspect="1" noMove="1" noResize="1" noEditPoints="1" noAdjustHandles="1" noChangeArrowheads="1" noChangeShapeType="1" noTextEdit="1"/>
              </p:cNvSpPr>
              <p:nvPr/>
            </p:nvSpPr>
            <p:spPr>
              <a:xfrm>
                <a:off x="1985988" y="2504370"/>
                <a:ext cx="574132" cy="276999"/>
              </a:xfrm>
              <a:prstGeom prst="rect">
                <a:avLst/>
              </a:prstGeom>
              <a:blipFill>
                <a:blip r:embed="rId4"/>
                <a:stretch>
                  <a:fillRect l="-9574" r="-957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31F1A7-A647-7BB9-FCE0-9EE7086D0E64}"/>
                  </a:ext>
                </a:extLst>
              </p:cNvPr>
              <p:cNvSpPr txBox="1"/>
              <p:nvPr/>
            </p:nvSpPr>
            <p:spPr>
              <a:xfrm>
                <a:off x="9619890" y="2462655"/>
                <a:ext cx="4635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𝐵𝑜𝑏</m:t>
                      </m:r>
                    </m:oMath>
                  </m:oMathPara>
                </a14:m>
                <a:endParaRPr lang="en-IN" dirty="0"/>
              </a:p>
            </p:txBody>
          </p:sp>
        </mc:Choice>
        <mc:Fallback xmlns="">
          <p:sp>
            <p:nvSpPr>
              <p:cNvPr id="24" name="TextBox 23">
                <a:extLst>
                  <a:ext uri="{FF2B5EF4-FFF2-40B4-BE49-F238E27FC236}">
                    <a16:creationId xmlns:a16="http://schemas.microsoft.com/office/drawing/2014/main" id="{BB31F1A7-A647-7BB9-FCE0-9EE7086D0E64}"/>
                  </a:ext>
                </a:extLst>
              </p:cNvPr>
              <p:cNvSpPr txBox="1">
                <a:spLocks noRot="1" noChangeAspect="1" noMove="1" noResize="1" noEditPoints="1" noAdjustHandles="1" noChangeArrowheads="1" noChangeShapeType="1" noTextEdit="1"/>
              </p:cNvSpPr>
              <p:nvPr/>
            </p:nvSpPr>
            <p:spPr>
              <a:xfrm>
                <a:off x="9619890" y="2462655"/>
                <a:ext cx="463525" cy="276999"/>
              </a:xfrm>
              <a:prstGeom prst="rect">
                <a:avLst/>
              </a:prstGeom>
              <a:blipFill>
                <a:blip r:embed="rId5"/>
                <a:stretch>
                  <a:fillRect l="-11842" r="-10526"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22E3C5E-88FC-579E-78F1-A9225BFCFC0D}"/>
                  </a:ext>
                </a:extLst>
              </p:cNvPr>
              <p:cNvSpPr txBox="1"/>
              <p:nvPr/>
            </p:nvSpPr>
            <p:spPr>
              <a:xfrm>
                <a:off x="3280369" y="733059"/>
                <a:ext cx="633952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dirty="0">
                          <a:latin typeface="Arial" panose="020B0604020202020204" pitchFamily="34" charset="0"/>
                          <a:cs typeface="Arial" panose="020B0604020202020204" pitchFamily="34" charset="0"/>
                        </a:rPr>
                        <m:t>Elliptic</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Curve</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Diffie</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Hellman</m:t>
                      </m:r>
                    </m:oMath>
                  </m:oMathPara>
                </a14:m>
                <a:endParaRPr lang="en-IN" sz="2400" dirty="0">
                  <a:latin typeface="Arial" panose="020B0604020202020204" pitchFamily="34" charset="0"/>
                  <a:cs typeface="Arial" panose="020B0604020202020204" pitchFamily="34" charset="0"/>
                </a:endParaRPr>
              </a:p>
            </p:txBody>
          </p:sp>
        </mc:Choice>
        <mc:Fallback xmlns="">
          <p:sp>
            <p:nvSpPr>
              <p:cNvPr id="25" name="TextBox 24">
                <a:extLst>
                  <a:ext uri="{FF2B5EF4-FFF2-40B4-BE49-F238E27FC236}">
                    <a16:creationId xmlns:a16="http://schemas.microsoft.com/office/drawing/2014/main" id="{122E3C5E-88FC-579E-78F1-A9225BFCFC0D}"/>
                  </a:ext>
                </a:extLst>
              </p:cNvPr>
              <p:cNvSpPr txBox="1">
                <a:spLocks noRot="1" noChangeAspect="1" noMove="1" noResize="1" noEditPoints="1" noAdjustHandles="1" noChangeArrowheads="1" noChangeShapeType="1" noTextEdit="1"/>
              </p:cNvSpPr>
              <p:nvPr/>
            </p:nvSpPr>
            <p:spPr>
              <a:xfrm>
                <a:off x="3280369" y="733059"/>
                <a:ext cx="6339521" cy="430887"/>
              </a:xfrm>
              <a:prstGeom prst="rect">
                <a:avLst/>
              </a:prstGeom>
              <a:blipFill>
                <a:blip r:embed="rId6"/>
                <a:stretch>
                  <a:fillRect/>
                </a:stretch>
              </a:blipFill>
            </p:spPr>
            <p:txBody>
              <a:bodyPr/>
              <a:lstStyle/>
              <a:p>
                <a:r>
                  <a:rPr lang="en-IN">
                    <a:noFill/>
                  </a:rPr>
                  <a:t> </a:t>
                </a:r>
              </a:p>
            </p:txBody>
          </p:sp>
        </mc:Fallback>
      </mc:AlternateContent>
      <p:cxnSp>
        <p:nvCxnSpPr>
          <p:cNvPr id="27" name="Straight Connector 26">
            <a:extLst>
              <a:ext uri="{FF2B5EF4-FFF2-40B4-BE49-F238E27FC236}">
                <a16:creationId xmlns:a16="http://schemas.microsoft.com/office/drawing/2014/main" id="{C5D32434-A222-6A93-0DA9-53EFC947B1A6}"/>
              </a:ext>
            </a:extLst>
          </p:cNvPr>
          <p:cNvCxnSpPr>
            <a:cxnSpLocks/>
          </p:cNvCxnSpPr>
          <p:nvPr/>
        </p:nvCxnSpPr>
        <p:spPr>
          <a:xfrm flipH="1">
            <a:off x="6094411" y="2942775"/>
            <a:ext cx="1" cy="22730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B185124-80BA-F131-380D-9D83A6AC340D}"/>
                  </a:ext>
                </a:extLst>
              </p:cNvPr>
              <p:cNvSpPr txBox="1"/>
              <p:nvPr/>
            </p:nvSpPr>
            <p:spPr>
              <a:xfrm>
                <a:off x="6585465" y="3529999"/>
                <a:ext cx="4223657"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l-GR" i="1">
                        <a:latin typeface="Cambria Math" panose="02040503050406030204" pitchFamily="18" charset="0"/>
                      </a:rPr>
                      <m:t>β</m:t>
                    </m:r>
                    <m:r>
                      <m:rPr>
                        <m:sty m:val="p"/>
                      </m:rPr>
                      <a:rPr lang="en-US" b="0" i="0" smtClean="0">
                        <a:latin typeface="Cambria Math" panose="02040503050406030204" pitchFamily="18" charset="0"/>
                      </a:rPr>
                      <m:t>G</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sends</m:t>
                    </m:r>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Alice</m:t>
                    </m:r>
                  </m:oMath>
                </a14:m>
                <a:endParaRPr lang="en-US" b="0" dirty="0"/>
              </a:p>
            </p:txBody>
          </p:sp>
        </mc:Choice>
        <mc:Fallback xmlns="">
          <p:sp>
            <p:nvSpPr>
              <p:cNvPr id="34" name="TextBox 33">
                <a:extLst>
                  <a:ext uri="{FF2B5EF4-FFF2-40B4-BE49-F238E27FC236}">
                    <a16:creationId xmlns:a16="http://schemas.microsoft.com/office/drawing/2014/main" id="{AB185124-80BA-F131-380D-9D83A6AC340D}"/>
                  </a:ext>
                </a:extLst>
              </p:cNvPr>
              <p:cNvSpPr txBox="1">
                <a:spLocks noRot="1" noChangeAspect="1" noMove="1" noResize="1" noEditPoints="1" noAdjustHandles="1" noChangeArrowheads="1" noChangeShapeType="1" noTextEdit="1"/>
              </p:cNvSpPr>
              <p:nvPr/>
            </p:nvSpPr>
            <p:spPr>
              <a:xfrm>
                <a:off x="6585465" y="3529999"/>
                <a:ext cx="4223657" cy="276999"/>
              </a:xfrm>
              <a:prstGeom prst="rect">
                <a:avLst/>
              </a:prstGeom>
              <a:blipFill>
                <a:blip r:embed="rId7"/>
                <a:stretch>
                  <a:fillRect l="-3030" t="-21739" r="-1154"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51F0EE2-5D21-D306-B739-EC5E7261C762}"/>
                  </a:ext>
                </a:extLst>
              </p:cNvPr>
              <p:cNvSpPr txBox="1"/>
              <p:nvPr/>
            </p:nvSpPr>
            <p:spPr>
              <a:xfrm>
                <a:off x="4746530" y="2216419"/>
                <a:ext cx="3119828"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𝑃𝑢𝑏𝑙𝑖𝑐</m:t>
                    </m:r>
                    <m:r>
                      <a:rPr lang="en-US" b="0" i="1" smtClean="0">
                        <a:latin typeface="Cambria Math" panose="02040503050406030204" pitchFamily="18" charset="0"/>
                      </a:rPr>
                      <m:t> </m:t>
                    </m:r>
                    <m:r>
                      <a:rPr lang="en-US" b="0" i="1" smtClean="0">
                        <a:latin typeface="Cambria Math" panose="02040503050406030204" pitchFamily="18" charset="0"/>
                      </a:rPr>
                      <m:t>𝐾𝑒𝑦𝑠</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oMath>
                </a14:m>
                <a:endParaRPr lang="en-IN" dirty="0"/>
              </a:p>
            </p:txBody>
          </p:sp>
        </mc:Choice>
        <mc:Fallback xmlns="">
          <p:sp>
            <p:nvSpPr>
              <p:cNvPr id="41" name="TextBox 40">
                <a:extLst>
                  <a:ext uri="{FF2B5EF4-FFF2-40B4-BE49-F238E27FC236}">
                    <a16:creationId xmlns:a16="http://schemas.microsoft.com/office/drawing/2014/main" id="{F51F0EE2-5D21-D306-B739-EC5E7261C762}"/>
                  </a:ext>
                </a:extLst>
              </p:cNvPr>
              <p:cNvSpPr txBox="1">
                <a:spLocks noRot="1" noChangeAspect="1" noMove="1" noResize="1" noEditPoints="1" noAdjustHandles="1" noChangeArrowheads="1" noChangeShapeType="1" noTextEdit="1"/>
              </p:cNvSpPr>
              <p:nvPr/>
            </p:nvSpPr>
            <p:spPr>
              <a:xfrm>
                <a:off x="4746530" y="2216419"/>
                <a:ext cx="3119828" cy="276999"/>
              </a:xfrm>
              <a:prstGeom prst="rect">
                <a:avLst/>
              </a:prstGeom>
              <a:blipFill>
                <a:blip r:embed="rId8"/>
                <a:stretch>
                  <a:fillRect l="-4305"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7C48BC5-C488-025A-5869-9D27E71682F0}"/>
                  </a:ext>
                </a:extLst>
              </p:cNvPr>
              <p:cNvSpPr txBox="1"/>
              <p:nvPr/>
            </p:nvSpPr>
            <p:spPr>
              <a:xfrm>
                <a:off x="6518479" y="3052695"/>
                <a:ext cx="3611758"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𝑃𝑟𝑖𝑣𝑎𝑡𝑒</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 </m:t>
                    </m:r>
                    <m:r>
                      <m:rPr>
                        <m:sty m:val="p"/>
                      </m:rPr>
                      <a:rPr lang="el-GR" b="0" i="1" smtClean="0">
                        <a:latin typeface="Cambria Math" panose="02040503050406030204" pitchFamily="18" charset="0"/>
                      </a:rPr>
                      <m:t>β</m:t>
                    </m:r>
                    <m:r>
                      <a:rPr lang="en-US" b="0" i="1" smtClean="0">
                        <a:latin typeface="Cambria Math" panose="02040503050406030204" pitchFamily="18" charset="0"/>
                      </a:rPr>
                      <m:t>  </m:t>
                    </m:r>
                    <m:r>
                      <a:rPr lang="en-US" i="1">
                        <a:latin typeface="Cambria Math" panose="02040503050406030204" pitchFamily="18" charset="0"/>
                      </a:rPr>
                      <m:t>(1≤</m:t>
                    </m:r>
                    <m:r>
                      <m:rPr>
                        <m:sty m:val="p"/>
                      </m:rPr>
                      <a:rPr lang="el-GR" i="1">
                        <a:latin typeface="Cambria Math" panose="02040503050406030204" pitchFamily="18" charset="0"/>
                      </a:rPr>
                      <m:t>β</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−1)</m:t>
                    </m:r>
                  </m:oMath>
                </a14:m>
                <a:endParaRPr lang="en-IN" dirty="0"/>
              </a:p>
            </p:txBody>
          </p:sp>
        </mc:Choice>
        <mc:Fallback xmlns="">
          <p:sp>
            <p:nvSpPr>
              <p:cNvPr id="46" name="TextBox 45">
                <a:extLst>
                  <a:ext uri="{FF2B5EF4-FFF2-40B4-BE49-F238E27FC236}">
                    <a16:creationId xmlns:a16="http://schemas.microsoft.com/office/drawing/2014/main" id="{37C48BC5-C488-025A-5869-9D27E71682F0}"/>
                  </a:ext>
                </a:extLst>
              </p:cNvPr>
              <p:cNvSpPr txBox="1">
                <a:spLocks noRot="1" noChangeAspect="1" noMove="1" noResize="1" noEditPoints="1" noAdjustHandles="1" noChangeArrowheads="1" noChangeShapeType="1" noTextEdit="1"/>
              </p:cNvSpPr>
              <p:nvPr/>
            </p:nvSpPr>
            <p:spPr>
              <a:xfrm>
                <a:off x="6518479" y="3052695"/>
                <a:ext cx="3611758" cy="276999"/>
              </a:xfrm>
              <a:prstGeom prst="rect">
                <a:avLst/>
              </a:prstGeom>
              <a:blipFill>
                <a:blip r:embed="rId9"/>
                <a:stretch>
                  <a:fillRect l="-3541" t="-22222" r="-2024" b="-42222"/>
                </a:stretch>
              </a:blipFill>
            </p:spPr>
            <p:txBody>
              <a:bodyPr/>
              <a:lstStyle/>
              <a:p>
                <a:r>
                  <a:rPr lang="en-IN">
                    <a:noFill/>
                  </a:rPr>
                  <a:t> </a:t>
                </a:r>
              </a:p>
            </p:txBody>
          </p:sp>
        </mc:Fallback>
      </mc:AlternateContent>
      <p:cxnSp>
        <p:nvCxnSpPr>
          <p:cNvPr id="48" name="Straight Connector 47">
            <a:extLst>
              <a:ext uri="{FF2B5EF4-FFF2-40B4-BE49-F238E27FC236}">
                <a16:creationId xmlns:a16="http://schemas.microsoft.com/office/drawing/2014/main" id="{22CFE844-5C3D-DC95-08CD-1E5EA376CF24}"/>
              </a:ext>
            </a:extLst>
          </p:cNvPr>
          <p:cNvCxnSpPr/>
          <p:nvPr/>
        </p:nvCxnSpPr>
        <p:spPr>
          <a:xfrm>
            <a:off x="812198" y="2852390"/>
            <a:ext cx="1056442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0CF804B-3A93-F728-EC39-565F837F948A}"/>
                  </a:ext>
                </a:extLst>
              </p:cNvPr>
              <p:cNvSpPr txBox="1"/>
              <p:nvPr/>
            </p:nvSpPr>
            <p:spPr>
              <a:xfrm>
                <a:off x="1350147" y="4259665"/>
                <a:ext cx="3671261"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𝑅𝑒𝑐𝑖𝑒𝑣𝑒𝑠</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𝑥𝐵</m:t>
                    </m:r>
                    <m:r>
                      <a:rPr lang="en-US" b="0" i="1" smtClean="0">
                        <a:latin typeface="Cambria Math" panose="02040503050406030204" pitchFamily="18" charset="0"/>
                      </a:rPr>
                      <m:t> ,</m:t>
                    </m:r>
                    <m:r>
                      <a:rPr lang="en-US" b="0" i="1" smtClean="0">
                        <a:latin typeface="Cambria Math" panose="02040503050406030204" pitchFamily="18" charset="0"/>
                      </a:rPr>
                      <m:t>𝑦𝐵</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𝐵𝑜𝑏</m:t>
                    </m:r>
                  </m:oMath>
                </a14:m>
                <a:endParaRPr lang="en-IN" dirty="0"/>
              </a:p>
            </p:txBody>
          </p:sp>
        </mc:Choice>
        <mc:Fallback xmlns="">
          <p:sp>
            <p:nvSpPr>
              <p:cNvPr id="51" name="TextBox 50">
                <a:extLst>
                  <a:ext uri="{FF2B5EF4-FFF2-40B4-BE49-F238E27FC236}">
                    <a16:creationId xmlns:a16="http://schemas.microsoft.com/office/drawing/2014/main" id="{20CF804B-3A93-F728-EC39-565F837F948A}"/>
                  </a:ext>
                </a:extLst>
              </p:cNvPr>
              <p:cNvSpPr txBox="1">
                <a:spLocks noRot="1" noChangeAspect="1" noMove="1" noResize="1" noEditPoints="1" noAdjustHandles="1" noChangeArrowheads="1" noChangeShapeType="1" noTextEdit="1"/>
              </p:cNvSpPr>
              <p:nvPr/>
            </p:nvSpPr>
            <p:spPr>
              <a:xfrm>
                <a:off x="1350147" y="4259665"/>
                <a:ext cx="3671261" cy="276999"/>
              </a:xfrm>
              <a:prstGeom prst="rect">
                <a:avLst/>
              </a:prstGeom>
              <a:blipFill>
                <a:blip r:embed="rId10"/>
                <a:stretch>
                  <a:fillRect l="-3483" t="-22222" b="-42222"/>
                </a:stretch>
              </a:blipFill>
            </p:spPr>
            <p:txBody>
              <a:bodyPr/>
              <a:lstStyle/>
              <a:p>
                <a:r>
                  <a:rPr lang="en-IN">
                    <a:noFill/>
                  </a:rPr>
                  <a:t> </a:t>
                </a:r>
              </a:p>
            </p:txBody>
          </p:sp>
        </mc:Fallback>
      </mc:AlternateContent>
      <p:cxnSp>
        <p:nvCxnSpPr>
          <p:cNvPr id="55" name="Straight Connector 54">
            <a:extLst>
              <a:ext uri="{FF2B5EF4-FFF2-40B4-BE49-F238E27FC236}">
                <a16:creationId xmlns:a16="http://schemas.microsoft.com/office/drawing/2014/main" id="{F5A920AF-2109-C253-2770-539B8087A943}"/>
              </a:ext>
            </a:extLst>
          </p:cNvPr>
          <p:cNvCxnSpPr/>
          <p:nvPr/>
        </p:nvCxnSpPr>
        <p:spPr>
          <a:xfrm>
            <a:off x="812198" y="4092386"/>
            <a:ext cx="51891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738D144-1FEA-D50E-9370-B56203D7D38B}"/>
              </a:ext>
            </a:extLst>
          </p:cNvPr>
          <p:cNvCxnSpPr/>
          <p:nvPr/>
        </p:nvCxnSpPr>
        <p:spPr>
          <a:xfrm>
            <a:off x="6145054" y="4085844"/>
            <a:ext cx="518910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236CE71-FBA9-1A81-468D-40D10B97D3B6}"/>
                  </a:ext>
                </a:extLst>
              </p:cNvPr>
              <p:cNvSpPr txBox="1"/>
              <p:nvPr/>
            </p:nvSpPr>
            <p:spPr>
              <a:xfrm>
                <a:off x="4746530" y="1674259"/>
                <a:ext cx="3176895"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𝐸𝑞𝑢𝑎𝑡𝑖𝑜𝑛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IN" dirty="0"/>
              </a:p>
            </p:txBody>
          </p:sp>
        </mc:Choice>
        <mc:Fallback xmlns="">
          <p:sp>
            <p:nvSpPr>
              <p:cNvPr id="2" name="TextBox 1">
                <a:extLst>
                  <a:ext uri="{FF2B5EF4-FFF2-40B4-BE49-F238E27FC236}">
                    <a16:creationId xmlns:a16="http://schemas.microsoft.com/office/drawing/2014/main" id="{4236CE71-FBA9-1A81-468D-40D10B97D3B6}"/>
                  </a:ext>
                </a:extLst>
              </p:cNvPr>
              <p:cNvSpPr txBox="1">
                <a:spLocks noRot="1" noChangeAspect="1" noMove="1" noResize="1" noEditPoints="1" noAdjustHandles="1" noChangeArrowheads="1" noChangeShapeType="1" noTextEdit="1"/>
              </p:cNvSpPr>
              <p:nvPr/>
            </p:nvSpPr>
            <p:spPr>
              <a:xfrm>
                <a:off x="4746530" y="1674259"/>
                <a:ext cx="3176895" cy="276999"/>
              </a:xfrm>
              <a:prstGeom prst="rect">
                <a:avLst/>
              </a:prstGeom>
              <a:blipFill>
                <a:blip r:embed="rId11"/>
                <a:stretch>
                  <a:fillRect l="-4223" t="-22222" r="-1536"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0D5AF1B-5CA0-C880-115B-76D44622C36C}"/>
                  </a:ext>
                </a:extLst>
              </p:cNvPr>
              <p:cNvSpPr txBox="1"/>
              <p:nvPr/>
            </p:nvSpPr>
            <p:spPr>
              <a:xfrm>
                <a:off x="1291411" y="3058853"/>
                <a:ext cx="3621376"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𝑃𝑟𝑖𝑣𝑎𝑡𝑒</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 </m:t>
                    </m:r>
                    <m:r>
                      <m:rPr>
                        <m:sty m:val="p"/>
                      </m:rPr>
                      <a:rPr lang="el-GR" i="1">
                        <a:latin typeface="Cambria Math" panose="02040503050406030204" pitchFamily="18" charset="0"/>
                      </a:rPr>
                      <m:t>α</m:t>
                    </m:r>
                    <m:r>
                      <a:rPr lang="en-US" b="0" i="1" smtClean="0">
                        <a:latin typeface="Cambria Math" panose="02040503050406030204" pitchFamily="18" charset="0"/>
                      </a:rPr>
                      <m:t>  (1≤</m:t>
                    </m:r>
                    <m:r>
                      <m:rPr>
                        <m:sty m:val="p"/>
                      </m:rPr>
                      <a:rPr lang="el-GR" i="1">
                        <a:latin typeface="Cambria Math" panose="02040503050406030204" pitchFamily="18" charset="0"/>
                      </a:rPr>
                      <m:t>α</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−1)</m:t>
                    </m:r>
                  </m:oMath>
                </a14:m>
                <a:endParaRPr lang="en-IN" dirty="0"/>
              </a:p>
            </p:txBody>
          </p:sp>
        </mc:Choice>
        <mc:Fallback xmlns="">
          <p:sp>
            <p:nvSpPr>
              <p:cNvPr id="39" name="TextBox 38">
                <a:extLst>
                  <a:ext uri="{FF2B5EF4-FFF2-40B4-BE49-F238E27FC236}">
                    <a16:creationId xmlns:a16="http://schemas.microsoft.com/office/drawing/2014/main" id="{C0D5AF1B-5CA0-C880-115B-76D44622C36C}"/>
                  </a:ext>
                </a:extLst>
              </p:cNvPr>
              <p:cNvSpPr txBox="1">
                <a:spLocks noRot="1" noChangeAspect="1" noMove="1" noResize="1" noEditPoints="1" noAdjustHandles="1" noChangeArrowheads="1" noChangeShapeType="1" noTextEdit="1"/>
              </p:cNvSpPr>
              <p:nvPr/>
            </p:nvSpPr>
            <p:spPr>
              <a:xfrm>
                <a:off x="1291411" y="3058853"/>
                <a:ext cx="3621376" cy="276999"/>
              </a:xfrm>
              <a:prstGeom prst="rect">
                <a:avLst/>
              </a:prstGeom>
              <a:blipFill>
                <a:blip r:embed="rId12"/>
                <a:stretch>
                  <a:fillRect l="-3704" t="-22222" r="-2189"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2240D7E-2864-8E3E-50C5-56BCE19D16CC}"/>
                  </a:ext>
                </a:extLst>
              </p:cNvPr>
              <p:cNvSpPr txBox="1"/>
              <p:nvPr/>
            </p:nvSpPr>
            <p:spPr>
              <a:xfrm>
                <a:off x="1356000" y="3534436"/>
                <a:ext cx="4126707"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m:rPr>
                        <m:sty m:val="p"/>
                      </m:rPr>
                      <a:rPr lang="el-GR" i="1">
                        <a:latin typeface="Cambria Math" panose="02040503050406030204" pitchFamily="18" charset="0"/>
                      </a:rPr>
                      <m:t>α</m:t>
                    </m:r>
                    <m:r>
                      <m:rPr>
                        <m:sty m:val="p"/>
                      </m:rPr>
                      <a:rPr lang="en-US" b="0" i="0" smtClean="0">
                        <a:latin typeface="Cambria Math" panose="02040503050406030204" pitchFamily="18" charset="0"/>
                      </a:rPr>
                      <m:t>G</m:t>
                    </m:r>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sends</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Bob</m:t>
                    </m:r>
                  </m:oMath>
                </a14:m>
                <a:endParaRPr lang="en-US" b="0" dirty="0"/>
              </a:p>
            </p:txBody>
          </p:sp>
        </mc:Choice>
        <mc:Fallback xmlns="">
          <p:sp>
            <p:nvSpPr>
              <p:cNvPr id="47" name="TextBox 46">
                <a:extLst>
                  <a:ext uri="{FF2B5EF4-FFF2-40B4-BE49-F238E27FC236}">
                    <a16:creationId xmlns:a16="http://schemas.microsoft.com/office/drawing/2014/main" id="{42240D7E-2864-8E3E-50C5-56BCE19D16CC}"/>
                  </a:ext>
                </a:extLst>
              </p:cNvPr>
              <p:cNvSpPr txBox="1">
                <a:spLocks noRot="1" noChangeAspect="1" noMove="1" noResize="1" noEditPoints="1" noAdjustHandles="1" noChangeArrowheads="1" noChangeShapeType="1" noTextEdit="1"/>
              </p:cNvSpPr>
              <p:nvPr/>
            </p:nvSpPr>
            <p:spPr>
              <a:xfrm>
                <a:off x="1356000" y="3534436"/>
                <a:ext cx="4126707" cy="276999"/>
              </a:xfrm>
              <a:prstGeom prst="rect">
                <a:avLst/>
              </a:prstGeom>
              <a:blipFill>
                <a:blip r:embed="rId13"/>
                <a:stretch>
                  <a:fillRect l="-3102" t="-22222" r="-118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1821007-AA5E-34FE-D855-7547084D5453}"/>
                  </a:ext>
                </a:extLst>
              </p:cNvPr>
              <p:cNvSpPr txBox="1"/>
              <p:nvPr/>
            </p:nvSpPr>
            <p:spPr>
              <a:xfrm>
                <a:off x="6518479" y="4259665"/>
                <a:ext cx="3750707"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𝑅𝑒𝑐𝑖𝑒𝑣𝑒𝑠</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𝑥𝐴</m:t>
                    </m:r>
                    <m:r>
                      <a:rPr lang="en-US" b="0" i="1" smtClean="0">
                        <a:latin typeface="Cambria Math" panose="02040503050406030204" pitchFamily="18" charset="0"/>
                      </a:rPr>
                      <m:t> , </m:t>
                    </m:r>
                    <m:r>
                      <a:rPr lang="en-US" b="0" i="1" smtClean="0">
                        <a:latin typeface="Cambria Math" panose="02040503050406030204" pitchFamily="18" charset="0"/>
                      </a:rPr>
                      <m:t>𝑦𝐴</m:t>
                    </m:r>
                    <m:r>
                      <a:rPr lang="en-US" b="0" i="1" smtClean="0">
                        <a:latin typeface="Cambria Math" panose="02040503050406030204" pitchFamily="18" charset="0"/>
                      </a:rPr>
                      <m:t>)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𝐴𝑙𝑖𝑐𝑒</m:t>
                    </m:r>
                  </m:oMath>
                </a14:m>
                <a:endParaRPr lang="en-IN" dirty="0"/>
              </a:p>
            </p:txBody>
          </p:sp>
        </mc:Choice>
        <mc:Fallback xmlns="">
          <p:sp>
            <p:nvSpPr>
              <p:cNvPr id="49" name="TextBox 48">
                <a:extLst>
                  <a:ext uri="{FF2B5EF4-FFF2-40B4-BE49-F238E27FC236}">
                    <a16:creationId xmlns:a16="http://schemas.microsoft.com/office/drawing/2014/main" id="{91821007-AA5E-34FE-D855-7547084D5453}"/>
                  </a:ext>
                </a:extLst>
              </p:cNvPr>
              <p:cNvSpPr txBox="1">
                <a:spLocks noRot="1" noChangeAspect="1" noMove="1" noResize="1" noEditPoints="1" noAdjustHandles="1" noChangeArrowheads="1" noChangeShapeType="1" noTextEdit="1"/>
              </p:cNvSpPr>
              <p:nvPr/>
            </p:nvSpPr>
            <p:spPr>
              <a:xfrm>
                <a:off x="6518479" y="4259665"/>
                <a:ext cx="3750707" cy="276999"/>
              </a:xfrm>
              <a:prstGeom prst="rect">
                <a:avLst/>
              </a:prstGeom>
              <a:blipFill>
                <a:blip r:embed="rId14"/>
                <a:stretch>
                  <a:fillRect l="-3409"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01797D3-A97D-A617-10EB-E7352258426B}"/>
                  </a:ext>
                </a:extLst>
              </p:cNvPr>
              <p:cNvSpPr txBox="1"/>
              <p:nvPr/>
            </p:nvSpPr>
            <p:spPr>
              <a:xfrm>
                <a:off x="1350147" y="4703942"/>
                <a:ext cx="2223942" cy="276999"/>
              </a:xfrm>
              <a:prstGeom prst="rect">
                <a:avLst/>
              </a:prstGeom>
              <a:noFill/>
            </p:spPr>
            <p:txBody>
              <a:bodyPr wrap="none" lIns="0" tIns="0" rIns="0" bIns="0" rtlCol="0">
                <a:spAutoFit/>
              </a:bodyPr>
              <a:lstStyle/>
              <a:p>
                <a:pPr marL="342900" indent="-34290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l-GR" i="1" smtClean="0">
                        <a:latin typeface="Cambria Math" panose="02040503050406030204" pitchFamily="18" charset="0"/>
                      </a:rPr>
                      <m:t>α</m:t>
                    </m:r>
                    <m:r>
                      <a:rPr lang="en-US" b="0" i="1" smtClean="0">
                        <a:latin typeface="Cambria Math" panose="02040503050406030204" pitchFamily="18" charset="0"/>
                      </a:rPr>
                      <m:t>𝐵</m:t>
                    </m:r>
                  </m:oMath>
                </a14:m>
                <a:endParaRPr lang="en-IN" dirty="0"/>
              </a:p>
            </p:txBody>
          </p:sp>
        </mc:Choice>
        <mc:Fallback xmlns="">
          <p:sp>
            <p:nvSpPr>
              <p:cNvPr id="50" name="TextBox 49">
                <a:extLst>
                  <a:ext uri="{FF2B5EF4-FFF2-40B4-BE49-F238E27FC236}">
                    <a16:creationId xmlns:a16="http://schemas.microsoft.com/office/drawing/2014/main" id="{D01797D3-A97D-A617-10EB-E7352258426B}"/>
                  </a:ext>
                </a:extLst>
              </p:cNvPr>
              <p:cNvSpPr txBox="1">
                <a:spLocks noRot="1" noChangeAspect="1" noMove="1" noResize="1" noEditPoints="1" noAdjustHandles="1" noChangeArrowheads="1" noChangeShapeType="1" noTextEdit="1"/>
              </p:cNvSpPr>
              <p:nvPr/>
            </p:nvSpPr>
            <p:spPr>
              <a:xfrm>
                <a:off x="1350147" y="4703942"/>
                <a:ext cx="2223942" cy="276999"/>
              </a:xfrm>
              <a:prstGeom prst="rect">
                <a:avLst/>
              </a:prstGeom>
              <a:blipFill>
                <a:blip r:embed="rId15"/>
                <a:stretch>
                  <a:fillRect l="-5753" t="-22222" r="-548"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9AC8701-026A-7749-C8F3-1E857E452B27}"/>
                  </a:ext>
                </a:extLst>
              </p:cNvPr>
              <p:cNvSpPr txBox="1"/>
              <p:nvPr/>
            </p:nvSpPr>
            <p:spPr>
              <a:xfrm>
                <a:off x="6585465" y="4703942"/>
                <a:ext cx="2157450" cy="276999"/>
              </a:xfrm>
              <a:prstGeom prst="rect">
                <a:avLst/>
              </a:prstGeom>
              <a:noFill/>
            </p:spPr>
            <p:txBody>
              <a:bodyPr wrap="none" lIns="0" tIns="0" rIns="0" bIns="0" rtlCol="0">
                <a:spAutoFit/>
              </a:bodyPr>
              <a:lstStyle/>
              <a:p>
                <a:pPr marL="342900" indent="-34290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l-GR" i="1">
                        <a:latin typeface="Cambria Math" panose="02040503050406030204" pitchFamily="18" charset="0"/>
                      </a:rPr>
                      <m:t>β</m:t>
                    </m:r>
                    <m:r>
                      <a:rPr lang="en-US" b="0" i="1" smtClean="0">
                        <a:latin typeface="Cambria Math" panose="02040503050406030204" pitchFamily="18" charset="0"/>
                      </a:rPr>
                      <m:t>𝐴</m:t>
                    </m:r>
                  </m:oMath>
                </a14:m>
                <a:endParaRPr lang="en-IN" dirty="0"/>
              </a:p>
            </p:txBody>
          </p:sp>
        </mc:Choice>
        <mc:Fallback xmlns="">
          <p:sp>
            <p:nvSpPr>
              <p:cNvPr id="54" name="TextBox 53">
                <a:extLst>
                  <a:ext uri="{FF2B5EF4-FFF2-40B4-BE49-F238E27FC236}">
                    <a16:creationId xmlns:a16="http://schemas.microsoft.com/office/drawing/2014/main" id="{E9AC8701-026A-7749-C8F3-1E857E452B27}"/>
                  </a:ext>
                </a:extLst>
              </p:cNvPr>
              <p:cNvSpPr txBox="1">
                <a:spLocks noRot="1" noChangeAspect="1" noMove="1" noResize="1" noEditPoints="1" noAdjustHandles="1" noChangeArrowheads="1" noChangeShapeType="1" noTextEdit="1"/>
              </p:cNvSpPr>
              <p:nvPr/>
            </p:nvSpPr>
            <p:spPr>
              <a:xfrm>
                <a:off x="6585465" y="4703942"/>
                <a:ext cx="2157450" cy="276999"/>
              </a:xfrm>
              <a:prstGeom prst="rect">
                <a:avLst/>
              </a:prstGeom>
              <a:blipFill>
                <a:blip r:embed="rId16"/>
                <a:stretch>
                  <a:fillRect l="-5932" t="-22222" r="-3107" b="-42222"/>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id="{91AF3284-EF65-9258-85C1-5B9585BAEE94}"/>
              </a:ext>
            </a:extLst>
          </p:cNvPr>
          <p:cNvCxnSpPr>
            <a:cxnSpLocks/>
          </p:cNvCxnSpPr>
          <p:nvPr/>
        </p:nvCxnSpPr>
        <p:spPr>
          <a:xfrm>
            <a:off x="905069" y="5281126"/>
            <a:ext cx="1042909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35D5087-0C1B-1079-0366-A69E7560226D}"/>
                  </a:ext>
                </a:extLst>
              </p:cNvPr>
              <p:cNvSpPr txBox="1"/>
              <p:nvPr/>
            </p:nvSpPr>
            <p:spPr>
              <a:xfrm>
                <a:off x="1350147" y="5538996"/>
                <a:ext cx="9798388" cy="276999"/>
              </a:xfrm>
              <a:prstGeom prst="rect">
                <a:avLst/>
              </a:prstGeom>
              <a:noFill/>
            </p:spPr>
            <p:txBody>
              <a:bodyPr wrap="none" lIns="0" tIns="0" rIns="0" bIns="0" rtlCol="0">
                <a:spAutoFit/>
              </a:bodyPr>
              <a:lstStyle/>
              <a:p>
                <a:pPr marL="285750" indent="-285750">
                  <a:buFont typeface="Wingdings" panose="05000000000000000000" pitchFamily="2" charset="2"/>
                  <a:buChar char="Ø"/>
                </a:pPr>
                <a14:m>
                  <m:oMath xmlns:m="http://schemas.openxmlformats.org/officeDocument/2006/math">
                    <m:r>
                      <a:rPr lang="en-US" i="1" dirty="0" smtClean="0">
                        <a:latin typeface="Cambria Math" panose="02040503050406030204" pitchFamily="18" charset="0"/>
                      </a:rPr>
                      <m:t>𝑁𝑜𝑤</m:t>
                    </m:r>
                    <m:r>
                      <a:rPr lang="en-US" i="1" dirty="0" smtClean="0">
                        <a:latin typeface="Cambria Math" panose="02040503050406030204" pitchFamily="18" charset="0"/>
                      </a:rPr>
                      <m:t>, </m:t>
                    </m:r>
                    <m:r>
                      <a:rPr lang="en-US" i="1" dirty="0" smtClean="0">
                        <a:latin typeface="Cambria Math" panose="02040503050406030204" pitchFamily="18" charset="0"/>
                      </a:rPr>
                      <m:t>𝑡h𝑒𝑦</m:t>
                    </m:r>
                    <m:r>
                      <a:rPr lang="en-US" i="1" dirty="0" smtClean="0">
                        <a:latin typeface="Cambria Math" panose="02040503050406030204" pitchFamily="18" charset="0"/>
                      </a:rPr>
                      <m:t> </m:t>
                    </m:r>
                    <m:r>
                      <a:rPr lang="en-US" i="1" dirty="0" smtClean="0">
                        <a:latin typeface="Cambria Math" panose="02040503050406030204" pitchFamily="18" charset="0"/>
                      </a:rPr>
                      <m:t>𝑏𝑜𝑡h</m:t>
                    </m:r>
                    <m:r>
                      <a:rPr lang="en-US" i="1" dirty="0" smtClean="0">
                        <a:latin typeface="Cambria Math" panose="02040503050406030204" pitchFamily="18" charset="0"/>
                      </a:rPr>
                      <m:t> </m:t>
                    </m:r>
                    <m:r>
                      <a:rPr lang="en-US" i="1" dirty="0" smtClean="0">
                        <a:latin typeface="Cambria Math" panose="02040503050406030204" pitchFamily="18" charset="0"/>
                      </a:rPr>
                      <m:t>h𝑎𝑣𝑒</m:t>
                    </m:r>
                    <m:r>
                      <a:rPr lang="en-US" i="1" dirty="0" smtClean="0">
                        <a:latin typeface="Cambria Math" panose="02040503050406030204" pitchFamily="18" charset="0"/>
                      </a:rPr>
                      <m:t> </m:t>
                    </m:r>
                    <m:r>
                      <a:rPr lang="en-US" i="1" dirty="0" smtClean="0">
                        <a:latin typeface="Cambria Math" panose="02040503050406030204" pitchFamily="18" charset="0"/>
                      </a:rPr>
                      <m:t>𝑡h𝑒</m:t>
                    </m:r>
                    <m:r>
                      <a:rPr lang="en-US" i="1" dirty="0" smtClean="0">
                        <a:latin typeface="Cambria Math" panose="02040503050406030204" pitchFamily="18" charset="0"/>
                      </a:rPr>
                      <m:t> </m:t>
                    </m:r>
                    <m:r>
                      <a:rPr lang="en-US" i="1" dirty="0" smtClean="0">
                        <a:latin typeface="Cambria Math" panose="02040503050406030204" pitchFamily="18" charset="0"/>
                      </a:rPr>
                      <m:t>𝑠𝑎𝑚𝑒</m:t>
                    </m:r>
                    <m:r>
                      <a:rPr lang="en-US" i="1" dirty="0" smtClean="0">
                        <a:latin typeface="Cambria Math" panose="02040503050406030204" pitchFamily="18" charset="0"/>
                      </a:rPr>
                      <m:t> </m:t>
                    </m:r>
                    <m:r>
                      <a:rPr lang="en-US" i="1" dirty="0" smtClean="0">
                        <a:latin typeface="Cambria Math" panose="02040503050406030204" pitchFamily="18" charset="0"/>
                      </a:rPr>
                      <m:t>𝑘𝑒𝑦</m:t>
                    </m:r>
                    <m:r>
                      <a:rPr lang="en-US" i="1" dirty="0" smtClean="0">
                        <a:latin typeface="Cambria Math" panose="02040503050406030204" pitchFamily="18" charset="0"/>
                      </a:rPr>
                      <m:t>. </m:t>
                    </m:r>
                    <m:r>
                      <a:rPr lang="en-US" i="1" dirty="0" smtClean="0">
                        <a:latin typeface="Cambria Math" panose="02040503050406030204" pitchFamily="18" charset="0"/>
                      </a:rPr>
                      <m:t>𝑆𝑜</m:t>
                    </m:r>
                    <m:r>
                      <a:rPr lang="en-US" i="1" dirty="0" smtClean="0">
                        <a:latin typeface="Cambria Math" panose="02040503050406030204" pitchFamily="18" charset="0"/>
                      </a:rPr>
                      <m:t> </m:t>
                    </m:r>
                    <m:r>
                      <a:rPr lang="en-US" i="1" dirty="0" smtClean="0">
                        <a:latin typeface="Cambria Math" panose="02040503050406030204" pitchFamily="18" charset="0"/>
                      </a:rPr>
                      <m:t>𝑖𝑡</m:t>
                    </m:r>
                    <m:r>
                      <a:rPr lang="en-US" i="1" dirty="0" smtClean="0">
                        <a:latin typeface="Cambria Math" panose="02040503050406030204" pitchFamily="18" charset="0"/>
                      </a:rPr>
                      <m:t> </m:t>
                    </m:r>
                    <m:r>
                      <a:rPr lang="en-US" i="1" dirty="0" smtClean="0">
                        <a:latin typeface="Cambria Math" panose="02040503050406030204" pitchFamily="18" charset="0"/>
                      </a:rPr>
                      <m:t>𝑐𝑎𝑛</m:t>
                    </m:r>
                    <m:r>
                      <a:rPr lang="en-US" i="1" dirty="0" smtClean="0">
                        <a:latin typeface="Cambria Math" panose="02040503050406030204" pitchFamily="18" charset="0"/>
                      </a:rPr>
                      <m:t> </m:t>
                    </m:r>
                    <m:r>
                      <a:rPr lang="en-US" i="1" dirty="0" smtClean="0">
                        <a:latin typeface="Cambria Math" panose="02040503050406030204" pitchFamily="18" charset="0"/>
                      </a:rPr>
                      <m:t>𝑏𝑒</m:t>
                    </m:r>
                    <m:r>
                      <a:rPr lang="en-US" i="1" dirty="0" smtClean="0">
                        <a:latin typeface="Cambria Math" panose="02040503050406030204" pitchFamily="18" charset="0"/>
                      </a:rPr>
                      <m:t> </m:t>
                    </m:r>
                    <m:r>
                      <a:rPr lang="en-US" i="1" dirty="0" smtClean="0">
                        <a:latin typeface="Cambria Math" panose="02040503050406030204" pitchFamily="18" charset="0"/>
                      </a:rPr>
                      <m:t>𝑢𝑠𝑒𝑑</m:t>
                    </m:r>
                    <m:r>
                      <a:rPr lang="en-US" i="1" dirty="0" smtClean="0">
                        <a:latin typeface="Cambria Math" panose="02040503050406030204" pitchFamily="18" charset="0"/>
                      </a:rPr>
                      <m:t> </m:t>
                    </m:r>
                    <m:r>
                      <a:rPr lang="en-US" i="1" dirty="0" smtClean="0">
                        <a:latin typeface="Cambria Math" panose="02040503050406030204" pitchFamily="18" charset="0"/>
                      </a:rPr>
                      <m:t>𝑡𝑜</m:t>
                    </m:r>
                    <m:r>
                      <a:rPr lang="en-US" i="1" dirty="0" smtClean="0">
                        <a:latin typeface="Cambria Math" panose="02040503050406030204" pitchFamily="18" charset="0"/>
                      </a:rPr>
                      <m:t> </m:t>
                    </m:r>
                    <m:r>
                      <a:rPr lang="en-US" i="1" dirty="0" smtClean="0">
                        <a:latin typeface="Cambria Math" panose="02040503050406030204" pitchFamily="18" charset="0"/>
                      </a:rPr>
                      <m:t>𝑣𝑒𝑟𝑖𝑓𝑦</m:t>
                    </m:r>
                    <m:r>
                      <a:rPr lang="en-US" i="1" dirty="0" smtClean="0">
                        <a:latin typeface="Cambria Math" panose="02040503050406030204" pitchFamily="18" charset="0"/>
                      </a:rPr>
                      <m:t> </m:t>
                    </m:r>
                    <m:r>
                      <a:rPr lang="en-US" i="1" dirty="0" smtClean="0">
                        <a:latin typeface="Cambria Math" panose="02040503050406030204" pitchFamily="18" charset="0"/>
                      </a:rPr>
                      <m:t>𝑒𝑎𝑐h</m:t>
                    </m:r>
                    <m:r>
                      <a:rPr lang="en-US" i="1" dirty="0" smtClean="0">
                        <a:latin typeface="Cambria Math" panose="02040503050406030204" pitchFamily="18" charset="0"/>
                      </a:rPr>
                      <m:t> </m:t>
                    </m:r>
                    <m:r>
                      <a:rPr lang="en-US" i="1" dirty="0" smtClean="0">
                        <a:latin typeface="Cambria Math" panose="02040503050406030204" pitchFamily="18" charset="0"/>
                      </a:rPr>
                      <m:t>𝑜𝑡h𝑒𝑟</m:t>
                    </m:r>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i="1" dirty="0" smtClean="0">
                        <a:latin typeface="Cambria Math" panose="02040503050406030204" pitchFamily="18" charset="0"/>
                      </a:rPr>
                      <m:t>𝑡𝑟𝑎𝑛𝑠𝑓𝑒𝑟</m:t>
                    </m:r>
                    <m:r>
                      <a:rPr lang="en-US" i="1" dirty="0" smtClean="0">
                        <a:latin typeface="Cambria Math" panose="02040503050406030204" pitchFamily="18" charset="0"/>
                      </a:rPr>
                      <m:t> </m:t>
                    </m:r>
                    <m:r>
                      <a:rPr lang="en-US" i="1" dirty="0" smtClean="0">
                        <a:latin typeface="Cambria Math" panose="02040503050406030204" pitchFamily="18" charset="0"/>
                      </a:rPr>
                      <m:t>𝑑𝑎𝑡𝑎</m:t>
                    </m:r>
                  </m:oMath>
                </a14:m>
                <a:r>
                  <a:rPr lang="en-US" dirty="0"/>
                  <a:t>.</a:t>
                </a:r>
                <a:endParaRPr lang="en-IN" dirty="0"/>
              </a:p>
            </p:txBody>
          </p:sp>
        </mc:Choice>
        <mc:Fallback xmlns="">
          <p:sp>
            <p:nvSpPr>
              <p:cNvPr id="58" name="TextBox 57">
                <a:extLst>
                  <a:ext uri="{FF2B5EF4-FFF2-40B4-BE49-F238E27FC236}">
                    <a16:creationId xmlns:a16="http://schemas.microsoft.com/office/drawing/2014/main" id="{735D5087-0C1B-1079-0366-A69E7560226D}"/>
                  </a:ext>
                </a:extLst>
              </p:cNvPr>
              <p:cNvSpPr txBox="1">
                <a:spLocks noRot="1" noChangeAspect="1" noMove="1" noResize="1" noEditPoints="1" noAdjustHandles="1" noChangeArrowheads="1" noChangeShapeType="1" noTextEdit="1"/>
              </p:cNvSpPr>
              <p:nvPr/>
            </p:nvSpPr>
            <p:spPr>
              <a:xfrm>
                <a:off x="1350147" y="5538996"/>
                <a:ext cx="9798388" cy="276999"/>
              </a:xfrm>
              <a:prstGeom prst="rect">
                <a:avLst/>
              </a:prstGeom>
              <a:blipFill>
                <a:blip r:embed="rId17"/>
                <a:stretch>
                  <a:fillRect l="-1306" t="-26667" r="-498" b="-53333"/>
                </a:stretch>
              </a:blipFill>
            </p:spPr>
            <p:txBody>
              <a:bodyPr/>
              <a:lstStyle/>
              <a:p>
                <a:r>
                  <a:rPr lang="en-IN">
                    <a:noFill/>
                  </a:rPr>
                  <a:t> </a:t>
                </a:r>
              </a:p>
            </p:txBody>
          </p:sp>
        </mc:Fallback>
      </mc:AlternateContent>
    </p:spTree>
    <p:extLst>
      <p:ext uri="{BB962C8B-B14F-4D97-AF65-F5344CB8AC3E}">
        <p14:creationId xmlns:p14="http://schemas.microsoft.com/office/powerpoint/2010/main" val="982644612"/>
      </p:ext>
    </p:extLst>
  </p:cSld>
  <p:clrMapOvr>
    <a:masterClrMapping/>
  </p:clrMapOvr>
  <mc:AlternateContent xmlns:mc="http://schemas.openxmlformats.org/markup-compatibility/2006" xmlns:p14="http://schemas.microsoft.com/office/powerpoint/2010/main">
    <mc:Choice Requires="p14">
      <p:transition spd="slow" p14:dur="2000" advTm="5145"/>
    </mc:Choice>
    <mc:Fallback xmlns="">
      <p:transition spd="slow" advTm="5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1"/>
                                        </p:tgtEl>
                                        <p:attrNameLst>
                                          <p:attrName>style.visibility</p:attrName>
                                        </p:attrNameLst>
                                      </p:cBhvr>
                                      <p:to>
                                        <p:strVal val="visible"/>
                                      </p:to>
                                    </p:set>
                                    <p:animEffect transition="in" filter="fade">
                                      <p:cBhvr>
                                        <p:cTn id="50" dur="500"/>
                                        <p:tgtEl>
                                          <p:spTgt spid="5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fade">
                                      <p:cBhvr>
                                        <p:cTn id="61" dur="500"/>
                                        <p:tgtEl>
                                          <p:spTgt spid="54"/>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fade">
                                      <p:cBhvr>
                                        <p:cTn id="6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34" grpId="0"/>
      <p:bldP spid="41" grpId="0"/>
      <p:bldP spid="46" grpId="0"/>
      <p:bldP spid="51" grpId="0"/>
      <p:bldP spid="2" grpId="0"/>
      <p:bldP spid="39" grpId="0"/>
      <p:bldP spid="47" grpId="0"/>
      <p:bldP spid="49" grpId="0"/>
      <p:bldP spid="50" grpId="0"/>
      <p:bldP spid="54"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5C7869-6A76-26D9-C510-144040D7C818}"/>
              </a:ext>
            </a:extLst>
          </p:cNvPr>
          <p:cNvSpPr>
            <a:spLocks noGrp="1"/>
          </p:cNvSpPr>
          <p:nvPr>
            <p:ph type="body" sz="half" idx="2"/>
          </p:nvPr>
        </p:nvSpPr>
        <p:spPr>
          <a:xfrm>
            <a:off x="812198" y="2739654"/>
            <a:ext cx="10564427" cy="3464841"/>
          </a:xfrm>
        </p:spPr>
        <p:txBody>
          <a:bodyPr/>
          <a:lstStyle/>
          <a:p>
            <a:pPr algn="l"/>
            <a:endParaRPr lang="en-US" dirty="0"/>
          </a:p>
          <a:p>
            <a:pPr algn="l"/>
            <a:endParaRPr lang="en-IN" dirty="0"/>
          </a:p>
        </p:txBody>
      </p:sp>
      <p:pic>
        <p:nvPicPr>
          <p:cNvPr id="16" name="Picture 15">
            <a:extLst>
              <a:ext uri="{FF2B5EF4-FFF2-40B4-BE49-F238E27FC236}">
                <a16:creationId xmlns:a16="http://schemas.microsoft.com/office/drawing/2014/main" id="{058ED99A-81CE-B29C-7EA8-3CAB295B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23308" y="773268"/>
            <a:ext cx="1715425" cy="1711576"/>
          </a:xfrm>
          <a:prstGeom prst="rect">
            <a:avLst/>
          </a:prstGeom>
        </p:spPr>
      </p:pic>
      <p:pic>
        <p:nvPicPr>
          <p:cNvPr id="22" name="Picture 21">
            <a:extLst>
              <a:ext uri="{FF2B5EF4-FFF2-40B4-BE49-F238E27FC236}">
                <a16:creationId xmlns:a16="http://schemas.microsoft.com/office/drawing/2014/main" id="{121476E3-E0E0-06A2-DBDC-53B806B2C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147" y="781470"/>
            <a:ext cx="1845814" cy="171157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4F06CBC-ADE7-DABC-6D02-B3BDB75A2B6C}"/>
                  </a:ext>
                </a:extLst>
              </p:cNvPr>
              <p:cNvSpPr txBox="1"/>
              <p:nvPr/>
            </p:nvSpPr>
            <p:spPr>
              <a:xfrm>
                <a:off x="1985988" y="2504370"/>
                <a:ext cx="5741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𝐴𝑙𝑖𝑐𝑒</m:t>
                      </m:r>
                    </m:oMath>
                  </m:oMathPara>
                </a14:m>
                <a:endParaRPr lang="en-IN" dirty="0"/>
              </a:p>
            </p:txBody>
          </p:sp>
        </mc:Choice>
        <mc:Fallback xmlns="">
          <p:sp>
            <p:nvSpPr>
              <p:cNvPr id="23" name="TextBox 22">
                <a:extLst>
                  <a:ext uri="{FF2B5EF4-FFF2-40B4-BE49-F238E27FC236}">
                    <a16:creationId xmlns:a16="http://schemas.microsoft.com/office/drawing/2014/main" id="{34F06CBC-ADE7-DABC-6D02-B3BDB75A2B6C}"/>
                  </a:ext>
                </a:extLst>
              </p:cNvPr>
              <p:cNvSpPr txBox="1">
                <a:spLocks noRot="1" noChangeAspect="1" noMove="1" noResize="1" noEditPoints="1" noAdjustHandles="1" noChangeArrowheads="1" noChangeShapeType="1" noTextEdit="1"/>
              </p:cNvSpPr>
              <p:nvPr/>
            </p:nvSpPr>
            <p:spPr>
              <a:xfrm>
                <a:off x="1985988" y="2504370"/>
                <a:ext cx="574132" cy="276999"/>
              </a:xfrm>
              <a:prstGeom prst="rect">
                <a:avLst/>
              </a:prstGeom>
              <a:blipFill>
                <a:blip r:embed="rId4"/>
                <a:stretch>
                  <a:fillRect l="-9574" r="-957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31F1A7-A647-7BB9-FCE0-9EE7086D0E64}"/>
                  </a:ext>
                </a:extLst>
              </p:cNvPr>
              <p:cNvSpPr txBox="1"/>
              <p:nvPr/>
            </p:nvSpPr>
            <p:spPr>
              <a:xfrm>
                <a:off x="9974249" y="2493046"/>
                <a:ext cx="4635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𝐵𝑜𝑏</m:t>
                      </m:r>
                    </m:oMath>
                  </m:oMathPara>
                </a14:m>
                <a:endParaRPr lang="en-IN" dirty="0"/>
              </a:p>
            </p:txBody>
          </p:sp>
        </mc:Choice>
        <mc:Fallback xmlns="">
          <p:sp>
            <p:nvSpPr>
              <p:cNvPr id="24" name="TextBox 23">
                <a:extLst>
                  <a:ext uri="{FF2B5EF4-FFF2-40B4-BE49-F238E27FC236}">
                    <a16:creationId xmlns:a16="http://schemas.microsoft.com/office/drawing/2014/main" id="{BB31F1A7-A647-7BB9-FCE0-9EE7086D0E64}"/>
                  </a:ext>
                </a:extLst>
              </p:cNvPr>
              <p:cNvSpPr txBox="1">
                <a:spLocks noRot="1" noChangeAspect="1" noMove="1" noResize="1" noEditPoints="1" noAdjustHandles="1" noChangeArrowheads="1" noChangeShapeType="1" noTextEdit="1"/>
              </p:cNvSpPr>
              <p:nvPr/>
            </p:nvSpPr>
            <p:spPr>
              <a:xfrm>
                <a:off x="9974249" y="2493046"/>
                <a:ext cx="463525" cy="276999"/>
              </a:xfrm>
              <a:prstGeom prst="rect">
                <a:avLst/>
              </a:prstGeom>
              <a:blipFill>
                <a:blip r:embed="rId5"/>
                <a:stretch>
                  <a:fillRect l="-11842" r="-10526"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22E3C5E-88FC-579E-78F1-A9225BFCFC0D}"/>
                  </a:ext>
                </a:extLst>
              </p:cNvPr>
              <p:cNvSpPr txBox="1"/>
              <p:nvPr/>
            </p:nvSpPr>
            <p:spPr>
              <a:xfrm>
                <a:off x="3950190" y="761318"/>
                <a:ext cx="479562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dirty="0">
                          <a:latin typeface="Arial" panose="020B0604020202020204" pitchFamily="34" charset="0"/>
                          <a:cs typeface="Arial" panose="020B0604020202020204" pitchFamily="34" charset="0"/>
                        </a:rPr>
                        <m:t>Elliptic</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Curve</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Diffie</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Hellman</m:t>
                      </m:r>
                    </m:oMath>
                  </m:oMathPara>
                </a14:m>
                <a:endParaRPr lang="en-IN" sz="2400" dirty="0">
                  <a:latin typeface="Arial" panose="020B0604020202020204" pitchFamily="34" charset="0"/>
                  <a:cs typeface="Arial" panose="020B0604020202020204" pitchFamily="34" charset="0"/>
                </a:endParaRPr>
              </a:p>
            </p:txBody>
          </p:sp>
        </mc:Choice>
        <mc:Fallback xmlns="">
          <p:sp>
            <p:nvSpPr>
              <p:cNvPr id="25" name="TextBox 24">
                <a:extLst>
                  <a:ext uri="{FF2B5EF4-FFF2-40B4-BE49-F238E27FC236}">
                    <a16:creationId xmlns:a16="http://schemas.microsoft.com/office/drawing/2014/main" id="{122E3C5E-88FC-579E-78F1-A9225BFCFC0D}"/>
                  </a:ext>
                </a:extLst>
              </p:cNvPr>
              <p:cNvSpPr txBox="1">
                <a:spLocks noRot="1" noChangeAspect="1" noMove="1" noResize="1" noEditPoints="1" noAdjustHandles="1" noChangeArrowheads="1" noChangeShapeType="1" noTextEdit="1"/>
              </p:cNvSpPr>
              <p:nvPr/>
            </p:nvSpPr>
            <p:spPr>
              <a:xfrm>
                <a:off x="3950190" y="761318"/>
                <a:ext cx="4795625" cy="430887"/>
              </a:xfrm>
              <a:prstGeom prst="rect">
                <a:avLst/>
              </a:prstGeom>
              <a:blipFill>
                <a:blip r:embed="rId6"/>
                <a:stretch>
                  <a:fillRect/>
                </a:stretch>
              </a:blipFill>
            </p:spPr>
            <p:txBody>
              <a:bodyPr/>
              <a:lstStyle/>
              <a:p>
                <a:r>
                  <a:rPr lang="en-IN">
                    <a:noFill/>
                  </a:rPr>
                  <a:t> </a:t>
                </a:r>
              </a:p>
            </p:txBody>
          </p:sp>
        </mc:Fallback>
      </mc:AlternateContent>
      <p:cxnSp>
        <p:nvCxnSpPr>
          <p:cNvPr id="27" name="Straight Connector 26">
            <a:extLst>
              <a:ext uri="{FF2B5EF4-FFF2-40B4-BE49-F238E27FC236}">
                <a16:creationId xmlns:a16="http://schemas.microsoft.com/office/drawing/2014/main" id="{C5D32434-A222-6A93-0DA9-53EFC947B1A6}"/>
              </a:ext>
            </a:extLst>
          </p:cNvPr>
          <p:cNvCxnSpPr>
            <a:cxnSpLocks/>
          </p:cNvCxnSpPr>
          <p:nvPr/>
        </p:nvCxnSpPr>
        <p:spPr>
          <a:xfrm>
            <a:off x="5842484" y="2922050"/>
            <a:ext cx="0" cy="195987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51F0EE2-5D21-D306-B739-EC5E7261C762}"/>
                  </a:ext>
                </a:extLst>
              </p:cNvPr>
              <p:cNvSpPr txBox="1"/>
              <p:nvPr/>
            </p:nvSpPr>
            <p:spPr>
              <a:xfrm>
                <a:off x="3766101" y="2048165"/>
                <a:ext cx="6308202" cy="276999"/>
              </a:xfrm>
              <a:prstGeom prst="rect">
                <a:avLst/>
              </a:prstGeom>
              <a:noFill/>
            </p:spPr>
            <p:txBody>
              <a:bodyPr wrap="squar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𝑃𝑢𝑏𝑙𝑖𝑐</m:t>
                    </m:r>
                    <m:r>
                      <a:rPr lang="en-US" b="0" i="1" smtClean="0">
                        <a:latin typeface="Cambria Math" panose="02040503050406030204" pitchFamily="18" charset="0"/>
                      </a:rPr>
                      <m:t> </m:t>
                    </m:r>
                    <m:r>
                      <a:rPr lang="en-US" b="0" i="1" smtClean="0">
                        <a:latin typeface="Cambria Math" panose="02040503050406030204" pitchFamily="18" charset="0"/>
                      </a:rPr>
                      <m:t>𝐾𝑒𝑦𝑠</m:t>
                    </m:r>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=17,  </m:t>
                    </m:r>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𝑏</m:t>
                    </m:r>
                    <m:r>
                      <a:rPr lang="en-US" b="0" i="1" smtClean="0">
                        <a:latin typeface="Cambria Math" panose="02040503050406030204" pitchFamily="18" charset="0"/>
                      </a:rPr>
                      <m:t>=2  ,  </m:t>
                    </m:r>
                    <m:r>
                      <a:rPr lang="en-US" b="0" i="1" smtClean="0">
                        <a:latin typeface="Cambria Math" panose="02040503050406030204" pitchFamily="18" charset="0"/>
                      </a:rPr>
                      <m:t>𝐺</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4 , 6</m:t>
                        </m:r>
                      </m:e>
                    </m:d>
                    <m:r>
                      <a:rPr lang="en-US" b="0" i="1" smtClean="0">
                        <a:latin typeface="Cambria Math" panose="02040503050406030204" pitchFamily="18" charset="0"/>
                      </a:rPr>
                      <m:t> </m:t>
                    </m:r>
                  </m:oMath>
                </a14:m>
                <a:endParaRPr lang="en-IN" dirty="0"/>
              </a:p>
            </p:txBody>
          </p:sp>
        </mc:Choice>
        <mc:Fallback xmlns="">
          <p:sp>
            <p:nvSpPr>
              <p:cNvPr id="41" name="TextBox 40">
                <a:extLst>
                  <a:ext uri="{FF2B5EF4-FFF2-40B4-BE49-F238E27FC236}">
                    <a16:creationId xmlns:a16="http://schemas.microsoft.com/office/drawing/2014/main" id="{F51F0EE2-5D21-D306-B739-EC5E7261C762}"/>
                  </a:ext>
                </a:extLst>
              </p:cNvPr>
              <p:cNvSpPr txBox="1">
                <a:spLocks noRot="1" noChangeAspect="1" noMove="1" noResize="1" noEditPoints="1" noAdjustHandles="1" noChangeArrowheads="1" noChangeShapeType="1" noTextEdit="1"/>
              </p:cNvSpPr>
              <p:nvPr/>
            </p:nvSpPr>
            <p:spPr>
              <a:xfrm>
                <a:off x="3766101" y="2048165"/>
                <a:ext cx="6308202" cy="276999"/>
              </a:xfrm>
              <a:prstGeom prst="rect">
                <a:avLst/>
              </a:prstGeom>
              <a:blipFill>
                <a:blip r:embed="rId7"/>
                <a:stretch>
                  <a:fillRect l="-2126" t="-22222" b="-42222"/>
                </a:stretch>
              </a:blipFill>
            </p:spPr>
            <p:txBody>
              <a:bodyPr/>
              <a:lstStyle/>
              <a:p>
                <a:r>
                  <a:rPr lang="en-IN">
                    <a:noFill/>
                  </a:rPr>
                  <a:t> </a:t>
                </a:r>
              </a:p>
            </p:txBody>
          </p:sp>
        </mc:Fallback>
      </mc:AlternateContent>
      <p:cxnSp>
        <p:nvCxnSpPr>
          <p:cNvPr id="48" name="Straight Connector 47">
            <a:extLst>
              <a:ext uri="{FF2B5EF4-FFF2-40B4-BE49-F238E27FC236}">
                <a16:creationId xmlns:a16="http://schemas.microsoft.com/office/drawing/2014/main" id="{22CFE844-5C3D-DC95-08CD-1E5EA376CF24}"/>
              </a:ext>
            </a:extLst>
          </p:cNvPr>
          <p:cNvCxnSpPr/>
          <p:nvPr/>
        </p:nvCxnSpPr>
        <p:spPr>
          <a:xfrm>
            <a:off x="812198" y="2852390"/>
            <a:ext cx="1056442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236CE71-FBA9-1A81-468D-40D10B97D3B6}"/>
                  </a:ext>
                </a:extLst>
              </p:cNvPr>
              <p:cNvSpPr txBox="1"/>
              <p:nvPr/>
            </p:nvSpPr>
            <p:spPr>
              <a:xfrm>
                <a:off x="4485272" y="1667935"/>
                <a:ext cx="3046796"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𝐸𝑞𝑢𝑎𝑡𝑖𝑜𝑛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IN" dirty="0"/>
              </a:p>
            </p:txBody>
          </p:sp>
        </mc:Choice>
        <mc:Fallback xmlns="">
          <p:sp>
            <p:nvSpPr>
              <p:cNvPr id="2" name="TextBox 1">
                <a:extLst>
                  <a:ext uri="{FF2B5EF4-FFF2-40B4-BE49-F238E27FC236}">
                    <a16:creationId xmlns:a16="http://schemas.microsoft.com/office/drawing/2014/main" id="{4236CE71-FBA9-1A81-468D-40D10B97D3B6}"/>
                  </a:ext>
                </a:extLst>
              </p:cNvPr>
              <p:cNvSpPr txBox="1">
                <a:spLocks noRot="1" noChangeAspect="1" noMove="1" noResize="1" noEditPoints="1" noAdjustHandles="1" noChangeArrowheads="1" noChangeShapeType="1" noTextEdit="1"/>
              </p:cNvSpPr>
              <p:nvPr/>
            </p:nvSpPr>
            <p:spPr>
              <a:xfrm>
                <a:off x="4485272" y="1667935"/>
                <a:ext cx="3046796" cy="276999"/>
              </a:xfrm>
              <a:prstGeom prst="rect">
                <a:avLst/>
              </a:prstGeom>
              <a:blipFill>
                <a:blip r:embed="rId8"/>
                <a:stretch>
                  <a:fillRect l="-4400" t="-22222" r="-1600"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0D5AF1B-5CA0-C880-115B-76D44622C36C}"/>
                  </a:ext>
                </a:extLst>
              </p:cNvPr>
              <p:cNvSpPr txBox="1"/>
              <p:nvPr/>
            </p:nvSpPr>
            <p:spPr>
              <a:xfrm>
                <a:off x="1985988" y="3058853"/>
                <a:ext cx="133260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=(4 , 6)</m:t>
                    </m:r>
                  </m:oMath>
                </a14:m>
                <a:endParaRPr lang="en-IN" dirty="0"/>
              </a:p>
            </p:txBody>
          </p:sp>
        </mc:Choice>
        <mc:Fallback xmlns="">
          <p:sp>
            <p:nvSpPr>
              <p:cNvPr id="39" name="TextBox 38">
                <a:extLst>
                  <a:ext uri="{FF2B5EF4-FFF2-40B4-BE49-F238E27FC236}">
                    <a16:creationId xmlns:a16="http://schemas.microsoft.com/office/drawing/2014/main" id="{C0D5AF1B-5CA0-C880-115B-76D44622C36C}"/>
                  </a:ext>
                </a:extLst>
              </p:cNvPr>
              <p:cNvSpPr txBox="1">
                <a:spLocks noRot="1" noChangeAspect="1" noMove="1" noResize="1" noEditPoints="1" noAdjustHandles="1" noChangeArrowheads="1" noChangeShapeType="1" noTextEdit="1"/>
              </p:cNvSpPr>
              <p:nvPr/>
            </p:nvSpPr>
            <p:spPr>
              <a:xfrm>
                <a:off x="1985988" y="3058853"/>
                <a:ext cx="1332609" cy="276999"/>
              </a:xfrm>
              <a:prstGeom prst="rect">
                <a:avLst/>
              </a:prstGeom>
              <a:blipFill>
                <a:blip r:embed="rId9"/>
                <a:stretch>
                  <a:fillRect l="-10092" t="-22222" r="-7798"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8B1C10C-9F51-CFCE-0503-2022E78DFD72}"/>
                  </a:ext>
                </a:extLst>
              </p:cNvPr>
              <p:cNvSpPr txBox="1"/>
              <p:nvPr/>
            </p:nvSpPr>
            <p:spPr>
              <a:xfrm>
                <a:off x="1992455" y="3542314"/>
                <a:ext cx="146084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𝐺</m:t>
                    </m:r>
                    <m:r>
                      <a:rPr lang="en-US" b="0" i="1" smtClean="0">
                        <a:latin typeface="Cambria Math" panose="02040503050406030204" pitchFamily="18" charset="0"/>
                      </a:rPr>
                      <m:t>=(1 , 2)</m:t>
                    </m:r>
                  </m:oMath>
                </a14:m>
                <a:endParaRPr lang="en-IN" dirty="0"/>
              </a:p>
            </p:txBody>
          </p:sp>
        </mc:Choice>
        <mc:Fallback xmlns="">
          <p:sp>
            <p:nvSpPr>
              <p:cNvPr id="26" name="TextBox 25">
                <a:extLst>
                  <a:ext uri="{FF2B5EF4-FFF2-40B4-BE49-F238E27FC236}">
                    <a16:creationId xmlns:a16="http://schemas.microsoft.com/office/drawing/2014/main" id="{F8B1C10C-9F51-CFCE-0503-2022E78DFD72}"/>
                  </a:ext>
                </a:extLst>
              </p:cNvPr>
              <p:cNvSpPr txBox="1">
                <a:spLocks noRot="1" noChangeAspect="1" noMove="1" noResize="1" noEditPoints="1" noAdjustHandles="1" noChangeArrowheads="1" noChangeShapeType="1" noTextEdit="1"/>
              </p:cNvSpPr>
              <p:nvPr/>
            </p:nvSpPr>
            <p:spPr>
              <a:xfrm>
                <a:off x="1992455" y="3542314"/>
                <a:ext cx="1460849" cy="276999"/>
              </a:xfrm>
              <a:prstGeom prst="rect">
                <a:avLst/>
              </a:prstGeom>
              <a:blipFill>
                <a:blip r:embed="rId10"/>
                <a:stretch>
                  <a:fillRect l="-9205" t="-21739" r="-7113"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BC2EB15-49A0-5C52-8EF9-1024D4FC89FA}"/>
                  </a:ext>
                </a:extLst>
              </p:cNvPr>
              <p:cNvSpPr txBox="1"/>
              <p:nvPr/>
            </p:nvSpPr>
            <p:spPr>
              <a:xfrm>
                <a:off x="1985988" y="4025775"/>
                <a:ext cx="158908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𝐺</m:t>
                    </m:r>
                    <m:r>
                      <a:rPr lang="en-US" b="0" i="1" smtClean="0">
                        <a:latin typeface="Cambria Math" panose="02040503050406030204" pitchFamily="18" charset="0"/>
                      </a:rPr>
                      <m:t>=(10 , 3)</m:t>
                    </m:r>
                  </m:oMath>
                </a14:m>
                <a:endParaRPr lang="en-IN" dirty="0"/>
              </a:p>
            </p:txBody>
          </p:sp>
        </mc:Choice>
        <mc:Fallback xmlns="">
          <p:sp>
            <p:nvSpPr>
              <p:cNvPr id="28" name="TextBox 27">
                <a:extLst>
                  <a:ext uri="{FF2B5EF4-FFF2-40B4-BE49-F238E27FC236}">
                    <a16:creationId xmlns:a16="http://schemas.microsoft.com/office/drawing/2014/main" id="{5BC2EB15-49A0-5C52-8EF9-1024D4FC89FA}"/>
                  </a:ext>
                </a:extLst>
              </p:cNvPr>
              <p:cNvSpPr txBox="1">
                <a:spLocks noRot="1" noChangeAspect="1" noMove="1" noResize="1" noEditPoints="1" noAdjustHandles="1" noChangeArrowheads="1" noChangeShapeType="1" noTextEdit="1"/>
              </p:cNvSpPr>
              <p:nvPr/>
            </p:nvSpPr>
            <p:spPr>
              <a:xfrm>
                <a:off x="1985988" y="4025775"/>
                <a:ext cx="1589089" cy="276999"/>
              </a:xfrm>
              <a:prstGeom prst="rect">
                <a:avLst/>
              </a:prstGeom>
              <a:blipFill>
                <a:blip r:embed="rId11"/>
                <a:stretch>
                  <a:fillRect l="-8462" t="-21739" r="-6538"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08153F0-D96F-2BB0-1CDA-F1AF98DAD17E}"/>
                  </a:ext>
                </a:extLst>
              </p:cNvPr>
              <p:cNvSpPr txBox="1"/>
              <p:nvPr/>
            </p:nvSpPr>
            <p:spPr>
              <a:xfrm>
                <a:off x="1985987" y="4448792"/>
                <a:ext cx="158908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rPr>
                      <m:t>𝐺</m:t>
                    </m:r>
                    <m:r>
                      <a:rPr lang="en-US" b="0" i="1" smtClean="0">
                        <a:latin typeface="Cambria Math" panose="02040503050406030204" pitchFamily="18" charset="0"/>
                      </a:rPr>
                      <m:t>=(16 , 0)</m:t>
                    </m:r>
                  </m:oMath>
                </a14:m>
                <a:endParaRPr lang="en-IN" dirty="0"/>
              </a:p>
            </p:txBody>
          </p:sp>
        </mc:Choice>
        <mc:Fallback xmlns="">
          <p:sp>
            <p:nvSpPr>
              <p:cNvPr id="29" name="TextBox 28">
                <a:extLst>
                  <a:ext uri="{FF2B5EF4-FFF2-40B4-BE49-F238E27FC236}">
                    <a16:creationId xmlns:a16="http://schemas.microsoft.com/office/drawing/2014/main" id="{808153F0-D96F-2BB0-1CDA-F1AF98DAD17E}"/>
                  </a:ext>
                </a:extLst>
              </p:cNvPr>
              <p:cNvSpPr txBox="1">
                <a:spLocks noRot="1" noChangeAspect="1" noMove="1" noResize="1" noEditPoints="1" noAdjustHandles="1" noChangeArrowheads="1" noChangeShapeType="1" noTextEdit="1"/>
              </p:cNvSpPr>
              <p:nvPr/>
            </p:nvSpPr>
            <p:spPr>
              <a:xfrm>
                <a:off x="1985987" y="4448792"/>
                <a:ext cx="1589089" cy="276999"/>
              </a:xfrm>
              <a:prstGeom prst="rect">
                <a:avLst/>
              </a:prstGeom>
              <a:blipFill>
                <a:blip r:embed="rId12"/>
                <a:stretch>
                  <a:fillRect l="-8462" t="-22222" r="-6538"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0E45D17-8381-1979-5B68-6A8DE3E0C2ED}"/>
                  </a:ext>
                </a:extLst>
              </p:cNvPr>
              <p:cNvSpPr txBox="1"/>
              <p:nvPr/>
            </p:nvSpPr>
            <p:spPr>
              <a:xfrm>
                <a:off x="7152896" y="3058852"/>
                <a:ext cx="1717330"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𝐺</m:t>
                    </m:r>
                    <m:r>
                      <a:rPr lang="en-US" b="0" i="1" smtClean="0">
                        <a:latin typeface="Cambria Math" panose="02040503050406030204" pitchFamily="18" charset="0"/>
                      </a:rPr>
                      <m:t>=(10 , 14)</m:t>
                    </m:r>
                  </m:oMath>
                </a14:m>
                <a:endParaRPr lang="en-IN" dirty="0"/>
              </a:p>
            </p:txBody>
          </p:sp>
        </mc:Choice>
        <mc:Fallback xmlns="">
          <p:sp>
            <p:nvSpPr>
              <p:cNvPr id="30" name="TextBox 29">
                <a:extLst>
                  <a:ext uri="{FF2B5EF4-FFF2-40B4-BE49-F238E27FC236}">
                    <a16:creationId xmlns:a16="http://schemas.microsoft.com/office/drawing/2014/main" id="{A0E45D17-8381-1979-5B68-6A8DE3E0C2ED}"/>
                  </a:ext>
                </a:extLst>
              </p:cNvPr>
              <p:cNvSpPr txBox="1">
                <a:spLocks noRot="1" noChangeAspect="1" noMove="1" noResize="1" noEditPoints="1" noAdjustHandles="1" noChangeArrowheads="1" noChangeShapeType="1" noTextEdit="1"/>
              </p:cNvSpPr>
              <p:nvPr/>
            </p:nvSpPr>
            <p:spPr>
              <a:xfrm>
                <a:off x="7152896" y="3058852"/>
                <a:ext cx="1717330" cy="276999"/>
              </a:xfrm>
              <a:prstGeom prst="rect">
                <a:avLst/>
              </a:prstGeom>
              <a:blipFill>
                <a:blip r:embed="rId13"/>
                <a:stretch>
                  <a:fillRect l="-7447" t="-22222" r="-5674"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7658E09-9963-C165-B951-4AAD5C68C7C3}"/>
                  </a:ext>
                </a:extLst>
              </p:cNvPr>
              <p:cNvSpPr txBox="1"/>
              <p:nvPr/>
            </p:nvSpPr>
            <p:spPr>
              <a:xfrm>
                <a:off x="7156727" y="3555624"/>
                <a:ext cx="158908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6</m:t>
                    </m:r>
                    <m:r>
                      <a:rPr lang="en-US" b="0" i="1" smtClean="0">
                        <a:latin typeface="Cambria Math" panose="02040503050406030204" pitchFamily="18" charset="0"/>
                      </a:rPr>
                      <m:t>𝐺</m:t>
                    </m:r>
                    <m:r>
                      <a:rPr lang="en-US" b="0" i="1" smtClean="0">
                        <a:latin typeface="Cambria Math" panose="02040503050406030204" pitchFamily="18" charset="0"/>
                      </a:rPr>
                      <m:t>=(1 , 15)</m:t>
                    </m:r>
                  </m:oMath>
                </a14:m>
                <a:endParaRPr lang="en-IN" dirty="0"/>
              </a:p>
            </p:txBody>
          </p:sp>
        </mc:Choice>
        <mc:Fallback xmlns="">
          <p:sp>
            <p:nvSpPr>
              <p:cNvPr id="31" name="TextBox 30">
                <a:extLst>
                  <a:ext uri="{FF2B5EF4-FFF2-40B4-BE49-F238E27FC236}">
                    <a16:creationId xmlns:a16="http://schemas.microsoft.com/office/drawing/2014/main" id="{27658E09-9963-C165-B951-4AAD5C68C7C3}"/>
                  </a:ext>
                </a:extLst>
              </p:cNvPr>
              <p:cNvSpPr txBox="1">
                <a:spLocks noRot="1" noChangeAspect="1" noMove="1" noResize="1" noEditPoints="1" noAdjustHandles="1" noChangeArrowheads="1" noChangeShapeType="1" noTextEdit="1"/>
              </p:cNvSpPr>
              <p:nvPr/>
            </p:nvSpPr>
            <p:spPr>
              <a:xfrm>
                <a:off x="7156727" y="3555624"/>
                <a:ext cx="1589089" cy="276999"/>
              </a:xfrm>
              <a:prstGeom prst="rect">
                <a:avLst/>
              </a:prstGeom>
              <a:blipFill>
                <a:blip r:embed="rId14"/>
                <a:stretch>
                  <a:fillRect l="-8046" t="-21739" r="-6130"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AB34090-007A-DF9D-B33E-81848C7AF320}"/>
                  </a:ext>
                </a:extLst>
              </p:cNvPr>
              <p:cNvSpPr txBox="1"/>
              <p:nvPr/>
            </p:nvSpPr>
            <p:spPr>
              <a:xfrm>
                <a:off x="7156727" y="4023509"/>
                <a:ext cx="158908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7</m:t>
                    </m:r>
                    <m:r>
                      <a:rPr lang="en-US" b="0" i="1" smtClean="0">
                        <a:latin typeface="Cambria Math" panose="02040503050406030204" pitchFamily="18" charset="0"/>
                      </a:rPr>
                      <m:t>𝐺</m:t>
                    </m:r>
                    <m:r>
                      <a:rPr lang="en-US" b="0" i="1" smtClean="0">
                        <a:latin typeface="Cambria Math" panose="02040503050406030204" pitchFamily="18" charset="0"/>
                      </a:rPr>
                      <m:t>=(4 , 11)</m:t>
                    </m:r>
                  </m:oMath>
                </a14:m>
                <a:endParaRPr lang="en-IN" dirty="0"/>
              </a:p>
            </p:txBody>
          </p:sp>
        </mc:Choice>
        <mc:Fallback xmlns="">
          <p:sp>
            <p:nvSpPr>
              <p:cNvPr id="32" name="TextBox 31">
                <a:extLst>
                  <a:ext uri="{FF2B5EF4-FFF2-40B4-BE49-F238E27FC236}">
                    <a16:creationId xmlns:a16="http://schemas.microsoft.com/office/drawing/2014/main" id="{EAB34090-007A-DF9D-B33E-81848C7AF320}"/>
                  </a:ext>
                </a:extLst>
              </p:cNvPr>
              <p:cNvSpPr txBox="1">
                <a:spLocks noRot="1" noChangeAspect="1" noMove="1" noResize="1" noEditPoints="1" noAdjustHandles="1" noChangeArrowheads="1" noChangeShapeType="1" noTextEdit="1"/>
              </p:cNvSpPr>
              <p:nvPr/>
            </p:nvSpPr>
            <p:spPr>
              <a:xfrm>
                <a:off x="7156727" y="4023509"/>
                <a:ext cx="1589089" cy="276999"/>
              </a:xfrm>
              <a:prstGeom prst="rect">
                <a:avLst/>
              </a:prstGeom>
              <a:blipFill>
                <a:blip r:embed="rId15"/>
                <a:stretch>
                  <a:fillRect l="-8046" t="-22222" r="-6130" b="-444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1FEBB-4C84-17E9-7D4A-85E8BB1D8EAA}"/>
                  </a:ext>
                </a:extLst>
              </p:cNvPr>
              <p:cNvSpPr txBox="1"/>
              <p:nvPr/>
            </p:nvSpPr>
            <p:spPr>
              <a:xfrm>
                <a:off x="7152896" y="4446526"/>
                <a:ext cx="1085041"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8</m:t>
                    </m:r>
                    <m:r>
                      <a:rPr lang="en-US" b="0" i="1" smtClean="0">
                        <a:latin typeface="Cambria Math" panose="02040503050406030204" pitchFamily="18" charset="0"/>
                      </a:rPr>
                      <m:t>𝐺</m:t>
                    </m:r>
                    <m:r>
                      <a:rPr lang="en-US" b="0" i="1" smtClean="0">
                        <a:latin typeface="Cambria Math" panose="02040503050406030204" pitchFamily="18" charset="0"/>
                      </a:rPr>
                      <m:t>= </m:t>
                    </m:r>
                    <m:r>
                      <a:rPr lang="en-IN" i="1">
                        <a:latin typeface="Cambria Math" panose="02040503050406030204" pitchFamily="18" charset="0"/>
                      </a:rPr>
                      <m:t>𝒪</m:t>
                    </m:r>
                  </m:oMath>
                </a14:m>
                <a:endParaRPr lang="en-IN" dirty="0"/>
              </a:p>
            </p:txBody>
          </p:sp>
        </mc:Choice>
        <mc:Fallback xmlns="">
          <p:sp>
            <p:nvSpPr>
              <p:cNvPr id="33" name="TextBox 32">
                <a:extLst>
                  <a:ext uri="{FF2B5EF4-FFF2-40B4-BE49-F238E27FC236}">
                    <a16:creationId xmlns:a16="http://schemas.microsoft.com/office/drawing/2014/main" id="{14C1FEBB-4C84-17E9-7D4A-85E8BB1D8EAA}"/>
                  </a:ext>
                </a:extLst>
              </p:cNvPr>
              <p:cNvSpPr txBox="1">
                <a:spLocks noRot="1" noChangeAspect="1" noMove="1" noResize="1" noEditPoints="1" noAdjustHandles="1" noChangeArrowheads="1" noChangeShapeType="1" noTextEdit="1"/>
              </p:cNvSpPr>
              <p:nvPr/>
            </p:nvSpPr>
            <p:spPr>
              <a:xfrm>
                <a:off x="7152896" y="4446526"/>
                <a:ext cx="1085041" cy="276999"/>
              </a:xfrm>
              <a:prstGeom prst="rect">
                <a:avLst/>
              </a:prstGeom>
              <a:blipFill>
                <a:blip r:embed="rId16"/>
                <a:stretch>
                  <a:fillRect l="-11798" t="-21739" r="-6180" b="-41304"/>
                </a:stretch>
              </a:blipFill>
            </p:spPr>
            <p:txBody>
              <a:bodyPr/>
              <a:lstStyle/>
              <a:p>
                <a:r>
                  <a:rPr lang="en-IN">
                    <a:noFill/>
                  </a:rPr>
                  <a:t> </a:t>
                </a:r>
              </a:p>
            </p:txBody>
          </p:sp>
        </mc:Fallback>
      </mc:AlternateContent>
      <p:cxnSp>
        <p:nvCxnSpPr>
          <p:cNvPr id="35" name="Straight Connector 34">
            <a:extLst>
              <a:ext uri="{FF2B5EF4-FFF2-40B4-BE49-F238E27FC236}">
                <a16:creationId xmlns:a16="http://schemas.microsoft.com/office/drawing/2014/main" id="{60847728-8D38-0020-76F6-9034FD141932}"/>
              </a:ext>
            </a:extLst>
          </p:cNvPr>
          <p:cNvCxnSpPr/>
          <p:nvPr/>
        </p:nvCxnSpPr>
        <p:spPr>
          <a:xfrm>
            <a:off x="812198" y="5066855"/>
            <a:ext cx="1056442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5C6556-3393-89FE-CA5E-0FA8EE7175DA}"/>
                  </a:ext>
                </a:extLst>
              </p:cNvPr>
              <p:cNvSpPr txBox="1"/>
              <p:nvPr/>
            </p:nvSpPr>
            <p:spPr>
              <a:xfrm>
                <a:off x="3950191" y="5222990"/>
                <a:ext cx="5012270" cy="276999"/>
              </a:xfrm>
              <a:prstGeom prst="rect">
                <a:avLst/>
              </a:prstGeom>
              <a:noFill/>
            </p:spPr>
            <p:txBody>
              <a:bodyPr wrap="none" lIns="0" tIns="0" rIns="0" bIns="0" rtlCol="0">
                <a:spAutoFit/>
              </a:bodyPr>
              <a:lstStyle/>
              <a:p>
                <a:pPr marL="285750" indent="-28575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𝐻𝑒𝑟𝑒</m:t>
                    </m:r>
                    <m:r>
                      <a:rPr lang="en-US" b="0" i="1" smtClean="0">
                        <a:latin typeface="Cambria Math" panose="02040503050406030204" pitchFamily="18" charset="0"/>
                      </a:rPr>
                      <m:t> 8</m:t>
                    </m:r>
                    <m:r>
                      <a:rPr lang="en-US" b="0" i="1" smtClean="0">
                        <a:latin typeface="Cambria Math" panose="02040503050406030204" pitchFamily="18" charset="0"/>
                      </a:rPr>
                      <m:t>𝐺</m:t>
                    </m:r>
                    <m:r>
                      <a:rPr lang="en-US" b="0" i="1" smtClean="0">
                        <a:latin typeface="Cambria Math" panose="02040503050406030204" pitchFamily="18" charset="0"/>
                      </a:rPr>
                      <m:t> </m:t>
                    </m:r>
                    <m:r>
                      <a:rPr lang="en-US" b="0" i="1" smtClean="0">
                        <a:latin typeface="Cambria Math" panose="02040503050406030204" pitchFamily="18" charset="0"/>
                      </a:rPr>
                      <m:t>𝑏𝑒𝑐𝑎𝑚𝑒</m:t>
                    </m:r>
                    <m:r>
                      <a:rPr lang="en-US" b="0" i="1" smtClean="0">
                        <a:latin typeface="Cambria Math" panose="02040503050406030204" pitchFamily="18" charset="0"/>
                      </a:rPr>
                      <m:t> </m:t>
                    </m:r>
                    <m:r>
                      <a:rPr lang="en-US" b="0" i="1" smtClean="0">
                        <a:latin typeface="Cambria Math" panose="02040503050406030204" pitchFamily="18" charset="0"/>
                      </a:rPr>
                      <m:t>𝑝𝑜𝑖𝑛𝑡</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𝑖𝑛𝑓𝑖𝑛𝑖𝑡𝑦</m:t>
                    </m:r>
                    <m:r>
                      <a:rPr lang="en-US" b="0" i="1" smtClean="0">
                        <a:latin typeface="Cambria Math" panose="02040503050406030204" pitchFamily="18" charset="0"/>
                      </a:rPr>
                      <m:t>.  </m:t>
                    </m:r>
                    <m:r>
                      <a:rPr lang="en-US" b="0" i="1" smtClean="0">
                        <a:latin typeface="Cambria Math" panose="02040503050406030204" pitchFamily="18" charset="0"/>
                      </a:rPr>
                      <m:t>𝑆𝑜</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=8.  </m:t>
                    </m:r>
                  </m:oMath>
                </a14:m>
                <a:endParaRPr lang="en-IN" dirty="0"/>
              </a:p>
            </p:txBody>
          </p:sp>
        </mc:Choice>
        <mc:Fallback xmlns="">
          <p:sp>
            <p:nvSpPr>
              <p:cNvPr id="5" name="TextBox 4">
                <a:extLst>
                  <a:ext uri="{FF2B5EF4-FFF2-40B4-BE49-F238E27FC236}">
                    <a16:creationId xmlns:a16="http://schemas.microsoft.com/office/drawing/2014/main" id="{FD5C6556-3393-89FE-CA5E-0FA8EE7175DA}"/>
                  </a:ext>
                </a:extLst>
              </p:cNvPr>
              <p:cNvSpPr txBox="1">
                <a:spLocks noRot="1" noChangeAspect="1" noMove="1" noResize="1" noEditPoints="1" noAdjustHandles="1" noChangeArrowheads="1" noChangeShapeType="1" noTextEdit="1"/>
              </p:cNvSpPr>
              <p:nvPr/>
            </p:nvSpPr>
            <p:spPr>
              <a:xfrm>
                <a:off x="3950191" y="5222990"/>
                <a:ext cx="5012270" cy="276999"/>
              </a:xfrm>
              <a:prstGeom prst="rect">
                <a:avLst/>
              </a:prstGeom>
              <a:blipFill>
                <a:blip r:embed="rId17"/>
                <a:stretch>
                  <a:fillRect l="-2676"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2C3070F-C603-57C5-5408-4D912F1899C4}"/>
                  </a:ext>
                </a:extLst>
              </p:cNvPr>
              <p:cNvSpPr txBox="1"/>
              <p:nvPr/>
            </p:nvSpPr>
            <p:spPr>
              <a:xfrm>
                <a:off x="5062112" y="5634440"/>
                <a:ext cx="1560743" cy="392993"/>
              </a:xfrm>
              <a:prstGeom prst="rect">
                <a:avLst/>
              </a:prstGeom>
              <a:noFill/>
            </p:spPr>
            <p:txBody>
              <a:bodyPr wrap="square" lIns="0" tIns="0" rIns="0" bIns="0" rtlCol="0">
                <a:spAutoFit/>
              </a:bodyPr>
              <a:lstStyle/>
              <a:p>
                <a:pPr marL="285750" indent="-28575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17</m:t>
                        </m:r>
                      </m:num>
                      <m:den>
                        <m:r>
                          <a:rPr lang="en-US" b="0" i="1" smtClean="0">
                            <a:latin typeface="Cambria Math" panose="02040503050406030204" pitchFamily="18" charset="0"/>
                          </a:rPr>
                          <m:t>8</m:t>
                        </m:r>
                      </m:den>
                    </m:f>
                    <m:r>
                      <a:rPr lang="en-US" i="1">
                        <a:latin typeface="Cambria Math" panose="02040503050406030204" pitchFamily="18" charset="0"/>
                      </a:rPr>
                      <m:t>≈</m:t>
                    </m:r>
                    <m:r>
                      <a:rPr lang="en-US" b="0" i="1" smtClean="0">
                        <a:latin typeface="Cambria Math" panose="02040503050406030204" pitchFamily="18" charset="0"/>
                      </a:rPr>
                      <m:t>2</m:t>
                    </m:r>
                  </m:oMath>
                </a14:m>
                <a:endParaRPr lang="en-IN" dirty="0"/>
              </a:p>
            </p:txBody>
          </p:sp>
        </mc:Choice>
        <mc:Fallback xmlns="">
          <p:sp>
            <p:nvSpPr>
              <p:cNvPr id="7" name="TextBox 6">
                <a:extLst>
                  <a:ext uri="{FF2B5EF4-FFF2-40B4-BE49-F238E27FC236}">
                    <a16:creationId xmlns:a16="http://schemas.microsoft.com/office/drawing/2014/main" id="{A2C3070F-C603-57C5-5408-4D912F1899C4}"/>
                  </a:ext>
                </a:extLst>
              </p:cNvPr>
              <p:cNvSpPr txBox="1">
                <a:spLocks noRot="1" noChangeAspect="1" noMove="1" noResize="1" noEditPoints="1" noAdjustHandles="1" noChangeArrowheads="1" noChangeShapeType="1" noTextEdit="1"/>
              </p:cNvSpPr>
              <p:nvPr/>
            </p:nvSpPr>
            <p:spPr>
              <a:xfrm>
                <a:off x="5062112" y="5634440"/>
                <a:ext cx="1560743" cy="392993"/>
              </a:xfrm>
              <a:prstGeom prst="rect">
                <a:avLst/>
              </a:prstGeom>
              <a:blipFill>
                <a:blip r:embed="rId18"/>
                <a:stretch>
                  <a:fillRect l="-8203" b="-15385"/>
                </a:stretch>
              </a:blipFill>
            </p:spPr>
            <p:txBody>
              <a:bodyPr/>
              <a:lstStyle/>
              <a:p>
                <a:r>
                  <a:rPr lang="en-IN">
                    <a:noFill/>
                  </a:rPr>
                  <a:t> </a:t>
                </a:r>
              </a:p>
            </p:txBody>
          </p:sp>
        </mc:Fallback>
      </mc:AlternateContent>
    </p:spTree>
    <p:extLst>
      <p:ext uri="{BB962C8B-B14F-4D97-AF65-F5344CB8AC3E}">
        <p14:creationId xmlns:p14="http://schemas.microsoft.com/office/powerpoint/2010/main" val="2765596301"/>
      </p:ext>
    </p:extLst>
  </p:cSld>
  <p:clrMapOvr>
    <a:masterClrMapping/>
  </p:clrMapOvr>
  <mc:AlternateContent xmlns:mc="http://schemas.openxmlformats.org/markup-compatibility/2006" xmlns:p14="http://schemas.microsoft.com/office/powerpoint/2010/main">
    <mc:Choice Requires="p14">
      <p:transition spd="slow" p14:dur="2000" advTm="5145"/>
    </mc:Choice>
    <mc:Fallback xmlns="">
      <p:transition spd="slow" advTm="5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41" grpId="0"/>
      <p:bldP spid="2" grpId="0"/>
      <p:bldP spid="39" grpId="0"/>
      <p:bldP spid="26" grpId="0"/>
      <p:bldP spid="28" grpId="0"/>
      <p:bldP spid="29" grpId="0"/>
      <p:bldP spid="30" grpId="0"/>
      <p:bldP spid="31" grpId="0"/>
      <p:bldP spid="32" grpId="0"/>
      <p:bldP spid="33" grpId="0"/>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5C7869-6A76-26D9-C510-144040D7C818}"/>
              </a:ext>
            </a:extLst>
          </p:cNvPr>
          <p:cNvSpPr>
            <a:spLocks noGrp="1"/>
          </p:cNvSpPr>
          <p:nvPr>
            <p:ph type="body" sz="half" idx="2"/>
          </p:nvPr>
        </p:nvSpPr>
        <p:spPr>
          <a:xfrm>
            <a:off x="812198" y="2739654"/>
            <a:ext cx="10564427" cy="3464841"/>
          </a:xfrm>
        </p:spPr>
        <p:txBody>
          <a:bodyPr/>
          <a:lstStyle/>
          <a:p>
            <a:pPr algn="l"/>
            <a:endParaRPr lang="en-US" dirty="0"/>
          </a:p>
          <a:p>
            <a:pPr algn="l"/>
            <a:endParaRPr lang="en-IN" dirty="0"/>
          </a:p>
        </p:txBody>
      </p:sp>
      <p:pic>
        <p:nvPicPr>
          <p:cNvPr id="16" name="Picture 15">
            <a:extLst>
              <a:ext uri="{FF2B5EF4-FFF2-40B4-BE49-F238E27FC236}">
                <a16:creationId xmlns:a16="http://schemas.microsoft.com/office/drawing/2014/main" id="{058ED99A-81CE-B29C-7EA8-3CAB295B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790" y="753899"/>
            <a:ext cx="1715425" cy="1711576"/>
          </a:xfrm>
          <a:prstGeom prst="rect">
            <a:avLst/>
          </a:prstGeom>
        </p:spPr>
      </p:pic>
      <p:pic>
        <p:nvPicPr>
          <p:cNvPr id="22" name="Picture 21">
            <a:extLst>
              <a:ext uri="{FF2B5EF4-FFF2-40B4-BE49-F238E27FC236}">
                <a16:creationId xmlns:a16="http://schemas.microsoft.com/office/drawing/2014/main" id="{121476E3-E0E0-06A2-DBDC-53B806B2C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147" y="781470"/>
            <a:ext cx="1845814" cy="171157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4F06CBC-ADE7-DABC-6D02-B3BDB75A2B6C}"/>
                  </a:ext>
                </a:extLst>
              </p:cNvPr>
              <p:cNvSpPr txBox="1"/>
              <p:nvPr/>
            </p:nvSpPr>
            <p:spPr>
              <a:xfrm>
                <a:off x="1985988" y="2504370"/>
                <a:ext cx="5741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𝐴𝑙𝑖𝑐𝑒</m:t>
                      </m:r>
                    </m:oMath>
                  </m:oMathPara>
                </a14:m>
                <a:endParaRPr lang="en-IN" dirty="0"/>
              </a:p>
            </p:txBody>
          </p:sp>
        </mc:Choice>
        <mc:Fallback xmlns="">
          <p:sp>
            <p:nvSpPr>
              <p:cNvPr id="23" name="TextBox 22">
                <a:extLst>
                  <a:ext uri="{FF2B5EF4-FFF2-40B4-BE49-F238E27FC236}">
                    <a16:creationId xmlns:a16="http://schemas.microsoft.com/office/drawing/2014/main" id="{34F06CBC-ADE7-DABC-6D02-B3BDB75A2B6C}"/>
                  </a:ext>
                </a:extLst>
              </p:cNvPr>
              <p:cNvSpPr txBox="1">
                <a:spLocks noRot="1" noChangeAspect="1" noMove="1" noResize="1" noEditPoints="1" noAdjustHandles="1" noChangeArrowheads="1" noChangeShapeType="1" noTextEdit="1"/>
              </p:cNvSpPr>
              <p:nvPr/>
            </p:nvSpPr>
            <p:spPr>
              <a:xfrm>
                <a:off x="1985988" y="2504370"/>
                <a:ext cx="574132" cy="276999"/>
              </a:xfrm>
              <a:prstGeom prst="rect">
                <a:avLst/>
              </a:prstGeom>
              <a:blipFill>
                <a:blip r:embed="rId4"/>
                <a:stretch>
                  <a:fillRect l="-9574" r="-957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31F1A7-A647-7BB9-FCE0-9EE7086D0E64}"/>
                  </a:ext>
                </a:extLst>
              </p:cNvPr>
              <p:cNvSpPr txBox="1"/>
              <p:nvPr/>
            </p:nvSpPr>
            <p:spPr>
              <a:xfrm>
                <a:off x="10013739" y="2434875"/>
                <a:ext cx="4635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𝐵𝑜𝑏</m:t>
                      </m:r>
                    </m:oMath>
                  </m:oMathPara>
                </a14:m>
                <a:endParaRPr lang="en-IN" dirty="0"/>
              </a:p>
            </p:txBody>
          </p:sp>
        </mc:Choice>
        <mc:Fallback xmlns="">
          <p:sp>
            <p:nvSpPr>
              <p:cNvPr id="24" name="TextBox 23">
                <a:extLst>
                  <a:ext uri="{FF2B5EF4-FFF2-40B4-BE49-F238E27FC236}">
                    <a16:creationId xmlns:a16="http://schemas.microsoft.com/office/drawing/2014/main" id="{BB31F1A7-A647-7BB9-FCE0-9EE7086D0E64}"/>
                  </a:ext>
                </a:extLst>
              </p:cNvPr>
              <p:cNvSpPr txBox="1">
                <a:spLocks noRot="1" noChangeAspect="1" noMove="1" noResize="1" noEditPoints="1" noAdjustHandles="1" noChangeArrowheads="1" noChangeShapeType="1" noTextEdit="1"/>
              </p:cNvSpPr>
              <p:nvPr/>
            </p:nvSpPr>
            <p:spPr>
              <a:xfrm>
                <a:off x="10013739" y="2434875"/>
                <a:ext cx="463525" cy="276999"/>
              </a:xfrm>
              <a:prstGeom prst="rect">
                <a:avLst/>
              </a:prstGeom>
              <a:blipFill>
                <a:blip r:embed="rId5"/>
                <a:stretch>
                  <a:fillRect l="-11842" r="-10526" b="-65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22E3C5E-88FC-579E-78F1-A9225BFCFC0D}"/>
                  </a:ext>
                </a:extLst>
              </p:cNvPr>
              <p:cNvSpPr txBox="1"/>
              <p:nvPr/>
            </p:nvSpPr>
            <p:spPr>
              <a:xfrm>
                <a:off x="4303640" y="760492"/>
                <a:ext cx="451401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dirty="0">
                          <a:latin typeface="Arial" panose="020B0604020202020204" pitchFamily="34" charset="0"/>
                          <a:cs typeface="Arial" panose="020B0604020202020204" pitchFamily="34" charset="0"/>
                        </a:rPr>
                        <m:t>Elliptic</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Curve</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Diffie</m:t>
                      </m:r>
                      <m:r>
                        <m:rPr>
                          <m:nor/>
                        </m:rPr>
                        <a:rPr lang="en-US" sz="2800" dirty="0">
                          <a:latin typeface="Arial" panose="020B0604020202020204" pitchFamily="34" charset="0"/>
                          <a:cs typeface="Arial" panose="020B0604020202020204" pitchFamily="34" charset="0"/>
                        </a:rPr>
                        <m:t> </m:t>
                      </m:r>
                      <m:r>
                        <m:rPr>
                          <m:nor/>
                        </m:rPr>
                        <a:rPr lang="en-US" sz="2800" dirty="0">
                          <a:latin typeface="Arial" panose="020B0604020202020204" pitchFamily="34" charset="0"/>
                          <a:cs typeface="Arial" panose="020B0604020202020204" pitchFamily="34" charset="0"/>
                        </a:rPr>
                        <m:t>Hellman</m:t>
                      </m:r>
                    </m:oMath>
                  </m:oMathPara>
                </a14:m>
                <a:endParaRPr lang="en-IN" sz="2400" dirty="0">
                  <a:latin typeface="Arial" panose="020B0604020202020204" pitchFamily="34" charset="0"/>
                  <a:cs typeface="Arial" panose="020B0604020202020204" pitchFamily="34" charset="0"/>
                </a:endParaRPr>
              </a:p>
            </p:txBody>
          </p:sp>
        </mc:Choice>
        <mc:Fallback xmlns="">
          <p:sp>
            <p:nvSpPr>
              <p:cNvPr id="25" name="TextBox 24">
                <a:extLst>
                  <a:ext uri="{FF2B5EF4-FFF2-40B4-BE49-F238E27FC236}">
                    <a16:creationId xmlns:a16="http://schemas.microsoft.com/office/drawing/2014/main" id="{122E3C5E-88FC-579E-78F1-A9225BFCFC0D}"/>
                  </a:ext>
                </a:extLst>
              </p:cNvPr>
              <p:cNvSpPr txBox="1">
                <a:spLocks noRot="1" noChangeAspect="1" noMove="1" noResize="1" noEditPoints="1" noAdjustHandles="1" noChangeArrowheads="1" noChangeShapeType="1" noTextEdit="1"/>
              </p:cNvSpPr>
              <p:nvPr/>
            </p:nvSpPr>
            <p:spPr>
              <a:xfrm>
                <a:off x="4303640" y="760492"/>
                <a:ext cx="4514010" cy="430887"/>
              </a:xfrm>
              <a:prstGeom prst="rect">
                <a:avLst/>
              </a:prstGeom>
              <a:blipFill>
                <a:blip r:embed="rId6"/>
                <a:stretch>
                  <a:fillRect/>
                </a:stretch>
              </a:blipFill>
            </p:spPr>
            <p:txBody>
              <a:bodyPr/>
              <a:lstStyle/>
              <a:p>
                <a:r>
                  <a:rPr lang="en-IN">
                    <a:noFill/>
                  </a:rPr>
                  <a:t> </a:t>
                </a:r>
              </a:p>
            </p:txBody>
          </p:sp>
        </mc:Fallback>
      </mc:AlternateContent>
      <p:cxnSp>
        <p:nvCxnSpPr>
          <p:cNvPr id="27" name="Straight Connector 26">
            <a:extLst>
              <a:ext uri="{FF2B5EF4-FFF2-40B4-BE49-F238E27FC236}">
                <a16:creationId xmlns:a16="http://schemas.microsoft.com/office/drawing/2014/main" id="{C5D32434-A222-6A93-0DA9-53EFC947B1A6}"/>
              </a:ext>
            </a:extLst>
          </p:cNvPr>
          <p:cNvCxnSpPr>
            <a:cxnSpLocks/>
          </p:cNvCxnSpPr>
          <p:nvPr/>
        </p:nvCxnSpPr>
        <p:spPr>
          <a:xfrm>
            <a:off x="6094412" y="2942775"/>
            <a:ext cx="0" cy="2224553"/>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B185124-80BA-F131-380D-9D83A6AC340D}"/>
                  </a:ext>
                </a:extLst>
              </p:cNvPr>
              <p:cNvSpPr txBox="1"/>
              <p:nvPr/>
            </p:nvSpPr>
            <p:spPr>
              <a:xfrm>
                <a:off x="6269928" y="3529016"/>
                <a:ext cx="526560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a:rPr lang="en-US" b="0" i="0" smtClean="0">
                        <a:latin typeface="Cambria Math" panose="02040503050406030204" pitchFamily="18" charset="0"/>
                      </a:rPr>
                      <m:t>7</m:t>
                    </m:r>
                    <m:r>
                      <m:rPr>
                        <m:sty m:val="p"/>
                      </m:rPr>
                      <a:rPr lang="en-US" b="0" i="0" smtClean="0">
                        <a:latin typeface="Cambria Math" panose="02040503050406030204" pitchFamily="18" charset="0"/>
                      </a:rPr>
                      <m:t>G</m:t>
                    </m:r>
                    <m:r>
                      <a:rPr lang="en-US" b="0" i="0" smtClean="0">
                        <a:latin typeface="Cambria Math" panose="02040503050406030204" pitchFamily="18" charset="0"/>
                      </a:rPr>
                      <m:t>=(4 , 11)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sends</m:t>
                    </m:r>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Alice</m:t>
                    </m:r>
                  </m:oMath>
                </a14:m>
                <a:endParaRPr lang="en-US" b="0" dirty="0"/>
              </a:p>
            </p:txBody>
          </p:sp>
        </mc:Choice>
        <mc:Fallback xmlns="">
          <p:sp>
            <p:nvSpPr>
              <p:cNvPr id="34" name="TextBox 33">
                <a:extLst>
                  <a:ext uri="{FF2B5EF4-FFF2-40B4-BE49-F238E27FC236}">
                    <a16:creationId xmlns:a16="http://schemas.microsoft.com/office/drawing/2014/main" id="{AB185124-80BA-F131-380D-9D83A6AC340D}"/>
                  </a:ext>
                </a:extLst>
              </p:cNvPr>
              <p:cNvSpPr txBox="1">
                <a:spLocks noRot="1" noChangeAspect="1" noMove="1" noResize="1" noEditPoints="1" noAdjustHandles="1" noChangeArrowheads="1" noChangeShapeType="1" noTextEdit="1"/>
              </p:cNvSpPr>
              <p:nvPr/>
            </p:nvSpPr>
            <p:spPr>
              <a:xfrm>
                <a:off x="6269928" y="3529016"/>
                <a:ext cx="5265609" cy="276999"/>
              </a:xfrm>
              <a:prstGeom prst="rect">
                <a:avLst/>
              </a:prstGeom>
              <a:blipFill>
                <a:blip r:embed="rId7"/>
                <a:stretch>
                  <a:fillRect l="-2549"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7C48BC5-C488-025A-5869-9D27E71682F0}"/>
                  </a:ext>
                </a:extLst>
              </p:cNvPr>
              <p:cNvSpPr txBox="1"/>
              <p:nvPr/>
            </p:nvSpPr>
            <p:spPr>
              <a:xfrm>
                <a:off x="6249341" y="3051093"/>
                <a:ext cx="2346220"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𝑃𝑟𝑖𝑣𝑎𝑡𝑒</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 </m:t>
                    </m:r>
                    <m:r>
                      <m:rPr>
                        <m:sty m:val="p"/>
                      </m:rPr>
                      <a:rPr lang="el-GR" b="0" i="1" smtClean="0">
                        <a:latin typeface="Cambria Math" panose="02040503050406030204" pitchFamily="18" charset="0"/>
                      </a:rPr>
                      <m:t>β</m:t>
                    </m:r>
                    <m:r>
                      <a:rPr lang="en-US" b="0" i="1" smtClean="0">
                        <a:latin typeface="Cambria Math" panose="02040503050406030204" pitchFamily="18" charset="0"/>
                      </a:rPr>
                      <m:t>=7</m:t>
                    </m:r>
                  </m:oMath>
                </a14:m>
                <a:endParaRPr lang="en-IN" dirty="0"/>
              </a:p>
            </p:txBody>
          </p:sp>
        </mc:Choice>
        <mc:Fallback xmlns="">
          <p:sp>
            <p:nvSpPr>
              <p:cNvPr id="46" name="TextBox 45">
                <a:extLst>
                  <a:ext uri="{FF2B5EF4-FFF2-40B4-BE49-F238E27FC236}">
                    <a16:creationId xmlns:a16="http://schemas.microsoft.com/office/drawing/2014/main" id="{37C48BC5-C488-025A-5869-9D27E71682F0}"/>
                  </a:ext>
                </a:extLst>
              </p:cNvPr>
              <p:cNvSpPr txBox="1">
                <a:spLocks noRot="1" noChangeAspect="1" noMove="1" noResize="1" noEditPoints="1" noAdjustHandles="1" noChangeArrowheads="1" noChangeShapeType="1" noTextEdit="1"/>
              </p:cNvSpPr>
              <p:nvPr/>
            </p:nvSpPr>
            <p:spPr>
              <a:xfrm>
                <a:off x="6249341" y="3051093"/>
                <a:ext cx="2346220" cy="276999"/>
              </a:xfrm>
              <a:prstGeom prst="rect">
                <a:avLst/>
              </a:prstGeom>
              <a:blipFill>
                <a:blip r:embed="rId8"/>
                <a:stretch>
                  <a:fillRect l="-5455" t="-22222" r="-2597" b="-42222"/>
                </a:stretch>
              </a:blipFill>
            </p:spPr>
            <p:txBody>
              <a:bodyPr/>
              <a:lstStyle/>
              <a:p>
                <a:r>
                  <a:rPr lang="en-IN">
                    <a:noFill/>
                  </a:rPr>
                  <a:t> </a:t>
                </a:r>
              </a:p>
            </p:txBody>
          </p:sp>
        </mc:Fallback>
      </mc:AlternateContent>
      <p:cxnSp>
        <p:nvCxnSpPr>
          <p:cNvPr id="48" name="Straight Connector 47">
            <a:extLst>
              <a:ext uri="{FF2B5EF4-FFF2-40B4-BE49-F238E27FC236}">
                <a16:creationId xmlns:a16="http://schemas.microsoft.com/office/drawing/2014/main" id="{22CFE844-5C3D-DC95-08CD-1E5EA376CF24}"/>
              </a:ext>
            </a:extLst>
          </p:cNvPr>
          <p:cNvCxnSpPr/>
          <p:nvPr/>
        </p:nvCxnSpPr>
        <p:spPr>
          <a:xfrm>
            <a:off x="812198" y="2852390"/>
            <a:ext cx="1056442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0CF804B-3A93-F728-EC39-565F837F948A}"/>
                  </a:ext>
                </a:extLst>
              </p:cNvPr>
              <p:cNvSpPr txBox="1"/>
              <p:nvPr/>
            </p:nvSpPr>
            <p:spPr>
              <a:xfrm>
                <a:off x="1350147" y="4259665"/>
                <a:ext cx="3485698"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𝑅𝑒𝑐𝑖𝑒𝑣𝑒𝑠</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=(4 , 11)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𝐵𝑜𝑏</m:t>
                    </m:r>
                  </m:oMath>
                </a14:m>
                <a:endParaRPr lang="en-IN" dirty="0"/>
              </a:p>
            </p:txBody>
          </p:sp>
        </mc:Choice>
        <mc:Fallback xmlns="">
          <p:sp>
            <p:nvSpPr>
              <p:cNvPr id="51" name="TextBox 50">
                <a:extLst>
                  <a:ext uri="{FF2B5EF4-FFF2-40B4-BE49-F238E27FC236}">
                    <a16:creationId xmlns:a16="http://schemas.microsoft.com/office/drawing/2014/main" id="{20CF804B-3A93-F728-EC39-565F837F948A}"/>
                  </a:ext>
                </a:extLst>
              </p:cNvPr>
              <p:cNvSpPr txBox="1">
                <a:spLocks noRot="1" noChangeAspect="1" noMove="1" noResize="1" noEditPoints="1" noAdjustHandles="1" noChangeArrowheads="1" noChangeShapeType="1" noTextEdit="1"/>
              </p:cNvSpPr>
              <p:nvPr/>
            </p:nvSpPr>
            <p:spPr>
              <a:xfrm>
                <a:off x="1350147" y="4259665"/>
                <a:ext cx="3485698" cy="276999"/>
              </a:xfrm>
              <a:prstGeom prst="rect">
                <a:avLst/>
              </a:prstGeom>
              <a:blipFill>
                <a:blip r:embed="rId9"/>
                <a:stretch>
                  <a:fillRect l="-3671" t="-22222" r="-1224" b="-42222"/>
                </a:stretch>
              </a:blipFill>
            </p:spPr>
            <p:txBody>
              <a:bodyPr/>
              <a:lstStyle/>
              <a:p>
                <a:r>
                  <a:rPr lang="en-IN">
                    <a:noFill/>
                  </a:rPr>
                  <a:t> </a:t>
                </a:r>
              </a:p>
            </p:txBody>
          </p:sp>
        </mc:Fallback>
      </mc:AlternateContent>
      <p:cxnSp>
        <p:nvCxnSpPr>
          <p:cNvPr id="55" name="Straight Connector 54">
            <a:extLst>
              <a:ext uri="{FF2B5EF4-FFF2-40B4-BE49-F238E27FC236}">
                <a16:creationId xmlns:a16="http://schemas.microsoft.com/office/drawing/2014/main" id="{F5A920AF-2109-C253-2770-539B8087A943}"/>
              </a:ext>
            </a:extLst>
          </p:cNvPr>
          <p:cNvCxnSpPr/>
          <p:nvPr/>
        </p:nvCxnSpPr>
        <p:spPr>
          <a:xfrm>
            <a:off x="812198" y="4092386"/>
            <a:ext cx="51891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738D144-1FEA-D50E-9370-B56203D7D38B}"/>
              </a:ext>
            </a:extLst>
          </p:cNvPr>
          <p:cNvCxnSpPr/>
          <p:nvPr/>
        </p:nvCxnSpPr>
        <p:spPr>
          <a:xfrm>
            <a:off x="6145054" y="4085844"/>
            <a:ext cx="518910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236CE71-FBA9-1A81-468D-40D10B97D3B6}"/>
                  </a:ext>
                </a:extLst>
              </p:cNvPr>
              <p:cNvSpPr txBox="1"/>
              <p:nvPr/>
            </p:nvSpPr>
            <p:spPr>
              <a:xfrm>
                <a:off x="4746530" y="1674259"/>
                <a:ext cx="3046796"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𝐸𝑞𝑢𝑎𝑡𝑖𝑜𝑛</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+2</m:t>
                    </m:r>
                  </m:oMath>
                </a14:m>
                <a:endParaRPr lang="en-IN" dirty="0"/>
              </a:p>
            </p:txBody>
          </p:sp>
        </mc:Choice>
        <mc:Fallback xmlns="">
          <p:sp>
            <p:nvSpPr>
              <p:cNvPr id="2" name="TextBox 1">
                <a:extLst>
                  <a:ext uri="{FF2B5EF4-FFF2-40B4-BE49-F238E27FC236}">
                    <a16:creationId xmlns:a16="http://schemas.microsoft.com/office/drawing/2014/main" id="{4236CE71-FBA9-1A81-468D-40D10B97D3B6}"/>
                  </a:ext>
                </a:extLst>
              </p:cNvPr>
              <p:cNvSpPr txBox="1">
                <a:spLocks noRot="1" noChangeAspect="1" noMove="1" noResize="1" noEditPoints="1" noAdjustHandles="1" noChangeArrowheads="1" noChangeShapeType="1" noTextEdit="1"/>
              </p:cNvSpPr>
              <p:nvPr/>
            </p:nvSpPr>
            <p:spPr>
              <a:xfrm>
                <a:off x="4746530" y="1674259"/>
                <a:ext cx="3046796" cy="276999"/>
              </a:xfrm>
              <a:prstGeom prst="rect">
                <a:avLst/>
              </a:prstGeom>
              <a:blipFill>
                <a:blip r:embed="rId10"/>
                <a:stretch>
                  <a:fillRect l="-4409" t="-22222" r="-1804"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0D5AF1B-5CA0-C880-115B-76D44622C36C}"/>
                  </a:ext>
                </a:extLst>
              </p:cNvPr>
              <p:cNvSpPr txBox="1"/>
              <p:nvPr/>
            </p:nvSpPr>
            <p:spPr>
              <a:xfrm>
                <a:off x="1004988" y="3069961"/>
                <a:ext cx="2351028"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𝑃𝑟𝑖𝑣𝑎𝑡𝑒</m:t>
                    </m:r>
                    <m:r>
                      <a:rPr lang="en-US" b="0" i="1" smtClean="0">
                        <a:latin typeface="Cambria Math" panose="02040503050406030204" pitchFamily="18" charset="0"/>
                      </a:rPr>
                      <m:t> </m:t>
                    </m:r>
                    <m:r>
                      <a:rPr lang="en-US" b="0" i="1" smtClean="0">
                        <a:latin typeface="Cambria Math" panose="02040503050406030204" pitchFamily="18" charset="0"/>
                      </a:rPr>
                      <m:t>𝐾𝑒𝑦</m:t>
                    </m:r>
                    <m:r>
                      <a:rPr lang="en-US" b="0" i="1" smtClean="0">
                        <a:latin typeface="Cambria Math" panose="02040503050406030204" pitchFamily="18" charset="0"/>
                      </a:rPr>
                      <m:t> : </m:t>
                    </m:r>
                    <m:r>
                      <m:rPr>
                        <m:sty m:val="p"/>
                      </m:rPr>
                      <a:rPr lang="el-GR" i="1" smtClean="0">
                        <a:latin typeface="Cambria Math" panose="02040503050406030204" pitchFamily="18" charset="0"/>
                      </a:rPr>
                      <m:t>α</m:t>
                    </m:r>
                    <m:r>
                      <a:rPr lang="en-US" b="0" i="1" smtClean="0">
                        <a:latin typeface="Cambria Math" panose="02040503050406030204" pitchFamily="18" charset="0"/>
                      </a:rPr>
                      <m:t>=6</m:t>
                    </m:r>
                  </m:oMath>
                </a14:m>
                <a:endParaRPr lang="en-IN" dirty="0"/>
              </a:p>
            </p:txBody>
          </p:sp>
        </mc:Choice>
        <mc:Fallback xmlns="">
          <p:sp>
            <p:nvSpPr>
              <p:cNvPr id="39" name="TextBox 38">
                <a:extLst>
                  <a:ext uri="{FF2B5EF4-FFF2-40B4-BE49-F238E27FC236}">
                    <a16:creationId xmlns:a16="http://schemas.microsoft.com/office/drawing/2014/main" id="{C0D5AF1B-5CA0-C880-115B-76D44622C36C}"/>
                  </a:ext>
                </a:extLst>
              </p:cNvPr>
              <p:cNvSpPr txBox="1">
                <a:spLocks noRot="1" noChangeAspect="1" noMove="1" noResize="1" noEditPoints="1" noAdjustHandles="1" noChangeArrowheads="1" noChangeShapeType="1" noTextEdit="1"/>
              </p:cNvSpPr>
              <p:nvPr/>
            </p:nvSpPr>
            <p:spPr>
              <a:xfrm>
                <a:off x="1004988" y="3069961"/>
                <a:ext cx="2351028" cy="276999"/>
              </a:xfrm>
              <a:prstGeom prst="rect">
                <a:avLst/>
              </a:prstGeom>
              <a:blipFill>
                <a:blip r:embed="rId11"/>
                <a:stretch>
                  <a:fillRect l="-5699" t="-22222" r="-233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2240D7E-2864-8E3E-50C5-56BCE19D16CC}"/>
                  </a:ext>
                </a:extLst>
              </p:cNvPr>
              <p:cNvSpPr txBox="1"/>
              <p:nvPr/>
            </p:nvSpPr>
            <p:spPr>
              <a:xfrm>
                <a:off x="1004988" y="3517933"/>
                <a:ext cx="5138201"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=6</m:t>
                    </m:r>
                    <m:r>
                      <m:rPr>
                        <m:sty m:val="p"/>
                      </m:rPr>
                      <a:rPr lang="en-US" b="0" i="0" smtClean="0">
                        <a:latin typeface="Cambria Math" panose="02040503050406030204" pitchFamily="18" charset="0"/>
                      </a:rPr>
                      <m:t>G</m:t>
                    </m:r>
                    <m:r>
                      <a:rPr lang="en-US" b="0" i="0" smtClean="0">
                        <a:latin typeface="Cambria Math" panose="02040503050406030204" pitchFamily="18" charset="0"/>
                      </a:rPr>
                      <m:t>=(1 , 15)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sends</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r>
                      <m:rPr>
                        <m:sty m:val="p"/>
                      </m:rPr>
                      <a:rPr lang="en-US" b="0" i="0" smtClean="0">
                        <a:latin typeface="Cambria Math" panose="02040503050406030204" pitchFamily="18" charset="0"/>
                      </a:rPr>
                      <m:t>Bob</m:t>
                    </m:r>
                  </m:oMath>
                </a14:m>
                <a:endParaRPr lang="en-US" b="0" dirty="0"/>
              </a:p>
            </p:txBody>
          </p:sp>
        </mc:Choice>
        <mc:Fallback xmlns="">
          <p:sp>
            <p:nvSpPr>
              <p:cNvPr id="47" name="TextBox 46">
                <a:extLst>
                  <a:ext uri="{FF2B5EF4-FFF2-40B4-BE49-F238E27FC236}">
                    <a16:creationId xmlns:a16="http://schemas.microsoft.com/office/drawing/2014/main" id="{42240D7E-2864-8E3E-50C5-56BCE19D16CC}"/>
                  </a:ext>
                </a:extLst>
              </p:cNvPr>
              <p:cNvSpPr txBox="1">
                <a:spLocks noRot="1" noChangeAspect="1" noMove="1" noResize="1" noEditPoints="1" noAdjustHandles="1" noChangeArrowheads="1" noChangeShapeType="1" noTextEdit="1"/>
              </p:cNvSpPr>
              <p:nvPr/>
            </p:nvSpPr>
            <p:spPr>
              <a:xfrm>
                <a:off x="1004988" y="3517933"/>
                <a:ext cx="5138201" cy="276999"/>
              </a:xfrm>
              <a:prstGeom prst="rect">
                <a:avLst/>
              </a:prstGeom>
              <a:blipFill>
                <a:blip r:embed="rId12"/>
                <a:stretch>
                  <a:fillRect l="-2610" t="-21739"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1821007-AA5E-34FE-D855-7547084D5453}"/>
                  </a:ext>
                </a:extLst>
              </p:cNvPr>
              <p:cNvSpPr txBox="1"/>
              <p:nvPr/>
            </p:nvSpPr>
            <p:spPr>
              <a:xfrm>
                <a:off x="6518479" y="4259665"/>
                <a:ext cx="3585918"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𝑅𝑒𝑐𝑖𝑒𝑣𝑒𝑠</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=(1 , 15) </m:t>
                    </m:r>
                    <m:r>
                      <a:rPr lang="en-US" b="0" i="1" smtClean="0">
                        <a:latin typeface="Cambria Math" panose="02040503050406030204" pitchFamily="18" charset="0"/>
                      </a:rPr>
                      <m:t>𝑓𝑟𝑜𝑚</m:t>
                    </m:r>
                    <m:r>
                      <a:rPr lang="en-US" b="0" i="1" smtClean="0">
                        <a:latin typeface="Cambria Math" panose="02040503050406030204" pitchFamily="18" charset="0"/>
                      </a:rPr>
                      <m:t> </m:t>
                    </m:r>
                    <m:r>
                      <a:rPr lang="en-US" b="0" i="1" smtClean="0">
                        <a:latin typeface="Cambria Math" panose="02040503050406030204" pitchFamily="18" charset="0"/>
                      </a:rPr>
                      <m:t>𝐴𝑙𝑖𝑐𝑒</m:t>
                    </m:r>
                  </m:oMath>
                </a14:m>
                <a:endParaRPr lang="en-IN" dirty="0"/>
              </a:p>
            </p:txBody>
          </p:sp>
        </mc:Choice>
        <mc:Fallback xmlns="">
          <p:sp>
            <p:nvSpPr>
              <p:cNvPr id="49" name="TextBox 48">
                <a:extLst>
                  <a:ext uri="{FF2B5EF4-FFF2-40B4-BE49-F238E27FC236}">
                    <a16:creationId xmlns:a16="http://schemas.microsoft.com/office/drawing/2014/main" id="{91821007-AA5E-34FE-D855-7547084D5453}"/>
                  </a:ext>
                </a:extLst>
              </p:cNvPr>
              <p:cNvSpPr txBox="1">
                <a:spLocks noRot="1" noChangeAspect="1" noMove="1" noResize="1" noEditPoints="1" noAdjustHandles="1" noChangeArrowheads="1" noChangeShapeType="1" noTextEdit="1"/>
              </p:cNvSpPr>
              <p:nvPr/>
            </p:nvSpPr>
            <p:spPr>
              <a:xfrm>
                <a:off x="6518479" y="4259665"/>
                <a:ext cx="3585918" cy="276999"/>
              </a:xfrm>
              <a:prstGeom prst="rect">
                <a:avLst/>
              </a:prstGeom>
              <a:blipFill>
                <a:blip r:embed="rId13"/>
                <a:stretch>
                  <a:fillRect l="-3565" t="-22222" r="-1358"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01797D3-A97D-A617-10EB-E7352258426B}"/>
                  </a:ext>
                </a:extLst>
              </p:cNvPr>
              <p:cNvSpPr txBox="1"/>
              <p:nvPr/>
            </p:nvSpPr>
            <p:spPr>
              <a:xfrm>
                <a:off x="1350147" y="4703942"/>
                <a:ext cx="3631379" cy="276999"/>
              </a:xfrm>
              <a:prstGeom prst="rect">
                <a:avLst/>
              </a:prstGeom>
              <a:noFill/>
            </p:spPr>
            <p:txBody>
              <a:bodyPr wrap="none" lIns="0" tIns="0" rIns="0" bIns="0" rtlCol="0">
                <a:spAutoFit/>
              </a:bodyPr>
              <a:lstStyle/>
              <a:p>
                <a:pPr marL="342900" indent="-34290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l-GR" i="1" smtClean="0">
                        <a:latin typeface="Cambria Math" panose="02040503050406030204" pitchFamily="18" charset="0"/>
                      </a:rPr>
                      <m:t>α</m:t>
                    </m:r>
                    <m:r>
                      <a:rPr lang="en-US" b="0" i="1" smtClean="0">
                        <a:latin typeface="Cambria Math" panose="02040503050406030204" pitchFamily="18" charset="0"/>
                      </a:rPr>
                      <m:t>𝐵</m:t>
                    </m:r>
                    <m:r>
                      <a:rPr lang="en-US" b="0" i="0" smtClean="0">
                        <a:latin typeface="Cambria Math" panose="02040503050406030204" pitchFamily="18" charset="0"/>
                      </a:rPr>
                      <m:t>=6</m:t>
                    </m:r>
                    <m:r>
                      <m:rPr>
                        <m:sty m:val="p"/>
                      </m:rPr>
                      <a:rPr lang="en-US" b="0" i="0" smtClean="0">
                        <a:latin typeface="Cambria Math" panose="02040503050406030204" pitchFamily="18" charset="0"/>
                      </a:rPr>
                      <m:t>B</m:t>
                    </m:r>
                    <m:r>
                      <a:rPr lang="en-US" b="0" i="0" smtClean="0">
                        <a:latin typeface="Cambria Math" panose="02040503050406030204" pitchFamily="18" charset="0"/>
                      </a:rPr>
                      <m:t>=(1 , 2)</m:t>
                    </m:r>
                  </m:oMath>
                </a14:m>
                <a:endParaRPr lang="en-IN" dirty="0"/>
              </a:p>
            </p:txBody>
          </p:sp>
        </mc:Choice>
        <mc:Fallback xmlns="">
          <p:sp>
            <p:nvSpPr>
              <p:cNvPr id="50" name="TextBox 49">
                <a:extLst>
                  <a:ext uri="{FF2B5EF4-FFF2-40B4-BE49-F238E27FC236}">
                    <a16:creationId xmlns:a16="http://schemas.microsoft.com/office/drawing/2014/main" id="{D01797D3-A97D-A617-10EB-E7352258426B}"/>
                  </a:ext>
                </a:extLst>
              </p:cNvPr>
              <p:cNvSpPr txBox="1">
                <a:spLocks noRot="1" noChangeAspect="1" noMove="1" noResize="1" noEditPoints="1" noAdjustHandles="1" noChangeArrowheads="1" noChangeShapeType="1" noTextEdit="1"/>
              </p:cNvSpPr>
              <p:nvPr/>
            </p:nvSpPr>
            <p:spPr>
              <a:xfrm>
                <a:off x="1350147" y="4703942"/>
                <a:ext cx="3631379" cy="276999"/>
              </a:xfrm>
              <a:prstGeom prst="rect">
                <a:avLst/>
              </a:prstGeom>
              <a:blipFill>
                <a:blip r:embed="rId14"/>
                <a:stretch>
                  <a:fillRect l="-3523" t="-22222" r="-2013"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9AC8701-026A-7749-C8F3-1E857E452B27}"/>
                  </a:ext>
                </a:extLst>
              </p:cNvPr>
              <p:cNvSpPr txBox="1"/>
              <p:nvPr/>
            </p:nvSpPr>
            <p:spPr>
              <a:xfrm>
                <a:off x="6585465" y="4703942"/>
                <a:ext cx="3623236" cy="276999"/>
              </a:xfrm>
              <a:prstGeom prst="rect">
                <a:avLst/>
              </a:prstGeom>
              <a:noFill/>
            </p:spPr>
            <p:txBody>
              <a:bodyPr wrap="none" lIns="0" tIns="0" rIns="0" bIns="0" rtlCol="0">
                <a:spAutoFit/>
              </a:bodyPr>
              <a:lstStyle/>
              <a:p>
                <a:pPr marL="342900" indent="-342900">
                  <a:buFont typeface="Wingdings" panose="05000000000000000000" pitchFamily="2" charset="2"/>
                  <a:buChar char="Ø"/>
                </a:pPr>
                <a14:m>
                  <m:oMath xmlns:m="http://schemas.openxmlformats.org/officeDocument/2006/math">
                    <m:r>
                      <a:rPr lang="en-US" b="0" i="1" smtClean="0">
                        <a:latin typeface="Cambria Math" panose="02040503050406030204" pitchFamily="18" charset="0"/>
                      </a:rPr>
                      <m:t>𝐶𝑜𝑚𝑝𝑢𝑡𝑒𝑠</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l-GR" i="1">
                        <a:latin typeface="Cambria Math" panose="02040503050406030204" pitchFamily="18" charset="0"/>
                      </a:rPr>
                      <m:t>β</m:t>
                    </m:r>
                    <m:r>
                      <a:rPr lang="en-US" b="0" i="1" smtClean="0">
                        <a:latin typeface="Cambria Math" panose="02040503050406030204" pitchFamily="18" charset="0"/>
                      </a:rPr>
                      <m:t>𝐴</m:t>
                    </m:r>
                    <m:r>
                      <a:rPr lang="en-US" b="0" i="1" smtClean="0">
                        <a:latin typeface="Cambria Math" panose="02040503050406030204" pitchFamily="18" charset="0"/>
                      </a:rPr>
                      <m:t>=7</m:t>
                    </m:r>
                    <m:r>
                      <a:rPr lang="en-US" b="0" i="1" smtClean="0">
                        <a:latin typeface="Cambria Math" panose="02040503050406030204" pitchFamily="18" charset="0"/>
                      </a:rPr>
                      <m:t>𝐴</m:t>
                    </m:r>
                    <m:r>
                      <a:rPr lang="en-US" b="0" i="1" smtClean="0">
                        <a:latin typeface="Cambria Math" panose="02040503050406030204" pitchFamily="18" charset="0"/>
                      </a:rPr>
                      <m:t>=(1 , 2)</m:t>
                    </m:r>
                  </m:oMath>
                </a14:m>
                <a:endParaRPr lang="en-IN" dirty="0"/>
              </a:p>
            </p:txBody>
          </p:sp>
        </mc:Choice>
        <mc:Fallback xmlns="">
          <p:sp>
            <p:nvSpPr>
              <p:cNvPr id="54" name="TextBox 53">
                <a:extLst>
                  <a:ext uri="{FF2B5EF4-FFF2-40B4-BE49-F238E27FC236}">
                    <a16:creationId xmlns:a16="http://schemas.microsoft.com/office/drawing/2014/main" id="{E9AC8701-026A-7749-C8F3-1E857E452B27}"/>
                  </a:ext>
                </a:extLst>
              </p:cNvPr>
              <p:cNvSpPr txBox="1">
                <a:spLocks noRot="1" noChangeAspect="1" noMove="1" noResize="1" noEditPoints="1" noAdjustHandles="1" noChangeArrowheads="1" noChangeShapeType="1" noTextEdit="1"/>
              </p:cNvSpPr>
              <p:nvPr/>
            </p:nvSpPr>
            <p:spPr>
              <a:xfrm>
                <a:off x="6585465" y="4703942"/>
                <a:ext cx="3623236" cy="276999"/>
              </a:xfrm>
              <a:prstGeom prst="rect">
                <a:avLst/>
              </a:prstGeom>
              <a:blipFill>
                <a:blip r:embed="rId15"/>
                <a:stretch>
                  <a:fillRect l="-3529" t="-22222" r="-2017" b="-42222"/>
                </a:stretch>
              </a:blipFill>
            </p:spPr>
            <p:txBody>
              <a:bodyPr/>
              <a:lstStyle/>
              <a:p>
                <a:r>
                  <a:rPr lang="en-IN">
                    <a:noFill/>
                  </a:rPr>
                  <a:t> </a:t>
                </a:r>
              </a:p>
            </p:txBody>
          </p:sp>
        </mc:Fallback>
      </mc:AlternateContent>
      <p:cxnSp>
        <p:nvCxnSpPr>
          <p:cNvPr id="6" name="Straight Connector 5">
            <a:extLst>
              <a:ext uri="{FF2B5EF4-FFF2-40B4-BE49-F238E27FC236}">
                <a16:creationId xmlns:a16="http://schemas.microsoft.com/office/drawing/2014/main" id="{91AF3284-EF65-9258-85C1-5B9585BAEE94}"/>
              </a:ext>
            </a:extLst>
          </p:cNvPr>
          <p:cNvCxnSpPr>
            <a:cxnSpLocks/>
          </p:cNvCxnSpPr>
          <p:nvPr/>
        </p:nvCxnSpPr>
        <p:spPr>
          <a:xfrm>
            <a:off x="905069" y="5215812"/>
            <a:ext cx="1042909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35D5087-0C1B-1079-0366-A69E7560226D}"/>
                  </a:ext>
                </a:extLst>
              </p:cNvPr>
              <p:cNvSpPr txBox="1"/>
              <p:nvPr/>
            </p:nvSpPr>
            <p:spPr>
              <a:xfrm>
                <a:off x="1004988" y="5418618"/>
                <a:ext cx="10538975" cy="276999"/>
              </a:xfrm>
              <a:prstGeom prst="rect">
                <a:avLst/>
              </a:prstGeom>
              <a:noFill/>
            </p:spPr>
            <p:txBody>
              <a:bodyPr wrap="none" lIns="0" tIns="0" rIns="0" bIns="0" rtlCol="0">
                <a:spAutoFit/>
              </a:bodyPr>
              <a:lstStyle/>
              <a:p>
                <a:pPr marL="285750" indent="-285750">
                  <a:buFont typeface="Wingdings" panose="05000000000000000000" pitchFamily="2" charset="2"/>
                  <a:buChar char="Ø"/>
                </a:pPr>
                <a14:m>
                  <m:oMath xmlns:m="http://schemas.openxmlformats.org/officeDocument/2006/math">
                    <m:r>
                      <a:rPr lang="en-US" i="1" dirty="0" smtClean="0">
                        <a:latin typeface="Cambria Math" panose="02040503050406030204" pitchFamily="18" charset="0"/>
                      </a:rPr>
                      <m:t>𝑁𝑜𝑤</m:t>
                    </m:r>
                    <m:r>
                      <a:rPr lang="en-US" i="1" dirty="0" smtClean="0">
                        <a:latin typeface="Cambria Math" panose="02040503050406030204" pitchFamily="18" charset="0"/>
                      </a:rPr>
                      <m:t>, </m:t>
                    </m:r>
                    <m:r>
                      <a:rPr lang="en-US" i="1" dirty="0" smtClean="0">
                        <a:latin typeface="Cambria Math" panose="02040503050406030204" pitchFamily="18" charset="0"/>
                      </a:rPr>
                      <m:t>𝑡h𝑒𝑦</m:t>
                    </m:r>
                    <m:r>
                      <a:rPr lang="en-US" i="1" dirty="0" smtClean="0">
                        <a:latin typeface="Cambria Math" panose="02040503050406030204" pitchFamily="18" charset="0"/>
                      </a:rPr>
                      <m:t> </m:t>
                    </m:r>
                    <m:r>
                      <a:rPr lang="en-US" i="1" dirty="0" smtClean="0">
                        <a:latin typeface="Cambria Math" panose="02040503050406030204" pitchFamily="18" charset="0"/>
                      </a:rPr>
                      <m:t>𝑏𝑜𝑡h</m:t>
                    </m:r>
                    <m:r>
                      <a:rPr lang="en-US" i="1" dirty="0" smtClean="0">
                        <a:latin typeface="Cambria Math" panose="02040503050406030204" pitchFamily="18" charset="0"/>
                      </a:rPr>
                      <m:t> </m:t>
                    </m:r>
                    <m:r>
                      <a:rPr lang="en-US" i="1" dirty="0" smtClean="0">
                        <a:latin typeface="Cambria Math" panose="02040503050406030204" pitchFamily="18" charset="0"/>
                      </a:rPr>
                      <m:t>h𝑎𝑣𝑒</m:t>
                    </m:r>
                    <m:r>
                      <a:rPr lang="en-US" i="1" dirty="0" smtClean="0">
                        <a:latin typeface="Cambria Math" panose="02040503050406030204" pitchFamily="18" charset="0"/>
                      </a:rPr>
                      <m:t> </m:t>
                    </m:r>
                    <m:r>
                      <a:rPr lang="en-US" i="1" dirty="0" smtClean="0">
                        <a:latin typeface="Cambria Math" panose="02040503050406030204" pitchFamily="18" charset="0"/>
                      </a:rPr>
                      <m:t>𝑡h𝑒</m:t>
                    </m:r>
                    <m:r>
                      <a:rPr lang="en-US" i="1" dirty="0" smtClean="0">
                        <a:latin typeface="Cambria Math" panose="02040503050406030204" pitchFamily="18" charset="0"/>
                      </a:rPr>
                      <m:t> </m:t>
                    </m:r>
                    <m:r>
                      <a:rPr lang="en-US" i="1" dirty="0" smtClean="0">
                        <a:latin typeface="Cambria Math" panose="02040503050406030204" pitchFamily="18" charset="0"/>
                      </a:rPr>
                      <m:t>𝑠𝑎𝑚𝑒</m:t>
                    </m:r>
                    <m:r>
                      <a:rPr lang="en-US" i="1" dirty="0" smtClean="0">
                        <a:latin typeface="Cambria Math" panose="02040503050406030204" pitchFamily="18" charset="0"/>
                      </a:rPr>
                      <m:t> </m:t>
                    </m:r>
                    <m:r>
                      <a:rPr lang="en-US" i="1" dirty="0" smtClean="0">
                        <a:latin typeface="Cambria Math" panose="02040503050406030204" pitchFamily="18" charset="0"/>
                      </a:rPr>
                      <m:t>𝑘𝑒𝑦</m:t>
                    </m:r>
                    <m:r>
                      <a:rPr lang="en-US" b="0" i="1" dirty="0" smtClean="0">
                        <a:latin typeface="Cambria Math" panose="02040503050406030204" pitchFamily="18" charset="0"/>
                      </a:rPr>
                      <m:t> (1 , 2)</m:t>
                    </m:r>
                    <m:r>
                      <a:rPr lang="en-US" i="1" dirty="0" smtClean="0">
                        <a:latin typeface="Cambria Math" panose="02040503050406030204" pitchFamily="18" charset="0"/>
                      </a:rPr>
                      <m:t>. </m:t>
                    </m:r>
                    <m:r>
                      <a:rPr lang="en-US" i="1" dirty="0" smtClean="0">
                        <a:latin typeface="Cambria Math" panose="02040503050406030204" pitchFamily="18" charset="0"/>
                      </a:rPr>
                      <m:t>𝑆𝑜</m:t>
                    </m:r>
                    <m:r>
                      <a:rPr lang="en-US" i="1" dirty="0" smtClean="0">
                        <a:latin typeface="Cambria Math" panose="02040503050406030204" pitchFamily="18" charset="0"/>
                      </a:rPr>
                      <m:t> </m:t>
                    </m:r>
                    <m:r>
                      <a:rPr lang="en-US" i="1" dirty="0" smtClean="0">
                        <a:latin typeface="Cambria Math" panose="02040503050406030204" pitchFamily="18" charset="0"/>
                      </a:rPr>
                      <m:t>𝑖𝑡</m:t>
                    </m:r>
                    <m:r>
                      <a:rPr lang="en-US" i="1" dirty="0" smtClean="0">
                        <a:latin typeface="Cambria Math" panose="02040503050406030204" pitchFamily="18" charset="0"/>
                      </a:rPr>
                      <m:t> </m:t>
                    </m:r>
                    <m:r>
                      <a:rPr lang="en-US" i="1" dirty="0" smtClean="0">
                        <a:latin typeface="Cambria Math" panose="02040503050406030204" pitchFamily="18" charset="0"/>
                      </a:rPr>
                      <m:t>𝑐𝑎𝑛</m:t>
                    </m:r>
                    <m:r>
                      <a:rPr lang="en-US" i="1" dirty="0" smtClean="0">
                        <a:latin typeface="Cambria Math" panose="02040503050406030204" pitchFamily="18" charset="0"/>
                      </a:rPr>
                      <m:t> </m:t>
                    </m:r>
                    <m:r>
                      <a:rPr lang="en-US" i="1" dirty="0" smtClean="0">
                        <a:latin typeface="Cambria Math" panose="02040503050406030204" pitchFamily="18" charset="0"/>
                      </a:rPr>
                      <m:t>𝑏𝑒</m:t>
                    </m:r>
                    <m:r>
                      <a:rPr lang="en-US" i="1" dirty="0" smtClean="0">
                        <a:latin typeface="Cambria Math" panose="02040503050406030204" pitchFamily="18" charset="0"/>
                      </a:rPr>
                      <m:t> </m:t>
                    </m:r>
                    <m:r>
                      <a:rPr lang="en-US" i="1" dirty="0" smtClean="0">
                        <a:latin typeface="Cambria Math" panose="02040503050406030204" pitchFamily="18" charset="0"/>
                      </a:rPr>
                      <m:t>𝑢𝑠𝑒𝑑</m:t>
                    </m:r>
                    <m:r>
                      <a:rPr lang="en-US" i="1" dirty="0" smtClean="0">
                        <a:latin typeface="Cambria Math" panose="02040503050406030204" pitchFamily="18" charset="0"/>
                      </a:rPr>
                      <m:t> </m:t>
                    </m:r>
                    <m:r>
                      <a:rPr lang="en-US" i="1" dirty="0" smtClean="0">
                        <a:latin typeface="Cambria Math" panose="02040503050406030204" pitchFamily="18" charset="0"/>
                      </a:rPr>
                      <m:t>𝑡𝑜</m:t>
                    </m:r>
                    <m:r>
                      <a:rPr lang="en-US" i="1" dirty="0" smtClean="0">
                        <a:latin typeface="Cambria Math" panose="02040503050406030204" pitchFamily="18" charset="0"/>
                      </a:rPr>
                      <m:t> </m:t>
                    </m:r>
                    <m:r>
                      <a:rPr lang="en-US" i="1" dirty="0" smtClean="0">
                        <a:latin typeface="Cambria Math" panose="02040503050406030204" pitchFamily="18" charset="0"/>
                      </a:rPr>
                      <m:t>𝑣𝑒𝑟𝑖𝑓𝑦</m:t>
                    </m:r>
                    <m:r>
                      <a:rPr lang="en-US" i="1" dirty="0" smtClean="0">
                        <a:latin typeface="Cambria Math" panose="02040503050406030204" pitchFamily="18" charset="0"/>
                      </a:rPr>
                      <m:t> </m:t>
                    </m:r>
                    <m:r>
                      <a:rPr lang="en-US" i="1" dirty="0" smtClean="0">
                        <a:latin typeface="Cambria Math" panose="02040503050406030204" pitchFamily="18" charset="0"/>
                      </a:rPr>
                      <m:t>𝑒𝑎𝑐h</m:t>
                    </m:r>
                    <m:r>
                      <a:rPr lang="en-US" i="1" dirty="0" smtClean="0">
                        <a:latin typeface="Cambria Math" panose="02040503050406030204" pitchFamily="18" charset="0"/>
                      </a:rPr>
                      <m:t> </m:t>
                    </m:r>
                    <m:r>
                      <a:rPr lang="en-US" i="1" dirty="0" smtClean="0">
                        <a:latin typeface="Cambria Math" panose="02040503050406030204" pitchFamily="18" charset="0"/>
                      </a:rPr>
                      <m:t>𝑜𝑡h𝑒𝑟</m:t>
                    </m:r>
                    <m:r>
                      <a:rPr lang="en-US" i="1" dirty="0" smtClean="0">
                        <a:latin typeface="Cambria Math" panose="02040503050406030204" pitchFamily="18" charset="0"/>
                      </a:rPr>
                      <m:t> </m:t>
                    </m:r>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i="1" dirty="0" smtClean="0">
                        <a:latin typeface="Cambria Math" panose="02040503050406030204" pitchFamily="18" charset="0"/>
                      </a:rPr>
                      <m:t>𝑡𝑟𝑎𝑛𝑠𝑓𝑒𝑟</m:t>
                    </m:r>
                    <m:r>
                      <a:rPr lang="en-US" i="1" dirty="0" smtClean="0">
                        <a:latin typeface="Cambria Math" panose="02040503050406030204" pitchFamily="18" charset="0"/>
                      </a:rPr>
                      <m:t> </m:t>
                    </m:r>
                    <m:r>
                      <a:rPr lang="en-US" i="1" dirty="0" smtClean="0">
                        <a:latin typeface="Cambria Math" panose="02040503050406030204" pitchFamily="18" charset="0"/>
                      </a:rPr>
                      <m:t>𝑑𝑎𝑡𝑎</m:t>
                    </m:r>
                  </m:oMath>
                </a14:m>
                <a:r>
                  <a:rPr lang="en-US" dirty="0"/>
                  <a:t>.</a:t>
                </a:r>
                <a:endParaRPr lang="en-IN" dirty="0"/>
              </a:p>
            </p:txBody>
          </p:sp>
        </mc:Choice>
        <mc:Fallback xmlns="">
          <p:sp>
            <p:nvSpPr>
              <p:cNvPr id="58" name="TextBox 57">
                <a:extLst>
                  <a:ext uri="{FF2B5EF4-FFF2-40B4-BE49-F238E27FC236}">
                    <a16:creationId xmlns:a16="http://schemas.microsoft.com/office/drawing/2014/main" id="{735D5087-0C1B-1079-0366-A69E7560226D}"/>
                  </a:ext>
                </a:extLst>
              </p:cNvPr>
              <p:cNvSpPr txBox="1">
                <a:spLocks noRot="1" noChangeAspect="1" noMove="1" noResize="1" noEditPoints="1" noAdjustHandles="1" noChangeArrowheads="1" noChangeShapeType="1" noTextEdit="1"/>
              </p:cNvSpPr>
              <p:nvPr/>
            </p:nvSpPr>
            <p:spPr>
              <a:xfrm>
                <a:off x="1004988" y="5418618"/>
                <a:ext cx="10538975" cy="276999"/>
              </a:xfrm>
              <a:prstGeom prst="rect">
                <a:avLst/>
              </a:prstGeom>
              <a:blipFill>
                <a:blip r:embed="rId16"/>
                <a:stretch>
                  <a:fillRect l="-1272" t="-26667" b="-5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1F66CF4-0D27-21EC-752F-3D525E2573D7}"/>
                  </a:ext>
                </a:extLst>
              </p:cNvPr>
              <p:cNvSpPr txBox="1"/>
              <p:nvPr/>
            </p:nvSpPr>
            <p:spPr>
              <a:xfrm>
                <a:off x="3766101" y="2048165"/>
                <a:ext cx="6308202" cy="276999"/>
              </a:xfrm>
              <a:prstGeom prst="rect">
                <a:avLst/>
              </a:prstGeom>
              <a:noFill/>
            </p:spPr>
            <p:txBody>
              <a:bodyPr wrap="squar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𝑃𝑢𝑏𝑙𝑖𝑐</m:t>
                    </m:r>
                    <m:r>
                      <a:rPr lang="en-US" b="0" i="1" smtClean="0">
                        <a:latin typeface="Cambria Math" panose="02040503050406030204" pitchFamily="18" charset="0"/>
                      </a:rPr>
                      <m:t> </m:t>
                    </m:r>
                    <m:r>
                      <a:rPr lang="en-US" b="0" i="1" smtClean="0">
                        <a:latin typeface="Cambria Math" panose="02040503050406030204" pitchFamily="18" charset="0"/>
                      </a:rPr>
                      <m:t>𝐾𝑒𝑦𝑠</m:t>
                    </m:r>
                    <m:r>
                      <a:rPr lang="en-US" b="0" i="1" smtClean="0">
                        <a:latin typeface="Cambria Math" panose="02040503050406030204" pitchFamily="18" charset="0"/>
                      </a:rPr>
                      <m:t> : </m:t>
                    </m:r>
                    <m:r>
                      <a:rPr lang="en-US" b="0" i="1" smtClean="0">
                        <a:latin typeface="Cambria Math" panose="02040503050406030204" pitchFamily="18" charset="0"/>
                      </a:rPr>
                      <m:t>𝑝</m:t>
                    </m:r>
                    <m:r>
                      <a:rPr lang="en-US" b="0" i="1" smtClean="0">
                        <a:latin typeface="Cambria Math" panose="02040503050406030204" pitchFamily="18" charset="0"/>
                      </a:rPr>
                      <m:t>=17,  </m:t>
                    </m:r>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𝑏</m:t>
                    </m:r>
                    <m:r>
                      <a:rPr lang="en-US" b="0" i="1" smtClean="0">
                        <a:latin typeface="Cambria Math" panose="02040503050406030204" pitchFamily="18" charset="0"/>
                      </a:rPr>
                      <m:t>=2  ,  </m:t>
                    </m:r>
                    <m:r>
                      <a:rPr lang="en-US" b="0" i="1" smtClean="0">
                        <a:latin typeface="Cambria Math" panose="02040503050406030204" pitchFamily="18" charset="0"/>
                      </a:rPr>
                      <m:t>𝐺</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4 , 6</m:t>
                        </m:r>
                      </m:e>
                    </m:d>
                    <m:r>
                      <a:rPr lang="en-US" b="0" i="1" smtClean="0">
                        <a:latin typeface="Cambria Math" panose="02040503050406030204" pitchFamily="18" charset="0"/>
                      </a:rPr>
                      <m:t> </m:t>
                    </m:r>
                  </m:oMath>
                </a14:m>
                <a:endParaRPr lang="en-IN" dirty="0"/>
              </a:p>
            </p:txBody>
          </p:sp>
        </mc:Choice>
        <mc:Fallback xmlns="">
          <p:sp>
            <p:nvSpPr>
              <p:cNvPr id="28" name="TextBox 27">
                <a:extLst>
                  <a:ext uri="{FF2B5EF4-FFF2-40B4-BE49-F238E27FC236}">
                    <a16:creationId xmlns:a16="http://schemas.microsoft.com/office/drawing/2014/main" id="{91F66CF4-0D27-21EC-752F-3D525E2573D7}"/>
                  </a:ext>
                </a:extLst>
              </p:cNvPr>
              <p:cNvSpPr txBox="1">
                <a:spLocks noRot="1" noChangeAspect="1" noMove="1" noResize="1" noEditPoints="1" noAdjustHandles="1" noChangeArrowheads="1" noChangeShapeType="1" noTextEdit="1"/>
              </p:cNvSpPr>
              <p:nvPr/>
            </p:nvSpPr>
            <p:spPr>
              <a:xfrm>
                <a:off x="3766101" y="2048165"/>
                <a:ext cx="6308202" cy="276999"/>
              </a:xfrm>
              <a:prstGeom prst="rect">
                <a:avLst/>
              </a:prstGeom>
              <a:blipFill>
                <a:blip r:embed="rId17"/>
                <a:stretch>
                  <a:fillRect l="-2126"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B3A18CC-E595-9B5D-A31B-AABE736A75AF}"/>
                  </a:ext>
                </a:extLst>
              </p:cNvPr>
              <p:cNvSpPr txBox="1"/>
              <p:nvPr/>
            </p:nvSpPr>
            <p:spPr>
              <a:xfrm>
                <a:off x="5254827" y="2404235"/>
                <a:ext cx="1729576"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=8  &amp; </m:t>
                    </m:r>
                    <m:r>
                      <a:rPr lang="en-US" b="0" i="1" smtClean="0">
                        <a:latin typeface="Cambria Math" panose="02040503050406030204" pitchFamily="18" charset="0"/>
                      </a:rPr>
                      <m:t>h</m:t>
                    </m:r>
                    <m:r>
                      <a:rPr lang="en-US" b="0" i="1" smtClean="0">
                        <a:latin typeface="Cambria Math" panose="02040503050406030204" pitchFamily="18" charset="0"/>
                      </a:rPr>
                      <m:t>=2</m:t>
                    </m:r>
                  </m:oMath>
                </a14:m>
                <a:endParaRPr lang="en-IN" dirty="0"/>
              </a:p>
            </p:txBody>
          </p:sp>
        </mc:Choice>
        <mc:Fallback xmlns="">
          <p:sp>
            <p:nvSpPr>
              <p:cNvPr id="3" name="TextBox 2">
                <a:extLst>
                  <a:ext uri="{FF2B5EF4-FFF2-40B4-BE49-F238E27FC236}">
                    <a16:creationId xmlns:a16="http://schemas.microsoft.com/office/drawing/2014/main" id="{8B3A18CC-E595-9B5D-A31B-AABE736A75AF}"/>
                  </a:ext>
                </a:extLst>
              </p:cNvPr>
              <p:cNvSpPr txBox="1">
                <a:spLocks noRot="1" noChangeAspect="1" noMove="1" noResize="1" noEditPoints="1" noAdjustHandles="1" noChangeArrowheads="1" noChangeShapeType="1" noTextEdit="1"/>
              </p:cNvSpPr>
              <p:nvPr/>
            </p:nvSpPr>
            <p:spPr>
              <a:xfrm>
                <a:off x="5254827" y="2404235"/>
                <a:ext cx="1729576" cy="276999"/>
              </a:xfrm>
              <a:prstGeom prst="rect">
                <a:avLst/>
              </a:prstGeom>
              <a:blipFill>
                <a:blip r:embed="rId18"/>
                <a:stretch>
                  <a:fillRect l="-7394" t="-21739" r="-3873" b="-41304"/>
                </a:stretch>
              </a:blipFill>
            </p:spPr>
            <p:txBody>
              <a:bodyPr/>
              <a:lstStyle/>
              <a:p>
                <a:r>
                  <a:rPr lang="en-IN">
                    <a:noFill/>
                  </a:rPr>
                  <a:t> </a:t>
                </a:r>
              </a:p>
            </p:txBody>
          </p:sp>
        </mc:Fallback>
      </mc:AlternateContent>
    </p:spTree>
    <p:extLst>
      <p:ext uri="{BB962C8B-B14F-4D97-AF65-F5344CB8AC3E}">
        <p14:creationId xmlns:p14="http://schemas.microsoft.com/office/powerpoint/2010/main" val="3886714493"/>
      </p:ext>
    </p:extLst>
  </p:cSld>
  <p:clrMapOvr>
    <a:masterClrMapping/>
  </p:clrMapOvr>
  <mc:AlternateContent xmlns:mc="http://schemas.openxmlformats.org/markup-compatibility/2006" xmlns:p14="http://schemas.microsoft.com/office/powerpoint/2010/main">
    <mc:Choice Requires="p14">
      <p:transition spd="slow" p14:dur="2000" advTm="5145"/>
    </mc:Choice>
    <mc:Fallback xmlns="">
      <p:transition spd="slow" advTm="5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animEffect transition="in" filter="fade">
                                      <p:cBhvr>
                                        <p:cTn id="42" dur="500"/>
                                        <p:tgtEl>
                                          <p:spTgt spid="4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fade">
                                      <p:cBhvr>
                                        <p:cTn id="47" dur="500"/>
                                        <p:tgtEl>
                                          <p:spTgt spid="4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fade">
                                      <p:cBhvr>
                                        <p:cTn id="50" dur="500"/>
                                        <p:tgtEl>
                                          <p:spTgt spid="3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0"/>
                                        </p:tgtEl>
                                        <p:attrNameLst>
                                          <p:attrName>style.visibility</p:attrName>
                                        </p:attrNameLst>
                                      </p:cBhvr>
                                      <p:to>
                                        <p:strVal val="visible"/>
                                      </p:to>
                                    </p:set>
                                    <p:animEffect transition="in" filter="fade">
                                      <p:cBhvr>
                                        <p:cTn id="63" dur="500"/>
                                        <p:tgtEl>
                                          <p:spTgt spid="5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500"/>
                                        <p:tgtEl>
                                          <p:spTgt spid="5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fade">
                                      <p:cBhvr>
                                        <p:cTn id="7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34" grpId="0"/>
      <p:bldP spid="46" grpId="0"/>
      <p:bldP spid="51" grpId="0"/>
      <p:bldP spid="2" grpId="0"/>
      <p:bldP spid="39" grpId="0"/>
      <p:bldP spid="47" grpId="0"/>
      <p:bldP spid="49" grpId="0"/>
      <p:bldP spid="50" grpId="0"/>
      <p:bldP spid="54" grpId="0"/>
      <p:bldP spid="58" grpId="0"/>
      <p:bldP spid="28" grpId="0"/>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EA2D-AE4E-2F61-076E-F9ECE1D9548B}"/>
              </a:ext>
            </a:extLst>
          </p:cNvPr>
          <p:cNvSpPr>
            <a:spLocks noGrp="1"/>
          </p:cNvSpPr>
          <p:nvPr>
            <p:ph type="ctrTitle"/>
          </p:nvPr>
        </p:nvSpPr>
        <p:spPr>
          <a:xfrm>
            <a:off x="2688165" y="1539551"/>
            <a:ext cx="6815669" cy="1515533"/>
          </a:xfrm>
        </p:spPr>
        <p:txBody>
          <a:bodyPr/>
          <a:lstStyle/>
          <a:p>
            <a:r>
              <a:rPr lang="en-US" sz="6600" dirty="0">
                <a:latin typeface="Arial" panose="020B0604020202020204" pitchFamily="34" charset="0"/>
                <a:cs typeface="Arial" panose="020B0604020202020204" pitchFamily="34" charset="0"/>
              </a:rPr>
              <a:t>Thank You </a:t>
            </a:r>
            <a:endParaRPr lang="en-IN" sz="66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2366BB1-95F5-4846-C7DD-9F07F92C3595}"/>
              </a:ext>
            </a:extLst>
          </p:cNvPr>
          <p:cNvSpPr>
            <a:spLocks noGrp="1"/>
          </p:cNvSpPr>
          <p:nvPr>
            <p:ph type="subTitle" idx="1"/>
          </p:nvPr>
        </p:nvSpPr>
        <p:spPr>
          <a:xfrm>
            <a:off x="2981647" y="4795931"/>
            <a:ext cx="6815669" cy="522518"/>
          </a:xfrm>
        </p:spPr>
        <p:txBody>
          <a:bodyPr>
            <a:normAutofit lnSpcReduction="10000"/>
          </a:bodyPr>
          <a:lstStyle/>
          <a:p>
            <a:pPr algn="r"/>
            <a:r>
              <a:rPr lang="en-US" sz="2400" dirty="0">
                <a:latin typeface="Ebrima" panose="02000000000000000000" pitchFamily="2" charset="0"/>
                <a:ea typeface="Ebrima" panose="02000000000000000000" pitchFamily="2" charset="0"/>
                <a:cs typeface="Ebrima" panose="02000000000000000000" pitchFamily="2" charset="0"/>
              </a:rPr>
              <a:t>By Shrut Kalathiya and Vandit Bhalani</a:t>
            </a:r>
          </a:p>
          <a:p>
            <a:pPr algn="r"/>
            <a:endParaRPr lang="en-IN" sz="2400" dirty="0"/>
          </a:p>
        </p:txBody>
      </p:sp>
    </p:spTree>
    <p:extLst>
      <p:ext uri="{BB962C8B-B14F-4D97-AF65-F5344CB8AC3E}">
        <p14:creationId xmlns:p14="http://schemas.microsoft.com/office/powerpoint/2010/main" val="215067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A43B-4FED-2A2C-A3A4-9242AD09A139}"/>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What is Cryptography and its use !</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7B6B9A-A89B-F633-28A8-3AD9FEE2B32B}"/>
              </a:ext>
            </a:extLst>
          </p:cNvPr>
          <p:cNvSpPr>
            <a:spLocks noGrp="1"/>
          </p:cNvSpPr>
          <p:nvPr>
            <p:ph idx="1"/>
          </p:nvPr>
        </p:nvSpPr>
        <p:spPr/>
        <p:txBody>
          <a:bodyPr>
            <a:normAutofit/>
          </a:bodyPr>
          <a:lstStyle/>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Cryptography is an information security method which is used for protecting enterprise information and communication from cyber threats.</a:t>
            </a:r>
          </a:p>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It uses Mathematical concepts and algorithms to transform information in ways that are hard to decrypt.</a:t>
            </a:r>
          </a:p>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In our daily life, the use of cryptography is everywhere. We use it to securely send passwords to the servers of different websites. Passwords can be stored securely using cryptography. For example, bank servers and email clients use cryptography to save passwords. Cryptography is also used to secure all transmitted information.</a:t>
            </a:r>
          </a:p>
          <a:p>
            <a:pPr marL="0" indent="0">
              <a:buNone/>
            </a:pPr>
            <a:endParaRPr lang="en-IN" dirty="0"/>
          </a:p>
        </p:txBody>
      </p:sp>
    </p:spTree>
    <p:extLst>
      <p:ext uri="{BB962C8B-B14F-4D97-AF65-F5344CB8AC3E}">
        <p14:creationId xmlns:p14="http://schemas.microsoft.com/office/powerpoint/2010/main" val="2810252335"/>
      </p:ext>
    </p:extLst>
  </p:cSld>
  <p:clrMapOvr>
    <a:masterClrMapping/>
  </p:clrMapOvr>
  <mc:AlternateContent xmlns:mc="http://schemas.openxmlformats.org/markup-compatibility/2006" xmlns:p14="http://schemas.microsoft.com/office/powerpoint/2010/main">
    <mc:Choice Requires="p14">
      <p:transition spd="slow" p14:dur="2000" advTm="5022"/>
    </mc:Choice>
    <mc:Fallback xmlns="">
      <p:transition spd="slow" advTm="50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0216C9-ABB6-7C23-B39D-ADE930BB952C}"/>
              </a:ext>
            </a:extLst>
          </p:cNvPr>
          <p:cNvSpPr>
            <a:spLocks noGrp="1"/>
          </p:cNvSpPr>
          <p:nvPr>
            <p:ph idx="1"/>
          </p:nvPr>
        </p:nvSpPr>
        <p:spPr/>
        <p:txBody>
          <a:bodyPr>
            <a:noAutofit/>
          </a:bodyPr>
          <a:lstStyle/>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Cryptography was used for the first time by Spartans to send messages during war using device called Scytale. </a:t>
            </a:r>
          </a:p>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Julius Caesar invented a substitution cypher, in which all the characters of sentence being shifted by 3 places to create encrypted message.</a:t>
            </a:r>
          </a:p>
          <a:p>
            <a:pPr>
              <a:buClr>
                <a:schemeClr val="tx1"/>
              </a:buClr>
              <a:buFont typeface="Wingdings" panose="05000000000000000000" pitchFamily="2" charset="2"/>
              <a:buChar char="§"/>
            </a:pPr>
            <a:r>
              <a:rPr lang="en-US" sz="1900" dirty="0">
                <a:latin typeface="Ebrima" panose="02000000000000000000" pitchFamily="2" charset="0"/>
                <a:ea typeface="Ebrima" panose="02000000000000000000" pitchFamily="2" charset="0"/>
                <a:cs typeface="Ebrima" panose="02000000000000000000" pitchFamily="2" charset="0"/>
              </a:rPr>
              <a:t>There are different types of cryptosystems used for different purposes. For example, </a:t>
            </a:r>
          </a:p>
          <a:p>
            <a:pPr marL="514350" indent="-514350">
              <a:buClr>
                <a:schemeClr val="tx1"/>
              </a:buClr>
              <a:buFont typeface="+mj-lt"/>
              <a:buAutoNum type="romanLcPeriod"/>
            </a:pPr>
            <a:r>
              <a:rPr lang="en-US" sz="1900" dirty="0">
                <a:latin typeface="Ebrima" panose="02000000000000000000" pitchFamily="2" charset="0"/>
                <a:ea typeface="Ebrima" panose="02000000000000000000" pitchFamily="2" charset="0"/>
                <a:cs typeface="Ebrima" panose="02000000000000000000" pitchFamily="2" charset="0"/>
              </a:rPr>
              <a:t>RSA Cryptosystem is used for data encryption and other digital transactions over the internet </a:t>
            </a:r>
          </a:p>
          <a:p>
            <a:pPr marL="514350" indent="-514350">
              <a:buClr>
                <a:schemeClr val="tx1"/>
              </a:buClr>
              <a:buFont typeface="+mj-lt"/>
              <a:buAutoNum type="romanLcPeriod"/>
            </a:pPr>
            <a:r>
              <a:rPr lang="en-US" sz="1900" dirty="0">
                <a:latin typeface="Ebrima" panose="02000000000000000000" pitchFamily="2" charset="0"/>
                <a:ea typeface="Ebrima" panose="02000000000000000000" pitchFamily="2" charset="0"/>
                <a:cs typeface="Ebrima" panose="02000000000000000000" pitchFamily="2" charset="0"/>
              </a:rPr>
              <a:t>ECC (Elliptic Curve Cryptosystem), which is used to prove ownership of cryptocurrency. It is also used to provide signatures in Apple's iMessage service.</a:t>
            </a:r>
            <a:endParaRPr lang="en-IN" sz="1900" dirty="0">
              <a:latin typeface="Ebrima" panose="02000000000000000000" pitchFamily="2" charset="0"/>
              <a:ea typeface="Ebrima" panose="02000000000000000000" pitchFamily="2" charset="0"/>
              <a:cs typeface="Ebrima" panose="02000000000000000000" pitchFamily="2" charset="0"/>
            </a:endParaRPr>
          </a:p>
        </p:txBody>
      </p:sp>
      <p:sp>
        <p:nvSpPr>
          <p:cNvPr id="5" name="Title 4">
            <a:extLst>
              <a:ext uri="{FF2B5EF4-FFF2-40B4-BE49-F238E27FC236}">
                <a16:creationId xmlns:a16="http://schemas.microsoft.com/office/drawing/2014/main" id="{72F57F70-0BA2-961E-D5C8-5DA41FE4EE63}"/>
              </a:ext>
            </a:extLst>
          </p:cNvPr>
          <p:cNvSpPr>
            <a:spLocks noGrp="1"/>
          </p:cNvSpPr>
          <p:nvPr>
            <p:ph type="title"/>
          </p:nvPr>
        </p:nvSpPr>
        <p:spPr>
          <a:xfrm>
            <a:off x="1295401" y="1390505"/>
            <a:ext cx="9601196" cy="766769"/>
          </a:xfrm>
        </p:spPr>
        <p:txBody>
          <a:bodyPr>
            <a:normAutofit/>
          </a:bodyPr>
          <a:lstStyle/>
          <a:p>
            <a:r>
              <a:rPr lang="en-IN" sz="4000" dirty="0">
                <a:latin typeface="Arial" panose="020B0604020202020204" pitchFamily="34" charset="0"/>
                <a:cs typeface="Arial" panose="020B0604020202020204" pitchFamily="34" charset="0"/>
              </a:rPr>
              <a:t>History Of Cryptography</a:t>
            </a:r>
          </a:p>
        </p:txBody>
      </p:sp>
    </p:spTree>
    <p:extLst>
      <p:ext uri="{BB962C8B-B14F-4D97-AF65-F5344CB8AC3E}">
        <p14:creationId xmlns:p14="http://schemas.microsoft.com/office/powerpoint/2010/main" val="311014911"/>
      </p:ext>
    </p:extLst>
  </p:cSld>
  <p:clrMapOvr>
    <a:masterClrMapping/>
  </p:clrMapOvr>
  <mc:AlternateContent xmlns:mc="http://schemas.openxmlformats.org/markup-compatibility/2006" xmlns:p14="http://schemas.microsoft.com/office/powerpoint/2010/main">
    <mc:Choice Requires="p14">
      <p:transition spd="slow" p14:dur="2000" advTm="5462"/>
    </mc:Choice>
    <mc:Fallback xmlns="">
      <p:transition spd="slow" advTm="5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A4F63-D9F9-EA59-DCC0-FAD56FE9E00B}"/>
              </a:ext>
            </a:extLst>
          </p:cNvPr>
          <p:cNvSpPr>
            <a:spLocks noGrp="1"/>
          </p:cNvSpPr>
          <p:nvPr>
            <p:ph type="title"/>
          </p:nvPr>
        </p:nvSpPr>
        <p:spPr>
          <a:xfrm>
            <a:off x="1297778" y="1169342"/>
            <a:ext cx="9601196" cy="1303867"/>
          </a:xfrm>
        </p:spPr>
        <p:txBody>
          <a:bodyPr>
            <a:normAutofit/>
          </a:bodyPr>
          <a:lstStyle/>
          <a:p>
            <a:r>
              <a:rPr lang="en-US" sz="4000" dirty="0">
                <a:latin typeface="Arial" panose="020B0604020202020204" pitchFamily="34" charset="0"/>
                <a:cs typeface="Arial" panose="020B0604020202020204" pitchFamily="34" charset="0"/>
              </a:rPr>
              <a:t>RSA Cryptosystem </a:t>
            </a:r>
            <a:endParaRPr lang="en-IN" sz="4000"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B9AEA9D9-99AF-907C-6385-680A5456EECB}"/>
              </a:ext>
            </a:extLst>
          </p:cNvPr>
          <p:cNvSpPr>
            <a:spLocks noGrp="1"/>
          </p:cNvSpPr>
          <p:nvPr>
            <p:ph type="body" idx="1"/>
          </p:nvPr>
        </p:nvSpPr>
        <p:spPr>
          <a:xfrm>
            <a:off x="1224378" y="2476499"/>
            <a:ext cx="4718304" cy="576262"/>
          </a:xfrm>
        </p:spPr>
        <p:txBody>
          <a:bodyPr/>
          <a:lstStyle/>
          <a:p>
            <a:endParaRPr lang="en-US" dirty="0"/>
          </a:p>
          <a:p>
            <a:pPr marL="457200" indent="-457200">
              <a:buFont typeface="Wingdings" panose="05000000000000000000" pitchFamily="2" charset="2"/>
              <a:buChar char="v"/>
            </a:pPr>
            <a:endParaRPr lang="en-IN" u="sng" dirty="0"/>
          </a:p>
          <a:p>
            <a:pPr marL="457200" indent="-457200">
              <a:buClr>
                <a:schemeClr val="tx1"/>
              </a:buClr>
              <a:buFont typeface="Wingdings" panose="05000000000000000000" pitchFamily="2" charset="2"/>
              <a:buChar char="v"/>
            </a:pPr>
            <a:r>
              <a:rPr lang="en-IN" u="sng" dirty="0">
                <a:solidFill>
                  <a:schemeClr val="tx1"/>
                </a:solidFill>
                <a:latin typeface="Ebrima" panose="02000000000000000000" pitchFamily="2" charset="0"/>
                <a:ea typeface="Ebrima" panose="02000000000000000000" pitchFamily="2" charset="0"/>
                <a:cs typeface="Ebrima" panose="02000000000000000000" pitchFamily="2" charset="0"/>
              </a:rPr>
              <a:t>Algorithm</a:t>
            </a:r>
            <a:r>
              <a:rPr lang="en-IN" dirty="0">
                <a:solidFill>
                  <a:schemeClr val="tx1"/>
                </a:solidFill>
                <a:latin typeface="Ebrima" panose="02000000000000000000" pitchFamily="2" charset="0"/>
                <a:ea typeface="Ebrima" panose="02000000000000000000" pitchFamily="2" charset="0"/>
                <a:cs typeface="Ebrima" panose="02000000000000000000" pitchFamily="2" charset="0"/>
              </a:rPr>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AE41DA-5E2A-FADA-A2BE-A3FC7AD012A6}"/>
                  </a:ext>
                </a:extLst>
              </p:cNvPr>
              <p:cNvSpPr>
                <a:spLocks noGrp="1"/>
              </p:cNvSpPr>
              <p:nvPr>
                <p:ph sz="half" idx="2"/>
              </p:nvPr>
            </p:nvSpPr>
            <p:spPr>
              <a:xfrm>
                <a:off x="1295400" y="3052762"/>
                <a:ext cx="4718304" cy="2966298"/>
              </a:xfrm>
            </p:spPr>
            <p:txBody>
              <a:bodyPr>
                <a:normAutofit fontScale="70000" lnSpcReduction="20000"/>
              </a:bodyPr>
              <a:lstStyle/>
              <a:p>
                <a:pPr>
                  <a:buFont typeface="Wingdings" panose="05000000000000000000" pitchFamily="2" charset="2"/>
                  <a:buChar char="§"/>
                </a:pPr>
                <a:endParaRPr lang="en-US" dirty="0"/>
              </a:p>
              <a:p>
                <a:pPr>
                  <a:buClr>
                    <a:schemeClr val="tx1"/>
                  </a:buClr>
                  <a:buFont typeface="Wingdings" panose="05000000000000000000" pitchFamily="2" charset="2"/>
                  <a:buChar char="§"/>
                </a:pPr>
                <a:r>
                  <a:rPr lang="en-US" sz="2700" dirty="0">
                    <a:latin typeface="Ebrima" panose="02000000000000000000" pitchFamily="2" charset="0"/>
                    <a:ea typeface="Ebrima" panose="02000000000000000000" pitchFamily="2" charset="0"/>
                    <a:cs typeface="Ebrima" panose="02000000000000000000" pitchFamily="2" charset="0"/>
                  </a:rPr>
                  <a:t>Choose two large </a:t>
                </a:r>
                <a:r>
                  <a:rPr lang="en-US" sz="2500" dirty="0">
                    <a:latin typeface="Ebrima" panose="02000000000000000000" pitchFamily="2" charset="0"/>
                    <a:ea typeface="Ebrima" panose="02000000000000000000" pitchFamily="2" charset="0"/>
                    <a:cs typeface="Ebrima" panose="02000000000000000000" pitchFamily="2" charset="0"/>
                  </a:rPr>
                  <a:t>prime numbers, </a:t>
                </a:r>
                <a14:m>
                  <m:oMath xmlns:m="http://schemas.openxmlformats.org/officeDocument/2006/math">
                    <m:r>
                      <a:rPr lang="en-US" sz="2500" i="1" dirty="0" smtClean="0">
                        <a:latin typeface="Cambria Math" panose="02040503050406030204" pitchFamily="18" charset="0"/>
                      </a:rPr>
                      <m:t>𝑝</m:t>
                    </m:r>
                  </m:oMath>
                </a14:m>
                <a:r>
                  <a:rPr lang="en-US" sz="2500" dirty="0">
                    <a:latin typeface="Ebrima" panose="02000000000000000000" pitchFamily="2" charset="0"/>
                    <a:ea typeface="Ebrima" panose="02000000000000000000" pitchFamily="2" charset="0"/>
                    <a:cs typeface="Ebrima" panose="02000000000000000000" pitchFamily="2" charset="0"/>
                  </a:rPr>
                  <a:t> &amp; </a:t>
                </a:r>
                <a14:m>
                  <m:oMath xmlns:m="http://schemas.openxmlformats.org/officeDocument/2006/math">
                    <m:r>
                      <a:rPr lang="en-US" sz="2500" i="1" dirty="0" smtClean="0">
                        <a:latin typeface="Cambria Math" panose="02040503050406030204" pitchFamily="18" charset="0"/>
                      </a:rPr>
                      <m:t>𝑞</m:t>
                    </m:r>
                  </m:oMath>
                </a14:m>
                <a:r>
                  <a:rPr lang="en-US" sz="2500" dirty="0">
                    <a:latin typeface="Ebrima" panose="02000000000000000000" pitchFamily="2" charset="0"/>
                    <a:ea typeface="Ebrima" panose="02000000000000000000" pitchFamily="2" charset="0"/>
                    <a:cs typeface="Ebrima" panose="02000000000000000000" pitchFamily="2" charset="0"/>
                  </a:rPr>
                  <a:t>.</a:t>
                </a:r>
              </a:p>
              <a:p>
                <a:pPr>
                  <a:buClr>
                    <a:schemeClr val="tx1"/>
                  </a:buClr>
                  <a:buFont typeface="Wingdings" panose="05000000000000000000" pitchFamily="2" charset="2"/>
                  <a:buChar char="§"/>
                </a:pPr>
                <a:r>
                  <a:rPr lang="en-US" sz="2500" dirty="0">
                    <a:latin typeface="Ebrima" panose="02000000000000000000" pitchFamily="2" charset="0"/>
                    <a:ea typeface="Ebrima" panose="02000000000000000000" pitchFamily="2" charset="0"/>
                    <a:cs typeface="Ebrima" panose="02000000000000000000" pitchFamily="2" charset="0"/>
                  </a:rPr>
                  <a:t>Compute </a:t>
                </a:r>
                <a14:m>
                  <m:oMath xmlns:m="http://schemas.openxmlformats.org/officeDocument/2006/math">
                    <m:r>
                      <a:rPr lang="en-US" sz="2500" b="0" i="1" smtClean="0">
                        <a:latin typeface="Cambria Math" panose="02040503050406030204" pitchFamily="18" charset="0"/>
                      </a:rPr>
                      <m:t>𝑛</m:t>
                    </m:r>
                    <m:r>
                      <a:rPr lang="en-US" sz="2500" b="0" i="1" smtClean="0">
                        <a:latin typeface="Cambria Math" panose="02040503050406030204" pitchFamily="18" charset="0"/>
                      </a:rPr>
                      <m:t>=</m:t>
                    </m:r>
                    <m:r>
                      <a:rPr lang="en-US" sz="2500" b="0" i="1" smtClean="0">
                        <a:latin typeface="Cambria Math" panose="02040503050406030204" pitchFamily="18" charset="0"/>
                      </a:rPr>
                      <m:t>𝑝</m:t>
                    </m:r>
                    <m:r>
                      <a:rPr lang="en-US" sz="2500" b="0" i="1" smtClean="0">
                        <a:latin typeface="Cambria Math" panose="02040503050406030204" pitchFamily="18" charset="0"/>
                      </a:rPr>
                      <m:t>∗</m:t>
                    </m:r>
                    <m:r>
                      <a:rPr lang="en-US" sz="2500" b="0" i="1" smtClean="0">
                        <a:latin typeface="Cambria Math" panose="02040503050406030204" pitchFamily="18" charset="0"/>
                      </a:rPr>
                      <m:t>𝑞</m:t>
                    </m:r>
                  </m:oMath>
                </a14:m>
                <a:r>
                  <a:rPr lang="en-US" sz="2500" dirty="0">
                    <a:latin typeface="Ebrima" panose="02000000000000000000" pitchFamily="2" charset="0"/>
                    <a:ea typeface="Ebrima" panose="02000000000000000000" pitchFamily="2" charset="0"/>
                    <a:cs typeface="Ebrima" panose="02000000000000000000" pitchFamily="2" charset="0"/>
                  </a:rPr>
                  <a:t>.</a:t>
                </a:r>
              </a:p>
              <a:p>
                <a:pPr>
                  <a:buClr>
                    <a:schemeClr val="tx1"/>
                  </a:buClr>
                  <a:buFont typeface="Wingdings" panose="05000000000000000000" pitchFamily="2" charset="2"/>
                  <a:buChar char="§"/>
                </a:pPr>
                <a:r>
                  <a:rPr lang="en-US" sz="2500" dirty="0">
                    <a:latin typeface="Ebrima" panose="02000000000000000000" pitchFamily="2" charset="0"/>
                    <a:ea typeface="Ebrima" panose="02000000000000000000" pitchFamily="2" charset="0"/>
                    <a:cs typeface="Ebrima" panose="02000000000000000000" pitchFamily="2" charset="0"/>
                  </a:rPr>
                  <a:t>Choose </a:t>
                </a:r>
                <a14:m>
                  <m:oMath xmlns:m="http://schemas.openxmlformats.org/officeDocument/2006/math">
                    <m:r>
                      <a:rPr lang="en-US" sz="2500" i="1" dirty="0" smtClean="0">
                        <a:latin typeface="Cambria Math" panose="02040503050406030204" pitchFamily="18" charset="0"/>
                      </a:rPr>
                      <m:t>𝑒</m:t>
                    </m:r>
                  </m:oMath>
                </a14:m>
                <a:r>
                  <a:rPr lang="en-US" sz="2500" dirty="0">
                    <a:latin typeface="Ebrima" panose="02000000000000000000" pitchFamily="2" charset="0"/>
                    <a:ea typeface="Ebrima" panose="02000000000000000000" pitchFamily="2" charset="0"/>
                    <a:cs typeface="Ebrima" panose="02000000000000000000" pitchFamily="2" charset="0"/>
                  </a:rPr>
                  <a:t> ≠ 1 such that </a:t>
                </a:r>
              </a:p>
              <a:p>
                <a:pPr marL="0" indent="0">
                  <a:buNone/>
                </a:pPr>
                <a:r>
                  <a:rPr lang="en-US" sz="2500" dirty="0">
                    <a:latin typeface="Ebrima" panose="02000000000000000000" pitchFamily="2" charset="0"/>
                    <a:ea typeface="Ebrima" panose="02000000000000000000" pitchFamily="2" charset="0"/>
                    <a:cs typeface="Ebrima" panose="02000000000000000000" pitchFamily="2" charset="0"/>
                  </a:rPr>
                  <a:t>    G.C.D. </a:t>
                </a:r>
                <a14:m>
                  <m:oMath xmlns:m="http://schemas.openxmlformats.org/officeDocument/2006/math">
                    <m:d>
                      <m:dPr>
                        <m:begChr m:val="{"/>
                        <m:endChr m:val="}"/>
                        <m:ctrlPr>
                          <a:rPr lang="en-US" sz="2500" b="0" i="1" smtClean="0">
                            <a:latin typeface="Cambria Math" panose="02040503050406030204" pitchFamily="18" charset="0"/>
                          </a:rPr>
                        </m:ctrlPr>
                      </m:dPr>
                      <m:e>
                        <m:r>
                          <a:rPr lang="en-US" sz="2500" b="0" i="1" smtClean="0">
                            <a:latin typeface="Cambria Math" panose="02040503050406030204" pitchFamily="18" charset="0"/>
                          </a:rPr>
                          <m:t>𝑒</m:t>
                        </m:r>
                        <m:r>
                          <a:rPr lang="en-US" sz="2500" b="0" i="1" smtClean="0">
                            <a:latin typeface="Cambria Math" panose="02040503050406030204" pitchFamily="18" charset="0"/>
                          </a:rPr>
                          <m:t> ,  </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𝑝</m:t>
                            </m:r>
                            <m:r>
                              <a:rPr lang="en-US" sz="2500" b="0" i="1" smtClean="0">
                                <a:latin typeface="Cambria Math" panose="02040503050406030204" pitchFamily="18" charset="0"/>
                              </a:rPr>
                              <m:t>−1</m:t>
                            </m:r>
                          </m:e>
                        </m:d>
                        <m:r>
                          <a:rPr lang="en-US" sz="2500" b="0" i="1" smtClean="0">
                            <a:latin typeface="Cambria Math" panose="02040503050406030204" pitchFamily="18" charset="0"/>
                          </a:rPr>
                          <m:t>∗</m:t>
                        </m:r>
                        <m:d>
                          <m:dPr>
                            <m:ctrlPr>
                              <a:rPr lang="en-US" sz="2500" b="0" i="1" smtClean="0">
                                <a:latin typeface="Cambria Math" panose="02040503050406030204" pitchFamily="18" charset="0"/>
                              </a:rPr>
                            </m:ctrlPr>
                          </m:dPr>
                          <m:e>
                            <m:r>
                              <a:rPr lang="en-US" sz="2500" b="0" i="1" smtClean="0">
                                <a:latin typeface="Cambria Math" panose="02040503050406030204" pitchFamily="18" charset="0"/>
                              </a:rPr>
                              <m:t>𝑞</m:t>
                            </m:r>
                            <m:r>
                              <a:rPr lang="en-US" sz="2500" b="0" i="1" smtClean="0">
                                <a:latin typeface="Cambria Math" panose="02040503050406030204" pitchFamily="18" charset="0"/>
                              </a:rPr>
                              <m:t>−1</m:t>
                            </m:r>
                          </m:e>
                        </m:d>
                        <m:r>
                          <a:rPr lang="en-US" sz="2500" b="0" i="1" smtClean="0">
                            <a:latin typeface="Cambria Math" panose="02040503050406030204" pitchFamily="18" charset="0"/>
                          </a:rPr>
                          <m:t> </m:t>
                        </m:r>
                      </m:e>
                    </m:d>
                    <m:r>
                      <a:rPr lang="en-US" sz="2500" b="0" i="1" smtClean="0">
                        <a:latin typeface="Cambria Math" panose="02040503050406030204" pitchFamily="18" charset="0"/>
                      </a:rPr>
                      <m:t>=1</m:t>
                    </m:r>
                  </m:oMath>
                </a14:m>
                <a:endParaRPr lang="en-US" sz="2500" dirty="0">
                  <a:latin typeface="Ebrima" panose="02000000000000000000" pitchFamily="2" charset="0"/>
                  <a:ea typeface="Ebrima" panose="02000000000000000000" pitchFamily="2" charset="0"/>
                  <a:cs typeface="Ebrima" panose="02000000000000000000" pitchFamily="2" charset="0"/>
                </a:endParaRPr>
              </a:p>
              <a:p>
                <a:pPr>
                  <a:buClr>
                    <a:schemeClr val="tx1"/>
                  </a:buClr>
                  <a:buFont typeface="Wingdings" panose="05000000000000000000" pitchFamily="2" charset="2"/>
                  <a:buChar char="§"/>
                </a:pPr>
                <a:r>
                  <a:rPr lang="en-US" sz="2500" dirty="0">
                    <a:latin typeface="Ebrima" panose="02000000000000000000" pitchFamily="2" charset="0"/>
                    <a:ea typeface="Ebrima" panose="02000000000000000000" pitchFamily="2" charset="0"/>
                    <a:cs typeface="Ebrima" panose="02000000000000000000" pitchFamily="2" charset="0"/>
                  </a:rPr>
                  <a:t>Compute </a:t>
                </a:r>
                <a14:m>
                  <m:oMath xmlns:m="http://schemas.openxmlformats.org/officeDocument/2006/math">
                    <m:r>
                      <a:rPr lang="en-US" sz="2500" i="1">
                        <a:latin typeface="Cambria Math" panose="02040503050406030204" pitchFamily="18" charset="0"/>
                      </a:rPr>
                      <m:t>𝑑</m:t>
                    </m:r>
                    <m:r>
                      <a:rPr lang="en-US" sz="2500" i="1">
                        <a:latin typeface="Cambria Math" panose="02040503050406030204" pitchFamily="18" charset="0"/>
                      </a:rPr>
                      <m:t>=</m:t>
                    </m:r>
                    <m:sSup>
                      <m:sSupPr>
                        <m:ctrlPr>
                          <a:rPr lang="en-US" sz="2500" i="1">
                            <a:latin typeface="Cambria Math" panose="02040503050406030204" pitchFamily="18" charset="0"/>
                          </a:rPr>
                        </m:ctrlPr>
                      </m:sSupPr>
                      <m:e>
                        <m:r>
                          <a:rPr lang="en-US" sz="2500" i="1">
                            <a:latin typeface="Cambria Math" panose="02040503050406030204" pitchFamily="18" charset="0"/>
                          </a:rPr>
                          <m:t>𝑒</m:t>
                        </m:r>
                      </m:e>
                      <m:sup>
                        <m:r>
                          <a:rPr lang="en-US" sz="2500" i="1">
                            <a:latin typeface="Cambria Math" panose="02040503050406030204" pitchFamily="18" charset="0"/>
                          </a:rPr>
                          <m:t>−1</m:t>
                        </m:r>
                      </m:sup>
                    </m:sSup>
                    <m:r>
                      <a:rPr lang="en-US" sz="2500" i="1">
                        <a:latin typeface="Cambria Math" panose="02040503050406030204" pitchFamily="18" charset="0"/>
                      </a:rPr>
                      <m:t> </m:t>
                    </m:r>
                    <m:r>
                      <a:rPr lang="en-US" sz="2500" i="1">
                        <a:latin typeface="Cambria Math" panose="02040503050406030204" pitchFamily="18" charset="0"/>
                      </a:rPr>
                      <m:t>𝑚𝑜𝑑</m:t>
                    </m:r>
                    <m:d>
                      <m:dPr>
                        <m:ctrlPr>
                          <a:rPr lang="en-US" sz="2500" i="1">
                            <a:latin typeface="Cambria Math" panose="02040503050406030204" pitchFamily="18" charset="0"/>
                          </a:rPr>
                        </m:ctrlPr>
                      </m:dPr>
                      <m:e>
                        <m:d>
                          <m:dPr>
                            <m:ctrlPr>
                              <a:rPr lang="en-US" sz="2500" i="1">
                                <a:latin typeface="Cambria Math" panose="02040503050406030204" pitchFamily="18" charset="0"/>
                              </a:rPr>
                            </m:ctrlPr>
                          </m:dPr>
                          <m:e>
                            <m:r>
                              <a:rPr lang="en-US" sz="2500" i="1">
                                <a:latin typeface="Cambria Math" panose="02040503050406030204" pitchFamily="18" charset="0"/>
                              </a:rPr>
                              <m:t>𝑝</m:t>
                            </m:r>
                            <m:r>
                              <a:rPr lang="en-US" sz="2500" i="1">
                                <a:latin typeface="Cambria Math" panose="02040503050406030204" pitchFamily="18" charset="0"/>
                              </a:rPr>
                              <m:t>−1</m:t>
                            </m:r>
                          </m:e>
                        </m:d>
                        <m:r>
                          <a:rPr lang="en-US" sz="2500" i="1">
                            <a:latin typeface="Cambria Math" panose="02040503050406030204" pitchFamily="18" charset="0"/>
                          </a:rPr>
                          <m:t>∗</m:t>
                        </m:r>
                        <m:d>
                          <m:dPr>
                            <m:ctrlPr>
                              <a:rPr lang="en-US" sz="2500" i="1">
                                <a:latin typeface="Cambria Math" panose="02040503050406030204" pitchFamily="18" charset="0"/>
                              </a:rPr>
                            </m:ctrlPr>
                          </m:dPr>
                          <m:e>
                            <m:r>
                              <a:rPr lang="en-US" sz="2500" i="1">
                                <a:latin typeface="Cambria Math" panose="02040503050406030204" pitchFamily="18" charset="0"/>
                              </a:rPr>
                              <m:t>𝑞</m:t>
                            </m:r>
                            <m:r>
                              <a:rPr lang="en-US" sz="2500" i="1">
                                <a:latin typeface="Cambria Math" panose="02040503050406030204" pitchFamily="18" charset="0"/>
                              </a:rPr>
                              <m:t>−1</m:t>
                            </m:r>
                          </m:e>
                        </m:d>
                      </m:e>
                    </m:d>
                  </m:oMath>
                </a14:m>
                <a:endParaRPr lang="en-US" sz="2500" dirty="0">
                  <a:latin typeface="Ebrima" panose="02000000000000000000" pitchFamily="2" charset="0"/>
                  <a:ea typeface="Ebrima" panose="02000000000000000000" pitchFamily="2" charset="0"/>
                  <a:cs typeface="Ebrima" panose="02000000000000000000" pitchFamily="2" charset="0"/>
                </a:endParaRPr>
              </a:p>
              <a:p>
                <a:pPr>
                  <a:buClr>
                    <a:schemeClr val="tx1"/>
                  </a:buClr>
                  <a:buFont typeface="Wingdings" panose="05000000000000000000" pitchFamily="2" charset="2"/>
                  <a:buChar char="§"/>
                </a:pPr>
                <a:r>
                  <a:rPr lang="en-IN" sz="2500" dirty="0">
                    <a:latin typeface="Ebrima" panose="02000000000000000000" pitchFamily="2" charset="0"/>
                    <a:ea typeface="Ebrima" panose="02000000000000000000" pitchFamily="2" charset="0"/>
                    <a:cs typeface="Ebrima" panose="02000000000000000000" pitchFamily="2" charset="0"/>
                  </a:rPr>
                  <a:t>Publish </a:t>
                </a:r>
                <a14:m>
                  <m:oMath xmlns:m="http://schemas.openxmlformats.org/officeDocument/2006/math">
                    <m:r>
                      <a:rPr lang="en-IN" sz="2500" i="1" dirty="0" smtClean="0">
                        <a:latin typeface="Cambria Math" panose="02040503050406030204" pitchFamily="18" charset="0"/>
                      </a:rPr>
                      <m:t>𝑒</m:t>
                    </m:r>
                  </m:oMath>
                </a14:m>
                <a:r>
                  <a:rPr lang="en-IN" sz="2500" dirty="0">
                    <a:latin typeface="Ebrima" panose="02000000000000000000" pitchFamily="2" charset="0"/>
                    <a:ea typeface="Ebrima" panose="02000000000000000000" pitchFamily="2" charset="0"/>
                    <a:cs typeface="Ebrima" panose="02000000000000000000" pitchFamily="2" charset="0"/>
                  </a:rPr>
                  <a:t>, </a:t>
                </a:r>
                <a14:m>
                  <m:oMath xmlns:m="http://schemas.openxmlformats.org/officeDocument/2006/math">
                    <m:r>
                      <a:rPr lang="en-IN" sz="2500" i="1" dirty="0" smtClean="0">
                        <a:latin typeface="Cambria Math" panose="02040503050406030204" pitchFamily="18" charset="0"/>
                      </a:rPr>
                      <m:t>𝑛</m:t>
                    </m:r>
                  </m:oMath>
                </a14:m>
                <a:r>
                  <a:rPr lang="en-IN" sz="2500" dirty="0">
                    <a:latin typeface="Ebrima" panose="02000000000000000000" pitchFamily="2" charset="0"/>
                    <a:ea typeface="Ebrima" panose="02000000000000000000" pitchFamily="2" charset="0"/>
                    <a:cs typeface="Ebrima" panose="02000000000000000000" pitchFamily="2" charset="0"/>
                  </a:rPr>
                  <a:t> and keep </a:t>
                </a:r>
                <a14:m>
                  <m:oMath xmlns:m="http://schemas.openxmlformats.org/officeDocument/2006/math">
                    <m:r>
                      <a:rPr lang="en-IN" sz="2500" i="1" dirty="0" smtClean="0">
                        <a:latin typeface="Cambria Math" panose="02040503050406030204" pitchFamily="18" charset="0"/>
                      </a:rPr>
                      <m:t>𝑑</m:t>
                    </m:r>
                  </m:oMath>
                </a14:m>
                <a:r>
                  <a:rPr lang="en-IN" sz="2500" dirty="0">
                    <a:latin typeface="Ebrima" panose="02000000000000000000" pitchFamily="2" charset="0"/>
                    <a:ea typeface="Ebrima" panose="02000000000000000000" pitchFamily="2" charset="0"/>
                    <a:cs typeface="Ebrima" panose="02000000000000000000" pitchFamily="2" charset="0"/>
                  </a:rPr>
                  <a:t> secret.</a:t>
                </a:r>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mc:Choice>
        <mc:Fallback xmlns="">
          <p:sp>
            <p:nvSpPr>
              <p:cNvPr id="3" name="Content Placeholder 2">
                <a:extLst>
                  <a:ext uri="{FF2B5EF4-FFF2-40B4-BE49-F238E27FC236}">
                    <a16:creationId xmlns:a16="http://schemas.microsoft.com/office/drawing/2014/main" id="{83AE41DA-5E2A-FADA-A2BE-A3FC7AD012A6}"/>
                  </a:ext>
                </a:extLst>
              </p:cNvPr>
              <p:cNvSpPr>
                <a:spLocks noGrp="1" noRot="1" noChangeAspect="1" noMove="1" noResize="1" noEditPoints="1" noAdjustHandles="1" noChangeArrowheads="1" noChangeShapeType="1" noTextEdit="1"/>
              </p:cNvSpPr>
              <p:nvPr>
                <p:ph sz="half" idx="2"/>
              </p:nvPr>
            </p:nvSpPr>
            <p:spPr>
              <a:xfrm>
                <a:off x="1295400" y="3052762"/>
                <a:ext cx="4718304" cy="2966298"/>
              </a:xfrm>
              <a:blipFill>
                <a:blip r:embed="rId2"/>
                <a:stretch>
                  <a:fillRect l="-14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F512691-338D-0602-0966-38E60259EDB9}"/>
                  </a:ext>
                </a:extLst>
              </p:cNvPr>
              <p:cNvSpPr>
                <a:spLocks noGrp="1"/>
              </p:cNvSpPr>
              <p:nvPr>
                <p:ph sz="quarter" idx="4"/>
              </p:nvPr>
            </p:nvSpPr>
            <p:spPr>
              <a:xfrm>
                <a:off x="6180670" y="2645546"/>
                <a:ext cx="4718304" cy="3230322"/>
              </a:xfrm>
            </p:spPr>
            <p:txBody>
              <a:bodyPr>
                <a:normAutofit fontScale="70000" lnSpcReduction="20000"/>
              </a:bodyPr>
              <a:lstStyle/>
              <a:p>
                <a:pPr marL="0" indent="0" algn="ctr">
                  <a:buNone/>
                </a:pPr>
                <a:r>
                  <a:rPr lang="en-US" sz="2700" dirty="0">
                    <a:latin typeface="Ebrima" panose="02000000000000000000" pitchFamily="2" charset="0"/>
                    <a:ea typeface="Ebrima" panose="02000000000000000000" pitchFamily="2" charset="0"/>
                    <a:cs typeface="Ebrima" panose="02000000000000000000" pitchFamily="2" charset="0"/>
                  </a:rPr>
                  <a:t>Sending message to someone</a:t>
                </a:r>
              </a:p>
              <a:p>
                <a:pPr>
                  <a:buFont typeface="Wingdings" panose="05000000000000000000" pitchFamily="2" charset="2"/>
                  <a:buChar char="§"/>
                </a:pPr>
                <a:endParaRPr lang="en-IN" sz="2700" dirty="0">
                  <a:latin typeface="Ebrima" panose="02000000000000000000" pitchFamily="2" charset="0"/>
                  <a:ea typeface="Ebrima" panose="02000000000000000000" pitchFamily="2" charset="0"/>
                  <a:cs typeface="Ebrima" panose="02000000000000000000" pitchFamily="2" charset="0"/>
                </a:endParaRPr>
              </a:p>
              <a:p>
                <a:pPr>
                  <a:buClr>
                    <a:schemeClr val="tx1"/>
                  </a:buClr>
                  <a:buFont typeface="Wingdings" panose="05000000000000000000" pitchFamily="2" charset="2"/>
                  <a:buChar char="§"/>
                </a:pPr>
                <a:r>
                  <a:rPr lang="en-IN" sz="2700" dirty="0">
                    <a:latin typeface="Ebrima" panose="02000000000000000000" pitchFamily="2" charset="0"/>
                    <a:ea typeface="Ebrima" panose="02000000000000000000" pitchFamily="2" charset="0"/>
                    <a:cs typeface="Ebrima" panose="02000000000000000000" pitchFamily="2" charset="0"/>
                  </a:rPr>
                  <a:t>Read the public keys </a:t>
                </a:r>
                <a14:m>
                  <m:oMath xmlns:m="http://schemas.openxmlformats.org/officeDocument/2006/math">
                    <m:r>
                      <a:rPr lang="en-IN" sz="2700" i="1" dirty="0" smtClean="0">
                        <a:latin typeface="Cambria Math" panose="02040503050406030204" pitchFamily="18" charset="0"/>
                      </a:rPr>
                      <m:t>𝑒</m:t>
                    </m:r>
                  </m:oMath>
                </a14:m>
                <a:r>
                  <a:rPr lang="en-IN" sz="2700" dirty="0">
                    <a:latin typeface="Ebrima" panose="02000000000000000000" pitchFamily="2" charset="0"/>
                    <a:ea typeface="Ebrima" panose="02000000000000000000" pitchFamily="2" charset="0"/>
                    <a:cs typeface="Ebrima" panose="02000000000000000000" pitchFamily="2" charset="0"/>
                  </a:rPr>
                  <a:t> and </a:t>
                </a:r>
                <a14:m>
                  <m:oMath xmlns:m="http://schemas.openxmlformats.org/officeDocument/2006/math">
                    <m:r>
                      <a:rPr lang="en-IN" sz="2700" i="1" dirty="0" smtClean="0">
                        <a:latin typeface="Cambria Math" panose="02040503050406030204" pitchFamily="18" charset="0"/>
                      </a:rPr>
                      <m:t>𝑛</m:t>
                    </m:r>
                  </m:oMath>
                </a14:m>
                <a:r>
                  <a:rPr lang="en-IN" sz="2700" dirty="0">
                    <a:latin typeface="Ebrima" panose="02000000000000000000" pitchFamily="2" charset="0"/>
                    <a:ea typeface="Ebrima" panose="02000000000000000000" pitchFamily="2" charset="0"/>
                    <a:cs typeface="Ebrima" panose="02000000000000000000" pitchFamily="2" charset="0"/>
                  </a:rPr>
                  <a:t>.</a:t>
                </a:r>
              </a:p>
              <a:p>
                <a:pPr>
                  <a:buClr>
                    <a:schemeClr val="tx1"/>
                  </a:buClr>
                  <a:buFont typeface="Wingdings" panose="05000000000000000000" pitchFamily="2" charset="2"/>
                  <a:buChar char="§"/>
                </a:pPr>
                <a:r>
                  <a:rPr lang="en-IN" sz="2700" dirty="0">
                    <a:latin typeface="Ebrima" panose="02000000000000000000" pitchFamily="2" charset="0"/>
                    <a:ea typeface="Ebrima" panose="02000000000000000000" pitchFamily="2" charset="0"/>
                    <a:cs typeface="Ebrima" panose="02000000000000000000" pitchFamily="2" charset="0"/>
                  </a:rPr>
                  <a:t>Compute </a:t>
                </a:r>
                <a14:m>
                  <m:oMath xmlns:m="http://schemas.openxmlformats.org/officeDocument/2006/math">
                    <m:r>
                      <a:rPr lang="en-US" sz="2700" b="0" i="1" smtClean="0">
                        <a:latin typeface="Cambria Math" panose="02040503050406030204" pitchFamily="18" charset="0"/>
                      </a:rPr>
                      <m:t>𝑦</m:t>
                    </m:r>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𝑒</m:t>
                        </m:r>
                      </m:sup>
                    </m:sSup>
                    <m:r>
                      <a:rPr lang="en-US" sz="2700" b="0" i="1" smtClean="0">
                        <a:latin typeface="Cambria Math" panose="02040503050406030204" pitchFamily="18" charset="0"/>
                      </a:rPr>
                      <m:t> </m:t>
                    </m:r>
                    <m:r>
                      <a:rPr lang="en-US" sz="2700" b="0" i="1" smtClean="0">
                        <a:latin typeface="Cambria Math" panose="02040503050406030204" pitchFamily="18" charset="0"/>
                      </a:rPr>
                      <m:t>𝑚𝑜𝑑</m:t>
                    </m:r>
                    <m:r>
                      <a:rPr lang="en-US" sz="2700" b="0" i="1" smtClean="0">
                        <a:latin typeface="Cambria Math" panose="02040503050406030204" pitchFamily="18" charset="0"/>
                      </a:rPr>
                      <m:t> </m:t>
                    </m:r>
                    <m:r>
                      <a:rPr lang="en-US" sz="2700" b="0" i="1" smtClean="0">
                        <a:latin typeface="Cambria Math" panose="02040503050406030204" pitchFamily="18" charset="0"/>
                      </a:rPr>
                      <m:t>𝑛</m:t>
                    </m:r>
                    <m:r>
                      <a:rPr lang="en-US" sz="2700" b="0" i="1" smtClean="0">
                        <a:latin typeface="Cambria Math" panose="02040503050406030204" pitchFamily="18" charset="0"/>
                      </a:rPr>
                      <m:t>.</m:t>
                    </m:r>
                  </m:oMath>
                </a14:m>
                <a:endParaRPr lang="en-IN" sz="2700" dirty="0">
                  <a:latin typeface="Ebrima" panose="02000000000000000000" pitchFamily="2" charset="0"/>
                  <a:ea typeface="Ebrima" panose="02000000000000000000" pitchFamily="2" charset="0"/>
                  <a:cs typeface="Ebrima" panose="02000000000000000000" pitchFamily="2" charset="0"/>
                </a:endParaRPr>
              </a:p>
              <a:p>
                <a:pPr>
                  <a:buClr>
                    <a:schemeClr val="tx1"/>
                  </a:buClr>
                  <a:buFont typeface="Wingdings" panose="05000000000000000000" pitchFamily="2" charset="2"/>
                  <a:buChar char="§"/>
                </a:pPr>
                <a:r>
                  <a:rPr lang="en-IN" sz="2700" dirty="0">
                    <a:latin typeface="Ebrima" panose="02000000000000000000" pitchFamily="2" charset="0"/>
                    <a:ea typeface="Ebrima" panose="02000000000000000000" pitchFamily="2" charset="0"/>
                    <a:cs typeface="Ebrima" panose="02000000000000000000" pitchFamily="2" charset="0"/>
                  </a:rPr>
                  <a:t>Send </a:t>
                </a:r>
                <a14:m>
                  <m:oMath xmlns:m="http://schemas.openxmlformats.org/officeDocument/2006/math">
                    <m:r>
                      <a:rPr lang="en-IN" sz="2700" i="1" dirty="0" smtClean="0">
                        <a:latin typeface="Cambria Math" panose="02040503050406030204" pitchFamily="18" charset="0"/>
                      </a:rPr>
                      <m:t>𝑦</m:t>
                    </m:r>
                  </m:oMath>
                </a14:m>
                <a:r>
                  <a:rPr lang="en-IN" sz="2700" dirty="0">
                    <a:latin typeface="Ebrima" panose="02000000000000000000" pitchFamily="2" charset="0"/>
                    <a:ea typeface="Ebrima" panose="02000000000000000000" pitchFamily="2" charset="0"/>
                    <a:cs typeface="Ebrima" panose="02000000000000000000" pitchFamily="2" charset="0"/>
                  </a:rPr>
                  <a:t> to receiver.</a:t>
                </a:r>
              </a:p>
              <a:p>
                <a:pPr>
                  <a:buClr>
                    <a:schemeClr val="tx1"/>
                  </a:buClr>
                  <a:buFont typeface="Wingdings" panose="05000000000000000000" pitchFamily="2" charset="2"/>
                  <a:buChar char="§"/>
                </a:pPr>
                <a:r>
                  <a:rPr lang="en-IN" sz="2700" dirty="0">
                    <a:latin typeface="Ebrima" panose="02000000000000000000" pitchFamily="2" charset="0"/>
                    <a:ea typeface="Ebrima" panose="02000000000000000000" pitchFamily="2" charset="0"/>
                    <a:cs typeface="Ebrima" panose="02000000000000000000" pitchFamily="2" charset="0"/>
                  </a:rPr>
                  <a:t>Receiver reads </a:t>
                </a:r>
                <a14:m>
                  <m:oMath xmlns:m="http://schemas.openxmlformats.org/officeDocument/2006/math">
                    <m:r>
                      <a:rPr lang="en-IN" sz="2700" i="1" dirty="0" smtClean="0">
                        <a:latin typeface="Cambria Math" panose="02040503050406030204" pitchFamily="18" charset="0"/>
                      </a:rPr>
                      <m:t>𝑦</m:t>
                    </m:r>
                  </m:oMath>
                </a14:m>
                <a:r>
                  <a:rPr lang="en-IN" sz="2700" dirty="0">
                    <a:latin typeface="Ebrima" panose="02000000000000000000" pitchFamily="2" charset="0"/>
                    <a:ea typeface="Ebrima" panose="02000000000000000000" pitchFamily="2" charset="0"/>
                    <a:cs typeface="Ebrima" panose="02000000000000000000" pitchFamily="2" charset="0"/>
                  </a:rPr>
                  <a:t> from sender and computes </a:t>
                </a:r>
                <a14:m>
                  <m:oMath xmlns:m="http://schemas.openxmlformats.org/officeDocument/2006/math">
                    <m:r>
                      <a:rPr lang="en-US" sz="2700" b="0" i="1" smtClean="0">
                        <a:latin typeface="Cambria Math" panose="02040503050406030204" pitchFamily="18" charset="0"/>
                      </a:rPr>
                      <m:t>𝑧</m:t>
                    </m:r>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𝑦</m:t>
                        </m:r>
                      </m:e>
                      <m:sup>
                        <m:r>
                          <a:rPr lang="en-US" sz="2700" b="0" i="1" smtClean="0">
                            <a:latin typeface="Cambria Math" panose="02040503050406030204" pitchFamily="18" charset="0"/>
                          </a:rPr>
                          <m:t>𝑑</m:t>
                        </m:r>
                      </m:sup>
                    </m:sSup>
                    <m:r>
                      <a:rPr lang="en-US" sz="2700" b="0" i="1" smtClean="0">
                        <a:latin typeface="Cambria Math" panose="02040503050406030204" pitchFamily="18" charset="0"/>
                      </a:rPr>
                      <m:t> </m:t>
                    </m:r>
                    <m:r>
                      <a:rPr lang="en-US" sz="2700" b="0" i="1" smtClean="0">
                        <a:latin typeface="Cambria Math" panose="02040503050406030204" pitchFamily="18" charset="0"/>
                      </a:rPr>
                      <m:t>𝑚𝑜𝑑</m:t>
                    </m:r>
                    <m:r>
                      <a:rPr lang="en-US" sz="2700" b="0" i="1" smtClean="0">
                        <a:latin typeface="Cambria Math" panose="02040503050406030204" pitchFamily="18" charset="0"/>
                      </a:rPr>
                      <m:t> </m:t>
                    </m:r>
                    <m:r>
                      <a:rPr lang="en-US" sz="2700" b="0" i="1" smtClean="0">
                        <a:latin typeface="Cambria Math" panose="02040503050406030204" pitchFamily="18" charset="0"/>
                      </a:rPr>
                      <m:t>𝑛</m:t>
                    </m:r>
                  </m:oMath>
                </a14:m>
                <a:r>
                  <a:rPr lang="en-IN" sz="2700" dirty="0">
                    <a:latin typeface="Ebrima" panose="02000000000000000000" pitchFamily="2" charset="0"/>
                    <a:ea typeface="Ebrima" panose="02000000000000000000" pitchFamily="2" charset="0"/>
                    <a:cs typeface="Ebrima" panose="02000000000000000000" pitchFamily="2" charset="0"/>
                  </a:rPr>
                  <a:t>.</a:t>
                </a:r>
                <a:endParaRPr lang="en-US" sz="2700" i="1" dirty="0">
                  <a:latin typeface="Ebrima" panose="02000000000000000000" pitchFamily="2" charset="0"/>
                  <a:ea typeface="Ebrima" panose="02000000000000000000" pitchFamily="2" charset="0"/>
                  <a:cs typeface="Ebrima" panose="02000000000000000000" pitchFamily="2" charset="0"/>
                </a:endParaRPr>
              </a:p>
              <a:p>
                <a:pPr>
                  <a:buClr>
                    <a:schemeClr val="tx1"/>
                  </a:buClr>
                  <a:buFont typeface="Wingdings" panose="05000000000000000000" pitchFamily="2" charset="2"/>
                  <a:buChar char="§"/>
                </a:pPr>
                <a14:m>
                  <m:oMath xmlns:m="http://schemas.openxmlformats.org/officeDocument/2006/math">
                    <m:r>
                      <a:rPr lang="en-US" sz="2700" b="0" i="1" dirty="0" smtClean="0">
                        <a:latin typeface="Cambria Math" panose="02040503050406030204" pitchFamily="18" charset="0"/>
                      </a:rPr>
                      <m:t> </m:t>
                    </m:r>
                  </m:oMath>
                </a14:m>
                <a:r>
                  <a:rPr lang="en-US" sz="2700" b="0" dirty="0">
                    <a:latin typeface="Ebrima" panose="02000000000000000000" pitchFamily="2" charset="0"/>
                    <a:ea typeface="Ebrima" panose="02000000000000000000" pitchFamily="2" charset="0"/>
                    <a:cs typeface="Ebrima" panose="02000000000000000000" pitchFamily="2" charset="0"/>
                  </a:rPr>
                  <a:t>Read </a:t>
                </a:r>
                <a14:m>
                  <m:oMath xmlns:m="http://schemas.openxmlformats.org/officeDocument/2006/math">
                    <m:r>
                      <a:rPr lang="en-US" sz="2700" b="0" i="1" dirty="0" smtClean="0">
                        <a:latin typeface="Cambria Math" panose="02040503050406030204" pitchFamily="18" charset="0"/>
                      </a:rPr>
                      <m:t>𝑧</m:t>
                    </m:r>
                  </m:oMath>
                </a14:m>
                <a:r>
                  <a:rPr lang="en-US" sz="2700" b="0" dirty="0">
                    <a:latin typeface="Ebrima" panose="02000000000000000000" pitchFamily="2" charset="0"/>
                    <a:ea typeface="Ebrima" panose="02000000000000000000" pitchFamily="2" charset="0"/>
                    <a:cs typeface="Ebrima" panose="02000000000000000000" pitchFamily="2" charset="0"/>
                  </a:rPr>
                  <a:t>.</a:t>
                </a:r>
              </a:p>
              <a:p>
                <a:pPr>
                  <a:buClr>
                    <a:schemeClr val="tx1"/>
                  </a:buClr>
                  <a:buFont typeface="Wingdings" panose="05000000000000000000" pitchFamily="2" charset="2"/>
                  <a:buChar char="§"/>
                </a:pPr>
                <a:r>
                  <a:rPr lang="en-IN" sz="2700" dirty="0">
                    <a:latin typeface="Ebrima" panose="02000000000000000000" pitchFamily="2" charset="0"/>
                    <a:ea typeface="Ebrima" panose="02000000000000000000" pitchFamily="2" charset="0"/>
                    <a:cs typeface="Ebrima" panose="02000000000000000000" pitchFamily="2" charset="0"/>
                  </a:rPr>
                  <a:t>Here, </a:t>
                </a:r>
                <a14:m>
                  <m:oMath xmlns:m="http://schemas.openxmlformats.org/officeDocument/2006/math">
                    <m:r>
                      <a:rPr lang="en-US" sz="2700" b="0" i="1" smtClean="0">
                        <a:latin typeface="Cambria Math" panose="02040503050406030204" pitchFamily="18" charset="0"/>
                      </a:rPr>
                      <m:t>𝑧</m:t>
                    </m:r>
                    <m:r>
                      <a:rPr lang="en-US" sz="2700" b="0" i="1" smtClean="0">
                        <a:latin typeface="Cambria Math" panose="02040503050406030204" pitchFamily="18" charset="0"/>
                      </a:rPr>
                      <m:t> </m:t>
                    </m:r>
                    <m:r>
                      <a:rPr lang="en-US" sz="2700" b="0" i="1" smtClean="0">
                        <a:latin typeface="Cambria Math" panose="02040503050406030204" pitchFamily="18" charset="0"/>
                      </a:rPr>
                      <m:t>𝑖𝑠</m:t>
                    </m:r>
                    <m:r>
                      <a:rPr lang="en-US" sz="2700" b="0" i="1" smtClean="0">
                        <a:latin typeface="Cambria Math" panose="02040503050406030204" pitchFamily="18" charset="0"/>
                      </a:rPr>
                      <m:t> </m:t>
                    </m:r>
                    <m:r>
                      <a:rPr lang="en-US" sz="2700" b="0" i="1" smtClean="0">
                        <a:latin typeface="Cambria Math" panose="02040503050406030204" pitchFamily="18" charset="0"/>
                      </a:rPr>
                      <m:t>𝑒𝑞𝑢𝑎𝑙</m:t>
                    </m:r>
                    <m:r>
                      <a:rPr lang="en-US" sz="2700" b="0" i="1" smtClean="0">
                        <a:latin typeface="Cambria Math" panose="02040503050406030204" pitchFamily="18" charset="0"/>
                      </a:rPr>
                      <m:t> </m:t>
                    </m:r>
                    <m:r>
                      <a:rPr lang="en-US" sz="2700" b="0" i="1" smtClean="0">
                        <a:latin typeface="Cambria Math" panose="02040503050406030204" pitchFamily="18" charset="0"/>
                      </a:rPr>
                      <m:t>𝑡𝑜</m:t>
                    </m:r>
                    <m:r>
                      <a:rPr lang="en-US" sz="2700" b="0" i="0" smtClean="0">
                        <a:latin typeface="Cambria Math" panose="02040503050406030204" pitchFamily="18" charset="0"/>
                      </a:rPr>
                      <m:t> </m:t>
                    </m:r>
                    <m:r>
                      <m:rPr>
                        <m:sty m:val="p"/>
                      </m:rPr>
                      <a:rPr lang="en-US" sz="2700" b="0" i="0" smtClean="0">
                        <a:latin typeface="Cambria Math" panose="02040503050406030204" pitchFamily="18" charset="0"/>
                      </a:rPr>
                      <m:t>x</m:t>
                    </m:r>
                    <m:r>
                      <a:rPr lang="en-US" sz="2700" b="0" i="0" smtClean="0">
                        <a:latin typeface="Cambria Math" panose="02040503050406030204" pitchFamily="18" charset="0"/>
                      </a:rPr>
                      <m:t>.</m:t>
                    </m:r>
                  </m:oMath>
                </a14:m>
                <a:endParaRPr lang="en-IN" sz="2700" dirty="0">
                  <a:latin typeface="Ebrima" panose="02000000000000000000" pitchFamily="2" charset="0"/>
                  <a:ea typeface="Ebrima" panose="02000000000000000000" pitchFamily="2" charset="0"/>
                  <a:cs typeface="Ebrima" panose="02000000000000000000" pitchFamily="2" charset="0"/>
                </a:endParaRPr>
              </a:p>
              <a:p>
                <a:pPr>
                  <a:buFont typeface="Wingdings" panose="05000000000000000000" pitchFamily="2" charset="2"/>
                  <a:buChar char="§"/>
                </a:pPr>
                <a:endParaRPr lang="en-IN" dirty="0"/>
              </a:p>
            </p:txBody>
          </p:sp>
        </mc:Choice>
        <mc:Fallback xmlns="">
          <p:sp>
            <p:nvSpPr>
              <p:cNvPr id="6" name="Content Placeholder 5">
                <a:extLst>
                  <a:ext uri="{FF2B5EF4-FFF2-40B4-BE49-F238E27FC236}">
                    <a16:creationId xmlns:a16="http://schemas.microsoft.com/office/drawing/2014/main" id="{1F512691-338D-0602-0966-38E60259EDB9}"/>
                  </a:ext>
                </a:extLst>
              </p:cNvPr>
              <p:cNvSpPr>
                <a:spLocks noGrp="1" noRot="1" noChangeAspect="1" noMove="1" noResize="1" noEditPoints="1" noAdjustHandles="1" noChangeArrowheads="1" noChangeShapeType="1" noTextEdit="1"/>
              </p:cNvSpPr>
              <p:nvPr>
                <p:ph sz="quarter" idx="4"/>
              </p:nvPr>
            </p:nvSpPr>
            <p:spPr>
              <a:xfrm>
                <a:off x="6180670" y="2645546"/>
                <a:ext cx="4718304" cy="3230322"/>
              </a:xfrm>
              <a:blipFill>
                <a:blip r:embed="rId3"/>
                <a:stretch>
                  <a:fillRect l="-1421" t="-2830" b="-189"/>
                </a:stretch>
              </a:blipFill>
            </p:spPr>
            <p:txBody>
              <a:bodyPr/>
              <a:lstStyle/>
              <a:p>
                <a:r>
                  <a:rPr lang="en-IN">
                    <a:noFill/>
                  </a:rPr>
                  <a:t> </a:t>
                </a:r>
              </a:p>
            </p:txBody>
          </p:sp>
        </mc:Fallback>
      </mc:AlternateContent>
      <p:cxnSp>
        <p:nvCxnSpPr>
          <p:cNvPr id="10" name="Straight Connector 9">
            <a:extLst>
              <a:ext uri="{FF2B5EF4-FFF2-40B4-BE49-F238E27FC236}">
                <a16:creationId xmlns:a16="http://schemas.microsoft.com/office/drawing/2014/main" id="{38B6C2F9-C6A2-1E6A-0CF4-447C96290982}"/>
              </a:ext>
            </a:extLst>
          </p:cNvPr>
          <p:cNvCxnSpPr/>
          <p:nvPr/>
        </p:nvCxnSpPr>
        <p:spPr>
          <a:xfrm>
            <a:off x="6096000" y="2476499"/>
            <a:ext cx="0" cy="3640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56BB191-519C-E09F-F6A3-4B788D9CA731}"/>
              </a:ext>
            </a:extLst>
          </p:cNvPr>
          <p:cNvCxnSpPr/>
          <p:nvPr/>
        </p:nvCxnSpPr>
        <p:spPr>
          <a:xfrm>
            <a:off x="6356411" y="3203682"/>
            <a:ext cx="44122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56336"/>
      </p:ext>
    </p:extLst>
  </p:cSld>
  <p:clrMapOvr>
    <a:masterClrMapping/>
  </p:clrMapOvr>
  <mc:AlternateContent xmlns:mc="http://schemas.openxmlformats.org/markup-compatibility/2006" xmlns:p14="http://schemas.microsoft.com/office/powerpoint/2010/main">
    <mc:Choice Requires="p14">
      <p:transition spd="slow" p14:dur="2000" advTm="4619"/>
    </mc:Choice>
    <mc:Fallback xmlns="">
      <p:transition spd="slow" advTm="46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animEffect transition="in" filter="fade">
                                      <p:cBhvr>
                                        <p:cTn id="45" dur="500"/>
                                        <p:tgtEl>
                                          <p:spTgt spid="6">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6">
                                            <p:txEl>
                                              <p:pRg st="2" end="2"/>
                                            </p:txEl>
                                          </p:spTgt>
                                        </p:tgtEl>
                                        <p:attrNameLst>
                                          <p:attrName>style.visibility</p:attrName>
                                        </p:attrNameLst>
                                      </p:cBhvr>
                                      <p:to>
                                        <p:strVal val="visible"/>
                                      </p:to>
                                    </p:set>
                                    <p:animEffect transition="in" filter="fade">
                                      <p:cBhvr>
                                        <p:cTn id="50" dur="500"/>
                                        <p:tgtEl>
                                          <p:spTgt spid="6">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Effect transition="in" filter="fade">
                                      <p:cBhvr>
                                        <p:cTn id="55" dur="500"/>
                                        <p:tgtEl>
                                          <p:spTgt spid="6">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xEl>
                                              <p:pRg st="4" end="4"/>
                                            </p:txEl>
                                          </p:spTgt>
                                        </p:tgtEl>
                                        <p:attrNameLst>
                                          <p:attrName>style.visibility</p:attrName>
                                        </p:attrNameLst>
                                      </p:cBhvr>
                                      <p:to>
                                        <p:strVal val="visible"/>
                                      </p:to>
                                    </p:set>
                                    <p:animEffect transition="in" filter="fade">
                                      <p:cBhvr>
                                        <p:cTn id="60" dur="500"/>
                                        <p:tgtEl>
                                          <p:spTgt spid="6">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animEffect transition="in" filter="fade">
                                      <p:cBhvr>
                                        <p:cTn id="65" dur="500"/>
                                        <p:tgtEl>
                                          <p:spTgt spid="6">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6">
                                            <p:txEl>
                                              <p:pRg st="6" end="6"/>
                                            </p:txEl>
                                          </p:spTgt>
                                        </p:tgtEl>
                                        <p:attrNameLst>
                                          <p:attrName>style.visibility</p:attrName>
                                        </p:attrNameLst>
                                      </p:cBhvr>
                                      <p:to>
                                        <p:strVal val="visible"/>
                                      </p:to>
                                    </p:set>
                                    <p:animEffect transition="in" filter="fade">
                                      <p:cBhvr>
                                        <p:cTn id="70" dur="500"/>
                                        <p:tgtEl>
                                          <p:spTgt spid="6">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6">
                                            <p:txEl>
                                              <p:pRg st="7" end="7"/>
                                            </p:txEl>
                                          </p:spTgt>
                                        </p:tgtEl>
                                        <p:attrNameLst>
                                          <p:attrName>style.visibility</p:attrName>
                                        </p:attrNameLst>
                                      </p:cBhvr>
                                      <p:to>
                                        <p:strVal val="visible"/>
                                      </p:to>
                                    </p:set>
                                    <p:animEffect transition="in" filter="fade">
                                      <p:cBhvr>
                                        <p:cTn id="75"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05C7869-6A76-26D9-C510-144040D7C818}"/>
              </a:ext>
            </a:extLst>
          </p:cNvPr>
          <p:cNvSpPr>
            <a:spLocks noGrp="1"/>
          </p:cNvSpPr>
          <p:nvPr>
            <p:ph type="body" sz="half" idx="2"/>
          </p:nvPr>
        </p:nvSpPr>
        <p:spPr>
          <a:xfrm>
            <a:off x="1041427" y="2739654"/>
            <a:ext cx="10105972" cy="3136211"/>
          </a:xfrm>
        </p:spPr>
        <p:txBody>
          <a:bodyPr/>
          <a:lstStyle/>
          <a:p>
            <a:pPr algn="l"/>
            <a:endParaRPr lang="en-US" dirty="0"/>
          </a:p>
          <a:p>
            <a:pPr algn="l"/>
            <a:endParaRPr lang="en-IN" dirty="0"/>
          </a:p>
        </p:txBody>
      </p:sp>
      <p:pic>
        <p:nvPicPr>
          <p:cNvPr id="16" name="Picture 15">
            <a:extLst>
              <a:ext uri="{FF2B5EF4-FFF2-40B4-BE49-F238E27FC236}">
                <a16:creationId xmlns:a16="http://schemas.microsoft.com/office/drawing/2014/main" id="{058ED99A-81CE-B29C-7EA8-3CAB295BE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721" y="800651"/>
            <a:ext cx="1715425" cy="1711576"/>
          </a:xfrm>
          <a:prstGeom prst="rect">
            <a:avLst/>
          </a:prstGeom>
        </p:spPr>
      </p:pic>
      <p:pic>
        <p:nvPicPr>
          <p:cNvPr id="22" name="Picture 21">
            <a:extLst>
              <a:ext uri="{FF2B5EF4-FFF2-40B4-BE49-F238E27FC236}">
                <a16:creationId xmlns:a16="http://schemas.microsoft.com/office/drawing/2014/main" id="{121476E3-E0E0-06A2-DBDC-53B806B2C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147" y="781470"/>
            <a:ext cx="1845814" cy="1711576"/>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4F06CBC-ADE7-DABC-6D02-B3BDB75A2B6C}"/>
                  </a:ext>
                </a:extLst>
              </p:cNvPr>
              <p:cNvSpPr txBox="1"/>
              <p:nvPr/>
            </p:nvSpPr>
            <p:spPr>
              <a:xfrm>
                <a:off x="1985988" y="2504370"/>
                <a:ext cx="57413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𝐴𝑙𝑖𝑐𝑒</m:t>
                      </m:r>
                    </m:oMath>
                  </m:oMathPara>
                </a14:m>
                <a:endParaRPr lang="en-IN" dirty="0"/>
              </a:p>
            </p:txBody>
          </p:sp>
        </mc:Choice>
        <mc:Fallback xmlns="">
          <p:sp>
            <p:nvSpPr>
              <p:cNvPr id="23" name="TextBox 22">
                <a:extLst>
                  <a:ext uri="{FF2B5EF4-FFF2-40B4-BE49-F238E27FC236}">
                    <a16:creationId xmlns:a16="http://schemas.microsoft.com/office/drawing/2014/main" id="{34F06CBC-ADE7-DABC-6D02-B3BDB75A2B6C}"/>
                  </a:ext>
                </a:extLst>
              </p:cNvPr>
              <p:cNvSpPr txBox="1">
                <a:spLocks noRot="1" noChangeAspect="1" noMove="1" noResize="1" noEditPoints="1" noAdjustHandles="1" noChangeArrowheads="1" noChangeShapeType="1" noTextEdit="1"/>
              </p:cNvSpPr>
              <p:nvPr/>
            </p:nvSpPr>
            <p:spPr>
              <a:xfrm>
                <a:off x="1985988" y="2504370"/>
                <a:ext cx="574132" cy="276999"/>
              </a:xfrm>
              <a:prstGeom prst="rect">
                <a:avLst/>
              </a:prstGeom>
              <a:blipFill>
                <a:blip r:embed="rId4"/>
                <a:stretch>
                  <a:fillRect l="-9574" r="-9574"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B31F1A7-A647-7BB9-FCE0-9EE7086D0E64}"/>
                  </a:ext>
                </a:extLst>
              </p:cNvPr>
              <p:cNvSpPr txBox="1"/>
              <p:nvPr/>
            </p:nvSpPr>
            <p:spPr>
              <a:xfrm>
                <a:off x="9619890" y="2462655"/>
                <a:ext cx="4635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𝐵𝑜𝑏</m:t>
                      </m:r>
                    </m:oMath>
                  </m:oMathPara>
                </a14:m>
                <a:endParaRPr lang="en-IN" dirty="0"/>
              </a:p>
            </p:txBody>
          </p:sp>
        </mc:Choice>
        <mc:Fallback xmlns="">
          <p:sp>
            <p:nvSpPr>
              <p:cNvPr id="24" name="TextBox 23">
                <a:extLst>
                  <a:ext uri="{FF2B5EF4-FFF2-40B4-BE49-F238E27FC236}">
                    <a16:creationId xmlns:a16="http://schemas.microsoft.com/office/drawing/2014/main" id="{BB31F1A7-A647-7BB9-FCE0-9EE7086D0E64}"/>
                  </a:ext>
                </a:extLst>
              </p:cNvPr>
              <p:cNvSpPr txBox="1">
                <a:spLocks noRot="1" noChangeAspect="1" noMove="1" noResize="1" noEditPoints="1" noAdjustHandles="1" noChangeArrowheads="1" noChangeShapeType="1" noTextEdit="1"/>
              </p:cNvSpPr>
              <p:nvPr/>
            </p:nvSpPr>
            <p:spPr>
              <a:xfrm>
                <a:off x="9619890" y="2462655"/>
                <a:ext cx="463525" cy="276999"/>
              </a:xfrm>
              <a:prstGeom prst="rect">
                <a:avLst/>
              </a:prstGeom>
              <a:blipFill>
                <a:blip r:embed="rId5"/>
                <a:stretch>
                  <a:fillRect l="-11842" r="-10526" b="-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22E3C5E-88FC-579E-78F1-A9225BFCFC0D}"/>
                  </a:ext>
                </a:extLst>
              </p:cNvPr>
              <p:cNvSpPr txBox="1"/>
              <p:nvPr/>
            </p:nvSpPr>
            <p:spPr>
              <a:xfrm>
                <a:off x="5161643" y="826388"/>
                <a:ext cx="214726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𝑅𝑆𝐴</m:t>
                      </m:r>
                      <m:r>
                        <a:rPr lang="en-US" sz="2800" b="0" i="1" smtClean="0">
                          <a:latin typeface="Cambria Math" panose="02040503050406030204" pitchFamily="18" charset="0"/>
                        </a:rPr>
                        <m:t>  </m:t>
                      </m:r>
                      <m:r>
                        <a:rPr lang="en-US" sz="2800" b="0" i="1" smtClean="0">
                          <a:latin typeface="Cambria Math" panose="02040503050406030204" pitchFamily="18" charset="0"/>
                        </a:rPr>
                        <m:t>𝐸𝑥𝑎𝑚𝑝𝑙𝑒</m:t>
                      </m:r>
                    </m:oMath>
                  </m:oMathPara>
                </a14:m>
                <a:endParaRPr lang="en-IN" sz="2400" dirty="0">
                  <a:latin typeface="Arial" panose="020B0604020202020204" pitchFamily="34" charset="0"/>
                  <a:cs typeface="Arial" panose="020B0604020202020204" pitchFamily="34" charset="0"/>
                </a:endParaRPr>
              </a:p>
            </p:txBody>
          </p:sp>
        </mc:Choice>
        <mc:Fallback xmlns="">
          <p:sp>
            <p:nvSpPr>
              <p:cNvPr id="25" name="TextBox 24">
                <a:extLst>
                  <a:ext uri="{FF2B5EF4-FFF2-40B4-BE49-F238E27FC236}">
                    <a16:creationId xmlns:a16="http://schemas.microsoft.com/office/drawing/2014/main" id="{122E3C5E-88FC-579E-78F1-A9225BFCFC0D}"/>
                  </a:ext>
                </a:extLst>
              </p:cNvPr>
              <p:cNvSpPr txBox="1">
                <a:spLocks noRot="1" noChangeAspect="1" noMove="1" noResize="1" noEditPoints="1" noAdjustHandles="1" noChangeArrowheads="1" noChangeShapeType="1" noTextEdit="1"/>
              </p:cNvSpPr>
              <p:nvPr/>
            </p:nvSpPr>
            <p:spPr>
              <a:xfrm>
                <a:off x="5161643" y="826388"/>
                <a:ext cx="2147268" cy="430887"/>
              </a:xfrm>
              <a:prstGeom prst="rect">
                <a:avLst/>
              </a:prstGeom>
              <a:blipFill>
                <a:blip r:embed="rId6"/>
                <a:stretch>
                  <a:fillRect r="-1136"/>
                </a:stretch>
              </a:blipFill>
            </p:spPr>
            <p:txBody>
              <a:bodyPr/>
              <a:lstStyle/>
              <a:p>
                <a:r>
                  <a:rPr lang="en-IN">
                    <a:noFill/>
                  </a:rPr>
                  <a:t> </a:t>
                </a:r>
              </a:p>
            </p:txBody>
          </p:sp>
        </mc:Fallback>
      </mc:AlternateContent>
      <p:cxnSp>
        <p:nvCxnSpPr>
          <p:cNvPr id="27" name="Straight Connector 26">
            <a:extLst>
              <a:ext uri="{FF2B5EF4-FFF2-40B4-BE49-F238E27FC236}">
                <a16:creationId xmlns:a16="http://schemas.microsoft.com/office/drawing/2014/main" id="{C5D32434-A222-6A93-0DA9-53EFC947B1A6}"/>
              </a:ext>
            </a:extLst>
          </p:cNvPr>
          <p:cNvCxnSpPr>
            <a:cxnSpLocks/>
          </p:cNvCxnSpPr>
          <p:nvPr/>
        </p:nvCxnSpPr>
        <p:spPr>
          <a:xfrm>
            <a:off x="6094412" y="2942775"/>
            <a:ext cx="0" cy="313621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19EB7A1-346F-BE5D-BB8E-A16D25EEEC7B}"/>
                  </a:ext>
                </a:extLst>
              </p:cNvPr>
              <p:cNvSpPr txBox="1"/>
              <p:nvPr/>
            </p:nvSpPr>
            <p:spPr>
              <a:xfrm>
                <a:off x="6591936" y="3266976"/>
                <a:ext cx="1028743"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=13 </m:t>
                    </m:r>
                  </m:oMath>
                </a14:m>
                <a:endParaRPr lang="en-IN" dirty="0"/>
              </a:p>
            </p:txBody>
          </p:sp>
        </mc:Choice>
        <mc:Fallback xmlns="">
          <p:sp>
            <p:nvSpPr>
              <p:cNvPr id="28" name="TextBox 27">
                <a:extLst>
                  <a:ext uri="{FF2B5EF4-FFF2-40B4-BE49-F238E27FC236}">
                    <a16:creationId xmlns:a16="http://schemas.microsoft.com/office/drawing/2014/main" id="{219EB7A1-346F-BE5D-BB8E-A16D25EEEC7B}"/>
                  </a:ext>
                </a:extLst>
              </p:cNvPr>
              <p:cNvSpPr txBox="1">
                <a:spLocks noRot="1" noChangeAspect="1" noMove="1" noResize="1" noEditPoints="1" noAdjustHandles="1" noChangeArrowheads="1" noChangeShapeType="1" noTextEdit="1"/>
              </p:cNvSpPr>
              <p:nvPr/>
            </p:nvSpPr>
            <p:spPr>
              <a:xfrm>
                <a:off x="6591936" y="3266976"/>
                <a:ext cx="1028743" cy="276999"/>
              </a:xfrm>
              <a:prstGeom prst="rect">
                <a:avLst/>
              </a:prstGeom>
              <a:blipFill>
                <a:blip r:embed="rId7"/>
                <a:stretch>
                  <a:fillRect l="-12426" t="-22222" r="-2367"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9C97F11-E154-E03C-F167-DF344B610EC7}"/>
                  </a:ext>
                </a:extLst>
              </p:cNvPr>
              <p:cNvSpPr txBox="1"/>
              <p:nvPr/>
            </p:nvSpPr>
            <p:spPr>
              <a:xfrm>
                <a:off x="7923425" y="3273190"/>
                <a:ext cx="85016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=7</m:t>
                    </m:r>
                  </m:oMath>
                </a14:m>
                <a:endParaRPr lang="en-IN" dirty="0"/>
              </a:p>
            </p:txBody>
          </p:sp>
        </mc:Choice>
        <mc:Fallback xmlns="">
          <p:sp>
            <p:nvSpPr>
              <p:cNvPr id="29" name="TextBox 28">
                <a:extLst>
                  <a:ext uri="{FF2B5EF4-FFF2-40B4-BE49-F238E27FC236}">
                    <a16:creationId xmlns:a16="http://schemas.microsoft.com/office/drawing/2014/main" id="{09C97F11-E154-E03C-F167-DF344B610EC7}"/>
                  </a:ext>
                </a:extLst>
              </p:cNvPr>
              <p:cNvSpPr txBox="1">
                <a:spLocks noRot="1" noChangeAspect="1" noMove="1" noResize="1" noEditPoints="1" noAdjustHandles="1" noChangeArrowheads="1" noChangeShapeType="1" noTextEdit="1"/>
              </p:cNvSpPr>
              <p:nvPr/>
            </p:nvSpPr>
            <p:spPr>
              <a:xfrm>
                <a:off x="7923425" y="3273190"/>
                <a:ext cx="850169" cy="276999"/>
              </a:xfrm>
              <a:prstGeom prst="rect">
                <a:avLst/>
              </a:prstGeom>
              <a:blipFill>
                <a:blip r:embed="rId8"/>
                <a:stretch>
                  <a:fillRect l="-15827" t="-22222" r="-8633"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86117D-F089-4959-1234-A7ABC09CEF3D}"/>
                  </a:ext>
                </a:extLst>
              </p:cNvPr>
              <p:cNvSpPr txBox="1"/>
              <p:nvPr/>
            </p:nvSpPr>
            <p:spPr>
              <a:xfrm>
                <a:off x="5161643" y="2221273"/>
                <a:ext cx="983411" cy="276999"/>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=91</m:t>
                    </m:r>
                  </m:oMath>
                </a14:m>
                <a:endParaRPr lang="en-IN" dirty="0"/>
              </a:p>
            </p:txBody>
          </p:sp>
        </mc:Choice>
        <mc:Fallback xmlns="">
          <p:sp>
            <p:nvSpPr>
              <p:cNvPr id="32" name="TextBox 31">
                <a:extLst>
                  <a:ext uri="{FF2B5EF4-FFF2-40B4-BE49-F238E27FC236}">
                    <a16:creationId xmlns:a16="http://schemas.microsoft.com/office/drawing/2014/main" id="{AA86117D-F089-4959-1234-A7ABC09CEF3D}"/>
                  </a:ext>
                </a:extLst>
              </p:cNvPr>
              <p:cNvSpPr txBox="1">
                <a:spLocks noRot="1" noChangeAspect="1" noMove="1" noResize="1" noEditPoints="1" noAdjustHandles="1" noChangeArrowheads="1" noChangeShapeType="1" noTextEdit="1"/>
              </p:cNvSpPr>
              <p:nvPr/>
            </p:nvSpPr>
            <p:spPr>
              <a:xfrm>
                <a:off x="5161643" y="2221273"/>
                <a:ext cx="983411" cy="276999"/>
              </a:xfrm>
              <a:prstGeom prst="rect">
                <a:avLst/>
              </a:prstGeom>
              <a:blipFill>
                <a:blip r:embed="rId9"/>
                <a:stretch>
                  <a:fillRect l="-13665" t="-21739" r="-7453"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1668303-2F2E-E765-B675-457758981602}"/>
                  </a:ext>
                </a:extLst>
              </p:cNvPr>
              <p:cNvSpPr txBox="1"/>
              <p:nvPr/>
            </p:nvSpPr>
            <p:spPr>
              <a:xfrm>
                <a:off x="6466669" y="2235228"/>
                <a:ext cx="837024" cy="276999"/>
              </a:xfrm>
              <a:prstGeom prst="rect">
                <a:avLst/>
              </a:prstGeom>
              <a:noFill/>
            </p:spPr>
            <p:txBody>
              <a:bodyPr wrap="none" lIns="0" tIns="0" rIns="0" bIns="0"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=5</m:t>
                    </m:r>
                  </m:oMath>
                </a14:m>
                <a:endParaRPr lang="en-IN" dirty="0"/>
              </a:p>
            </p:txBody>
          </p:sp>
        </mc:Choice>
        <mc:Fallback xmlns="">
          <p:sp>
            <p:nvSpPr>
              <p:cNvPr id="33" name="TextBox 32">
                <a:extLst>
                  <a:ext uri="{FF2B5EF4-FFF2-40B4-BE49-F238E27FC236}">
                    <a16:creationId xmlns:a16="http://schemas.microsoft.com/office/drawing/2014/main" id="{81668303-2F2E-E765-B675-457758981602}"/>
                  </a:ext>
                </a:extLst>
              </p:cNvPr>
              <p:cNvSpPr txBox="1">
                <a:spLocks noRot="1" noChangeAspect="1" noMove="1" noResize="1" noEditPoints="1" noAdjustHandles="1" noChangeArrowheads="1" noChangeShapeType="1" noTextEdit="1"/>
              </p:cNvSpPr>
              <p:nvPr/>
            </p:nvSpPr>
            <p:spPr>
              <a:xfrm>
                <a:off x="6466669" y="2235228"/>
                <a:ext cx="837024" cy="276999"/>
              </a:xfrm>
              <a:prstGeom prst="rect">
                <a:avLst/>
              </a:prstGeom>
              <a:blipFill>
                <a:blip r:embed="rId10"/>
                <a:stretch>
                  <a:fillRect l="-16058" t="-22222" r="-9489"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B185124-80BA-F131-380D-9D83A6AC340D}"/>
                  </a:ext>
                </a:extLst>
              </p:cNvPr>
              <p:cNvSpPr txBox="1"/>
              <p:nvPr/>
            </p:nvSpPr>
            <p:spPr>
              <a:xfrm>
                <a:off x="6608111" y="3544473"/>
                <a:ext cx="1904496"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5</m:t>
                        </m:r>
                      </m:e>
                      <m:sup>
                        <m:r>
                          <a:rPr lang="en-US" b="0" i="1" smtClean="0">
                            <a:latin typeface="Cambria Math" panose="02040503050406030204" pitchFamily="18" charset="0"/>
                          </a:rPr>
                          <m:t>−1</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72</m:t>
                    </m:r>
                  </m:oMath>
                </a14:m>
                <a:endParaRPr lang="en-US" b="0" dirty="0"/>
              </a:p>
            </p:txBody>
          </p:sp>
        </mc:Choice>
        <mc:Fallback xmlns="">
          <p:sp>
            <p:nvSpPr>
              <p:cNvPr id="34" name="TextBox 33">
                <a:extLst>
                  <a:ext uri="{FF2B5EF4-FFF2-40B4-BE49-F238E27FC236}">
                    <a16:creationId xmlns:a16="http://schemas.microsoft.com/office/drawing/2014/main" id="{AB185124-80BA-F131-380D-9D83A6AC340D}"/>
                  </a:ext>
                </a:extLst>
              </p:cNvPr>
              <p:cNvSpPr txBox="1">
                <a:spLocks noRot="1" noChangeAspect="1" noMove="1" noResize="1" noEditPoints="1" noAdjustHandles="1" noChangeArrowheads="1" noChangeShapeType="1" noTextEdit="1"/>
              </p:cNvSpPr>
              <p:nvPr/>
            </p:nvSpPr>
            <p:spPr>
              <a:xfrm>
                <a:off x="6608111" y="3544473"/>
                <a:ext cx="1904496" cy="276999"/>
              </a:xfrm>
              <a:prstGeom prst="rect">
                <a:avLst/>
              </a:prstGeom>
              <a:blipFill>
                <a:blip r:embed="rId11"/>
                <a:stretch>
                  <a:fillRect l="-6731" t="-21739" r="-3846"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87EA5B1-15CD-452E-8C80-15AA2049CFBB}"/>
                  </a:ext>
                </a:extLst>
              </p:cNvPr>
              <p:cNvSpPr txBox="1"/>
              <p:nvPr/>
            </p:nvSpPr>
            <p:spPr>
              <a:xfrm>
                <a:off x="6591936" y="4329216"/>
                <a:ext cx="980205"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=11</m:t>
                    </m:r>
                  </m:oMath>
                </a14:m>
                <a:endParaRPr lang="en-IN" dirty="0"/>
              </a:p>
            </p:txBody>
          </p:sp>
        </mc:Choice>
        <mc:Fallback xmlns="">
          <p:sp>
            <p:nvSpPr>
              <p:cNvPr id="35" name="TextBox 34">
                <a:extLst>
                  <a:ext uri="{FF2B5EF4-FFF2-40B4-BE49-F238E27FC236}">
                    <a16:creationId xmlns:a16="http://schemas.microsoft.com/office/drawing/2014/main" id="{487EA5B1-15CD-452E-8C80-15AA2049CFBB}"/>
                  </a:ext>
                </a:extLst>
              </p:cNvPr>
              <p:cNvSpPr txBox="1">
                <a:spLocks noRot="1" noChangeAspect="1" noMove="1" noResize="1" noEditPoints="1" noAdjustHandles="1" noChangeArrowheads="1" noChangeShapeType="1" noTextEdit="1"/>
              </p:cNvSpPr>
              <p:nvPr/>
            </p:nvSpPr>
            <p:spPr>
              <a:xfrm>
                <a:off x="6591936" y="4329216"/>
                <a:ext cx="980205" cy="276999"/>
              </a:xfrm>
              <a:prstGeom prst="rect">
                <a:avLst/>
              </a:prstGeom>
              <a:blipFill>
                <a:blip r:embed="rId12"/>
                <a:stretch>
                  <a:fillRect l="-13043" t="-21739" r="-8075"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F2788EB6-2FC1-3C6B-9AA3-2E0675402988}"/>
                  </a:ext>
                </a:extLst>
              </p:cNvPr>
              <p:cNvSpPr txBox="1"/>
              <p:nvPr/>
            </p:nvSpPr>
            <p:spPr>
              <a:xfrm>
                <a:off x="3530169" y="1346202"/>
                <a:ext cx="5586466"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𝑆𝑢𝑝𝑝𝑜𝑠𝑒</m:t>
                    </m:r>
                    <m:r>
                      <a:rPr lang="en-US" b="0" i="1" smtClean="0">
                        <a:latin typeface="Cambria Math" panose="02040503050406030204" pitchFamily="18" charset="0"/>
                      </a:rPr>
                      <m:t> </m:t>
                    </m:r>
                    <m:r>
                      <a:rPr lang="en-US" b="0" i="1" smtClean="0">
                        <a:latin typeface="Cambria Math" panose="02040503050406030204" pitchFamily="18" charset="0"/>
                      </a:rPr>
                      <m:t>𝐴𝑙𝑖𝑐𝑒</m:t>
                    </m:r>
                    <m:r>
                      <a:rPr lang="en-US" b="0" i="1" smtClean="0">
                        <a:latin typeface="Cambria Math" panose="02040503050406030204" pitchFamily="18" charset="0"/>
                      </a:rPr>
                      <m:t> </m:t>
                    </m:r>
                    <m:r>
                      <a:rPr lang="en-US" b="0" i="1" smtClean="0">
                        <a:latin typeface="Cambria Math" panose="02040503050406030204" pitchFamily="18" charset="0"/>
                      </a:rPr>
                      <m:t>𝑤𝑎𝑛𝑡𝑠</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𝑠𝑒𝑛𝑑</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𝑚𝑒𝑠𝑠𝑎𝑔𝑒</m:t>
                    </m:r>
                    <m:r>
                      <a:rPr lang="en-US" b="0" i="1" smtClean="0">
                        <a:latin typeface="Cambria Math" panose="02040503050406030204" pitchFamily="18" charset="0"/>
                      </a:rPr>
                      <m:t> ′</m:t>
                    </m:r>
                    <m:r>
                      <a:rPr lang="en-US" b="0" i="1" smtClean="0">
                        <a:latin typeface="Cambria Math" panose="02040503050406030204" pitchFamily="18" charset="0"/>
                      </a:rPr>
                      <m:t>𝐻𝐼</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𝐵𝑜𝑏</m:t>
                    </m:r>
                  </m:oMath>
                </a14:m>
                <a:endParaRPr lang="en-IN" dirty="0"/>
              </a:p>
            </p:txBody>
          </p:sp>
        </mc:Choice>
        <mc:Fallback xmlns="">
          <p:sp>
            <p:nvSpPr>
              <p:cNvPr id="37" name="TextBox 36">
                <a:extLst>
                  <a:ext uri="{FF2B5EF4-FFF2-40B4-BE49-F238E27FC236}">
                    <a16:creationId xmlns:a16="http://schemas.microsoft.com/office/drawing/2014/main" id="{F2788EB6-2FC1-3C6B-9AA3-2E0675402988}"/>
                  </a:ext>
                </a:extLst>
              </p:cNvPr>
              <p:cNvSpPr txBox="1">
                <a:spLocks noRot="1" noChangeAspect="1" noMove="1" noResize="1" noEditPoints="1" noAdjustHandles="1" noChangeArrowheads="1" noChangeShapeType="1" noTextEdit="1"/>
              </p:cNvSpPr>
              <p:nvPr/>
            </p:nvSpPr>
            <p:spPr>
              <a:xfrm>
                <a:off x="3530169" y="1346202"/>
                <a:ext cx="5586466" cy="276999"/>
              </a:xfrm>
              <a:prstGeom prst="rect">
                <a:avLst/>
              </a:prstGeom>
              <a:blipFill>
                <a:blip r:embed="rId13"/>
                <a:stretch>
                  <a:fillRect l="-2290" t="-22222"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EE895F8-0022-B83B-685C-F19F31CF10FB}"/>
                  </a:ext>
                </a:extLst>
              </p:cNvPr>
              <p:cNvSpPr txBox="1"/>
              <p:nvPr/>
            </p:nvSpPr>
            <p:spPr>
              <a:xfrm>
                <a:off x="1263103" y="3116719"/>
                <a:ext cx="3982822"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𝐸𝑛𝑐𝑟𝑦𝑝𝑡𝑖𝑜𝑛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0" smtClean="0">
                        <a:latin typeface="Cambria Math" panose="02040503050406030204" pitchFamily="18" charset="0"/>
                      </a:rPr>
                      <m:t>′</m:t>
                    </m:r>
                  </m:oMath>
                </a14:m>
                <a:r>
                  <a:rPr lang="en-IN" dirty="0"/>
                  <a:t> (ASCII Value = 72) </a:t>
                </a:r>
              </a:p>
            </p:txBody>
          </p:sp>
        </mc:Choice>
        <mc:Fallback xmlns="">
          <p:sp>
            <p:nvSpPr>
              <p:cNvPr id="38" name="TextBox 37">
                <a:extLst>
                  <a:ext uri="{FF2B5EF4-FFF2-40B4-BE49-F238E27FC236}">
                    <a16:creationId xmlns:a16="http://schemas.microsoft.com/office/drawing/2014/main" id="{5EE895F8-0022-B83B-685C-F19F31CF10FB}"/>
                  </a:ext>
                </a:extLst>
              </p:cNvPr>
              <p:cNvSpPr txBox="1">
                <a:spLocks noRot="1" noChangeAspect="1" noMove="1" noResize="1" noEditPoints="1" noAdjustHandles="1" noChangeArrowheads="1" noChangeShapeType="1" noTextEdit="1"/>
              </p:cNvSpPr>
              <p:nvPr/>
            </p:nvSpPr>
            <p:spPr>
              <a:xfrm>
                <a:off x="1263103" y="3116719"/>
                <a:ext cx="3982822" cy="276999"/>
              </a:xfrm>
              <a:prstGeom prst="rect">
                <a:avLst/>
              </a:prstGeom>
              <a:blipFill>
                <a:blip r:embed="rId14"/>
                <a:stretch>
                  <a:fillRect l="-3211" t="-26087" r="-2599" b="-521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07A249C-9F79-1A49-2A41-872CAB53936B}"/>
                  </a:ext>
                </a:extLst>
              </p:cNvPr>
              <p:cNvSpPr txBox="1"/>
              <p:nvPr/>
            </p:nvSpPr>
            <p:spPr>
              <a:xfrm>
                <a:off x="1320870" y="3500287"/>
                <a:ext cx="1904367" cy="280077"/>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72</m:t>
                        </m:r>
                      </m:e>
                      <m:sup>
                        <m:r>
                          <a:rPr lang="en-US" b="0" i="1" smtClean="0">
                            <a:latin typeface="Cambria Math" panose="02040503050406030204" pitchFamily="18" charset="0"/>
                          </a:rPr>
                          <m:t>5</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91</m:t>
                    </m:r>
                  </m:oMath>
                </a14:m>
                <a:endParaRPr lang="en-IN" dirty="0"/>
              </a:p>
            </p:txBody>
          </p:sp>
        </mc:Choice>
        <mc:Fallback xmlns="">
          <p:sp>
            <p:nvSpPr>
              <p:cNvPr id="40" name="TextBox 39">
                <a:extLst>
                  <a:ext uri="{FF2B5EF4-FFF2-40B4-BE49-F238E27FC236}">
                    <a16:creationId xmlns:a16="http://schemas.microsoft.com/office/drawing/2014/main" id="{707A249C-9F79-1A49-2A41-872CAB53936B}"/>
                  </a:ext>
                </a:extLst>
              </p:cNvPr>
              <p:cNvSpPr txBox="1">
                <a:spLocks noRot="1" noChangeAspect="1" noMove="1" noResize="1" noEditPoints="1" noAdjustHandles="1" noChangeArrowheads="1" noChangeShapeType="1" noTextEdit="1"/>
              </p:cNvSpPr>
              <p:nvPr/>
            </p:nvSpPr>
            <p:spPr>
              <a:xfrm>
                <a:off x="1320870" y="3500287"/>
                <a:ext cx="1904367" cy="280077"/>
              </a:xfrm>
              <a:prstGeom prst="rect">
                <a:avLst/>
              </a:prstGeom>
              <a:blipFill>
                <a:blip r:embed="rId15"/>
                <a:stretch>
                  <a:fillRect l="-7051" t="-21739" r="-3526"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51F0EE2-5D21-D306-B739-EC5E7261C762}"/>
                  </a:ext>
                </a:extLst>
              </p:cNvPr>
              <p:cNvSpPr txBox="1"/>
              <p:nvPr/>
            </p:nvSpPr>
            <p:spPr>
              <a:xfrm>
                <a:off x="5564764" y="1886008"/>
                <a:ext cx="1517275"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𝑃𝑢𝑏𝑙𝑖𝑐</m:t>
                    </m:r>
                    <m:r>
                      <a:rPr lang="en-US" b="0" i="1" smtClean="0">
                        <a:latin typeface="Cambria Math" panose="02040503050406030204" pitchFamily="18" charset="0"/>
                      </a:rPr>
                      <m:t> </m:t>
                    </m:r>
                    <m:r>
                      <a:rPr lang="en-US" b="0" i="1" smtClean="0">
                        <a:latin typeface="Cambria Math" panose="02040503050406030204" pitchFamily="18" charset="0"/>
                      </a:rPr>
                      <m:t>𝐾𝑒𝑦𝑠</m:t>
                    </m:r>
                  </m:oMath>
                </a14:m>
                <a:endParaRPr lang="en-IN" dirty="0"/>
              </a:p>
            </p:txBody>
          </p:sp>
        </mc:Choice>
        <mc:Fallback xmlns="">
          <p:sp>
            <p:nvSpPr>
              <p:cNvPr id="41" name="TextBox 40">
                <a:extLst>
                  <a:ext uri="{FF2B5EF4-FFF2-40B4-BE49-F238E27FC236}">
                    <a16:creationId xmlns:a16="http://schemas.microsoft.com/office/drawing/2014/main" id="{F51F0EE2-5D21-D306-B739-EC5E7261C762}"/>
                  </a:ext>
                </a:extLst>
              </p:cNvPr>
              <p:cNvSpPr txBox="1">
                <a:spLocks noRot="1" noChangeAspect="1" noMove="1" noResize="1" noEditPoints="1" noAdjustHandles="1" noChangeArrowheads="1" noChangeShapeType="1" noTextEdit="1"/>
              </p:cNvSpPr>
              <p:nvPr/>
            </p:nvSpPr>
            <p:spPr>
              <a:xfrm>
                <a:off x="5564764" y="1886008"/>
                <a:ext cx="1517275" cy="276999"/>
              </a:xfrm>
              <a:prstGeom prst="rect">
                <a:avLst/>
              </a:prstGeom>
              <a:blipFill>
                <a:blip r:embed="rId16"/>
                <a:stretch>
                  <a:fillRect l="-8835" t="-21739" r="-6024"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B47C210-D521-C9E2-63E5-9370BDB535AF}"/>
                  </a:ext>
                </a:extLst>
              </p:cNvPr>
              <p:cNvSpPr txBox="1"/>
              <p:nvPr/>
            </p:nvSpPr>
            <p:spPr>
              <a:xfrm>
                <a:off x="6585465" y="4591019"/>
                <a:ext cx="204382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𝑧</m:t>
                    </m:r>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11</m:t>
                        </m:r>
                      </m:e>
                      <m:sup>
                        <m:r>
                          <a:rPr lang="en-US" b="0" i="1" smtClean="0">
                            <a:latin typeface="Cambria Math" panose="02040503050406030204" pitchFamily="18" charset="0"/>
                          </a:rPr>
                          <m:t>29</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91</m:t>
                    </m:r>
                  </m:oMath>
                </a14:m>
                <a:endParaRPr lang="en-IN" dirty="0"/>
              </a:p>
            </p:txBody>
          </p:sp>
        </mc:Choice>
        <mc:Fallback xmlns="">
          <p:sp>
            <p:nvSpPr>
              <p:cNvPr id="42" name="TextBox 41">
                <a:extLst>
                  <a:ext uri="{FF2B5EF4-FFF2-40B4-BE49-F238E27FC236}">
                    <a16:creationId xmlns:a16="http://schemas.microsoft.com/office/drawing/2014/main" id="{CB47C210-D521-C9E2-63E5-9370BDB535AF}"/>
                  </a:ext>
                </a:extLst>
              </p:cNvPr>
              <p:cNvSpPr txBox="1">
                <a:spLocks noRot="1" noChangeAspect="1" noMove="1" noResize="1" noEditPoints="1" noAdjustHandles="1" noChangeArrowheads="1" noChangeShapeType="1" noTextEdit="1"/>
              </p:cNvSpPr>
              <p:nvPr/>
            </p:nvSpPr>
            <p:spPr>
              <a:xfrm>
                <a:off x="6585465" y="4591019"/>
                <a:ext cx="2043829" cy="276999"/>
              </a:xfrm>
              <a:prstGeom prst="rect">
                <a:avLst/>
              </a:prstGeom>
              <a:blipFill>
                <a:blip r:embed="rId17"/>
                <a:stretch>
                  <a:fillRect l="-6250" t="-21739" r="-2976"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25C16EC-1204-7A09-9636-6FA4BFDFB3C0}"/>
                  </a:ext>
                </a:extLst>
              </p:cNvPr>
              <p:cNvSpPr txBox="1"/>
              <p:nvPr/>
            </p:nvSpPr>
            <p:spPr>
              <a:xfrm>
                <a:off x="6591936" y="3804832"/>
                <a:ext cx="986745"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=29</m:t>
                    </m:r>
                  </m:oMath>
                </a14:m>
                <a:endParaRPr lang="en-US" b="0" dirty="0"/>
              </a:p>
            </p:txBody>
          </p:sp>
        </mc:Choice>
        <mc:Fallback xmlns="">
          <p:sp>
            <p:nvSpPr>
              <p:cNvPr id="43" name="TextBox 42">
                <a:extLst>
                  <a:ext uri="{FF2B5EF4-FFF2-40B4-BE49-F238E27FC236}">
                    <a16:creationId xmlns:a16="http://schemas.microsoft.com/office/drawing/2014/main" id="{925C16EC-1204-7A09-9636-6FA4BFDFB3C0}"/>
                  </a:ext>
                </a:extLst>
              </p:cNvPr>
              <p:cNvSpPr txBox="1">
                <a:spLocks noRot="1" noChangeAspect="1" noMove="1" noResize="1" noEditPoints="1" noAdjustHandles="1" noChangeArrowheads="1" noChangeShapeType="1" noTextEdit="1"/>
              </p:cNvSpPr>
              <p:nvPr/>
            </p:nvSpPr>
            <p:spPr>
              <a:xfrm>
                <a:off x="6591936" y="3804832"/>
                <a:ext cx="986745" cy="276999"/>
              </a:xfrm>
              <a:prstGeom prst="rect">
                <a:avLst/>
              </a:prstGeom>
              <a:blipFill>
                <a:blip r:embed="rId18"/>
                <a:stretch>
                  <a:fillRect l="-12963" t="-21739" r="-8025"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C2CEE5A-275A-8468-4415-41A6C3A45568}"/>
                  </a:ext>
                </a:extLst>
              </p:cNvPr>
              <p:cNvSpPr txBox="1"/>
              <p:nvPr/>
            </p:nvSpPr>
            <p:spPr>
              <a:xfrm>
                <a:off x="1320870" y="3832235"/>
                <a:ext cx="2357953"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=11 (</m:t>
                    </m:r>
                    <m:r>
                      <a:rPr lang="en-US" b="0" i="1" smtClean="0">
                        <a:latin typeface="Cambria Math" panose="02040503050406030204" pitchFamily="18" charset="0"/>
                      </a:rPr>
                      <m:t>𝑃𝑢𝑏𝑙𝑖𝑠h𝑖𝑛𝑔</m:t>
                    </m:r>
                    <m:r>
                      <a:rPr lang="en-US" b="0" i="1" smtClean="0">
                        <a:latin typeface="Cambria Math" panose="02040503050406030204" pitchFamily="18" charset="0"/>
                      </a:rPr>
                      <m:t>)</m:t>
                    </m:r>
                  </m:oMath>
                </a14:m>
                <a:endParaRPr lang="en-US" b="0" dirty="0"/>
              </a:p>
            </p:txBody>
          </p:sp>
        </mc:Choice>
        <mc:Fallback xmlns="">
          <p:sp>
            <p:nvSpPr>
              <p:cNvPr id="44" name="TextBox 43">
                <a:extLst>
                  <a:ext uri="{FF2B5EF4-FFF2-40B4-BE49-F238E27FC236}">
                    <a16:creationId xmlns:a16="http://schemas.microsoft.com/office/drawing/2014/main" id="{2C2CEE5A-275A-8468-4415-41A6C3A45568}"/>
                  </a:ext>
                </a:extLst>
              </p:cNvPr>
              <p:cNvSpPr txBox="1">
                <a:spLocks noRot="1" noChangeAspect="1" noMove="1" noResize="1" noEditPoints="1" noAdjustHandles="1" noChangeArrowheads="1" noChangeShapeType="1" noTextEdit="1"/>
              </p:cNvSpPr>
              <p:nvPr/>
            </p:nvSpPr>
            <p:spPr>
              <a:xfrm>
                <a:off x="1320870" y="3832235"/>
                <a:ext cx="2357953" cy="276999"/>
              </a:xfrm>
              <a:prstGeom prst="rect">
                <a:avLst/>
              </a:prstGeom>
              <a:blipFill>
                <a:blip r:embed="rId19"/>
                <a:stretch>
                  <a:fillRect l="-5699" t="-22222" r="-4145" b="-4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95CCD0C-5D82-3502-1C37-F3F27541678D}"/>
                  </a:ext>
                </a:extLst>
              </p:cNvPr>
              <p:cNvSpPr txBox="1"/>
              <p:nvPr/>
            </p:nvSpPr>
            <p:spPr>
              <a:xfrm>
                <a:off x="6585465" y="4883632"/>
                <a:ext cx="939360" cy="276999"/>
              </a:xfrm>
              <a:prstGeom prst="rect">
                <a:avLst/>
              </a:prstGeom>
              <a:noFill/>
            </p:spPr>
            <p:txBody>
              <a:bodyPr wrap="none" lIns="0" tIns="0" rIns="0" bIns="0" rtlCol="0">
                <a:spAutoFit/>
              </a:bodyPr>
              <a:lstStyle/>
              <a:p>
                <a:pPr marL="285750" indent="-285750">
                  <a:buFont typeface="Wingdings" panose="05000000000000000000" pitchFamily="2" charset="2"/>
                  <a:buChar char="§"/>
                </a:pPr>
                <a:r>
                  <a:rPr lang="en-US" b="0" dirty="0"/>
                  <a:t>z </a:t>
                </a:r>
                <a14:m>
                  <m:oMath xmlns:m="http://schemas.openxmlformats.org/officeDocument/2006/math">
                    <m:r>
                      <a:rPr lang="en-US" b="0" i="1" smtClean="0">
                        <a:latin typeface="Cambria Math" panose="02040503050406030204" pitchFamily="18" charset="0"/>
                      </a:rPr>
                      <m:t>=72</m:t>
                    </m:r>
                  </m:oMath>
                </a14:m>
                <a:endParaRPr lang="en-IN" dirty="0"/>
              </a:p>
            </p:txBody>
          </p:sp>
        </mc:Choice>
        <mc:Fallback xmlns="">
          <p:sp>
            <p:nvSpPr>
              <p:cNvPr id="45" name="TextBox 44">
                <a:extLst>
                  <a:ext uri="{FF2B5EF4-FFF2-40B4-BE49-F238E27FC236}">
                    <a16:creationId xmlns:a16="http://schemas.microsoft.com/office/drawing/2014/main" id="{E95CCD0C-5D82-3502-1C37-F3F27541678D}"/>
                  </a:ext>
                </a:extLst>
              </p:cNvPr>
              <p:cNvSpPr txBox="1">
                <a:spLocks noRot="1" noChangeAspect="1" noMove="1" noResize="1" noEditPoints="1" noAdjustHandles="1" noChangeArrowheads="1" noChangeShapeType="1" noTextEdit="1"/>
              </p:cNvSpPr>
              <p:nvPr/>
            </p:nvSpPr>
            <p:spPr>
              <a:xfrm>
                <a:off x="6585465" y="4883632"/>
                <a:ext cx="939360" cy="276999"/>
              </a:xfrm>
              <a:prstGeom prst="rect">
                <a:avLst/>
              </a:prstGeom>
              <a:blipFill>
                <a:blip r:embed="rId20"/>
                <a:stretch>
                  <a:fillRect l="-13636" t="-26087" r="-9091" b="-521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7C48BC5-C488-025A-5869-9D27E71682F0}"/>
                  </a:ext>
                </a:extLst>
              </p:cNvPr>
              <p:cNvSpPr txBox="1"/>
              <p:nvPr/>
            </p:nvSpPr>
            <p:spPr>
              <a:xfrm>
                <a:off x="6516006" y="2978263"/>
                <a:ext cx="1646476"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𝑃𝑟𝑖𝑣𝑎𝑡𝑒</m:t>
                    </m:r>
                    <m:r>
                      <a:rPr lang="en-US" b="0" i="1" smtClean="0">
                        <a:latin typeface="Cambria Math" panose="02040503050406030204" pitchFamily="18" charset="0"/>
                      </a:rPr>
                      <m:t> </m:t>
                    </m:r>
                    <m:r>
                      <a:rPr lang="en-US" b="0" i="1" smtClean="0">
                        <a:latin typeface="Cambria Math" panose="02040503050406030204" pitchFamily="18" charset="0"/>
                      </a:rPr>
                      <m:t>𝐾𝑒𝑦𝑠</m:t>
                    </m:r>
                  </m:oMath>
                </a14:m>
                <a:endParaRPr lang="en-IN" dirty="0"/>
              </a:p>
            </p:txBody>
          </p:sp>
        </mc:Choice>
        <mc:Fallback xmlns="">
          <p:sp>
            <p:nvSpPr>
              <p:cNvPr id="46" name="TextBox 45">
                <a:extLst>
                  <a:ext uri="{FF2B5EF4-FFF2-40B4-BE49-F238E27FC236}">
                    <a16:creationId xmlns:a16="http://schemas.microsoft.com/office/drawing/2014/main" id="{37C48BC5-C488-025A-5869-9D27E71682F0}"/>
                  </a:ext>
                </a:extLst>
              </p:cNvPr>
              <p:cNvSpPr txBox="1">
                <a:spLocks noRot="1" noChangeAspect="1" noMove="1" noResize="1" noEditPoints="1" noAdjustHandles="1" noChangeArrowheads="1" noChangeShapeType="1" noTextEdit="1"/>
              </p:cNvSpPr>
              <p:nvPr/>
            </p:nvSpPr>
            <p:spPr>
              <a:xfrm>
                <a:off x="6516006" y="2978263"/>
                <a:ext cx="1646476" cy="276999"/>
              </a:xfrm>
              <a:prstGeom prst="rect">
                <a:avLst/>
              </a:prstGeom>
              <a:blipFill>
                <a:blip r:embed="rId21"/>
                <a:stretch>
                  <a:fillRect l="-8148" t="-22222" r="-5556" b="-42222"/>
                </a:stretch>
              </a:blipFill>
            </p:spPr>
            <p:txBody>
              <a:bodyPr/>
              <a:lstStyle/>
              <a:p>
                <a:r>
                  <a:rPr lang="en-IN">
                    <a:noFill/>
                  </a:rPr>
                  <a:t> </a:t>
                </a:r>
              </a:p>
            </p:txBody>
          </p:sp>
        </mc:Fallback>
      </mc:AlternateContent>
      <p:cxnSp>
        <p:nvCxnSpPr>
          <p:cNvPr id="48" name="Straight Connector 47">
            <a:extLst>
              <a:ext uri="{FF2B5EF4-FFF2-40B4-BE49-F238E27FC236}">
                <a16:creationId xmlns:a16="http://schemas.microsoft.com/office/drawing/2014/main" id="{22CFE844-5C3D-DC95-08CD-1E5EA376CF24}"/>
              </a:ext>
            </a:extLst>
          </p:cNvPr>
          <p:cNvCxnSpPr/>
          <p:nvPr/>
        </p:nvCxnSpPr>
        <p:spPr>
          <a:xfrm>
            <a:off x="812198" y="2852390"/>
            <a:ext cx="1056442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0CF804B-3A93-F728-EC39-565F837F948A}"/>
                  </a:ext>
                </a:extLst>
              </p:cNvPr>
              <p:cNvSpPr txBox="1"/>
              <p:nvPr/>
            </p:nvSpPr>
            <p:spPr>
              <a:xfrm>
                <a:off x="1263103" y="4744098"/>
                <a:ext cx="3889847"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𝐸𝑛𝑐𝑟𝑦𝑝𝑡𝑖𝑜𝑛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m:rPr>
                        <m:sty m:val="p"/>
                      </m:rPr>
                      <a:rPr lang="en-US" b="0" i="0" smtClean="0">
                        <a:latin typeface="Cambria Math" panose="02040503050406030204" pitchFamily="18" charset="0"/>
                      </a:rPr>
                      <m:t>I</m:t>
                    </m:r>
                    <m:r>
                      <a:rPr lang="en-US" b="0" i="0" smtClean="0">
                        <a:latin typeface="Cambria Math" panose="02040503050406030204" pitchFamily="18" charset="0"/>
                      </a:rPr>
                      <m:t>′</m:t>
                    </m:r>
                  </m:oMath>
                </a14:m>
                <a:r>
                  <a:rPr lang="en-IN" dirty="0"/>
                  <a:t> (ASCII Value = 73) </a:t>
                </a:r>
              </a:p>
            </p:txBody>
          </p:sp>
        </mc:Choice>
        <mc:Fallback xmlns="">
          <p:sp>
            <p:nvSpPr>
              <p:cNvPr id="51" name="TextBox 50">
                <a:extLst>
                  <a:ext uri="{FF2B5EF4-FFF2-40B4-BE49-F238E27FC236}">
                    <a16:creationId xmlns:a16="http://schemas.microsoft.com/office/drawing/2014/main" id="{20CF804B-3A93-F728-EC39-565F837F948A}"/>
                  </a:ext>
                </a:extLst>
              </p:cNvPr>
              <p:cNvSpPr txBox="1">
                <a:spLocks noRot="1" noChangeAspect="1" noMove="1" noResize="1" noEditPoints="1" noAdjustHandles="1" noChangeArrowheads="1" noChangeShapeType="1" noTextEdit="1"/>
              </p:cNvSpPr>
              <p:nvPr/>
            </p:nvSpPr>
            <p:spPr>
              <a:xfrm>
                <a:off x="1263103" y="4744098"/>
                <a:ext cx="3889847" cy="276999"/>
              </a:xfrm>
              <a:prstGeom prst="rect">
                <a:avLst/>
              </a:prstGeom>
              <a:blipFill>
                <a:blip r:embed="rId22"/>
                <a:stretch>
                  <a:fillRect l="-3292" t="-26087" r="-2821" b="-5217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F6072B1-D683-5890-B6E6-EDD69D32517B}"/>
                  </a:ext>
                </a:extLst>
              </p:cNvPr>
              <p:cNvSpPr txBox="1"/>
              <p:nvPr/>
            </p:nvSpPr>
            <p:spPr>
              <a:xfrm>
                <a:off x="1350147" y="5139158"/>
                <a:ext cx="1904367" cy="280077"/>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73</m:t>
                        </m:r>
                      </m:e>
                      <m:sup>
                        <m:r>
                          <a:rPr lang="en-US" b="0" i="1" smtClean="0">
                            <a:latin typeface="Cambria Math" panose="02040503050406030204" pitchFamily="18" charset="0"/>
                          </a:rPr>
                          <m:t>5</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91</m:t>
                    </m:r>
                  </m:oMath>
                </a14:m>
                <a:endParaRPr lang="en-IN" dirty="0"/>
              </a:p>
            </p:txBody>
          </p:sp>
        </mc:Choice>
        <mc:Fallback xmlns="">
          <p:sp>
            <p:nvSpPr>
              <p:cNvPr id="52" name="TextBox 51">
                <a:extLst>
                  <a:ext uri="{FF2B5EF4-FFF2-40B4-BE49-F238E27FC236}">
                    <a16:creationId xmlns:a16="http://schemas.microsoft.com/office/drawing/2014/main" id="{BF6072B1-D683-5890-B6E6-EDD69D32517B}"/>
                  </a:ext>
                </a:extLst>
              </p:cNvPr>
              <p:cNvSpPr txBox="1">
                <a:spLocks noRot="1" noChangeAspect="1" noMove="1" noResize="1" noEditPoints="1" noAdjustHandles="1" noChangeArrowheads="1" noChangeShapeType="1" noTextEdit="1"/>
              </p:cNvSpPr>
              <p:nvPr/>
            </p:nvSpPr>
            <p:spPr>
              <a:xfrm>
                <a:off x="1350147" y="5139158"/>
                <a:ext cx="1904367" cy="280077"/>
              </a:xfrm>
              <a:prstGeom prst="rect">
                <a:avLst/>
              </a:prstGeom>
              <a:blipFill>
                <a:blip r:embed="rId23"/>
                <a:stretch>
                  <a:fillRect l="-6709" t="-21739" r="-3514"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DBD6A68-DA35-199D-1D53-B8F24DA7E420}"/>
                  </a:ext>
                </a:extLst>
              </p:cNvPr>
              <p:cNvSpPr txBox="1"/>
              <p:nvPr/>
            </p:nvSpPr>
            <p:spPr>
              <a:xfrm>
                <a:off x="1356352" y="5527343"/>
                <a:ext cx="2357953"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=47 (</m:t>
                    </m:r>
                    <m:r>
                      <a:rPr lang="en-US" b="0" i="1" smtClean="0">
                        <a:latin typeface="Cambria Math" panose="02040503050406030204" pitchFamily="18" charset="0"/>
                      </a:rPr>
                      <m:t>𝑃𝑢𝑏𝑙𝑖𝑠h𝑖𝑛𝑔</m:t>
                    </m:r>
                    <m:r>
                      <a:rPr lang="en-US" b="0" i="1" smtClean="0">
                        <a:latin typeface="Cambria Math" panose="02040503050406030204" pitchFamily="18" charset="0"/>
                      </a:rPr>
                      <m:t>)</m:t>
                    </m:r>
                  </m:oMath>
                </a14:m>
                <a:endParaRPr lang="en-US" b="0" dirty="0"/>
              </a:p>
            </p:txBody>
          </p:sp>
        </mc:Choice>
        <mc:Fallback xmlns="">
          <p:sp>
            <p:nvSpPr>
              <p:cNvPr id="53" name="TextBox 52">
                <a:extLst>
                  <a:ext uri="{FF2B5EF4-FFF2-40B4-BE49-F238E27FC236}">
                    <a16:creationId xmlns:a16="http://schemas.microsoft.com/office/drawing/2014/main" id="{EDBD6A68-DA35-199D-1D53-B8F24DA7E420}"/>
                  </a:ext>
                </a:extLst>
              </p:cNvPr>
              <p:cNvSpPr txBox="1">
                <a:spLocks noRot="1" noChangeAspect="1" noMove="1" noResize="1" noEditPoints="1" noAdjustHandles="1" noChangeArrowheads="1" noChangeShapeType="1" noTextEdit="1"/>
              </p:cNvSpPr>
              <p:nvPr/>
            </p:nvSpPr>
            <p:spPr>
              <a:xfrm>
                <a:off x="1356352" y="5527343"/>
                <a:ext cx="2357953" cy="276999"/>
              </a:xfrm>
              <a:prstGeom prst="rect">
                <a:avLst/>
              </a:prstGeom>
              <a:blipFill>
                <a:blip r:embed="rId24"/>
                <a:stretch>
                  <a:fillRect l="-5426" t="-22222" r="-3876" b="-42222"/>
                </a:stretch>
              </a:blipFill>
            </p:spPr>
            <p:txBody>
              <a:bodyPr/>
              <a:lstStyle/>
              <a:p>
                <a:r>
                  <a:rPr lang="en-IN">
                    <a:noFill/>
                  </a:rPr>
                  <a:t> </a:t>
                </a:r>
              </a:p>
            </p:txBody>
          </p:sp>
        </mc:Fallback>
      </mc:AlternateContent>
      <p:cxnSp>
        <p:nvCxnSpPr>
          <p:cNvPr id="55" name="Straight Connector 54">
            <a:extLst>
              <a:ext uri="{FF2B5EF4-FFF2-40B4-BE49-F238E27FC236}">
                <a16:creationId xmlns:a16="http://schemas.microsoft.com/office/drawing/2014/main" id="{F5A920AF-2109-C253-2770-539B8087A943}"/>
              </a:ext>
            </a:extLst>
          </p:cNvPr>
          <p:cNvCxnSpPr/>
          <p:nvPr/>
        </p:nvCxnSpPr>
        <p:spPr>
          <a:xfrm>
            <a:off x="812198" y="4464082"/>
            <a:ext cx="518910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2832AA27-98D3-ED78-E99D-44BDA1467DBE}"/>
                  </a:ext>
                </a:extLst>
              </p:cNvPr>
              <p:cNvSpPr txBox="1"/>
              <p:nvPr/>
            </p:nvSpPr>
            <p:spPr>
              <a:xfrm>
                <a:off x="6533863" y="4110899"/>
                <a:ext cx="2107436"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𝐷𝑒𝑐𝑟𝑦𝑝𝑡𝑖𝑜𝑛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m:t>
                    </m:r>
                  </m:oMath>
                </a14:m>
                <a:endParaRPr lang="en-IN" dirty="0"/>
              </a:p>
            </p:txBody>
          </p:sp>
        </mc:Choice>
        <mc:Fallback xmlns="">
          <p:sp>
            <p:nvSpPr>
              <p:cNvPr id="56" name="TextBox 55">
                <a:extLst>
                  <a:ext uri="{FF2B5EF4-FFF2-40B4-BE49-F238E27FC236}">
                    <a16:creationId xmlns:a16="http://schemas.microsoft.com/office/drawing/2014/main" id="{2832AA27-98D3-ED78-E99D-44BDA1467DBE}"/>
                  </a:ext>
                </a:extLst>
              </p:cNvPr>
              <p:cNvSpPr txBox="1">
                <a:spLocks noRot="1" noChangeAspect="1" noMove="1" noResize="1" noEditPoints="1" noAdjustHandles="1" noChangeArrowheads="1" noChangeShapeType="1" noTextEdit="1"/>
              </p:cNvSpPr>
              <p:nvPr/>
            </p:nvSpPr>
            <p:spPr>
              <a:xfrm>
                <a:off x="6533863" y="4110899"/>
                <a:ext cx="2107436" cy="276999"/>
              </a:xfrm>
              <a:prstGeom prst="rect">
                <a:avLst/>
              </a:prstGeom>
              <a:blipFill>
                <a:blip r:embed="rId25"/>
                <a:stretch>
                  <a:fillRect l="-6358" t="-21739" r="-3468"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ECF7A1E-2569-C7DB-F82D-563EB379A956}"/>
                  </a:ext>
                </a:extLst>
              </p:cNvPr>
              <p:cNvSpPr txBox="1"/>
              <p:nvPr/>
            </p:nvSpPr>
            <p:spPr>
              <a:xfrm>
                <a:off x="6521484" y="5248144"/>
                <a:ext cx="2027286" cy="276999"/>
              </a:xfrm>
              <a:prstGeom prst="rect">
                <a:avLst/>
              </a:prstGeom>
              <a:noFill/>
            </p:spPr>
            <p:txBody>
              <a:bodyPr wrap="none" lIns="0" tIns="0" rIns="0" bIns="0" rtlCol="0">
                <a:spAutoFit/>
              </a:bodyPr>
              <a:lstStyle/>
              <a:p>
                <a:pPr marL="285750" indent="-285750">
                  <a:buFont typeface="Wingdings" panose="05000000000000000000" pitchFamily="2" charset="2"/>
                  <a:buChar char="v"/>
                </a:pPr>
                <a14:m>
                  <m:oMath xmlns:m="http://schemas.openxmlformats.org/officeDocument/2006/math">
                    <m:r>
                      <a:rPr lang="en-US" b="0" i="1" smtClean="0">
                        <a:latin typeface="Cambria Math" panose="02040503050406030204" pitchFamily="18" charset="0"/>
                      </a:rPr>
                      <m:t>𝐷𝑒𝑐𝑟𝑦𝑝𝑡𝑖𝑜𝑛</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en-IN" dirty="0"/>
              </a:p>
            </p:txBody>
          </p:sp>
        </mc:Choice>
        <mc:Fallback xmlns="">
          <p:sp>
            <p:nvSpPr>
              <p:cNvPr id="57" name="TextBox 56">
                <a:extLst>
                  <a:ext uri="{FF2B5EF4-FFF2-40B4-BE49-F238E27FC236}">
                    <a16:creationId xmlns:a16="http://schemas.microsoft.com/office/drawing/2014/main" id="{AECF7A1E-2569-C7DB-F82D-563EB379A956}"/>
                  </a:ext>
                </a:extLst>
              </p:cNvPr>
              <p:cNvSpPr txBox="1">
                <a:spLocks noRot="1" noChangeAspect="1" noMove="1" noResize="1" noEditPoints="1" noAdjustHandles="1" noChangeArrowheads="1" noChangeShapeType="1" noTextEdit="1"/>
              </p:cNvSpPr>
              <p:nvPr/>
            </p:nvSpPr>
            <p:spPr>
              <a:xfrm>
                <a:off x="6521484" y="5248144"/>
                <a:ext cx="2027286" cy="276999"/>
              </a:xfrm>
              <a:prstGeom prst="rect">
                <a:avLst/>
              </a:prstGeom>
              <a:blipFill>
                <a:blip r:embed="rId26"/>
                <a:stretch>
                  <a:fillRect l="-6627" t="-22222" r="-3916" b="-42222"/>
                </a:stretch>
              </a:blipFill>
            </p:spPr>
            <p:txBody>
              <a:bodyPr/>
              <a:lstStyle/>
              <a:p>
                <a:r>
                  <a:rPr lang="en-IN">
                    <a:noFill/>
                  </a:rPr>
                  <a:t> </a:t>
                </a:r>
              </a:p>
            </p:txBody>
          </p:sp>
        </mc:Fallback>
      </mc:AlternateContent>
      <p:cxnSp>
        <p:nvCxnSpPr>
          <p:cNvPr id="59" name="Straight Connector 58">
            <a:extLst>
              <a:ext uri="{FF2B5EF4-FFF2-40B4-BE49-F238E27FC236}">
                <a16:creationId xmlns:a16="http://schemas.microsoft.com/office/drawing/2014/main" id="{0ABF1CFD-0686-DFFC-52A1-565EE7FDEEB1}"/>
              </a:ext>
            </a:extLst>
          </p:cNvPr>
          <p:cNvCxnSpPr/>
          <p:nvPr/>
        </p:nvCxnSpPr>
        <p:spPr>
          <a:xfrm>
            <a:off x="6235277" y="5203154"/>
            <a:ext cx="5141348"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3FBBB45-6002-333B-8CB1-0DD7E1B96931}"/>
                  </a:ext>
                </a:extLst>
              </p:cNvPr>
              <p:cNvSpPr txBox="1"/>
              <p:nvPr/>
            </p:nvSpPr>
            <p:spPr>
              <a:xfrm>
                <a:off x="6608111" y="5487025"/>
                <a:ext cx="980205"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=47</m:t>
                    </m:r>
                  </m:oMath>
                </a14:m>
                <a:endParaRPr lang="en-IN" dirty="0"/>
              </a:p>
            </p:txBody>
          </p:sp>
        </mc:Choice>
        <mc:Fallback xmlns="">
          <p:sp>
            <p:nvSpPr>
              <p:cNvPr id="60" name="TextBox 59">
                <a:extLst>
                  <a:ext uri="{FF2B5EF4-FFF2-40B4-BE49-F238E27FC236}">
                    <a16:creationId xmlns:a16="http://schemas.microsoft.com/office/drawing/2014/main" id="{83FBBB45-6002-333B-8CB1-0DD7E1B96931}"/>
                  </a:ext>
                </a:extLst>
              </p:cNvPr>
              <p:cNvSpPr txBox="1">
                <a:spLocks noRot="1" noChangeAspect="1" noMove="1" noResize="1" noEditPoints="1" noAdjustHandles="1" noChangeArrowheads="1" noChangeShapeType="1" noTextEdit="1"/>
              </p:cNvSpPr>
              <p:nvPr/>
            </p:nvSpPr>
            <p:spPr>
              <a:xfrm>
                <a:off x="6608111" y="5487025"/>
                <a:ext cx="980205" cy="276999"/>
              </a:xfrm>
              <a:prstGeom prst="rect">
                <a:avLst/>
              </a:prstGeom>
              <a:blipFill>
                <a:blip r:embed="rId27"/>
                <a:stretch>
                  <a:fillRect l="-13043" t="-21739" r="-8075"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67E6EA6-9E5E-E975-4287-CE629D8D9505}"/>
                  </a:ext>
                </a:extLst>
              </p:cNvPr>
              <p:cNvSpPr txBox="1"/>
              <p:nvPr/>
            </p:nvSpPr>
            <p:spPr>
              <a:xfrm>
                <a:off x="6608111" y="5724738"/>
                <a:ext cx="2043829" cy="276999"/>
              </a:xfrm>
              <a:prstGeom prst="rect">
                <a:avLst/>
              </a:prstGeom>
              <a:noFill/>
            </p:spPr>
            <p:txBody>
              <a:bodyPr wrap="none" lIns="0" tIns="0" rIns="0" bIns="0" rtlCol="0">
                <a:spAutoFit/>
              </a:bodyPr>
              <a:lstStyle/>
              <a:p>
                <a:pPr marL="285750" indent="-285750">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𝑧</m:t>
                    </m:r>
                    <m:sSup>
                      <m:sSupPr>
                        <m:ctrlPr>
                          <a:rPr lang="en-US" b="0" i="1" smtClean="0">
                            <a:latin typeface="Cambria Math" panose="02040503050406030204" pitchFamily="18" charset="0"/>
                          </a:rPr>
                        </m:ctrlPr>
                      </m:sSupPr>
                      <m:e>
                        <m:r>
                          <a:rPr lang="en-US" i="1">
                            <a:latin typeface="Cambria Math" panose="02040503050406030204" pitchFamily="18" charset="0"/>
                          </a:rPr>
                          <m:t>≡</m:t>
                        </m:r>
                        <m:r>
                          <a:rPr lang="en-US" b="0" i="1" smtClean="0">
                            <a:latin typeface="Cambria Math" panose="02040503050406030204" pitchFamily="18" charset="0"/>
                          </a:rPr>
                          <m:t>47</m:t>
                        </m:r>
                      </m:e>
                      <m:sup>
                        <m:r>
                          <a:rPr lang="en-US" b="0" i="1" smtClean="0">
                            <a:latin typeface="Cambria Math" panose="02040503050406030204" pitchFamily="18" charset="0"/>
                          </a:rPr>
                          <m:t>29</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91</m:t>
                    </m:r>
                  </m:oMath>
                </a14:m>
                <a:endParaRPr lang="en-IN" dirty="0"/>
              </a:p>
            </p:txBody>
          </p:sp>
        </mc:Choice>
        <mc:Fallback xmlns="">
          <p:sp>
            <p:nvSpPr>
              <p:cNvPr id="61" name="TextBox 60">
                <a:extLst>
                  <a:ext uri="{FF2B5EF4-FFF2-40B4-BE49-F238E27FC236}">
                    <a16:creationId xmlns:a16="http://schemas.microsoft.com/office/drawing/2014/main" id="{567E6EA6-9E5E-E975-4287-CE629D8D9505}"/>
                  </a:ext>
                </a:extLst>
              </p:cNvPr>
              <p:cNvSpPr txBox="1">
                <a:spLocks noRot="1" noChangeAspect="1" noMove="1" noResize="1" noEditPoints="1" noAdjustHandles="1" noChangeArrowheads="1" noChangeShapeType="1" noTextEdit="1"/>
              </p:cNvSpPr>
              <p:nvPr/>
            </p:nvSpPr>
            <p:spPr>
              <a:xfrm>
                <a:off x="6608111" y="5724738"/>
                <a:ext cx="2043829" cy="276999"/>
              </a:xfrm>
              <a:prstGeom prst="rect">
                <a:avLst/>
              </a:prstGeom>
              <a:blipFill>
                <a:blip r:embed="rId28"/>
                <a:stretch>
                  <a:fillRect l="-6269" t="-21739" r="-3284" b="-413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0DFF518-1620-9DCA-F949-E1EDDD2701B1}"/>
                  </a:ext>
                </a:extLst>
              </p:cNvPr>
              <p:cNvSpPr txBox="1"/>
              <p:nvPr/>
            </p:nvSpPr>
            <p:spPr>
              <a:xfrm>
                <a:off x="6608111" y="5983973"/>
                <a:ext cx="939360" cy="276999"/>
              </a:xfrm>
              <a:prstGeom prst="rect">
                <a:avLst/>
              </a:prstGeom>
              <a:noFill/>
            </p:spPr>
            <p:txBody>
              <a:bodyPr wrap="none" lIns="0" tIns="0" rIns="0" bIns="0" rtlCol="0">
                <a:spAutoFit/>
              </a:bodyPr>
              <a:lstStyle/>
              <a:p>
                <a:pPr marL="285750" indent="-285750">
                  <a:buFont typeface="Wingdings" panose="05000000000000000000" pitchFamily="2" charset="2"/>
                  <a:buChar char="§"/>
                </a:pPr>
                <a:r>
                  <a:rPr lang="en-US" b="0" dirty="0"/>
                  <a:t>z </a:t>
                </a:r>
                <a14:m>
                  <m:oMath xmlns:m="http://schemas.openxmlformats.org/officeDocument/2006/math">
                    <m:r>
                      <a:rPr lang="en-US" b="0" i="1" smtClean="0">
                        <a:latin typeface="Cambria Math" panose="02040503050406030204" pitchFamily="18" charset="0"/>
                      </a:rPr>
                      <m:t>=73</m:t>
                    </m:r>
                  </m:oMath>
                </a14:m>
                <a:endParaRPr lang="en-IN" dirty="0"/>
              </a:p>
            </p:txBody>
          </p:sp>
        </mc:Choice>
        <mc:Fallback xmlns="">
          <p:sp>
            <p:nvSpPr>
              <p:cNvPr id="62" name="TextBox 61">
                <a:extLst>
                  <a:ext uri="{FF2B5EF4-FFF2-40B4-BE49-F238E27FC236}">
                    <a16:creationId xmlns:a16="http://schemas.microsoft.com/office/drawing/2014/main" id="{A0DFF518-1620-9DCA-F949-E1EDDD2701B1}"/>
                  </a:ext>
                </a:extLst>
              </p:cNvPr>
              <p:cNvSpPr txBox="1">
                <a:spLocks noRot="1" noChangeAspect="1" noMove="1" noResize="1" noEditPoints="1" noAdjustHandles="1" noChangeArrowheads="1" noChangeShapeType="1" noTextEdit="1"/>
              </p:cNvSpPr>
              <p:nvPr/>
            </p:nvSpPr>
            <p:spPr>
              <a:xfrm>
                <a:off x="6608111" y="5983973"/>
                <a:ext cx="939360" cy="276999"/>
              </a:xfrm>
              <a:prstGeom prst="rect">
                <a:avLst/>
              </a:prstGeom>
              <a:blipFill>
                <a:blip r:embed="rId29"/>
                <a:stretch>
                  <a:fillRect l="-13636" t="-26667" r="-9091" b="-53333"/>
                </a:stretch>
              </a:blipFill>
            </p:spPr>
            <p:txBody>
              <a:bodyPr/>
              <a:lstStyle/>
              <a:p>
                <a:r>
                  <a:rPr lang="en-IN">
                    <a:noFill/>
                  </a:rPr>
                  <a:t> </a:t>
                </a:r>
              </a:p>
            </p:txBody>
          </p:sp>
        </mc:Fallback>
      </mc:AlternateContent>
      <p:cxnSp>
        <p:nvCxnSpPr>
          <p:cNvPr id="63" name="Straight Connector 62">
            <a:extLst>
              <a:ext uri="{FF2B5EF4-FFF2-40B4-BE49-F238E27FC236}">
                <a16:creationId xmlns:a16="http://schemas.microsoft.com/office/drawing/2014/main" id="{E738D144-1FEA-D50E-9370-B56203D7D38B}"/>
              </a:ext>
            </a:extLst>
          </p:cNvPr>
          <p:cNvCxnSpPr/>
          <p:nvPr/>
        </p:nvCxnSpPr>
        <p:spPr>
          <a:xfrm>
            <a:off x="6145054" y="4085844"/>
            <a:ext cx="518910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810378"/>
      </p:ext>
    </p:extLst>
  </p:cSld>
  <p:clrMapOvr>
    <a:masterClrMapping/>
  </p:clrMapOvr>
  <mc:AlternateContent xmlns:mc="http://schemas.openxmlformats.org/markup-compatibility/2006" xmlns:p14="http://schemas.microsoft.com/office/powerpoint/2010/main">
    <mc:Choice Requires="p14">
      <p:transition spd="slow" p14:dur="2000" advTm="5145"/>
    </mc:Choice>
    <mc:Fallback xmlns="">
      <p:transition spd="slow" advTm="51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500"/>
                                        <p:tgtEl>
                                          <p:spTgt spid="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5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0"/>
                                        </p:tgtEl>
                                        <p:attrNameLst>
                                          <p:attrName>style.visibility</p:attrName>
                                        </p:attrNameLst>
                                      </p:cBhvr>
                                      <p:to>
                                        <p:strVal val="visible"/>
                                      </p:to>
                                    </p:set>
                                    <p:animEffect transition="in" filter="fade">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fade">
                                      <p:cBhvr>
                                        <p:cTn id="79" dur="500"/>
                                        <p:tgtEl>
                                          <p:spTgt spid="3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fade">
                                      <p:cBhvr>
                                        <p:cTn id="84" dur="500"/>
                                        <p:tgtEl>
                                          <p:spTgt spid="4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fade">
                                      <p:cBhvr>
                                        <p:cTn id="97" dur="500"/>
                                        <p:tgtEl>
                                          <p:spTgt spid="5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fade">
                                      <p:cBhvr>
                                        <p:cTn id="100" dur="500"/>
                                        <p:tgtEl>
                                          <p:spTgt spid="53"/>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7"/>
                                        </p:tgtEl>
                                        <p:attrNameLst>
                                          <p:attrName>style.visibility</p:attrName>
                                        </p:attrNameLst>
                                      </p:cBhvr>
                                      <p:to>
                                        <p:strVal val="visible"/>
                                      </p:to>
                                    </p:set>
                                    <p:animEffect transition="in" filter="fade">
                                      <p:cBhvr>
                                        <p:cTn id="105" dur="500"/>
                                        <p:tgtEl>
                                          <p:spTgt spid="5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60"/>
                                        </p:tgtEl>
                                        <p:attrNameLst>
                                          <p:attrName>style.visibility</p:attrName>
                                        </p:attrNameLst>
                                      </p:cBhvr>
                                      <p:to>
                                        <p:strVal val="visible"/>
                                      </p:to>
                                    </p:set>
                                    <p:animEffect transition="in" filter="fade">
                                      <p:cBhvr>
                                        <p:cTn id="110" dur="500"/>
                                        <p:tgtEl>
                                          <p:spTgt spid="60"/>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500"/>
                                        <p:tgtEl>
                                          <p:spTgt spid="6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1"/>
                                        </p:tgtEl>
                                        <p:attrNameLst>
                                          <p:attrName>style.visibility</p:attrName>
                                        </p:attrNameLst>
                                      </p:cBhvr>
                                      <p:to>
                                        <p:strVal val="visible"/>
                                      </p:to>
                                    </p:set>
                                    <p:animEffect transition="in" filter="fade">
                                      <p:cBhvr>
                                        <p:cTn id="11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8" grpId="0"/>
      <p:bldP spid="29" grpId="0"/>
      <p:bldP spid="32" grpId="0"/>
      <p:bldP spid="33" grpId="0"/>
      <p:bldP spid="34" grpId="0"/>
      <p:bldP spid="35" grpId="0"/>
      <p:bldP spid="37" grpId="0"/>
      <p:bldP spid="38" grpId="0"/>
      <p:bldP spid="40" grpId="0"/>
      <p:bldP spid="41" grpId="0"/>
      <p:bldP spid="42" grpId="0"/>
      <p:bldP spid="43" grpId="0"/>
      <p:bldP spid="44" grpId="0"/>
      <p:bldP spid="45" grpId="0"/>
      <p:bldP spid="46" grpId="0"/>
      <p:bldP spid="51" grpId="0"/>
      <p:bldP spid="52" grpId="0"/>
      <p:bldP spid="53" grpId="0"/>
      <p:bldP spid="56" grpId="0"/>
      <p:bldP spid="57" grpId="0"/>
      <p:bldP spid="60" grpId="0"/>
      <p:bldP spid="61"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5B23D-B3A9-0BCF-0630-53C7C11D19AB}"/>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Introduction To Elliptic Curve</a:t>
            </a:r>
            <a:endParaRPr lang="en-IN"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DEF781-2CC1-C4D2-EA0A-1E86BA695E88}"/>
                  </a:ext>
                </a:extLst>
              </p:cNvPr>
              <p:cNvSpPr>
                <a:spLocks noGrp="1"/>
              </p:cNvSpPr>
              <p:nvPr>
                <p:ph idx="1"/>
              </p:nvPr>
            </p:nvSpPr>
            <p:spPr>
              <a:xfrm>
                <a:off x="1100831" y="2556932"/>
                <a:ext cx="5362113" cy="3318936"/>
              </a:xfrm>
            </p:spPr>
            <p:txBody>
              <a:bodyPr>
                <a:normAutofit fontScale="85000" lnSpcReduction="20000"/>
              </a:bodyPr>
              <a:lstStyle/>
              <a:p>
                <a:pPr>
                  <a:buClr>
                    <a:schemeClr val="tx1"/>
                  </a:buClr>
                  <a:buFont typeface="Wingdings" panose="05000000000000000000" pitchFamily="2" charset="2"/>
                  <a:buChar char="§"/>
                </a:pPr>
                <a:r>
                  <a:rPr lang="en-US" sz="2200" dirty="0">
                    <a:latin typeface="Ebrima" panose="02000000000000000000" pitchFamily="2" charset="0"/>
                    <a:ea typeface="Ebrima" panose="02000000000000000000" pitchFamily="2" charset="0"/>
                    <a:cs typeface="Ebrima" panose="02000000000000000000" pitchFamily="2" charset="0"/>
                  </a:rPr>
                  <a:t>Why Elliptic Curves?</a:t>
                </a:r>
              </a:p>
              <a:p>
                <a:pPr>
                  <a:buClr>
                    <a:schemeClr val="tx1"/>
                  </a:buClr>
                  <a:buFont typeface="Wingdings" panose="05000000000000000000" pitchFamily="2" charset="2"/>
                  <a:buChar char="Ø"/>
                </a:pPr>
                <a:r>
                  <a:rPr lang="en-US" sz="2200" dirty="0">
                    <a:latin typeface="Ebrima" panose="02000000000000000000" pitchFamily="2" charset="0"/>
                    <a:ea typeface="Ebrima" panose="02000000000000000000" pitchFamily="2" charset="0"/>
                    <a:cs typeface="Ebrima" panose="02000000000000000000" pitchFamily="2" charset="0"/>
                  </a:rPr>
                  <a:t>Shorter encryption keys use fewer memory and CPU resources. </a:t>
                </a:r>
              </a:p>
              <a:p>
                <a:pPr>
                  <a:buClr>
                    <a:schemeClr val="tx1"/>
                  </a:buClr>
                  <a:buFont typeface="Wingdings" panose="05000000000000000000" pitchFamily="2" charset="2"/>
                  <a:buChar char="§"/>
                </a:pPr>
                <a:r>
                  <a:rPr lang="en-US" sz="2200" dirty="0">
                    <a:latin typeface="Ebrima" panose="02000000000000000000" pitchFamily="2" charset="0"/>
                    <a:ea typeface="Ebrima" panose="02000000000000000000" pitchFamily="2" charset="0"/>
                    <a:cs typeface="Ebrima" panose="02000000000000000000" pitchFamily="2" charset="0"/>
                  </a:rPr>
                  <a:t>Elliptic Curve is defined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𝐾</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𝑍𝑝</m:t>
                      </m:r>
                    </m:oMath>
                  </m:oMathPara>
                </a14:m>
                <a:endParaRPr lang="en-US" b="0" baseline="-25000"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𝐶𝑜𝑛𝑑𝑖𝑡𝑖𝑜𝑛</m:t>
                    </m:r>
                    <m:r>
                      <a:rPr lang="en-US" b="0" i="1" smtClean="0">
                        <a:latin typeface="Cambria Math" panose="02040503050406030204" pitchFamily="18" charset="0"/>
                      </a:rPr>
                      <m:t> : 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3</m:t>
                        </m:r>
                      </m:sup>
                    </m:sSup>
                    <m:r>
                      <a:rPr lang="en-US" b="0" i="1" smtClean="0">
                        <a:latin typeface="Cambria Math" panose="02040503050406030204" pitchFamily="18" charset="0"/>
                      </a:rPr>
                      <m:t>+27</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≠0</m:t>
                    </m:r>
                  </m:oMath>
                </a14:m>
                <a:endParaRPr lang="en-IN"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𝑃𝑜𝑖𝑛𝑡</m:t>
                    </m:r>
                    <m:r>
                      <a:rPr lang="en-US" b="0" i="1" smtClean="0">
                        <a:latin typeface="Cambria Math" panose="02040503050406030204" pitchFamily="18" charset="0"/>
                      </a:rPr>
                      <m:t> </m:t>
                    </m:r>
                    <m:r>
                      <a:rPr lang="en-US" b="0" i="1" smtClean="0">
                        <a:latin typeface="Cambria Math" panose="02040503050406030204" pitchFamily="18" charset="0"/>
                      </a:rPr>
                      <m:t>𝑎𝑡</m:t>
                    </m:r>
                    <m:r>
                      <a:rPr lang="en-US" b="0" i="1" smtClean="0">
                        <a:latin typeface="Cambria Math" panose="02040503050406030204" pitchFamily="18" charset="0"/>
                      </a:rPr>
                      <m:t> </m:t>
                    </m:r>
                    <m:r>
                      <a:rPr lang="en-US" b="0" i="1" smtClean="0">
                        <a:latin typeface="Cambria Math" panose="02040503050406030204" pitchFamily="18" charset="0"/>
                      </a:rPr>
                      <m:t>𝑖𝑛𝑓𝑖𝑛𝑖𝑡𝑦</m:t>
                    </m:r>
                    <m:r>
                      <a:rPr lang="en-US" b="0" i="1" smtClean="0">
                        <a:latin typeface="Cambria Math" panose="02040503050406030204" pitchFamily="18" charset="0"/>
                      </a:rPr>
                      <m:t> : </m:t>
                    </m:r>
                    <m:r>
                      <a:rPr lang="en-IN" b="0" i="1" smtClean="0">
                        <a:latin typeface="Cambria Math" panose="02040503050406030204" pitchFamily="18" charset="0"/>
                      </a:rPr>
                      <m:t>𝒪</m:t>
                    </m:r>
                  </m:oMath>
                </a14:m>
                <a:endParaRPr lang="en-IN" dirty="0"/>
              </a:p>
              <a:p>
                <a:pPr marL="0" indent="0">
                  <a:buNone/>
                </a:pPr>
                <a:endParaRPr lang="en-IN" dirty="0"/>
              </a:p>
            </p:txBody>
          </p:sp>
        </mc:Choice>
        <mc:Fallback xmlns="">
          <p:sp>
            <p:nvSpPr>
              <p:cNvPr id="3" name="Content Placeholder 2">
                <a:extLst>
                  <a:ext uri="{FF2B5EF4-FFF2-40B4-BE49-F238E27FC236}">
                    <a16:creationId xmlns:a16="http://schemas.microsoft.com/office/drawing/2014/main" id="{73DEF781-2CC1-C4D2-EA0A-1E86BA695E88}"/>
                  </a:ext>
                </a:extLst>
              </p:cNvPr>
              <p:cNvSpPr>
                <a:spLocks noGrp="1" noRot="1" noChangeAspect="1" noMove="1" noResize="1" noEditPoints="1" noAdjustHandles="1" noChangeArrowheads="1" noChangeShapeType="1" noTextEdit="1"/>
              </p:cNvSpPr>
              <p:nvPr>
                <p:ph idx="1"/>
              </p:nvPr>
            </p:nvSpPr>
            <p:spPr>
              <a:xfrm>
                <a:off x="1100831" y="2556932"/>
                <a:ext cx="5362113" cy="3318936"/>
              </a:xfrm>
              <a:blipFill>
                <a:blip r:embed="rId2"/>
                <a:stretch>
                  <a:fillRect l="-1365" t="-311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B88FF119-6795-FC0B-DA06-DA8B15DAB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005" y="2711675"/>
            <a:ext cx="4800598" cy="3009449"/>
          </a:xfrm>
          <a:prstGeom prst="rect">
            <a:avLst/>
          </a:prstGeom>
        </p:spPr>
      </p:pic>
    </p:spTree>
    <p:extLst>
      <p:ext uri="{BB962C8B-B14F-4D97-AF65-F5344CB8AC3E}">
        <p14:creationId xmlns:p14="http://schemas.microsoft.com/office/powerpoint/2010/main" val="274446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4F5C-AC2E-BCA5-37D8-B729FA2472E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Group Operations </a:t>
            </a:r>
            <a:endParaRPr lang="en-IN"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CBFBAB-E65C-C883-E30C-5E7DB998BA6F}"/>
                  </a:ext>
                </a:extLst>
              </p:cNvPr>
              <p:cNvSpPr>
                <a:spLocks noGrp="1"/>
              </p:cNvSpPr>
              <p:nvPr>
                <p:ph idx="1"/>
              </p:nvPr>
            </p:nvSpPr>
            <p:spPr>
              <a:xfrm>
                <a:off x="1295401" y="2556932"/>
                <a:ext cx="6357150" cy="3318936"/>
              </a:xfrm>
            </p:spPr>
            <p:txBody>
              <a:bodyPr>
                <a:normAutofit/>
              </a:bodyPr>
              <a:lstStyle/>
              <a:p>
                <a:pPr>
                  <a:buClr>
                    <a:schemeClr val="tx1"/>
                  </a:buClr>
                  <a:buFont typeface="Wingdings" panose="05000000000000000000" pitchFamily="2" charset="2"/>
                  <a:buChar char="v"/>
                </a:pPr>
                <a:r>
                  <a:rPr lang="en-US" sz="2800" b="1" dirty="0"/>
                  <a:t> </a:t>
                </a:r>
                <a:r>
                  <a:rPr lang="en-US" sz="2800" u="sng" dirty="0">
                    <a:latin typeface="Ebrima" panose="02000000000000000000" pitchFamily="2" charset="0"/>
                    <a:ea typeface="Ebrima" panose="02000000000000000000" pitchFamily="2" charset="0"/>
                    <a:cs typeface="Ebrima" panose="02000000000000000000" pitchFamily="2" charset="0"/>
                  </a:rPr>
                  <a:t>Addition</a:t>
                </a:r>
                <a:r>
                  <a:rPr lang="en-US" sz="2800" dirty="0">
                    <a:latin typeface="Ebrima" panose="02000000000000000000" pitchFamily="2" charset="0"/>
                    <a:ea typeface="Ebrima" panose="02000000000000000000" pitchFamily="2" charset="0"/>
                    <a:cs typeface="Ebrima" panose="02000000000000000000" pitchFamily="2" charset="0"/>
                  </a:rPr>
                  <a:t> :</a:t>
                </a:r>
                <a:r>
                  <a:rPr lang="en-US" sz="2800" u="sng" dirty="0">
                    <a:latin typeface="Ebrima" panose="02000000000000000000" pitchFamily="2" charset="0"/>
                    <a:ea typeface="Ebrima" panose="02000000000000000000" pitchFamily="2" charset="0"/>
                    <a:cs typeface="Ebrima" panose="02000000000000000000" pitchFamily="2" charset="0"/>
                  </a:rPr>
                  <a:t> </a:t>
                </a:r>
              </a:p>
              <a:p>
                <a:pPr>
                  <a:buClr>
                    <a:schemeClr val="tx1"/>
                  </a:buClr>
                  <a:buFont typeface="Wingdings" panose="05000000000000000000" pitchFamily="2" charset="2"/>
                  <a:buChar char="§"/>
                </a:pPr>
                <a14:m>
                  <m:oMath xmlns:m="http://schemas.openxmlformats.org/officeDocument/2006/math">
                    <m:r>
                      <m:rPr>
                        <m:sty m:val="p"/>
                      </m:rPr>
                      <a:rPr lang="en-US" b="0" i="0" smtClean="0">
                        <a:latin typeface="Cambria Math" panose="02040503050406030204" pitchFamily="18" charset="0"/>
                      </a:rPr>
                      <m:t>P</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m:rPr>
                            <m:sty m:val="p"/>
                          </m:rPr>
                          <a:rPr lang="en-US" b="0" i="0" baseline="-25000" smtClean="0">
                            <a:latin typeface="Cambria Math" panose="02040503050406030204" pitchFamily="18" charset="0"/>
                          </a:rPr>
                          <m:t>P</m:t>
                        </m:r>
                        <m:r>
                          <a:rPr lang="en-US" b="0" i="0" smtClean="0">
                            <a:latin typeface="Cambria Math" panose="02040503050406030204" pitchFamily="18" charset="0"/>
                          </a:rPr>
                          <m:t> , </m:t>
                        </m:r>
                        <m:r>
                          <m:rPr>
                            <m:sty m:val="p"/>
                          </m:rPr>
                          <a:rPr lang="en-US" b="0" i="0" smtClean="0">
                            <a:latin typeface="Cambria Math" panose="02040503050406030204" pitchFamily="18" charset="0"/>
                          </a:rPr>
                          <m:t>yP</m:t>
                        </m:r>
                      </m:e>
                    </m:d>
                    <m:r>
                      <a:rPr lang="en-US" b="0" i="0" smtClean="0">
                        <a:latin typeface="Cambria Math" panose="02040503050406030204" pitchFamily="18" charset="0"/>
                      </a:rPr>
                      <m:t>, </m:t>
                    </m:r>
                    <m:r>
                      <m:rPr>
                        <m:sty m:val="p"/>
                      </m:rPr>
                      <a:rPr lang="en-US" b="0" i="0" smtClean="0">
                        <a:latin typeface="Cambria Math" panose="02040503050406030204" pitchFamily="18" charset="0"/>
                      </a:rPr>
                      <m:t>Q</m:t>
                    </m:r>
                    <m:d>
                      <m:dPr>
                        <m:ctrlPr>
                          <a:rPr lang="en-US" i="1">
                            <a:latin typeface="Cambria Math" panose="02040503050406030204" pitchFamily="18" charset="0"/>
                          </a:rPr>
                        </m:ctrlPr>
                      </m:dPr>
                      <m:e>
                        <m:r>
                          <m:rPr>
                            <m:sty m:val="p"/>
                          </m:rPr>
                          <a:rPr lang="en-US">
                            <a:latin typeface="Cambria Math" panose="02040503050406030204" pitchFamily="18" charset="0"/>
                          </a:rPr>
                          <m:t>x</m:t>
                        </m:r>
                        <m:r>
                          <m:rPr>
                            <m:sty m:val="p"/>
                          </m:rPr>
                          <a:rPr lang="en-US" b="0" i="0" baseline="-25000" smtClean="0">
                            <a:latin typeface="Cambria Math" panose="02040503050406030204" pitchFamily="18" charset="0"/>
                          </a:rPr>
                          <m:t>Q</m:t>
                        </m:r>
                        <m:r>
                          <a:rPr lang="en-US">
                            <a:latin typeface="Cambria Math" panose="02040503050406030204" pitchFamily="18" charset="0"/>
                          </a:rPr>
                          <m:t> , </m:t>
                        </m:r>
                        <m:r>
                          <m:rPr>
                            <m:sty m:val="p"/>
                          </m:rPr>
                          <a:rPr lang="en-US">
                            <a:latin typeface="Cambria Math" panose="02040503050406030204" pitchFamily="18" charset="0"/>
                          </a:rPr>
                          <m:t>y</m:t>
                        </m:r>
                        <m:r>
                          <a:rPr lang="en-US" b="0" i="1" baseline="-25000" smtClean="0">
                            <a:latin typeface="Cambria Math" panose="02040503050406030204" pitchFamily="18" charset="0"/>
                          </a:rPr>
                          <m:t>𝑄</m:t>
                        </m:r>
                      </m:e>
                    </m:d>
                    <m:r>
                      <a:rPr lang="en-US" b="0" i="0" smtClean="0">
                        <a:latin typeface="Cambria Math" panose="02040503050406030204" pitchFamily="18" charset="0"/>
                      </a:rPr>
                      <m:t> </m:t>
                    </m:r>
                    <m:r>
                      <m:rPr>
                        <m:sty m:val="p"/>
                      </m:rPr>
                      <a:rPr lang="en-US" b="0" i="0" smtClean="0">
                        <a:latin typeface="Cambria Math" panose="02040503050406030204" pitchFamily="18" charset="0"/>
                      </a:rPr>
                      <m:t>and</m:t>
                    </m:r>
                    <m:r>
                      <a:rPr lang="en-US" b="0" i="0" smtClean="0">
                        <a:latin typeface="Cambria Math" panose="02040503050406030204" pitchFamily="18" charset="0"/>
                      </a:rPr>
                      <m:t> </m:t>
                    </m:r>
                    <m:r>
                      <m:rPr>
                        <m:sty m:val="p"/>
                      </m:rPr>
                      <a:rPr lang="en-US" b="0" i="0" smtClean="0">
                        <a:latin typeface="Cambria Math" panose="02040503050406030204" pitchFamily="18" charset="0"/>
                      </a:rPr>
                      <m:t>R</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m:rPr>
                            <m:sty m:val="p"/>
                          </m:rPr>
                          <a:rPr lang="en-US" b="0" i="0" baseline="-25000" smtClean="0">
                            <a:latin typeface="Cambria Math" panose="02040503050406030204" pitchFamily="18" charset="0"/>
                          </a:rPr>
                          <m:t>R</m:t>
                        </m:r>
                        <m:r>
                          <a:rPr lang="en-US" b="0" i="0" smtClean="0">
                            <a:latin typeface="Cambria Math" panose="02040503050406030204" pitchFamily="18" charset="0"/>
                          </a:rPr>
                          <m:t>,</m:t>
                        </m:r>
                        <m:r>
                          <m:rPr>
                            <m:sty m:val="p"/>
                          </m:rPr>
                          <a:rPr lang="en-US" b="0" i="0" smtClean="0">
                            <a:latin typeface="Cambria Math" panose="02040503050406030204" pitchFamily="18" charset="0"/>
                          </a:rPr>
                          <m:t>yR</m:t>
                        </m:r>
                      </m:e>
                    </m:d>
                  </m:oMath>
                </a14:m>
                <a:endParaRPr lang="en-US" b="0"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𝑆𝑙𝑜𝑝𝑒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𝐿𝑖𝑛𝑒</m:t>
                    </m:r>
                    <m:r>
                      <a:rPr lang="en-US" b="0" i="1" smtClean="0">
                        <a:latin typeface="Cambria Math" panose="02040503050406030204" pitchFamily="18" charset="0"/>
                      </a:rPr>
                      <m:t> </m:t>
                    </m:r>
                    <m:r>
                      <a:rPr lang="en-US" b="0" i="1" smtClean="0">
                        <a:latin typeface="Cambria Math" panose="02040503050406030204" pitchFamily="18" charset="0"/>
                      </a:rPr>
                      <m:t>𝑃𝑄</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r>
                          <a:rPr lang="en-US" b="0" i="1" baseline="-25000" smtClean="0">
                            <a:latin typeface="Cambria Math" panose="02040503050406030204" pitchFamily="18" charset="0"/>
                          </a:rPr>
                          <m:t>𝑃</m:t>
                        </m:r>
                        <m:r>
                          <a:rPr lang="en-US" b="0" i="1" smtClean="0">
                            <a:latin typeface="Cambria Math" panose="02040503050406030204" pitchFamily="18" charset="0"/>
                          </a:rPr>
                          <m:t> − </m:t>
                        </m:r>
                        <m:r>
                          <a:rPr lang="en-US" b="0" i="1" smtClean="0">
                            <a:latin typeface="Cambria Math" panose="02040503050406030204" pitchFamily="18" charset="0"/>
                          </a:rPr>
                          <m:t>𝑦𝑄</m:t>
                        </m:r>
                      </m:num>
                      <m:den>
                        <m:r>
                          <a:rPr lang="en-US" b="0" i="1" smtClean="0">
                            <a:latin typeface="Cambria Math" panose="02040503050406030204" pitchFamily="18" charset="0"/>
                          </a:rPr>
                          <m:t>𝑥</m:t>
                        </m:r>
                        <m:r>
                          <a:rPr lang="en-US" b="0" i="1" baseline="-25000" smtClean="0">
                            <a:latin typeface="Cambria Math" panose="02040503050406030204" pitchFamily="18" charset="0"/>
                          </a:rPr>
                          <m:t>𝑃</m:t>
                        </m:r>
                        <m:r>
                          <a:rPr lang="en-US" b="0" i="1" smtClean="0">
                            <a:latin typeface="Cambria Math" panose="02040503050406030204" pitchFamily="18" charset="0"/>
                          </a:rPr>
                          <m:t> − </m:t>
                        </m:r>
                        <m:r>
                          <a:rPr lang="en-US" b="0" i="1" smtClean="0">
                            <a:latin typeface="Cambria Math" panose="02040503050406030204" pitchFamily="18" charset="0"/>
                          </a:rPr>
                          <m:t>𝑥𝑄</m:t>
                        </m:r>
                      </m:den>
                    </m:f>
                  </m:oMath>
                </a14:m>
                <a:endParaRPr lang="en-US"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𝑅</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 −( </m:t>
                    </m:r>
                    <m:r>
                      <a:rPr lang="en-US" b="0" i="1" smtClean="0">
                        <a:latin typeface="Cambria Math" panose="02040503050406030204" pitchFamily="18" charset="0"/>
                      </a:rPr>
                      <m:t>𝑥𝑃</m:t>
                    </m:r>
                    <m:r>
                      <a:rPr lang="en-US" b="0" i="1" smtClean="0">
                        <a:latin typeface="Cambria Math" panose="02040503050406030204" pitchFamily="18" charset="0"/>
                      </a:rPr>
                      <m:t>+</m:t>
                    </m:r>
                    <m:r>
                      <a:rPr lang="en-US" b="0" i="1" smtClean="0">
                        <a:latin typeface="Cambria Math" panose="02040503050406030204" pitchFamily="18" charset="0"/>
                      </a:rPr>
                      <m:t>𝑥𝑄</m:t>
                    </m:r>
                    <m:r>
                      <a:rPr lang="en-US" b="0" i="1" smtClean="0">
                        <a:latin typeface="Cambria Math" panose="02040503050406030204" pitchFamily="18" charset="0"/>
                      </a:rPr>
                      <m:t>)</m:t>
                    </m:r>
                  </m:oMath>
                </a14:m>
                <a:endParaRPr lang="en-US"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baseline="-25000"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𝑥𝑅</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𝑦𝑃</m:t>
                    </m:r>
                    <m:r>
                      <a:rPr lang="en-US" b="0" i="1" smtClean="0">
                        <a:latin typeface="Cambria Math" panose="02040503050406030204" pitchFamily="18" charset="0"/>
                      </a:rPr>
                      <m:t> </m:t>
                    </m:r>
                  </m:oMath>
                </a14:m>
                <a:endParaRPr lang="en-IN" b="1" dirty="0"/>
              </a:p>
            </p:txBody>
          </p:sp>
        </mc:Choice>
        <mc:Fallback xmlns="">
          <p:sp>
            <p:nvSpPr>
              <p:cNvPr id="3" name="Content Placeholder 2">
                <a:extLst>
                  <a:ext uri="{FF2B5EF4-FFF2-40B4-BE49-F238E27FC236}">
                    <a16:creationId xmlns:a16="http://schemas.microsoft.com/office/drawing/2014/main" id="{5ECBFBAB-E65C-C883-E30C-5E7DB998BA6F}"/>
                  </a:ext>
                </a:extLst>
              </p:cNvPr>
              <p:cNvSpPr>
                <a:spLocks noGrp="1" noRot="1" noChangeAspect="1" noMove="1" noResize="1" noEditPoints="1" noAdjustHandles="1" noChangeArrowheads="1" noChangeShapeType="1" noTextEdit="1"/>
              </p:cNvSpPr>
              <p:nvPr>
                <p:ph idx="1"/>
              </p:nvPr>
            </p:nvSpPr>
            <p:spPr>
              <a:xfrm>
                <a:off x="1295401" y="2556932"/>
                <a:ext cx="6357150" cy="3318936"/>
              </a:xfrm>
              <a:blipFill>
                <a:blip r:embed="rId2"/>
                <a:stretch>
                  <a:fillRect l="-2207" t="-3119"/>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13ED9D2C-7B86-6B27-23DD-E75F8E936AD0}"/>
              </a:ext>
            </a:extLst>
          </p:cNvPr>
          <p:cNvPicPr>
            <a:picLocks noChangeAspect="1"/>
          </p:cNvPicPr>
          <p:nvPr/>
        </p:nvPicPr>
        <p:blipFill rotWithShape="1">
          <a:blip r:embed="rId3">
            <a:extLst>
              <a:ext uri="{28A0092B-C50C-407E-A947-70E740481C1C}">
                <a14:useLocalDpi xmlns:a14="http://schemas.microsoft.com/office/drawing/2010/main" val="0"/>
              </a:ext>
            </a:extLst>
          </a:blip>
          <a:srcRect l="12568" t="-32" r="13375"/>
          <a:stretch/>
        </p:blipFill>
        <p:spPr>
          <a:xfrm>
            <a:off x="7812350" y="2600827"/>
            <a:ext cx="3400147" cy="3430110"/>
          </a:xfrm>
          <a:prstGeom prst="rect">
            <a:avLst/>
          </a:prstGeom>
        </p:spPr>
      </p:pic>
    </p:spTree>
    <p:extLst>
      <p:ext uri="{BB962C8B-B14F-4D97-AF65-F5344CB8AC3E}">
        <p14:creationId xmlns:p14="http://schemas.microsoft.com/office/powerpoint/2010/main" val="163828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4F5C-AC2E-BCA5-37D8-B729FA2472E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Group Operations </a:t>
            </a:r>
            <a:endParaRPr lang="en-IN"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CBFBAB-E65C-C883-E30C-5E7DB998BA6F}"/>
                  </a:ext>
                </a:extLst>
              </p:cNvPr>
              <p:cNvSpPr>
                <a:spLocks noGrp="1"/>
              </p:cNvSpPr>
              <p:nvPr>
                <p:ph idx="1"/>
              </p:nvPr>
            </p:nvSpPr>
            <p:spPr>
              <a:xfrm>
                <a:off x="1295401" y="2556932"/>
                <a:ext cx="6357150" cy="3318936"/>
              </a:xfrm>
            </p:spPr>
            <p:txBody>
              <a:bodyPr>
                <a:normAutofit/>
              </a:bodyPr>
              <a:lstStyle/>
              <a:p>
                <a:pPr>
                  <a:buClr>
                    <a:schemeClr val="tx1"/>
                  </a:buClr>
                  <a:buFont typeface="Wingdings" panose="05000000000000000000" pitchFamily="2" charset="2"/>
                  <a:buChar char="v"/>
                </a:pPr>
                <a:r>
                  <a:rPr lang="en-US" sz="2800" b="1" dirty="0"/>
                  <a:t> </a:t>
                </a:r>
                <a:r>
                  <a:rPr lang="en-US" sz="2800" u="sng" dirty="0">
                    <a:latin typeface="Ebrima" panose="02000000000000000000" pitchFamily="2" charset="0"/>
                    <a:ea typeface="Ebrima" panose="02000000000000000000" pitchFamily="2" charset="0"/>
                    <a:cs typeface="Ebrima" panose="02000000000000000000" pitchFamily="2" charset="0"/>
                  </a:rPr>
                  <a:t>Point Doubling</a:t>
                </a:r>
                <a:r>
                  <a:rPr lang="en-US" sz="2800" dirty="0">
                    <a:latin typeface="Ebrima" panose="02000000000000000000" pitchFamily="2" charset="0"/>
                    <a:ea typeface="Ebrima" panose="02000000000000000000" pitchFamily="2" charset="0"/>
                    <a:cs typeface="Ebrima" panose="02000000000000000000" pitchFamily="2" charset="0"/>
                  </a:rPr>
                  <a:t> </a:t>
                </a:r>
                <a:r>
                  <a:rPr lang="en-US" sz="2800" b="1" dirty="0"/>
                  <a:t>: </a:t>
                </a:r>
              </a:p>
              <a:p>
                <a:pPr>
                  <a:buClr>
                    <a:schemeClr val="tx1"/>
                  </a:buClr>
                  <a:buFont typeface="Wingdings" panose="05000000000000000000" pitchFamily="2" charset="2"/>
                  <a:buChar char="§"/>
                </a:pP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0" smtClean="0">
                        <a:latin typeface="Cambria Math" panose="02040503050406030204" pitchFamily="18" charset="0"/>
                      </a:rPr>
                      <m:t>=2</m:t>
                    </m:r>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R</m:t>
                    </m:r>
                  </m:oMath>
                </a14:m>
                <a:endParaRPr lang="en-US"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3 </m:t>
                        </m:r>
                        <m:r>
                          <a:rPr lang="en-US" b="0" i="1" smtClean="0">
                            <a:latin typeface="Cambria Math" panose="02040503050406030204" pitchFamily="18" charset="0"/>
                          </a:rPr>
                          <m:t>𝑥𝑝</m:t>
                        </m:r>
                        <m:r>
                          <a:rPr lang="en-US" b="0" i="1" baseline="30000" smtClean="0">
                            <a:latin typeface="Cambria Math" panose="02040503050406030204" pitchFamily="18" charset="0"/>
                          </a:rPr>
                          <m:t>2 </m:t>
                        </m:r>
                        <m:r>
                          <a:rPr lang="en-US" b="0" i="1" smtClean="0">
                            <a:latin typeface="Cambria Math" panose="02040503050406030204" pitchFamily="18" charset="0"/>
                          </a:rPr>
                          <m:t>+ </m:t>
                        </m:r>
                        <m:r>
                          <a:rPr lang="en-US" b="0" i="1" smtClean="0">
                            <a:latin typeface="Cambria Math" panose="02040503050406030204" pitchFamily="18" charset="0"/>
                          </a:rPr>
                          <m:t>𝑎</m:t>
                        </m:r>
                      </m:num>
                      <m:den>
                        <m:r>
                          <a:rPr lang="en-US" b="0" i="1" smtClean="0">
                            <a:latin typeface="Cambria Math" panose="02040503050406030204" pitchFamily="18" charset="0"/>
                          </a:rPr>
                          <m:t>2</m:t>
                        </m:r>
                        <m:r>
                          <a:rPr lang="en-US" b="0" i="1" smtClean="0">
                            <a:latin typeface="Cambria Math" panose="02040503050406030204" pitchFamily="18" charset="0"/>
                          </a:rPr>
                          <m:t>𝑦𝑃</m:t>
                        </m:r>
                        <m:r>
                          <a:rPr lang="en-US" b="0" i="1" smtClean="0">
                            <a:latin typeface="Cambria Math" panose="02040503050406030204" pitchFamily="18" charset="0"/>
                          </a:rPr>
                          <m:t> </m:t>
                        </m:r>
                      </m:den>
                    </m:f>
                  </m:oMath>
                </a14:m>
                <a:endParaRPr lang="en-US"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𝑥</m:t>
                    </m:r>
                    <m:r>
                      <a:rPr lang="en-US" b="0" i="1" baseline="-25000" smtClean="0">
                        <a:latin typeface="Cambria Math" panose="02040503050406030204" pitchFamily="18" charset="0"/>
                      </a:rPr>
                      <m:t>𝑅</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r>
                      <a:rPr lang="en-US" b="0" i="1" smtClean="0">
                        <a:latin typeface="Cambria Math" panose="02040503050406030204" pitchFamily="18" charset="0"/>
                      </a:rPr>
                      <m:t> −2</m:t>
                    </m:r>
                    <m:r>
                      <a:rPr lang="en-US" b="0" i="1" smtClean="0">
                        <a:latin typeface="Cambria Math" panose="02040503050406030204" pitchFamily="18" charset="0"/>
                      </a:rPr>
                      <m:t>𝑥𝑃</m:t>
                    </m:r>
                  </m:oMath>
                </a14:m>
                <a:endParaRPr lang="en-US" baseline="-25000" dirty="0"/>
              </a:p>
              <a:p>
                <a:pPr>
                  <a:buClr>
                    <a:schemeClr val="tx1"/>
                  </a:buCl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𝑦</m:t>
                    </m:r>
                    <m:r>
                      <a:rPr lang="en-US" b="0" i="1" baseline="-25000"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baseline="-25000"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𝑥𝑅</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𝑦𝑃</m:t>
                    </m:r>
                    <m:r>
                      <a:rPr lang="en-US" b="0" i="1" smtClean="0">
                        <a:latin typeface="Cambria Math" panose="02040503050406030204" pitchFamily="18" charset="0"/>
                      </a:rPr>
                      <m:t> </m:t>
                    </m:r>
                  </m:oMath>
                </a14:m>
                <a:endParaRPr lang="en-US" b="0" dirty="0"/>
              </a:p>
              <a:p>
                <a:pPr>
                  <a:buFont typeface="Wingdings" panose="05000000000000000000" pitchFamily="2" charset="2"/>
                  <a:buChar char="§"/>
                </a:pPr>
                <a:endParaRPr lang="en-US" dirty="0"/>
              </a:p>
              <a:p>
                <a:pPr>
                  <a:buFont typeface="Wingdings" panose="05000000000000000000" pitchFamily="2" charset="2"/>
                  <a:buChar char="v"/>
                </a:pPr>
                <a:endParaRPr lang="en-IN" b="1" dirty="0"/>
              </a:p>
            </p:txBody>
          </p:sp>
        </mc:Choice>
        <mc:Fallback xmlns="">
          <p:sp>
            <p:nvSpPr>
              <p:cNvPr id="3" name="Content Placeholder 2">
                <a:extLst>
                  <a:ext uri="{FF2B5EF4-FFF2-40B4-BE49-F238E27FC236}">
                    <a16:creationId xmlns:a16="http://schemas.microsoft.com/office/drawing/2014/main" id="{5ECBFBAB-E65C-C883-E30C-5E7DB998BA6F}"/>
                  </a:ext>
                </a:extLst>
              </p:cNvPr>
              <p:cNvSpPr>
                <a:spLocks noGrp="1" noRot="1" noChangeAspect="1" noMove="1" noResize="1" noEditPoints="1" noAdjustHandles="1" noChangeArrowheads="1" noChangeShapeType="1" noTextEdit="1"/>
              </p:cNvSpPr>
              <p:nvPr>
                <p:ph idx="1"/>
              </p:nvPr>
            </p:nvSpPr>
            <p:spPr>
              <a:xfrm>
                <a:off x="1295401" y="2556932"/>
                <a:ext cx="6357150" cy="3318936"/>
              </a:xfrm>
              <a:blipFill>
                <a:blip r:embed="rId2"/>
                <a:stretch>
                  <a:fillRect l="-2207" t="-3119"/>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13ED9D2C-7B86-6B27-23DD-E75F8E936AD0}"/>
              </a:ext>
            </a:extLst>
          </p:cNvPr>
          <p:cNvPicPr>
            <a:picLocks noChangeAspect="1"/>
          </p:cNvPicPr>
          <p:nvPr/>
        </p:nvPicPr>
        <p:blipFill>
          <a:blip r:embed="rId3">
            <a:extLst>
              <a:ext uri="{28A0092B-C50C-407E-A947-70E740481C1C}">
                <a14:useLocalDpi xmlns:a14="http://schemas.microsoft.com/office/drawing/2010/main" val="0"/>
              </a:ext>
            </a:extLst>
          </a:blip>
          <a:srcRect l="5557" r="5557"/>
          <a:stretch/>
        </p:blipFill>
        <p:spPr>
          <a:xfrm>
            <a:off x="7812350" y="2600827"/>
            <a:ext cx="3400147" cy="3430110"/>
          </a:xfrm>
          <a:prstGeom prst="rect">
            <a:avLst/>
          </a:prstGeom>
        </p:spPr>
      </p:pic>
    </p:spTree>
    <p:extLst>
      <p:ext uri="{BB962C8B-B14F-4D97-AF65-F5344CB8AC3E}">
        <p14:creationId xmlns:p14="http://schemas.microsoft.com/office/powerpoint/2010/main" val="360785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C4F5C-AC2E-BCA5-37D8-B729FA2472EE}"/>
              </a:ext>
            </a:extLst>
          </p:cNvPr>
          <p:cNvSpPr>
            <a:spLocks noGrp="1"/>
          </p:cNvSpPr>
          <p:nvPr>
            <p:ph type="title"/>
          </p:nvPr>
        </p:nvSpPr>
        <p:spPr/>
        <p:txBody>
          <a:bodyPr>
            <a:normAutofit/>
          </a:bodyPr>
          <a:lstStyle/>
          <a:p>
            <a:r>
              <a:rPr lang="en-US" sz="4000" dirty="0">
                <a:latin typeface="Arial" panose="020B0604020202020204" pitchFamily="34" charset="0"/>
                <a:cs typeface="Arial" panose="020B0604020202020204" pitchFamily="34" charset="0"/>
              </a:rPr>
              <a:t>Group Operations </a:t>
            </a:r>
            <a:endParaRPr lang="en-IN" sz="4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CBFBAB-E65C-C883-E30C-5E7DB998BA6F}"/>
                  </a:ext>
                </a:extLst>
              </p:cNvPr>
              <p:cNvSpPr>
                <a:spLocks noGrp="1"/>
              </p:cNvSpPr>
              <p:nvPr>
                <p:ph idx="1"/>
              </p:nvPr>
            </p:nvSpPr>
            <p:spPr>
              <a:xfrm>
                <a:off x="997259" y="2556932"/>
                <a:ext cx="6655292" cy="3318936"/>
              </a:xfrm>
            </p:spPr>
            <p:txBody>
              <a:bodyPr>
                <a:normAutofit fontScale="92500" lnSpcReduction="10000"/>
              </a:bodyPr>
              <a:lstStyle/>
              <a:p>
                <a:pPr>
                  <a:buClr>
                    <a:schemeClr val="tx1"/>
                  </a:buClr>
                  <a:buFont typeface="Wingdings" panose="05000000000000000000" pitchFamily="2" charset="2"/>
                  <a:buChar char="v"/>
                </a:pPr>
                <a:r>
                  <a:rPr lang="en-US" sz="2800" b="1" dirty="0"/>
                  <a:t> </a:t>
                </a:r>
                <a:r>
                  <a:rPr lang="en-US" sz="2800" u="sng" dirty="0">
                    <a:latin typeface="Ebrima" panose="02000000000000000000" pitchFamily="2" charset="0"/>
                    <a:ea typeface="Ebrima" panose="02000000000000000000" pitchFamily="2" charset="0"/>
                    <a:cs typeface="Ebrima" panose="02000000000000000000" pitchFamily="2" charset="0"/>
                  </a:rPr>
                  <a:t>Adding Vertical Points</a:t>
                </a:r>
                <a:r>
                  <a:rPr lang="en-US" sz="2800" dirty="0"/>
                  <a:t> </a:t>
                </a:r>
                <a:r>
                  <a:rPr lang="en-US" sz="2800" b="1" dirty="0"/>
                  <a:t>: </a:t>
                </a:r>
              </a:p>
              <a:p>
                <a:pPr>
                  <a:buClr>
                    <a:schemeClr val="tx1"/>
                  </a:buClr>
                  <a:buFont typeface="Wingdings" panose="05000000000000000000" pitchFamily="2" charset="2"/>
                  <a:buChar char="§"/>
                </a:pP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IN" i="1">
                        <a:latin typeface="Cambria Math" panose="02040503050406030204" pitchFamily="18" charset="0"/>
                      </a:rPr>
                      <m:t>𝒪</m:t>
                    </m:r>
                    <m:r>
                      <a:rPr lang="en-US" b="0" i="1" smtClean="0">
                        <a:latin typeface="Cambria Math" panose="02040503050406030204" pitchFamily="18" charset="0"/>
                      </a:rPr>
                      <m:t> ,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𝑥𝑃</m:t>
                    </m:r>
                    <m:r>
                      <a:rPr lang="en-US" b="0" i="1" smtClean="0">
                        <a:latin typeface="Cambria Math" panose="02040503050406030204" pitchFamily="18" charset="0"/>
                      </a:rPr>
                      <m:t>=</m:t>
                    </m:r>
                    <m:r>
                      <a:rPr lang="en-US" b="0" i="1" smtClean="0">
                        <a:latin typeface="Cambria Math" panose="02040503050406030204" pitchFamily="18" charset="0"/>
                      </a:rPr>
                      <m:t>𝑥𝑄</m:t>
                    </m:r>
                    <m:r>
                      <a:rPr lang="en-US" b="0" i="1" smtClean="0">
                        <a:latin typeface="Cambria Math" panose="02040503050406030204" pitchFamily="18" charset="0"/>
                      </a:rPr>
                      <m:t>  </m:t>
                    </m:r>
                  </m:oMath>
                </a14:m>
                <a:endParaRPr lang="en-US" b="0" i="1" dirty="0">
                  <a:latin typeface="Cambria Math" panose="02040503050406030204" pitchFamily="18" charset="0"/>
                </a:endParaRPr>
              </a:p>
              <a:p>
                <a:pPr>
                  <a:buClr>
                    <a:schemeClr val="tx1"/>
                  </a:buClr>
                  <a:buFont typeface="Wingdings" panose="05000000000000000000" pitchFamily="2" charset="2"/>
                  <a:buChar char="§"/>
                </a:pPr>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r>
                      <m:rPr>
                        <m:sty m:val="p"/>
                      </m:rPr>
                      <a:rPr lang="en-US" b="0" i="0" smtClean="0">
                        <a:latin typeface="Cambria Math" panose="02040503050406030204" pitchFamily="18" charset="0"/>
                      </a:rPr>
                      <m:t>P</m:t>
                    </m:r>
                    <m:r>
                      <a:rPr lang="en-US" b="0" i="0" smtClean="0">
                        <a:latin typeface="Cambria Math" panose="02040503050406030204" pitchFamily="18" charset="0"/>
                      </a:rPr>
                      <m:t>=</m:t>
                    </m:r>
                    <m:r>
                      <a:rPr lang="en-IN" i="1">
                        <a:latin typeface="Cambria Math" panose="02040503050406030204" pitchFamily="18" charset="0"/>
                      </a:rPr>
                      <m:t>𝒪</m:t>
                    </m:r>
                    <m:r>
                      <a:rPr lang="en-US" b="0" i="0" smtClean="0">
                        <a:latin typeface="Cambria Math" panose="02040503050406030204" pitchFamily="18" charset="0"/>
                      </a:rPr>
                      <m:t> ,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𝑥𝑃</m:t>
                    </m:r>
                    <m:r>
                      <a:rPr lang="en-US" b="0" i="1" smtClean="0">
                        <a:latin typeface="Cambria Math" panose="02040503050406030204" pitchFamily="18" charset="0"/>
                      </a:rPr>
                      <m:t>=0 </m:t>
                    </m:r>
                  </m:oMath>
                </a14:m>
                <a:r>
                  <a:rPr lang="en-US" i="1" dirty="0"/>
                  <a:t> </a:t>
                </a:r>
              </a:p>
              <a:p>
                <a:pPr>
                  <a:buClr>
                    <a:schemeClr val="tx1"/>
                  </a:buClr>
                  <a:buFont typeface="Wingdings" panose="05000000000000000000" pitchFamily="2" charset="2"/>
                  <a:buChar char="v"/>
                </a:pPr>
                <a:r>
                  <a:rPr lang="en-US" sz="2800" b="1" dirty="0"/>
                  <a:t> </a:t>
                </a:r>
                <a:r>
                  <a:rPr lang="en-US" sz="2800" u="sng" dirty="0">
                    <a:latin typeface="Ebrima" panose="02000000000000000000" pitchFamily="2" charset="0"/>
                    <a:ea typeface="Ebrima" panose="02000000000000000000" pitchFamily="2" charset="0"/>
                    <a:cs typeface="Ebrima" panose="02000000000000000000" pitchFamily="2" charset="0"/>
                  </a:rPr>
                  <a:t>Scalar Multiplication</a:t>
                </a:r>
                <a:r>
                  <a:rPr lang="en-US" sz="2800" b="1" dirty="0"/>
                  <a:t> </a:t>
                </a:r>
                <a:r>
                  <a:rPr lang="en-US" sz="3300" b="1" dirty="0"/>
                  <a:t>: </a:t>
                </a:r>
              </a:p>
              <a:p>
                <a:pPr>
                  <a:buClr>
                    <a:schemeClr val="tx1"/>
                  </a:buClr>
                  <a:buFont typeface="Wingdings" panose="05000000000000000000" pitchFamily="2" charset="2"/>
                  <a:buChar char="Ø"/>
                </a:pPr>
                <a:r>
                  <a:rPr lang="en-US" dirty="0"/>
                  <a:t> </a:t>
                </a:r>
                <a:r>
                  <a:rPr lang="en-US" sz="2100" dirty="0">
                    <a:latin typeface="Ebrima" panose="02000000000000000000" pitchFamily="2" charset="0"/>
                    <a:ea typeface="Ebrima" panose="02000000000000000000" pitchFamily="2" charset="0"/>
                    <a:cs typeface="Ebrima" panose="02000000000000000000" pitchFamily="2" charset="0"/>
                  </a:rPr>
                  <a:t>Suppose we want to do multiplication </a:t>
                </a:r>
                <a14:m>
                  <m:oMath xmlns:m="http://schemas.openxmlformats.org/officeDocument/2006/math">
                    <m:r>
                      <a:rPr lang="en-US" sz="2100" b="0" i="1" smtClean="0">
                        <a:latin typeface="Cambria Math" panose="02040503050406030204" pitchFamily="18" charset="0"/>
                      </a:rPr>
                      <m:t>𝑄</m:t>
                    </m:r>
                    <m:r>
                      <a:rPr lang="en-US" sz="2100" b="0" i="1" smtClean="0">
                        <a:latin typeface="Cambria Math" panose="02040503050406030204" pitchFamily="18" charset="0"/>
                      </a:rPr>
                      <m:t>=</m:t>
                    </m:r>
                    <m:r>
                      <a:rPr lang="en-US" sz="2100" b="0" i="1" smtClean="0">
                        <a:latin typeface="Cambria Math" panose="02040503050406030204" pitchFamily="18" charset="0"/>
                      </a:rPr>
                      <m:t>𝑘𝑃</m:t>
                    </m:r>
                    <m:r>
                      <a:rPr lang="en-US" sz="2100" b="0" i="0" smtClean="0">
                        <a:latin typeface="Cambria Math" panose="02040503050406030204" pitchFamily="18" charset="0"/>
                      </a:rPr>
                      <m:t> </m:t>
                    </m:r>
                  </m:oMath>
                </a14:m>
                <a:r>
                  <a:rPr lang="en-US" sz="2100" dirty="0">
                    <a:latin typeface="Ebrima" panose="02000000000000000000" pitchFamily="2" charset="0"/>
                    <a:ea typeface="Ebrima" panose="02000000000000000000" pitchFamily="2" charset="0"/>
                    <a:cs typeface="Ebrima" panose="02000000000000000000" pitchFamily="2" charset="0"/>
                  </a:rPr>
                  <a:t>then we  do repeated addition of P, k times. </a:t>
                </a:r>
              </a:p>
              <a:p>
                <a:pPr>
                  <a:buClr>
                    <a:schemeClr val="tx1"/>
                  </a:buClr>
                  <a:buFont typeface="Wingdings" panose="05000000000000000000" pitchFamily="2" charset="2"/>
                  <a:buChar char="§"/>
                </a:pPr>
                <a:r>
                  <a:rPr lang="en-US" sz="2100" dirty="0">
                    <a:latin typeface="Ebrima" panose="02000000000000000000" pitchFamily="2" charset="0"/>
                    <a:ea typeface="Ebrima" panose="02000000000000000000" pitchFamily="2" charset="0"/>
                    <a:cs typeface="Ebrima" panose="02000000000000000000" pitchFamily="2" charset="0"/>
                  </a:rPr>
                  <a:t>Repeated Addition : </a:t>
                </a:r>
                <a14:m>
                  <m:oMath xmlns:m="http://schemas.openxmlformats.org/officeDocument/2006/math">
                    <m:r>
                      <m:rPr>
                        <m:sty m:val="p"/>
                      </m:rPr>
                      <a:rPr lang="en-US" sz="2100" b="0" i="0" smtClean="0">
                        <a:latin typeface="Cambria Math" panose="02040503050406030204" pitchFamily="18" charset="0"/>
                      </a:rPr>
                      <m:t>Q</m:t>
                    </m:r>
                    <m:r>
                      <a:rPr lang="en-US" sz="2100" b="0" i="0" smtClean="0">
                        <a:latin typeface="Cambria Math" panose="02040503050406030204" pitchFamily="18" charset="0"/>
                      </a:rPr>
                      <m:t>=</m:t>
                    </m:r>
                    <m:r>
                      <m:rPr>
                        <m:sty m:val="p"/>
                      </m:rPr>
                      <a:rPr lang="en-US" sz="2100" b="0" i="0" smtClean="0">
                        <a:latin typeface="Cambria Math" panose="02040503050406030204" pitchFamily="18" charset="0"/>
                      </a:rPr>
                      <m:t>P</m:t>
                    </m:r>
                    <m:r>
                      <a:rPr lang="en-US" sz="2100" b="0" i="0" smtClean="0">
                        <a:latin typeface="Cambria Math" panose="02040503050406030204" pitchFamily="18" charset="0"/>
                      </a:rPr>
                      <m:t>+</m:t>
                    </m:r>
                    <m:r>
                      <m:rPr>
                        <m:sty m:val="p"/>
                      </m:rPr>
                      <a:rPr lang="en-US" sz="2100" b="0" i="0" smtClean="0">
                        <a:latin typeface="Cambria Math" panose="02040503050406030204" pitchFamily="18" charset="0"/>
                      </a:rPr>
                      <m:t>P</m:t>
                    </m:r>
                    <m:r>
                      <a:rPr lang="en-US" sz="2100" b="0" i="0" smtClean="0">
                        <a:latin typeface="Cambria Math" panose="02040503050406030204" pitchFamily="18" charset="0"/>
                      </a:rPr>
                      <m:t>+ …+</m:t>
                    </m:r>
                    <m:r>
                      <m:rPr>
                        <m:sty m:val="p"/>
                      </m:rPr>
                      <a:rPr lang="en-US" sz="2100" b="0" i="0" smtClean="0">
                        <a:latin typeface="Cambria Math" panose="02040503050406030204" pitchFamily="18" charset="0"/>
                      </a:rPr>
                      <m:t>P</m:t>
                    </m:r>
                    <m:r>
                      <a:rPr lang="en-US" sz="2100" b="0" i="0" smtClean="0">
                        <a:latin typeface="Cambria Math" panose="02040503050406030204" pitchFamily="18" charset="0"/>
                      </a:rPr>
                      <m:t>  }  </m:t>
                    </m:r>
                    <m:r>
                      <m:rPr>
                        <m:sty m:val="p"/>
                      </m:rPr>
                      <a:rPr lang="en-US" sz="2100" b="0" i="0" smtClean="0">
                        <a:latin typeface="Cambria Math" panose="02040503050406030204" pitchFamily="18" charset="0"/>
                      </a:rPr>
                      <m:t>k</m:t>
                    </m:r>
                    <m:r>
                      <a:rPr lang="en-US" sz="2100" b="0" i="0" smtClean="0">
                        <a:latin typeface="Cambria Math" panose="02040503050406030204" pitchFamily="18" charset="0"/>
                      </a:rPr>
                      <m:t> </m:t>
                    </m:r>
                    <m:r>
                      <m:rPr>
                        <m:sty m:val="p"/>
                      </m:rPr>
                      <a:rPr lang="en-US" sz="2100" b="0" i="0" smtClean="0">
                        <a:latin typeface="Cambria Math" panose="02040503050406030204" pitchFamily="18" charset="0"/>
                      </a:rPr>
                      <m:t>times</m:t>
                    </m:r>
                  </m:oMath>
                </a14:m>
                <a:r>
                  <a:rPr lang="en-US" sz="2100" dirty="0">
                    <a:latin typeface="Ebrima" panose="02000000000000000000" pitchFamily="2" charset="0"/>
                    <a:ea typeface="Ebrima" panose="02000000000000000000" pitchFamily="2" charset="0"/>
                    <a:cs typeface="Ebrima" panose="02000000000000000000" pitchFamily="2" charset="0"/>
                  </a:rPr>
                  <a:t> </a:t>
                </a:r>
              </a:p>
              <a:p>
                <a:pPr>
                  <a:buFont typeface="Wingdings" panose="05000000000000000000" pitchFamily="2" charset="2"/>
                  <a:buChar char="§"/>
                </a:pPr>
                <a:endParaRPr lang="en-US" b="1" dirty="0"/>
              </a:p>
              <a:p>
                <a:pPr>
                  <a:buFont typeface="Wingdings" panose="05000000000000000000" pitchFamily="2" charset="2"/>
                  <a:buChar char="§"/>
                </a:pPr>
                <a:endParaRPr lang="en-US" dirty="0"/>
              </a:p>
              <a:p>
                <a:pPr>
                  <a:buFont typeface="Wingdings" panose="05000000000000000000" pitchFamily="2" charset="2"/>
                  <a:buChar char="v"/>
                </a:pPr>
                <a:endParaRPr lang="en-IN" b="1" dirty="0"/>
              </a:p>
            </p:txBody>
          </p:sp>
        </mc:Choice>
        <mc:Fallback xmlns="">
          <p:sp>
            <p:nvSpPr>
              <p:cNvPr id="3" name="Content Placeholder 2">
                <a:extLst>
                  <a:ext uri="{FF2B5EF4-FFF2-40B4-BE49-F238E27FC236}">
                    <a16:creationId xmlns:a16="http://schemas.microsoft.com/office/drawing/2014/main" id="{5ECBFBAB-E65C-C883-E30C-5E7DB998BA6F}"/>
                  </a:ext>
                </a:extLst>
              </p:cNvPr>
              <p:cNvSpPr>
                <a:spLocks noGrp="1" noRot="1" noChangeAspect="1" noMove="1" noResize="1" noEditPoints="1" noAdjustHandles="1" noChangeArrowheads="1" noChangeShapeType="1" noTextEdit="1"/>
              </p:cNvSpPr>
              <p:nvPr>
                <p:ph idx="1"/>
              </p:nvPr>
            </p:nvSpPr>
            <p:spPr>
              <a:xfrm>
                <a:off x="997259" y="2556932"/>
                <a:ext cx="6655292" cy="3318936"/>
              </a:xfrm>
              <a:blipFill>
                <a:blip r:embed="rId2"/>
                <a:stretch>
                  <a:fillRect l="-1833" t="-4037"/>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1F068635-1748-6D75-8BCC-0F312B2F7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3370" y="2778711"/>
            <a:ext cx="3311371" cy="3006817"/>
          </a:xfrm>
          <a:prstGeom prst="rect">
            <a:avLst/>
          </a:prstGeom>
        </p:spPr>
      </p:pic>
    </p:spTree>
    <p:extLst>
      <p:ext uri="{BB962C8B-B14F-4D97-AF65-F5344CB8AC3E}">
        <p14:creationId xmlns:p14="http://schemas.microsoft.com/office/powerpoint/2010/main" val="415418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730</TotalTime>
  <Words>1392</Words>
  <Application>Microsoft Office PowerPoint</Application>
  <PresentationFormat>Widescreen</PresentationFormat>
  <Paragraphs>169</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Cambria Math</vt:lpstr>
      <vt:lpstr>Candara</vt:lpstr>
      <vt:lpstr>Corbel</vt:lpstr>
      <vt:lpstr>Ebrima</vt:lpstr>
      <vt:lpstr>Garamond</vt:lpstr>
      <vt:lpstr>Wingdings</vt:lpstr>
      <vt:lpstr>Organic</vt:lpstr>
      <vt:lpstr>Discrete Maths Project</vt:lpstr>
      <vt:lpstr>What is Cryptography and its use !</vt:lpstr>
      <vt:lpstr>History Of Cryptography</vt:lpstr>
      <vt:lpstr>RSA Cryptosystem </vt:lpstr>
      <vt:lpstr>PowerPoint Presentation</vt:lpstr>
      <vt:lpstr>Introduction To Elliptic Curve</vt:lpstr>
      <vt:lpstr>Group Operations </vt:lpstr>
      <vt:lpstr>Group Operations </vt:lpstr>
      <vt:lpstr>Group Operations </vt:lpstr>
      <vt:lpstr>The Base Point (Generator) and Cofactor</vt:lpstr>
      <vt:lpstr>Elliptic Curve Discrete Logarithm Problem</vt:lpstr>
      <vt:lpstr>Elliptic Curve Cryptography (ECC)</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DM PROJECT</dc:title>
  <dc:creator>vandit bhalani</dc:creator>
  <cp:lastModifiedBy>vandit bhalani</cp:lastModifiedBy>
  <cp:revision>62</cp:revision>
  <dcterms:created xsi:type="dcterms:W3CDTF">2022-06-16T11:25:18Z</dcterms:created>
  <dcterms:modified xsi:type="dcterms:W3CDTF">2022-06-28T09:43:06Z</dcterms:modified>
</cp:coreProperties>
</file>